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2" r:id="rId1"/>
  </p:sldMasterIdLst>
  <p:notesMasterIdLst>
    <p:notesMasterId r:id="rId32"/>
  </p:notesMasterIdLst>
  <p:sldIdLst>
    <p:sldId id="256" r:id="rId2"/>
    <p:sldId id="307" r:id="rId3"/>
    <p:sldId id="283" r:id="rId4"/>
    <p:sldId id="294" r:id="rId5"/>
    <p:sldId id="286" r:id="rId6"/>
    <p:sldId id="341" r:id="rId7"/>
    <p:sldId id="309" r:id="rId8"/>
    <p:sldId id="384" r:id="rId9"/>
    <p:sldId id="386" r:id="rId10"/>
    <p:sldId id="391" r:id="rId11"/>
    <p:sldId id="392" r:id="rId12"/>
    <p:sldId id="389" r:id="rId13"/>
    <p:sldId id="387" r:id="rId14"/>
    <p:sldId id="393" r:id="rId15"/>
    <p:sldId id="367" r:id="rId16"/>
    <p:sldId id="368" r:id="rId17"/>
    <p:sldId id="383" r:id="rId18"/>
    <p:sldId id="369" r:id="rId19"/>
    <p:sldId id="370" r:id="rId20"/>
    <p:sldId id="375" r:id="rId21"/>
    <p:sldId id="376" r:id="rId22"/>
    <p:sldId id="378" r:id="rId23"/>
    <p:sldId id="382" r:id="rId24"/>
    <p:sldId id="377" r:id="rId25"/>
    <p:sldId id="379" r:id="rId26"/>
    <p:sldId id="381" r:id="rId27"/>
    <p:sldId id="395" r:id="rId28"/>
    <p:sldId id="351" r:id="rId29"/>
    <p:sldId id="394" r:id="rId30"/>
    <p:sldId id="33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ithya Royal" initials="JR" lastIdx="2" clrIdx="0"/>
  <p:cmAuthor id="2" name="vyshnavi archakam" initials="v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343" autoAdjust="0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411" y="-59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70FE8-CC8F-4233-8ACA-486274007DFF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706F3-E972-455E-8E0A-025960A7CA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4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706F3-E972-455E-8E0A-025960A7CAD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8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C700BA-B939-4502-B802-D83138CF9D6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A812FE-C04F-4BF5-AD69-F8FDC8FF4A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05F8-D20A-41BA-9CAF-2510358F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3444B-217B-40BA-A92C-B5D038B15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56" y="1"/>
            <a:ext cx="12192000" cy="6857999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 useBgFill="1">
        <p:nvSpPr>
          <p:cNvPr id="6" name="TextBox 5">
            <a:extLst>
              <a:ext uri="{FF2B5EF4-FFF2-40B4-BE49-F238E27FC236}">
                <a16:creationId xmlns:a16="http://schemas.microsoft.com/office/drawing/2014/main" id="{0DD01B8A-4A86-474A-972E-9CAB5F6CB6FE}"/>
              </a:ext>
            </a:extLst>
          </p:cNvPr>
          <p:cNvSpPr txBox="1"/>
          <p:nvPr/>
        </p:nvSpPr>
        <p:spPr>
          <a:xfrm>
            <a:off x="1648690" y="0"/>
            <a:ext cx="10543310" cy="69095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PROJECT REVIEW ON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ELECTRIC-DRIVE RECONSTRUCTED ONBOARD CHARGER FOR SOLAR POWERED ELECTRIC VEHICLES INCORPORATING 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SIX PHASE MACHINE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Submitted To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JAWAHARLAL NEHRU TECHNOLOGICAL UNIVERSITY, ANANTHAPURAMU</a:t>
            </a:r>
            <a:b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partial fulfillment of the requirements for the Award of the Degree of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BACHELOR OF TECHNOLOGY</a:t>
            </a:r>
            <a:b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b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ELECTRICAL  AND ELECTRONICS ENGINEERING</a:t>
            </a:r>
            <a:br>
              <a:rPr lang="en-US" sz="15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solidFill>
                  <a:srgbClr val="0766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Submitted by</a:t>
            </a:r>
          </a:p>
          <a:p>
            <a:pPr algn="ctr"/>
            <a:r>
              <a:rPr lang="it-IT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GUDIMETLA SNEHANJALI          (219E1A0222)</a:t>
            </a:r>
          </a:p>
          <a:p>
            <a:pPr algn="ctr"/>
            <a:r>
              <a:rPr lang="it-IT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MALLA YASHWANTHI		(219E1A0242)</a:t>
            </a:r>
          </a:p>
          <a:p>
            <a:pPr algn="ctr"/>
            <a:r>
              <a:rPr lang="it-IT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 DURGASRI              	                     (219E1A0217)</a:t>
            </a:r>
          </a:p>
          <a:p>
            <a:pPr algn="ctr"/>
            <a:r>
              <a:rPr lang="it-IT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MEKALA SNEHA LATHA		(219E1A0245)</a:t>
            </a:r>
          </a:p>
          <a:p>
            <a:pPr algn="ctr"/>
            <a:r>
              <a:rPr lang="it-IT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KODIKANTI GREESHMA    	(219E1A0231)</a:t>
            </a:r>
          </a:p>
          <a:p>
            <a:pPr algn="ctr"/>
            <a:endParaRPr lang="it-IT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b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400" b="1" dirty="0">
                <a:solidFill>
                  <a:srgbClr val="F354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F354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the esteemed guidance of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Mrs. K. </a:t>
            </a:r>
            <a:r>
              <a:rPr lang="en-US" sz="1400" b="1" dirty="0" err="1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Prathibha</a:t>
            </a:r>
            <a:r>
              <a:rPr lang="en-US" sz="1400" b="1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M. Tech., (</a:t>
            </a:r>
            <a:r>
              <a:rPr lang="en-US" sz="1400" b="1" dirty="0" err="1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Ph.D</a:t>
            </a:r>
            <a:r>
              <a:rPr lang="en-US" sz="1400" b="1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).,</a:t>
            </a:r>
          </a:p>
          <a:p>
            <a:pPr algn="ctr"/>
            <a:r>
              <a:rPr lang="en-US" sz="1400" b="1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</a:t>
            </a:r>
            <a:r>
              <a:rPr lang="en-US" sz="1400" b="1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PROFESSOR</a:t>
            </a:r>
            <a:br>
              <a:rPr lang="en-US" sz="1400" b="1" dirty="0">
                <a:solidFill>
                  <a:srgbClr val="9709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2B831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ELECTRICAL AND ELECTRONICS ENGINEERING</a:t>
            </a:r>
            <a:br>
              <a:rPr lang="en-US" sz="1400" b="1" dirty="0">
                <a:solidFill>
                  <a:srgbClr val="2B83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SRI VENKATESWARA ENGINEERING COLLEGE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(Approved by AICTE, New Delhi, NBA &amp; NAAC Accredited Institution with UGC section 2(f) &amp; 12(b)&amp; Affiliated to JNTUA,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Anantapuramu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</a:p>
          <a:p>
            <a:pPr algn="ctr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Karakambadi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Road, Tirupati- 517507</a:t>
            </a:r>
            <a:b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(2021-2025)</a:t>
            </a:r>
            <a:endParaRPr lang="en-US" sz="1400" dirty="0"/>
          </a:p>
        </p:txBody>
      </p:sp>
      <p:pic>
        <p:nvPicPr>
          <p:cNvPr id="1026" name="Picture 2" descr="https://lh4.googleusercontent.com/3aQB1kVKGXdtDBcxsgN8TOozv4iaVafNTPuk4jqiT-Yl1nbS38KmM-FMbQyNtgqNoIU0kz4Cd_6yP_PlRlTCQBtEDWMS7R5F1dd6RldTONIbAW-VV5gncmS0ukOqGP1FpNydmCSrNtysp4fPN2MFwfYfgXxpbuMMt5hK31SXNnML_MGv9pIeG1XA0-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25" y="4037745"/>
            <a:ext cx="1000307" cy="9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799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E37F3-3612-67D3-AD29-E2976EE15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9CCA-A345-7B3E-0D97-9E7020FB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9487"/>
            <a:ext cx="10871200" cy="990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SYSTEM CONFIGURATION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3C1E4E-7A49-3E03-CCCA-A2EF3E7F0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657661"/>
            <a:ext cx="4391498" cy="4733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PV ARRAY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5F0D8E-C8C9-1D1A-E937-3ECD9D54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52" y="2131041"/>
            <a:ext cx="6398582" cy="4270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6EB755-1563-64D2-0A20-4EB10E605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5" y="2228318"/>
            <a:ext cx="3286944" cy="3273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6EABD8-AD4E-34A2-F311-F9D4538386A1}"/>
              </a:ext>
            </a:extLst>
          </p:cNvPr>
          <p:cNvSpPr txBox="1"/>
          <p:nvPr/>
        </p:nvSpPr>
        <p:spPr>
          <a:xfrm>
            <a:off x="6868808" y="1677117"/>
            <a:ext cx="408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Subsystem of PV array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4D29778-19C0-CB0A-CB7F-44142022C29D}"/>
              </a:ext>
            </a:extLst>
          </p:cNvPr>
          <p:cNvSpPr/>
          <p:nvPr/>
        </p:nvSpPr>
        <p:spPr>
          <a:xfrm>
            <a:off x="4280170" y="4075889"/>
            <a:ext cx="1714230" cy="311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10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2F4D-4D22-78F9-B64A-8740603B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51F5-7136-CA6E-F280-980750E2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9487"/>
            <a:ext cx="10871200" cy="990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SYSTEM CONFIGURATION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42237C-8BEF-8531-8CE0-49D7944BBD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657661"/>
            <a:ext cx="3973209" cy="42135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DC GRID	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E5A409-C6EF-AF1E-BC1E-F88BDAC96EAE}"/>
              </a:ext>
            </a:extLst>
          </p:cNvPr>
          <p:cNvSpPr txBox="1"/>
          <p:nvPr/>
        </p:nvSpPr>
        <p:spPr>
          <a:xfrm>
            <a:off x="6790987" y="1709685"/>
            <a:ext cx="408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Subsystem of DC GRID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BF5230A-36E4-B151-5FFF-BFD2714CA3EC}"/>
              </a:ext>
            </a:extLst>
          </p:cNvPr>
          <p:cNvSpPr/>
          <p:nvPr/>
        </p:nvSpPr>
        <p:spPr>
          <a:xfrm>
            <a:off x="4280170" y="4075889"/>
            <a:ext cx="1714230" cy="311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25FC6-BE57-9786-9FBE-26D31F17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7" y="3037251"/>
            <a:ext cx="3479801" cy="2699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B63B9-26D0-FAE4-2616-0E88379A7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2377330"/>
            <a:ext cx="4539574" cy="380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1DC3-53A6-B4FB-42D8-5D0F43E4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30" y="201133"/>
            <a:ext cx="108712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SYSTEM CONFIGURATION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10BB65-C3B4-ACBF-48D1-4A09DA6975B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8" t="1439" r="7382" b="6007"/>
          <a:stretch/>
        </p:blipFill>
        <p:spPr>
          <a:xfrm>
            <a:off x="5295410" y="2099337"/>
            <a:ext cx="6896590" cy="409534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25E7D-D91B-0C13-62CE-D2C2AC792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5" y="3103408"/>
            <a:ext cx="4450920" cy="22428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3C57317-18F4-EAE7-0365-6202E2B31C2B}"/>
              </a:ext>
            </a:extLst>
          </p:cNvPr>
          <p:cNvSpPr/>
          <p:nvPr/>
        </p:nvSpPr>
        <p:spPr>
          <a:xfrm>
            <a:off x="4724560" y="4328808"/>
            <a:ext cx="781295" cy="437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D0787-0D05-8924-2DD5-4BE9F6F6F9FC}"/>
              </a:ext>
            </a:extLst>
          </p:cNvPr>
          <p:cNvSpPr txBox="1"/>
          <p:nvPr/>
        </p:nvSpPr>
        <p:spPr>
          <a:xfrm>
            <a:off x="6605081" y="1677117"/>
            <a:ext cx="5077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Subsystem of 6 PHASE MOTOR AND INVERTER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284ED-290F-2A70-0D5E-9B2463538673}"/>
              </a:ext>
            </a:extLst>
          </p:cNvPr>
          <p:cNvSpPr txBox="1"/>
          <p:nvPr/>
        </p:nvSpPr>
        <p:spPr>
          <a:xfrm>
            <a:off x="367476" y="1778238"/>
            <a:ext cx="408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 PHASE MOTOR AND INVERTER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673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C5B0-5692-1B04-F775-CAC38F4B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SYSTEM CONFIGURATION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F138E1-42C4-E8DD-905C-4ED9631D872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54" y="2221535"/>
            <a:ext cx="6120946" cy="44340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943F3-BFEA-739A-D099-44EBFED690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4" y="2187890"/>
            <a:ext cx="3334141" cy="411780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2F4EE23-0027-BF77-2190-0E755BBD1052}"/>
              </a:ext>
            </a:extLst>
          </p:cNvPr>
          <p:cNvSpPr/>
          <p:nvPr/>
        </p:nvSpPr>
        <p:spPr>
          <a:xfrm>
            <a:off x="4153711" y="4246794"/>
            <a:ext cx="1245140" cy="383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C7E73-42AB-FE2D-62A0-2E3FBF33F322}"/>
              </a:ext>
            </a:extLst>
          </p:cNvPr>
          <p:cNvSpPr txBox="1"/>
          <p:nvPr/>
        </p:nvSpPr>
        <p:spPr>
          <a:xfrm>
            <a:off x="367476" y="1778238"/>
            <a:ext cx="408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 PHASE PMSM MOTOR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25C3A-C136-05DF-9246-DBF20D987C6A}"/>
              </a:ext>
            </a:extLst>
          </p:cNvPr>
          <p:cNvSpPr txBox="1"/>
          <p:nvPr/>
        </p:nvSpPr>
        <p:spPr>
          <a:xfrm>
            <a:off x="6686145" y="1778238"/>
            <a:ext cx="408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Subsystem of 6 PHASE PMSM MOTOR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064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3070C-C624-7177-0854-2E8DD5BC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47FA-BC5F-EB99-44B2-31074177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9487"/>
            <a:ext cx="10871200" cy="990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SYSTEM CONFIGURATION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8F457-60B5-2205-5E13-883E692C02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657661"/>
            <a:ext cx="4617452" cy="4733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000" dirty="0"/>
              <a:t>BATTERY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79F21-85EE-06A7-75DA-D0A86D943366}"/>
              </a:ext>
            </a:extLst>
          </p:cNvPr>
          <p:cNvSpPr txBox="1"/>
          <p:nvPr/>
        </p:nvSpPr>
        <p:spPr>
          <a:xfrm>
            <a:off x="6868808" y="1677117"/>
            <a:ext cx="408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Subsystem of PV array</a:t>
            </a:r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74A82E9-51B3-2CF5-6F68-32D3FE81D68F}"/>
              </a:ext>
            </a:extLst>
          </p:cNvPr>
          <p:cNvSpPr/>
          <p:nvPr/>
        </p:nvSpPr>
        <p:spPr>
          <a:xfrm>
            <a:off x="4280170" y="4075889"/>
            <a:ext cx="1714230" cy="311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9FADD-4F64-DBC4-A8D6-00C7CEC8CB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5"/>
          <a:stretch/>
        </p:blipFill>
        <p:spPr>
          <a:xfrm>
            <a:off x="901164" y="2828668"/>
            <a:ext cx="2522972" cy="2805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47E6A-1746-309F-6872-E95E5A800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t="12614" r="12839" b="20681"/>
          <a:stretch/>
        </p:blipFill>
        <p:spPr>
          <a:xfrm>
            <a:off x="6200875" y="3161488"/>
            <a:ext cx="5523613" cy="24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86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A0638-718A-2B94-63BB-42C052F2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CEDE-1922-9B87-1DDE-BBE97CFC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3FFA7-8767-DB3C-0037-CA346EC555AB}"/>
              </a:ext>
            </a:extLst>
          </p:cNvPr>
          <p:cNvSpPr txBox="1"/>
          <p:nvPr/>
        </p:nvSpPr>
        <p:spPr>
          <a:xfrm>
            <a:off x="963038" y="2247089"/>
            <a:ext cx="476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2923A9-ECC3-6A7E-5423-D75C9D3CB2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 bwMode="auto">
          <a:xfrm>
            <a:off x="816864" y="2059614"/>
            <a:ext cx="10486676" cy="402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019F8B-6BAF-98BB-8D74-00EAA95B381B}"/>
              </a:ext>
            </a:extLst>
          </p:cNvPr>
          <p:cNvSpPr txBox="1"/>
          <p:nvPr/>
        </p:nvSpPr>
        <p:spPr>
          <a:xfrm>
            <a:off x="816864" y="1659504"/>
            <a:ext cx="8192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CHARGING MODE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15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7793-9023-D52E-3FC9-B1EF809E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34424"/>
            <a:ext cx="10871200" cy="5847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WORKING: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74F07E4-12FC-B8E5-308A-790291F01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2" y="1785331"/>
            <a:ext cx="5499440" cy="36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F628F0FB-3850-1220-C49C-1D0ABDE3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678" y="1566948"/>
            <a:ext cx="5499440" cy="40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F29FF4-381C-16AF-1C60-0466F90A6433}"/>
              </a:ext>
            </a:extLst>
          </p:cNvPr>
          <p:cNvSpPr txBox="1"/>
          <p:nvPr/>
        </p:nvSpPr>
        <p:spPr>
          <a:xfrm>
            <a:off x="1346092" y="5696652"/>
            <a:ext cx="287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part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45ED6-058A-BDD9-59D1-5DE688B605EB}"/>
              </a:ext>
            </a:extLst>
          </p:cNvPr>
          <p:cNvSpPr txBox="1"/>
          <p:nvPr/>
        </p:nvSpPr>
        <p:spPr>
          <a:xfrm>
            <a:off x="6717489" y="5696652"/>
            <a:ext cx="513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current</a:t>
            </a:r>
          </a:p>
        </p:txBody>
      </p:sp>
    </p:spTree>
    <p:extLst>
      <p:ext uri="{BB962C8B-B14F-4D97-AF65-F5344CB8AC3E}">
        <p14:creationId xmlns:p14="http://schemas.microsoft.com/office/powerpoint/2010/main" val="18772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693FD-2A4C-BDE6-78E8-2A869B1F1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21F1-C3AF-9EE8-7532-74D8588A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433137"/>
            <a:ext cx="10871200" cy="786062"/>
          </a:xfrm>
        </p:spPr>
        <p:txBody>
          <a:bodyPr>
            <a:normAutofit/>
          </a:bodyPr>
          <a:lstStyle/>
          <a:p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5EF3-6BAD-48DD-E619-7E995C8822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5" y="1719743"/>
            <a:ext cx="4611169" cy="48907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STATE PARAMETERS: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parameters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six phase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pmsm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=2e3;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time=[0 0.5];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torquel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=[4.5 4.5];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wrated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=2000;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np=5;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R=0.3;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=5.56e-3;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lq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=7e-3;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oaxis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=0.125e-3;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rphas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fluxsta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=0.042;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=0.02;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battery side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ratbat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=144;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imaxchar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imaxdisc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6AFF5C-0508-78BF-7A18-6A452726F431}"/>
              </a:ext>
            </a:extLst>
          </p:cNvPr>
          <p:cNvSpPr txBox="1">
            <a:spLocks/>
          </p:cNvSpPr>
          <p:nvPr/>
        </p:nvSpPr>
        <p:spPr>
          <a:xfrm>
            <a:off x="6504303" y="1719743"/>
            <a:ext cx="4611169" cy="489078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STATE PARAMETERS: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parameters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side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six phase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pmsm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=2e3;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time=[0 0.5];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torquel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=[8 4.5];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wrated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=2000;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np=5;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R=0.3;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=5.56e-3;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lq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=7e-3;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oaxis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=0.125e-3;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rphas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fluxsta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=0.042;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=0.02;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battery side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ratbat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=144;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imaxchar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=25;</a:t>
            </a:r>
          </a:p>
          <a:p>
            <a:pPr marL="0" indent="0" defTabSz="914400">
              <a:buFont typeface="Wingdings"/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imaxdisc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=25;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14400">
              <a:buFont typeface="Wingdings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024-D5A4-71B6-F3C5-78714272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07108"/>
            <a:ext cx="10871200" cy="71209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601EA-52ED-15CC-8B22-31A0A779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3" y="2004590"/>
            <a:ext cx="5359752" cy="333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ACB1B-6ED4-C05D-EBA9-12E45EC9E926}"/>
              </a:ext>
            </a:extLst>
          </p:cNvPr>
          <p:cNvSpPr txBox="1"/>
          <p:nvPr/>
        </p:nvSpPr>
        <p:spPr>
          <a:xfrm>
            <a:off x="1158706" y="6350892"/>
            <a:ext cx="31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DC9CD-446F-1726-838E-6C17C1C8F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62" y="1984571"/>
            <a:ext cx="5895975" cy="3330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0B569-476A-3F85-3913-56F85FF37529}"/>
              </a:ext>
            </a:extLst>
          </p:cNvPr>
          <p:cNvSpPr txBox="1"/>
          <p:nvPr/>
        </p:nvSpPr>
        <p:spPr>
          <a:xfrm>
            <a:off x="812800" y="1604480"/>
            <a:ext cx="10361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CHARGING MODE WHEN CONNECTED TO DC GRID: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6FDB8-25AE-37FA-2136-F1B685EA66C5}"/>
              </a:ext>
            </a:extLst>
          </p:cNvPr>
          <p:cNvSpPr txBox="1"/>
          <p:nvPr/>
        </p:nvSpPr>
        <p:spPr>
          <a:xfrm>
            <a:off x="1158706" y="5735129"/>
            <a:ext cx="281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STADY STATE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4F3C8-CD5F-8DC2-890E-845EA286DCB5}"/>
              </a:ext>
            </a:extLst>
          </p:cNvPr>
          <p:cNvSpPr txBox="1"/>
          <p:nvPr/>
        </p:nvSpPr>
        <p:spPr>
          <a:xfrm>
            <a:off x="7643636" y="5423054"/>
            <a:ext cx="3341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STATE MODE: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921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8F57-4238-4F54-1821-5219730D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26C2-9AB2-0FBE-5700-9F15D44E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7870"/>
            <a:ext cx="5943600" cy="34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67F83-1B1A-09B3-5F9A-D4F401172E47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03E940-6567-3186-52AB-34678CCCC17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52400" y="2167390"/>
            <a:ext cx="5742562" cy="350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1131A-323D-3654-523A-C52A2C4306EC}"/>
              </a:ext>
            </a:extLst>
          </p:cNvPr>
          <p:cNvSpPr txBox="1"/>
          <p:nvPr/>
        </p:nvSpPr>
        <p:spPr>
          <a:xfrm>
            <a:off x="794296" y="1619709"/>
            <a:ext cx="96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CHARGING MODE WHEN CONNECTED TO SOLAR PV: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BD3E6-30F9-46EC-C642-7E2E3C3374A4}"/>
              </a:ext>
            </a:extLst>
          </p:cNvPr>
          <p:cNvSpPr txBox="1"/>
          <p:nvPr/>
        </p:nvSpPr>
        <p:spPr>
          <a:xfrm>
            <a:off x="1063689" y="5909900"/>
            <a:ext cx="281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STADY STATE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F3A6D-94D1-03A8-49EF-0BAE58D52B69}"/>
              </a:ext>
            </a:extLst>
          </p:cNvPr>
          <p:cNvSpPr txBox="1"/>
          <p:nvPr/>
        </p:nvSpPr>
        <p:spPr>
          <a:xfrm>
            <a:off x="7830766" y="5909900"/>
            <a:ext cx="3297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STATE MODE</a:t>
            </a:r>
          </a:p>
        </p:txBody>
      </p:sp>
    </p:spTree>
    <p:extLst>
      <p:ext uri="{BB962C8B-B14F-4D97-AF65-F5344CB8AC3E}">
        <p14:creationId xmlns:p14="http://schemas.microsoft.com/office/powerpoint/2010/main" val="2602673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9" y="1848853"/>
            <a:ext cx="8685011" cy="44958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and Drawbacks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block diagram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Configurations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Circuit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Base papers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72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2112-A353-8204-1C32-E8F4C81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557868"/>
            <a:ext cx="10871200" cy="66133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4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65F45-D7B6-9A38-4ABC-B000249B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59"/>
          <a:stretch/>
        </p:blipFill>
        <p:spPr>
          <a:xfrm>
            <a:off x="978171" y="2235219"/>
            <a:ext cx="10403191" cy="3932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4C23FE-E862-8A35-7C0B-060903AC584F}"/>
              </a:ext>
            </a:extLst>
          </p:cNvPr>
          <p:cNvSpPr txBox="1"/>
          <p:nvPr/>
        </p:nvSpPr>
        <p:spPr>
          <a:xfrm>
            <a:off x="672458" y="1644007"/>
            <a:ext cx="6117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SIMUTANIOUS DRIVING AND CHARGING MODE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19303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DE6B-6050-3AFB-1ADD-8F6BA962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04006"/>
            <a:ext cx="10871200" cy="61519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WORKING: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419B7-093E-FB71-A959-68798774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22" y="1935060"/>
            <a:ext cx="6434308" cy="3615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B0013F-FDEE-116E-687F-24CA8189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96" y="2098909"/>
            <a:ext cx="3756660" cy="2718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E34FD-E527-25F9-F968-3179E0593F23}"/>
              </a:ext>
            </a:extLst>
          </p:cNvPr>
          <p:cNvSpPr txBox="1"/>
          <p:nvPr/>
        </p:nvSpPr>
        <p:spPr>
          <a:xfrm>
            <a:off x="8304209" y="5696652"/>
            <a:ext cx="236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9EF1C-5B05-480E-65EE-E9D4ED4F3F8E}"/>
              </a:ext>
            </a:extLst>
          </p:cNvPr>
          <p:cNvSpPr txBox="1"/>
          <p:nvPr/>
        </p:nvSpPr>
        <p:spPr>
          <a:xfrm>
            <a:off x="1346092" y="5696652"/>
            <a:ext cx="2875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part</a:t>
            </a:r>
          </a:p>
        </p:txBody>
      </p:sp>
    </p:spTree>
    <p:extLst>
      <p:ext uri="{BB962C8B-B14F-4D97-AF65-F5344CB8AC3E}">
        <p14:creationId xmlns:p14="http://schemas.microsoft.com/office/powerpoint/2010/main" val="1386268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E1734-EE85-866C-7B28-3F62363D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63FE-4079-E461-A44B-1D7AF192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9557A-1FDC-A240-6852-59F5F24025B2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706C1-F85A-6903-ADAE-1E9EE9040CB6}"/>
              </a:ext>
            </a:extLst>
          </p:cNvPr>
          <p:cNvSpPr txBox="1"/>
          <p:nvPr/>
        </p:nvSpPr>
        <p:spPr>
          <a:xfrm>
            <a:off x="794296" y="1619709"/>
            <a:ext cx="96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CHARGING AND DRIVING MODE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B08F4-509D-478B-CF48-C1A56F4D9492}"/>
              </a:ext>
            </a:extLst>
          </p:cNvPr>
          <p:cNvSpPr txBox="1"/>
          <p:nvPr/>
        </p:nvSpPr>
        <p:spPr>
          <a:xfrm>
            <a:off x="816864" y="2058918"/>
            <a:ext cx="639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PPs output current and voltage, battery current and 01-axis current.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AE1A12-169D-F245-643F-F21C3247C6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77438" y="2562851"/>
            <a:ext cx="806423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0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DFEA3-2DFA-C2AA-219A-283AE05E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790F-3ADA-68C2-C23C-D104A2CA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B50A7-BCAC-E583-900D-57430099D72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D2943-6302-9A1C-6C1B-FB192EDBE61F}"/>
              </a:ext>
            </a:extLst>
          </p:cNvPr>
          <p:cNvSpPr txBox="1"/>
          <p:nvPr/>
        </p:nvSpPr>
        <p:spPr>
          <a:xfrm>
            <a:off x="794296" y="1619709"/>
            <a:ext cx="96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CHARGING AND DRIVING MODE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DEA19-A99A-E2A3-F66E-DB30E83516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67711" y="2467349"/>
            <a:ext cx="8151778" cy="3679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8ED2C-BFE5-11C4-D4D2-C716815D6A67}"/>
              </a:ext>
            </a:extLst>
          </p:cNvPr>
          <p:cNvSpPr txBox="1"/>
          <p:nvPr/>
        </p:nvSpPr>
        <p:spPr>
          <a:xfrm>
            <a:off x="816864" y="1949205"/>
            <a:ext cx="503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 in d-axis, q-axis, x-axis, and y-axis. </a:t>
            </a:r>
          </a:p>
        </p:txBody>
      </p:sp>
    </p:spTree>
    <p:extLst>
      <p:ext uri="{BB962C8B-B14F-4D97-AF65-F5344CB8AC3E}">
        <p14:creationId xmlns:p14="http://schemas.microsoft.com/office/powerpoint/2010/main" val="2092453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FA369-A92D-C3B8-795F-16DD46665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8A57-E85C-0ABE-BD0C-C290C15F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D0AAE-4976-0E42-6FAA-0BBCF39254F9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20EC2-2E25-B56F-FE7F-CC6678FB8666}"/>
              </a:ext>
            </a:extLst>
          </p:cNvPr>
          <p:cNvSpPr txBox="1"/>
          <p:nvPr/>
        </p:nvSpPr>
        <p:spPr>
          <a:xfrm>
            <a:off x="794296" y="1619709"/>
            <a:ext cx="96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CHARGING AND DRIVING MODE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2A076-A534-8AA7-B630-895721DC7B13}"/>
              </a:ext>
            </a:extLst>
          </p:cNvPr>
          <p:cNvSpPr txBox="1"/>
          <p:nvPr/>
        </p:nvSpPr>
        <p:spPr>
          <a:xfrm>
            <a:off x="2835412" y="6007453"/>
            <a:ext cx="536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 in phase A and U, speed, and output torque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B677E9-0786-39F3-A569-2F350AC83E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7463" y="2420328"/>
            <a:ext cx="7999380" cy="360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FA191B-E0B3-9EF1-08C7-73226DB8D2B1}"/>
              </a:ext>
            </a:extLst>
          </p:cNvPr>
          <p:cNvSpPr txBox="1"/>
          <p:nvPr/>
        </p:nvSpPr>
        <p:spPr>
          <a:xfrm>
            <a:off x="794295" y="1997815"/>
            <a:ext cx="46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SPEED CONSTANT:</a:t>
            </a:r>
          </a:p>
        </p:txBody>
      </p:sp>
    </p:spTree>
    <p:extLst>
      <p:ext uri="{BB962C8B-B14F-4D97-AF65-F5344CB8AC3E}">
        <p14:creationId xmlns:p14="http://schemas.microsoft.com/office/powerpoint/2010/main" val="2290494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05D9-1B75-BEB7-54E3-9E175ED2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1B1B-9205-BBB4-4300-2C9B83D5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9D3AC-E236-4B0C-8911-6A330CE7577D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2C02F-D838-090E-508D-18304D110C50}"/>
              </a:ext>
            </a:extLst>
          </p:cNvPr>
          <p:cNvSpPr txBox="1"/>
          <p:nvPr/>
        </p:nvSpPr>
        <p:spPr>
          <a:xfrm>
            <a:off x="794296" y="1619709"/>
            <a:ext cx="96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CHARGING AND DRIVING MODE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C47F7-65EA-DC24-4C2C-01FEB163AB4F}"/>
              </a:ext>
            </a:extLst>
          </p:cNvPr>
          <p:cNvSpPr txBox="1"/>
          <p:nvPr/>
        </p:nvSpPr>
        <p:spPr>
          <a:xfrm>
            <a:off x="3101436" y="6077873"/>
            <a:ext cx="536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 in phase A and U, speed, and output torque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285D0-7AE2-9E88-85B0-541EBAF5724F}"/>
              </a:ext>
            </a:extLst>
          </p:cNvPr>
          <p:cNvSpPr txBox="1"/>
          <p:nvPr/>
        </p:nvSpPr>
        <p:spPr>
          <a:xfrm>
            <a:off x="794295" y="1997815"/>
            <a:ext cx="46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variable and constant Load: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B1DE2D-66F4-66EB-AFB3-BCF700E86AD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48255" y="2397925"/>
            <a:ext cx="8151778" cy="36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1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06C0-1FDA-8362-9EEA-CE784E92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84D3-8584-1D47-2295-CBA7CF12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RESULTS: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7F83F-CFD3-565E-9BD1-621EE24C8A05}"/>
              </a:ext>
            </a:extLst>
          </p:cNvPr>
          <p:cNvSpPr txBox="1"/>
          <p:nvPr/>
        </p:nvSpPr>
        <p:spPr>
          <a:xfrm>
            <a:off x="794296" y="1619709"/>
            <a:ext cx="9689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CHARGING AND DRIVING MODE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7AF97-B719-6648-1669-CB642809BE90}"/>
              </a:ext>
            </a:extLst>
          </p:cNvPr>
          <p:cNvSpPr txBox="1"/>
          <p:nvPr/>
        </p:nvSpPr>
        <p:spPr>
          <a:xfrm>
            <a:off x="3101436" y="6000711"/>
            <a:ext cx="536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 in phase A and U, speed, and output torque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BAB3D-47F7-9B6D-C174-3B4D2B555777}"/>
              </a:ext>
            </a:extLst>
          </p:cNvPr>
          <p:cNvSpPr txBox="1"/>
          <p:nvPr/>
        </p:nvSpPr>
        <p:spPr>
          <a:xfrm>
            <a:off x="794295" y="1997815"/>
            <a:ext cx="46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variable and Speed constant: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949E0A-C6CE-0FD0-E3F7-7960E1608C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27760" y="2397925"/>
            <a:ext cx="8362546" cy="359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1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B4E5-3BF1-A2BF-1FD2-6E6D3FCE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APPLICATIONS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56F-5EAD-BBBC-7634-90F57AE1CC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fault tolerating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quality is improved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charging and driving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mass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E.V. charging stations</a:t>
            </a:r>
          </a:p>
          <a:p>
            <a:pPr marL="0" indent="0"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8353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04683" y="2149519"/>
            <a:ext cx="6508064" cy="3487367"/>
          </a:xfrm>
        </p:spPr>
        <p:txBody>
          <a:bodyPr>
            <a:noAutofit/>
          </a:bodyPr>
          <a:lstStyle/>
          <a:p>
            <a:pPr marL="320040" marR="0" lvl="0" indent="-32004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 Configuration: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Operating System       : Windows 7/8/10/11/12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Application Software : MATLAB /Simulink 2018A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320040" marR="0" lvl="0" indent="-32004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Hardware Configuration: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Hardware  		: WINDOWS OS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RAM         		: 8 GB / 4 GB (Min)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Processor  		: I3 / I5(Mostly prefer)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FF95F-40E5-4889-0C37-4F41458BA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4201-1273-08B2-95B4-EBAF50E7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57C6-1323-519F-59AA-05EA5595A2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632591" cy="512161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Hou and A. Emadi, “Applied integrated active filter auxiliary power module for electrified vehicles with single-phase onboard chargers,” IEEE Trans. Power Electron., vol. 32, no. 3, pp. 1860–1871, Mar. 2017.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Abeywardana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Acuna, and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Hredzak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“Single-phase boost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inverterbased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vehicle charger with integrated vehicle to grid reactive power compensation,” IEEE Trans. Power Electron., vol. 33, no. 4, pp. 3462–3471, Apr. 2018.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Raherimihaja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Q. Zhang, and T. Na, “A three-phase integrated battery charger for EVs based on six-phase open-end winding machine,” IEEE Trans. Power Electron., vol. 35, no. 11, pp. 12122–12132, Nov. 2020.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Tong, M. Cheng, and W. Hua, “A single-phase on-board two-stage integrated battery charger for EVs based on a five-phase hybrid-excitation flux-switching machine,” IEEE Trans. Veh. Technol., vol. 69, no. 4, pp. 3793–3804, Apr. 2020.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Sharma, M. Aware, and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Bhowate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“Integrated battery charger for EV by using three-phase induction motor stator windings as filter,” IEEE Trans. Transport.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Electrific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6, no. 1, pp. 83–94, Mar. 2020.</a:t>
            </a:r>
          </a:p>
        </p:txBody>
      </p:sp>
    </p:spTree>
    <p:extLst>
      <p:ext uri="{BB962C8B-B14F-4D97-AF65-F5344CB8AC3E}">
        <p14:creationId xmlns:p14="http://schemas.microsoft.com/office/powerpoint/2010/main" val="41578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22" y="681136"/>
            <a:ext cx="10460355" cy="47244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58" y="1933662"/>
            <a:ext cx="10158660" cy="37860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EDROC FOR SOLAR POWERED EV INCORPORATING  SIX PHASE MACHINE 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EDROC Proposal: A novel Electric-Drive-Reconstructed Onboard Charger (EDROC) for solar-powered electric vehicles.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Six-Phase Drive &amp; Re-leveraged Inverter: Utilizes a six-phase machine drive and re-leverages the power traction inverter for charging.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Operation: Enables simultaneous driving and charging through vehicle-roof photovoltaic panels.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EV Range: Significantly enhances the vehicle’s mileage range by using solar energy for both driving and charging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443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8AE014-A2E7-A1E5-5260-C4933509E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96769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473242"/>
            <a:ext cx="10871200" cy="74595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61DDBC-087C-601D-A46D-15CA288EB8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24030" cy="4495800"/>
          </a:xfrm>
        </p:spPr>
        <p:txBody>
          <a:bodyPr/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66A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35D5C46F-CBFB-C5FE-00EE-D6AD7734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45" y="1858106"/>
            <a:ext cx="11095637" cy="43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473242"/>
            <a:ext cx="10871200" cy="745958"/>
          </a:xfrm>
        </p:spPr>
        <p:txBody>
          <a:bodyPr>
            <a:normAutofit/>
          </a:bodyPr>
          <a:lstStyle/>
          <a:p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3600" b="1" spc="-25" dirty="0">
                <a:solidFill>
                  <a:srgbClr val="B85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b="1" dirty="0">
                <a:solidFill>
                  <a:srgbClr val="B85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b="1" dirty="0">
                <a:solidFill>
                  <a:srgbClr val="B85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340762" cy="44958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EDROC Incorporating Three-phase Machine: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system, in existing method EDROC is constructed using 3phase machine and active filter to double the frequency.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 split-windings machine is employed to mitigate the issue of generating non-negligible torque, ensuring smoother operation.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sz="2000" b="1" spc="-5" dirty="0">
                <a:solidFill>
                  <a:srgbClr val="B85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 </a:t>
            </a:r>
          </a:p>
          <a:p>
            <a:pPr marR="0" lvl="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Less fault tolerant capacity</a:t>
            </a:r>
          </a:p>
          <a:p>
            <a:pPr marR="0" lvl="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Less grid voltage quality</a:t>
            </a:r>
          </a:p>
          <a:p>
            <a:pPr marR="0" lvl="0" algn="just" defTabSz="4572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Bulky Components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73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403930"/>
            <a:ext cx="10871200" cy="990600"/>
          </a:xfrm>
        </p:spPr>
        <p:txBody>
          <a:bodyPr>
            <a:normAutofit/>
          </a:bodyPr>
          <a:lstStyle/>
          <a:p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A875A-04EE-82A7-8ECF-1A014A0797BD}"/>
              </a:ext>
            </a:extLst>
          </p:cNvPr>
          <p:cNvSpPr txBox="1"/>
          <p:nvPr/>
        </p:nvSpPr>
        <p:spPr>
          <a:xfrm>
            <a:off x="816864" y="2033081"/>
            <a:ext cx="10204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EDROC system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fault tolerance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increasing the risk of failures in critical applications.</a:t>
            </a:r>
          </a:p>
          <a:p>
            <a:pPr marL="342900" indent="-342900" algn="just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grid voltage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negatively impacts the performance and efficiency of connected devices.</a:t>
            </a:r>
          </a:p>
          <a:p>
            <a:pPr marL="342900" indent="-342900" algn="just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Bulky 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 installation and raise transportation costs, hindering compact design integration.</a:t>
            </a:r>
          </a:p>
          <a:p>
            <a:pPr marL="342900" indent="-342900" algn="just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issues lead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overall costs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system less economically viable for widespread use.</a:t>
            </a:r>
          </a:p>
          <a:p>
            <a:pPr marL="342900" indent="-342900" algn="just"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lacks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limiting future expansions and adaptability to evolving technological needs.</a:t>
            </a:r>
          </a:p>
        </p:txBody>
      </p:sp>
    </p:spTree>
    <p:extLst>
      <p:ext uri="{BB962C8B-B14F-4D97-AF65-F5344CB8AC3E}">
        <p14:creationId xmlns:p14="http://schemas.microsoft.com/office/powerpoint/2010/main" val="873503191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433137"/>
            <a:ext cx="10871200" cy="786062"/>
          </a:xfrm>
        </p:spPr>
        <p:txBody>
          <a:bodyPr>
            <a:normAutofit/>
          </a:bodyPr>
          <a:lstStyle/>
          <a:p>
            <a:r>
              <a:rPr lang="en-US" sz="36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2027190"/>
            <a:ext cx="10214302" cy="2803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EDROC Incorporating six-phase Machine:</a:t>
            </a:r>
          </a:p>
          <a:p>
            <a:pPr marL="0" indent="0" algn="just">
              <a:buNone/>
            </a:pPr>
            <a:endParaRPr lang="en-IN" sz="2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introduces a novel onboard charger (EDROC) for solar-powered EVs using a six-phase motor drive.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repurposes the traction inverter and motor for charging, reducing extra weight.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it enables simultaneous driving and charging via rooftop solar panels, extending the EV's range.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buNone/>
            </a:pPr>
            <a:endParaRPr lang="en-US" sz="2400" dirty="0"/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7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2DBE-382C-1DA8-ED7E-8D43CB43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PROJECT</a:t>
            </a:r>
            <a:r>
              <a:rPr lang="en-US" sz="54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BLOCK</a:t>
            </a:r>
            <a:r>
              <a:rPr lang="en-US" sz="5400" dirty="0">
                <a:solidFill>
                  <a:srgbClr val="C00000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</a:rPr>
              <a:t>DIAGRAM</a:t>
            </a:r>
            <a:endParaRPr lang="en-IN" sz="36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DF8F4-7DAD-FCF0-63F6-3DD1A1AE8CC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6"/>
          <a:stretch/>
        </p:blipFill>
        <p:spPr>
          <a:xfrm>
            <a:off x="362465" y="1604962"/>
            <a:ext cx="11034198" cy="4941753"/>
          </a:xfrm>
        </p:spPr>
      </p:pic>
    </p:spTree>
    <p:extLst>
      <p:ext uri="{BB962C8B-B14F-4D97-AF65-F5344CB8AC3E}">
        <p14:creationId xmlns:p14="http://schemas.microsoft.com/office/powerpoint/2010/main" val="81247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F627-8D5A-C8F1-4D5B-8DA48F48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09487"/>
            <a:ext cx="10871200" cy="990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SYSTEM CONFIGURATION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FBE7D-DF26-719C-E88B-453DABEAD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10160000" cy="4606952"/>
          </a:xfrm>
        </p:spPr>
        <p:txBody>
          <a:bodyPr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Solar PV PPS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It manages the flow of electrical power within the vehicle.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None/>
              <a:tabLst>
                <a:tab pos="107950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Like : DC-DC converters, DC-AC inverters, etc.,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>
                <a:tab pos="10795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>
                <a:tab pos="10795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DC Grid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supplies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power for the 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None/>
              <a:tabLst>
                <a:tab pos="1079500" algn="l"/>
              </a:tabLst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Like: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electric motor,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batteries,etc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>
                <a:tab pos="10795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Six-Phase PMSM (Permanent Magnet Synchronous Motor):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A electric motor that is used for their high efficiency, reliability, and power density.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Six-Phase Inverter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It convers DC power to AC power.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EDROC Digital Control System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It controls and monitors the vehicle's electrical powertrain,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Like: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Motor control, Power management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Safety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5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5353</TotalTime>
  <Words>1343</Words>
  <Application>Microsoft Office PowerPoint</Application>
  <PresentationFormat>Widescreen</PresentationFormat>
  <Paragraphs>200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Times New Roman</vt:lpstr>
      <vt:lpstr>Tw Cen MT</vt:lpstr>
      <vt:lpstr>Wingdings</vt:lpstr>
      <vt:lpstr>Wingdings 2</vt:lpstr>
      <vt:lpstr>Wingdings 3</vt:lpstr>
      <vt:lpstr>Median</vt:lpstr>
      <vt:lpstr>PowerPoint Presentation</vt:lpstr>
      <vt:lpstr>CONTENTS</vt:lpstr>
      <vt:lpstr>ABSTRACT </vt:lpstr>
      <vt:lpstr>LITERATURE SURVEY</vt:lpstr>
      <vt:lpstr>EXISTING SYSTEM AND DRAWBACKS</vt:lpstr>
      <vt:lpstr>PROBLEM IDENTIFICATION</vt:lpstr>
      <vt:lpstr>PROPOSED METHOD</vt:lpstr>
      <vt:lpstr>PROJECT BLOCK DIAGRAM</vt:lpstr>
      <vt:lpstr>SYSTEM CONFIGURATION</vt:lpstr>
      <vt:lpstr>SYSTEM CONFIGURATION</vt:lpstr>
      <vt:lpstr>SYSTEM CONFIGURATION</vt:lpstr>
      <vt:lpstr>SYSTEM CONFIGURATION</vt:lpstr>
      <vt:lpstr>SYSTEM CONFIGURATION</vt:lpstr>
      <vt:lpstr>SYSTEM CONFIGURATION</vt:lpstr>
      <vt:lpstr>PROJECT CIRCUIT AND WORKING:</vt:lpstr>
      <vt:lpstr>PROJECT WORKING:</vt:lpstr>
      <vt:lpstr>SOURCE CODE:</vt:lpstr>
      <vt:lpstr>SIMULATION RESULTS:</vt:lpstr>
      <vt:lpstr>SIMULATION RESULTS:</vt:lpstr>
      <vt:lpstr>PROJECT WORKING:</vt:lpstr>
      <vt:lpstr>PROJECT WORKING:</vt:lpstr>
      <vt:lpstr>SIMULATION RESULTS:</vt:lpstr>
      <vt:lpstr>SIMULATION RESULTS:</vt:lpstr>
      <vt:lpstr>SIMULATION RESULTS:</vt:lpstr>
      <vt:lpstr>SIMULATION RESULTS:</vt:lpstr>
      <vt:lpstr>SIMULATION RESULTS:</vt:lpstr>
      <vt:lpstr>ADVANTAGES &amp; APPLICATIONS</vt:lpstr>
      <vt:lpstr>SOFTWARE CONFIGURATION: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Passivity-Based Model Predictive Control of Three-Level Inverter-Fed Induction Motor</dc:title>
  <dc:creator>Kiran</dc:creator>
  <cp:lastModifiedBy>snehanjali Gudimetla</cp:lastModifiedBy>
  <cp:revision>340</cp:revision>
  <dcterms:created xsi:type="dcterms:W3CDTF">2021-01-28T12:47:42Z</dcterms:created>
  <dcterms:modified xsi:type="dcterms:W3CDTF">2025-02-21T16:03:16Z</dcterms:modified>
</cp:coreProperties>
</file>