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Arial Black" panose="020B0A04020102020204" charset="0"/>
                <a:cs typeface="Arial Black" panose="020B0A04020102020204" charset="0"/>
              </a:rPr>
              <a:t>British Airways</a:t>
            </a:r>
            <a:r>
              <a:rPr lang="en-US" altLang="en-US" dirty="0"/>
              <a:t> – </a:t>
            </a:r>
            <a:br>
              <a:rPr lang="en-US" altLang="en-US" dirty="0"/>
            </a:br>
            <a:r>
              <a:rPr lang="en-US" altLang="en-US" dirty="0"/>
              <a:t>Predicting Customer Booking Behavior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 b="1">
                <a:latin typeface="Arial Black" panose="020B0A04020102020204" charset="0"/>
                <a:cs typeface="Arial Black" panose="020B0A04020102020204" charset="0"/>
              </a:rPr>
              <a:t>Project Objective</a:t>
            </a:r>
            <a:endParaRPr lang="en-US" altLang="en-US" sz="36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Build a machine learning model to predict if a customer will complete a booking, based on their search and trip details.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</a:t>
            </a:r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Model Summary</a:t>
            </a: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860" y="1612900"/>
            <a:ext cx="10515600" cy="4351338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en-US" sz="2300" b="1"/>
              <a:t>Model Used: </a:t>
            </a:r>
            <a:r>
              <a:rPr lang="en-US" altLang="en-US" sz="2300"/>
              <a:t>Random Forest Classifier</a:t>
            </a:r>
            <a:endParaRPr lang="en-US" altLang="en-US" sz="2300" b="1"/>
          </a:p>
          <a:p>
            <a:pPr>
              <a:lnSpc>
                <a:spcPct val="100000"/>
              </a:lnSpc>
            </a:pPr>
            <a:r>
              <a:rPr lang="en-US" altLang="en-US" sz="2300" b="1"/>
              <a:t>Target Variable: </a:t>
            </a:r>
            <a:r>
              <a:rPr lang="en-US" altLang="en-US" sz="2300"/>
              <a:t>booking_complete (1 = booked, 0 = not booked)</a:t>
            </a:r>
            <a:endParaRPr lang="en-US" altLang="en-US" sz="2300"/>
          </a:p>
          <a:p>
            <a:pPr>
              <a:lnSpc>
                <a:spcPct val="100000"/>
              </a:lnSpc>
            </a:pPr>
            <a:r>
              <a:rPr lang="en-US" altLang="en-US" sz="2300" b="1"/>
              <a:t>Train-Test Split: </a:t>
            </a:r>
            <a:r>
              <a:rPr lang="en-US" altLang="en-US" sz="2300"/>
              <a:t>80% train / 20% test</a:t>
            </a:r>
            <a:endParaRPr lang="en-US" altLang="en-US" sz="2300" b="1"/>
          </a:p>
          <a:p>
            <a:pPr>
              <a:lnSpc>
                <a:spcPct val="100000"/>
              </a:lnSpc>
            </a:pPr>
            <a:r>
              <a:rPr lang="en-US" altLang="en-US" sz="2300" b="1"/>
              <a:t>Performance (replace with your actual results):</a:t>
            </a:r>
            <a:endParaRPr lang="en-US" altLang="en-US" sz="2300" b="1"/>
          </a:p>
          <a:p>
            <a:pPr>
              <a:lnSpc>
                <a:spcPct val="100000"/>
              </a:lnSpc>
            </a:pPr>
            <a:r>
              <a:rPr lang="en-US" altLang="en-US" sz="2300"/>
              <a:t>Accuracy: 86%</a:t>
            </a:r>
            <a:endParaRPr lang="en-US" altLang="en-US" sz="2300"/>
          </a:p>
          <a:p>
            <a:pPr>
              <a:lnSpc>
                <a:spcPct val="100000"/>
              </a:lnSpc>
            </a:pPr>
            <a:r>
              <a:rPr lang="en-US" altLang="en-US" sz="2300"/>
              <a:t>Precision: 54%</a:t>
            </a:r>
            <a:endParaRPr lang="en-US" altLang="en-US" sz="2300"/>
          </a:p>
          <a:p>
            <a:pPr>
              <a:lnSpc>
                <a:spcPct val="100000"/>
              </a:lnSpc>
            </a:pPr>
            <a:r>
              <a:rPr lang="en-US" altLang="en-US" sz="2300"/>
              <a:t>Recall: 13%</a:t>
            </a:r>
            <a:endParaRPr lang="en-US" altLang="en-US" sz="2300"/>
          </a:p>
          <a:p>
            <a:pPr>
              <a:lnSpc>
                <a:spcPct val="100000"/>
              </a:lnSpc>
            </a:pPr>
            <a:r>
              <a:rPr lang="en-US" altLang="en-US" sz="2300"/>
              <a:t>F1-Score: 21%</a:t>
            </a:r>
            <a:endParaRPr lang="en-US" altLang="en-US" sz="2300"/>
          </a:p>
        </p:txBody>
      </p:sp>
      <p:pic>
        <p:nvPicPr>
          <p:cNvPr id="4" name="Picture 3" descr="Screenshot 2025-06-11 145923"/>
          <p:cNvPicPr>
            <a:picLocks noChangeAspect="1"/>
          </p:cNvPicPr>
          <p:nvPr/>
        </p:nvPicPr>
        <p:blipFill>
          <a:blip r:embed="rId1"/>
          <a:srcRect r="13054"/>
          <a:stretch>
            <a:fillRect/>
          </a:stretch>
        </p:blipFill>
        <p:spPr>
          <a:xfrm>
            <a:off x="7322820" y="3568065"/>
            <a:ext cx="3796030" cy="2268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850" y="375285"/>
            <a:ext cx="10515600" cy="1325563"/>
          </a:xfrm>
        </p:spPr>
        <p:txBody>
          <a:bodyPr/>
          <a:p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Top 10 Influential Features</a:t>
            </a: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Content Placeholder 3" descr="output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1145" y="1462405"/>
            <a:ext cx="9351010" cy="4904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Key Insights</a:t>
            </a: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Early planners (remainder purchase_lead) are more likely to complete booking.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Shorter trips and specific destinations correlate with higher conversion.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Group travelers (more num_passengers) tend to book more reliably.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Approach</a:t>
            </a: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220"/>
            <a:ext cx="10515600" cy="4351338"/>
          </a:xfrm>
        </p:spPr>
        <p:txBody>
          <a:bodyPr>
            <a:normAutofit/>
          </a:bodyPr>
          <a:p>
            <a:r>
              <a:rPr lang="en-US" altLang="en-US"/>
              <a:t>Cleaned and encoded categorical variables (OneHotEncoding)</a:t>
            </a:r>
            <a:endParaRPr lang="en-US" altLang="en-US"/>
          </a:p>
          <a:p>
            <a:r>
              <a:rPr lang="en-US" altLang="en-US"/>
              <a:t>Used RandomForestClassifier with pipeline</a:t>
            </a:r>
            <a:endParaRPr lang="en-US" altLang="en-US"/>
          </a:p>
          <a:p>
            <a:r>
              <a:rPr lang="en-US" altLang="en-US"/>
              <a:t>Evaluated with classification report and confusion matrix</a:t>
            </a:r>
            <a:endParaRPr lang="en-US" altLang="en-US"/>
          </a:p>
          <a:p>
            <a:endParaRPr lang="en-US" altLang="en-US"/>
          </a:p>
          <a:p>
            <a:pPr marL="0" indent="0">
              <a:lnSpc>
                <a:spcPct val="60000"/>
              </a:lnSpc>
              <a:buNone/>
            </a:pPr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Recommendation</a:t>
            </a:r>
            <a:endParaRPr lang="en-US" altLang="en-US" sz="80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lnSpc>
                <a:spcPct val="40000"/>
              </a:lnSpc>
              <a:buNone/>
            </a:pPr>
            <a:endParaRPr lang="en-US" altLang="en-US" sz="3600">
              <a:latin typeface="Arial Black" panose="020B0A04020102020204" charset="0"/>
              <a:cs typeface="Arial Black" panose="020B0A04020102020204" charset="0"/>
            </a:endParaRPr>
          </a:p>
          <a:p>
            <a:pPr>
              <a:lnSpc>
                <a:spcPct val="40000"/>
              </a:lnSpc>
            </a:pPr>
            <a:r>
              <a:rPr lang="en-US" altLang="en-US" sz="2665">
                <a:cs typeface="+mn-lt"/>
              </a:rPr>
              <a:t>Target high-likelihood customers with personalized offers</a:t>
            </a:r>
            <a:endParaRPr lang="en-US" altLang="en-US" sz="2665">
              <a:cs typeface="+mn-lt"/>
            </a:endParaRPr>
          </a:p>
          <a:p>
            <a:r>
              <a:rPr lang="en-US" altLang="en-US" sz="2665">
                <a:cs typeface="+mn-lt"/>
              </a:rPr>
              <a:t>Improve booking conversions through smart segmentation</a:t>
            </a:r>
            <a:endParaRPr lang="en-US" altLang="en-US" sz="2665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WPS Presentation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 Black</vt:lpstr>
      <vt:lpstr>Britannic Bold</vt:lpstr>
      <vt:lpstr>Franklin Gothic Demi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–  Predicting Customer Booking Behavior</dc:title>
  <dc:creator/>
  <cp:lastModifiedBy>Snehanshu</cp:lastModifiedBy>
  <cp:revision>1</cp:revision>
  <dcterms:created xsi:type="dcterms:W3CDTF">2025-06-11T10:16:21Z</dcterms:created>
  <dcterms:modified xsi:type="dcterms:W3CDTF">2025-06-11T10:16:21Z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3FCA117933DF41C7812F474E7D5BE909_11</vt:lpwstr>
  </property>
  <property fmtid="{D5CDD505-2E9C-101B-9397-08002B2CF9AE}" pid="3" name="KSOProductBuildVer">
    <vt:lpwstr>1033-12.2.0.21179</vt:lpwstr>
  </property>
</Properties>
</file>