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93" r:id="rId4"/>
    <p:sldId id="259" r:id="rId5"/>
    <p:sldId id="270" r:id="rId6"/>
    <p:sldId id="295" r:id="rId7"/>
    <p:sldId id="271" r:id="rId8"/>
    <p:sldId id="296" r:id="rId9"/>
    <p:sldId id="272" r:id="rId10"/>
    <p:sldId id="274" r:id="rId11"/>
    <p:sldId id="276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8" r:id="rId20"/>
    <p:sldId id="289" r:id="rId21"/>
    <p:sldId id="291" r:id="rId22"/>
    <p:sldId id="297" r:id="rId23"/>
    <p:sldId id="29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4177-34D4-4013-AF18-39E9659AE97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880F4-1B1E-4ADE-AA99-C5A134B8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7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CFEC80-3E29-413C-92F3-BEBB61D93B9E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EC6882A-B181-7F81-B716-C44023C31D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8236" y="4899347"/>
            <a:ext cx="556031" cy="5560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76BF-B144-4C3E-9A2A-419C1AC4B856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C89-93EA-4988-B296-757A495D95A8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DC63-B9D1-48E3-AAD9-5E5F306A1B99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9E38-BFED-4CD8-8AA7-2A0ED300123A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688B-52FD-4C45-950B-205B7A27CCB0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CB6-8057-4973-BAC8-985BDE177C49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C5DE-3E83-47EA-80FC-54DB99CEA43C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D59E-1D61-481C-9A28-E850388D0B43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BF02-660C-45D3-8A16-5D6D995BDB75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34F2-4503-4300-B02E-AAB3C499B856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F6D2-3A60-4336-9CF6-F5F9A842E205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F57F-4269-492C-BC9B-9A5EF89446B8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ABD8-0620-4FE6-A29E-C301607132A8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FC37-569E-4831-8339-53955960DD94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D400-4DF1-4C71-BD2D-6ACE7A265329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B71F-28C0-4DE2-9525-EF5E1B3913B8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BD78E0-1A4D-48FB-BEFC-CE32C0BC1BE6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ctrTitle"/>
          </p:nvPr>
        </p:nvSpPr>
        <p:spPr>
          <a:xfrm>
            <a:off x="2731037" y="1544715"/>
            <a:ext cx="6815138" cy="4084112"/>
          </a:xfrm>
        </p:spPr>
        <p:txBody>
          <a:bodyPr/>
          <a:lstStyle/>
          <a:p>
            <a:pPr indent="457200" algn="ctr">
              <a:lnSpc>
                <a:spcPct val="115000"/>
              </a:lnSpc>
            </a:pPr>
            <a:br>
              <a:rPr lang="en-IN" sz="3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F13D1C-BF95-6AFB-9233-15118B7E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427" y="4863088"/>
            <a:ext cx="594525" cy="594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059710-86B7-251B-5A8E-F8CDC45D25D3}"/>
              </a:ext>
            </a:extLst>
          </p:cNvPr>
          <p:cNvSpPr txBox="1"/>
          <p:nvPr/>
        </p:nvSpPr>
        <p:spPr>
          <a:xfrm>
            <a:off x="2894120" y="1793289"/>
            <a:ext cx="6566843" cy="3519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B989B-EF2D-937C-2683-A699CEE9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351" y="2432217"/>
            <a:ext cx="7029297" cy="1993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399776-85A8-98E1-1883-C06016461D44}"/>
              </a:ext>
            </a:extLst>
          </p:cNvPr>
          <p:cNvSpPr txBox="1"/>
          <p:nvPr/>
        </p:nvSpPr>
        <p:spPr>
          <a:xfrm>
            <a:off x="4225771" y="4143071"/>
            <a:ext cx="3107184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N" dirty="0"/>
              <a:t>Sneha </a:t>
            </a:r>
            <a:r>
              <a:rPr lang="en-IN" dirty="0" err="1"/>
              <a:t>Owandkar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86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7583" y="708338"/>
            <a:ext cx="996824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Average daily rates(adr) for each hotel type according to year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 hotels has always higher (adr) than resort hotel.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trend continues like that, resort hotel (adr) showing maximum increased inclination which means in few years resort hotel adr will cross the city hotel.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month of July and till the last week of August Resort hotels received more "adr" than City hotel</a:t>
            </a:r>
          </a:p>
          <a:p>
            <a:r>
              <a:rPr lang="en-US" dirty="0"/>
              <a:t>     City hotel although dominating in 'adr' in remaining months of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7" y="1236596"/>
            <a:ext cx="5115501" cy="2441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4CF3D-4C58-2597-98C6-AB576C7C5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737" y="1979720"/>
            <a:ext cx="5475744" cy="2341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C589C-62E9-09C3-6103-2B872E68D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131" y="5679833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4862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3" y="721217"/>
            <a:ext cx="1027734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Stays in weekend and weekdays in hotels vs Bookings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Booking done by customer for "2" weeknights stay and "0" weekend nights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customers booking for 2-3 week-nights stay and 1 weekend-nights stay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98" y="1217465"/>
            <a:ext cx="4710541" cy="2786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A852F-951F-19C6-9C89-B34EA3FCA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20" y="1368534"/>
            <a:ext cx="5198594" cy="3256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B69B9-AED0-8389-9CC7-B2C9DDAFA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489" y="5697589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4435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06840" y="-1223493"/>
            <a:ext cx="10097037" cy="553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1977" y="682580"/>
            <a:ext cx="1003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71977" y="867246"/>
            <a:ext cx="994249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Count of adults , children ,babies in booking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Bookings are mostly made for 2 adults with 1 children in combination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72" y="1743912"/>
            <a:ext cx="10058400" cy="3709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70CC2A-9424-DF9E-8911-C7E2DF53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095" y="5693491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73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4552" y="785611"/>
            <a:ext cx="102000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Preference of the meal by customer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of any type preferring "BB" Bed and breakfast type of meals.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8" y="1043188"/>
            <a:ext cx="7926606" cy="45333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135CFA-CC12-706D-F4BA-316F45EA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095" y="5679833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5761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521" y="708338"/>
            <a:ext cx="999400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Booking by Market-segment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agency (TA) or Tour operator (TO) Plays vital role in Hotel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"Direct bookings", all market-segment has more number of bookings in city hotel type.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28" y="1146220"/>
            <a:ext cx="7926606" cy="4288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01A51-823C-9DEB-8D4A-1126DF9AF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867" y="5733100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0065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6068" y="901521"/>
            <a:ext cx="1000688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Weekdays booked vs market segment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from direct market segment staying in same range numbers of week nights.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Offline TA/TO and Group market segment has some deviation over stays week-nights between Resort and City hotels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Undefined and Aviation market segment customer had not shown interest in the Resort Hotel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80" y="1390918"/>
            <a:ext cx="10058400" cy="34386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53E9EC-83D2-7306-AE52-11E3BB94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17" y="5777488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0853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10" y="875763"/>
            <a:ext cx="1022582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Weekend nights booked vs market segment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market segment customer prefer to stay more weekend nights in the Resort Hotel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TA customer equally preferring between Resort and City hotels.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1" y="1300766"/>
            <a:ext cx="10416670" cy="39280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3D2C34-A404-9A5A-65A5-E7C68918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610" y="5750855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0431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1825" y="772732"/>
            <a:ext cx="100326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Preference of Room types by customer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 type of "A" preferred mostly by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it should be note the maximum numbers of booking done in the rooms type of A,D,E than others with minimum number of bookings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78" y="1120463"/>
            <a:ext cx="7926606" cy="4301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09B137-2A13-8E9B-6F37-A65C6E3D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939" y="5706467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4580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099" y="746975"/>
            <a:ext cx="98780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Rooms assigned to customer vs Rooms Reserved by the customer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47184"/>
              </p:ext>
            </p:extLst>
          </p:nvPr>
        </p:nvGraphicFramePr>
        <p:xfrm>
          <a:off x="1679495" y="1268172"/>
          <a:ext cx="5278440" cy="3333742"/>
        </p:xfrm>
        <a:graphic>
          <a:graphicData uri="http://schemas.openxmlformats.org/drawingml/2006/table">
            <a:tbl>
              <a:tblPr/>
              <a:tblGrid>
                <a:gridCol w="43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8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9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53521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521"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83">
                <a:tc>
                  <a:txBody>
                    <a:bodyPr/>
                    <a:lstStyle/>
                    <a:p>
                      <a:pPr fontAlgn="ct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083">
                <a:tc>
                  <a:txBody>
                    <a:bodyPr/>
                    <a:lstStyle/>
                    <a:p>
                      <a:pPr fontAlgn="ct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083">
                <a:tc>
                  <a:txBody>
                    <a:bodyPr/>
                    <a:lstStyle/>
                    <a:p>
                      <a:pPr fontAlgn="ct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083">
                <a:tc>
                  <a:txBody>
                    <a:bodyPr/>
                    <a:lstStyle/>
                    <a:p>
                      <a:pPr fontAlgn="ct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083">
                <a:tc>
                  <a:txBody>
                    <a:bodyPr/>
                    <a:lstStyle/>
                    <a:p>
                      <a:pPr fontAlgn="ct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083">
                <a:tc>
                  <a:txBody>
                    <a:bodyPr/>
                    <a:lstStyle/>
                    <a:p>
                      <a:pPr fontAlgn="ct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083">
                <a:tc>
                  <a:txBody>
                    <a:bodyPr/>
                    <a:lstStyle/>
                    <a:p>
                      <a:pPr fontAlgn="ct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083">
                <a:tc>
                  <a:txBody>
                    <a:bodyPr/>
                    <a:lstStyle/>
                    <a:p>
                      <a:pPr fontAlgn="ct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083">
                <a:tc>
                  <a:txBody>
                    <a:bodyPr/>
                    <a:lstStyle/>
                    <a:p>
                      <a:pPr fontAlgn="ct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083">
                <a:tc>
                  <a:txBody>
                    <a:bodyPr/>
                    <a:lstStyle/>
                    <a:p>
                      <a:pPr fontAlgn="ctr"/>
                      <a:endParaRPr lang="en-US" sz="1000" b="1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effectLst/>
                      </a:endParaRPr>
                    </a:p>
                  </a:txBody>
                  <a:tcPr marL="50271" marR="50271" marT="25135" marB="25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9099" y="4457343"/>
            <a:ext cx="956900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crosstab, relationship of reserved and assigned rooms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Hotel ensured that, 97.0 % of Customer getting the same room type as reserved in room type "G" and "H"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Lowest possibility of getting the same room type when reserved in room type "L"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we know, maximum number of booking done for room type "A" which ensured 85.0% of same room as reserved by the customer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CC3B4-056E-7CF4-C0EB-3EFE5C92F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36" y="1117674"/>
            <a:ext cx="5677115" cy="3361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8EBCA-8012-7303-AA45-BFCBFE317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638" y="5750855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3720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1825" y="772732"/>
            <a:ext cx="989097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 waiting time Vs cancellation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found from the density,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 days in waiting list increasing the cancellation of the booking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8" y="1197735"/>
            <a:ext cx="6143372" cy="4157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A68FAF-CD4F-99CA-AC4E-4FA647A1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537" y="5788005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6050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75" y="1325217"/>
            <a:ext cx="5135355" cy="393589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530" y="1918951"/>
            <a:ext cx="5398166" cy="4256561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About Dataset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Problem Statement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Data Understanding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Data Cleaning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Data validation and Publishing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649867" y="1096372"/>
            <a:ext cx="371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Content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205408" y="-109210"/>
            <a:ext cx="14469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C330F-3C8D-5F71-ABBE-F9F436D5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805" y="5667760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1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0158" y="708338"/>
            <a:ext cx="1014855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Total cancellations for each hotel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cancellation in city hotel is 41.09%.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cancellation in resort hotel is 27.66%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26" y="1187642"/>
            <a:ext cx="5030346" cy="4260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1A6C4-633C-9D26-3A59-B307F5AD1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447" y="5776902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366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3" y="746975"/>
            <a:ext cx="1010991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Sum of parking space needed according to type of booking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customer type is Transient that means the stay is more few days so it is possible that customer bringing his/her own vehicle that's why the parking space required it high for Transient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contract and group booking customer will probably take a hired vehicle form hotel or from somewhere else that's why they do not need parking space.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47" y="1159099"/>
            <a:ext cx="8040932" cy="4018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66FF3C-C2D0-C265-BE1B-5D62A5D37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589" y="5741977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9197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7FD6BE-CA22-E195-B2F6-606DBFA06F72}"/>
              </a:ext>
            </a:extLst>
          </p:cNvPr>
          <p:cNvSpPr txBox="1"/>
          <p:nvPr/>
        </p:nvSpPr>
        <p:spPr>
          <a:xfrm>
            <a:off x="2521258" y="798990"/>
            <a:ext cx="4021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FC6FC-2823-AED7-2C48-AF7F89A1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19" y="798990"/>
            <a:ext cx="2857500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A9BF42-9009-A7F4-D8C5-79AD14FC7840}"/>
              </a:ext>
            </a:extLst>
          </p:cNvPr>
          <p:cNvSpPr txBox="1"/>
          <p:nvPr/>
        </p:nvSpPr>
        <p:spPr>
          <a:xfrm>
            <a:off x="1660124" y="2095130"/>
            <a:ext cx="6640497" cy="488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preferred City Hotel more than Resort Hotel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But, the maximum length of stay is higher (than city hotel) in resort type as resort is mostly used for vacation purpose.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Bookings in the month of August is highest and January found lowest number of bookings.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Bookings are mostly made for 2 adults with 1 children in combination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 of any type preferring "BB" Bed and breakfast type of meals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reater number of bookings done by customer from country PRT(Portugal)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Travel agency (TA) or Tour operator (TO) Plays vital role in hotel booking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Except "Direct bookings", all market-segment has a greater number of bookings in city hotel type.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97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EA743A-B345-F47D-DDA0-6C20F97DBA42}"/>
              </a:ext>
            </a:extLst>
          </p:cNvPr>
          <p:cNvSpPr txBox="1"/>
          <p:nvPr/>
        </p:nvSpPr>
        <p:spPr>
          <a:xfrm>
            <a:off x="1278384" y="1154097"/>
            <a:ext cx="9854214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 type of "A" preferred mostly by customers, which ensured only 85.0% of same room as reserved by the customer</a:t>
            </a:r>
          </a:p>
          <a:p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booking in the room type “G” and “H” getting 97.0% of the reserved room.</a:t>
            </a:r>
          </a:p>
          <a:p>
            <a:endParaRPr lang="en-IN" sz="1800" dirty="0">
              <a:solidFill>
                <a:srgbClr val="21212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Undefined and Aviation market segment customer had not shown much interest in the Resort Hotel</a:t>
            </a:r>
          </a:p>
          <a:p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customer type is Transient that means the stay is more few days so it is possible that customer bringing his/her own vehicle that's why the parking space required it high for Transient</a:t>
            </a:r>
          </a:p>
          <a:p>
            <a:pPr lvl="0"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contract and group booking customer will probably take a hired vehicle form hotel or from somewhere else that's why they do not need parking space.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34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2939" y="954157"/>
            <a:ext cx="1000539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Why Hotel Booking Analysis ?</a:t>
            </a:r>
          </a:p>
          <a:p>
            <a:endParaRPr lang="en-US" sz="25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/>
              <a:t>Hospitality industry is big contributor to economic growth of any country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/>
              <a:t>With a consistently growing middle class and increasing disposable income , tourism and hospitality sector witness healthy growth.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/>
              <a:t>Our  project we will be analyzing Hotel Booking data.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/>
              <a:t>This data set contains information for a city hotel and a resort hotel , and includes information such as when the  booking was made, length of stay ,the number of adults ,children and/or babies, and the number of available parking spaces.</a:t>
            </a:r>
          </a:p>
          <a:p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38D3B-A455-DA40-A03A-B730B8B4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805" y="5606580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947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2939" y="954157"/>
            <a:ext cx="10005391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Problem Statement 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5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/>
              <a:t>The main objective behind this project is to explore and analyze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/>
              <a:t>To discover important factors that govern the bookings and give insights to hotel management , which can perform various campaigns to boost the business and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5D422-F10B-160E-7918-F775918D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163" y="5606580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6266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854" y="656822"/>
            <a:ext cx="994249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Data Understanding 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Libraries used: pandas, Numpy, Matplotlib, </a:t>
            </a: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   seaborn, datetime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Total Bookings: 119390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Total Variables: 32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endParaRPr lang="en-US" sz="1600" b="1" dirty="0"/>
          </a:p>
          <a:p>
            <a:endParaRPr lang="en-US" sz="1600" dirty="0"/>
          </a:p>
          <a:p>
            <a:br>
              <a:rPr lang="en-US" sz="1600" dirty="0"/>
            </a:br>
            <a:endParaRPr lang="en-US" sz="1600" b="1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1510963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39535" y="1078310"/>
            <a:ext cx="5398263" cy="4986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1BA6D-5CAE-BDF5-DEAA-24567A5E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344" y="5606653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0443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4236" y="683455"/>
            <a:ext cx="994249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Data Cleaning 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Checked for Null values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Null values are presented in Variables such as children, country, agent  and company.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Finding Percentage of null values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Addition and deletion of Null values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Converting to appropriate format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Finding outliers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endParaRPr lang="en-US" sz="1600" b="1" dirty="0"/>
          </a:p>
          <a:p>
            <a:endParaRPr lang="en-US" sz="1600" dirty="0"/>
          </a:p>
          <a:p>
            <a:br>
              <a:rPr lang="en-US" sz="1600" dirty="0"/>
            </a:br>
            <a:endParaRPr lang="en-US" sz="1600" b="1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1510963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4F317-4CDF-F9FD-83DD-1F007151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07" y="550415"/>
            <a:ext cx="2555638" cy="1806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34A1C-60AE-7C85-4920-852F30A26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735" y="3684185"/>
            <a:ext cx="5259618" cy="2122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3E6691-2C02-4819-60C2-25EDD0158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77" y="5806721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3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2884" y="798490"/>
            <a:ext cx="100712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validation and Publishing</a:t>
            </a:r>
            <a:endParaRPr lang="en-US" sz="3600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439CAC-4B05-F642-5E8D-C056B20BE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88" y="1581608"/>
            <a:ext cx="7838983" cy="3432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491E11-D36D-0877-9BD5-1831413E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900" y="5662078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1162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746975"/>
            <a:ext cx="98265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Bookings in each Hotel type       Number of Booking month-wise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Customer preferred City Hotel more than Resort Hotel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Bookings in August is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January found lowest numbers in booking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A051C-E488-330E-68F7-9EF70A61B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42" y="1349239"/>
            <a:ext cx="4078033" cy="3058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E7AA1-B37C-DC6D-A3F8-538BB00A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027" y="1577292"/>
            <a:ext cx="4139939" cy="2602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637ABF-EE82-3388-5091-2C0A46AEB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1244" y="5733100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8515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746975"/>
            <a:ext cx="982658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Length of stay in each hotel type Box plot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-  If we ignore the outliers, the maximum length of stay is more in resort type as resort is mostly used for vacation purpose.</a:t>
            </a:r>
          </a:p>
          <a:p>
            <a:r>
              <a:rPr lang="en-US" dirty="0"/>
              <a:t>  -  Median of both the hotels are approximately equal.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29" y="1410251"/>
            <a:ext cx="7349014" cy="31986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AE103D-B1F6-50B7-C525-9210D565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019" y="5670956"/>
            <a:ext cx="594525" cy="5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32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313</TotalTime>
  <Words>1130</Words>
  <Application>Microsoft Office PowerPoint</Application>
  <PresentationFormat>Widescreen</PresentationFormat>
  <Paragraphs>372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Garamond</vt:lpstr>
      <vt:lpstr>Roboto</vt:lpstr>
      <vt:lpstr>Symbol</vt:lpstr>
      <vt:lpstr>Times New Roman</vt:lpstr>
      <vt:lpstr>Wingdings</vt:lpstr>
      <vt:lpstr>Organic</vt:lpstr>
      <vt:lpstr>    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</dc:title>
  <dc:creator>Vishal</dc:creator>
  <cp:lastModifiedBy>vishalfattepure@outlook.com</cp:lastModifiedBy>
  <cp:revision>32</cp:revision>
  <dcterms:created xsi:type="dcterms:W3CDTF">2022-08-06T05:45:01Z</dcterms:created>
  <dcterms:modified xsi:type="dcterms:W3CDTF">2023-01-08T15:25:22Z</dcterms:modified>
</cp:coreProperties>
</file>