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4FDC-3F64-A230-646D-68FCF651ABFE}"/>
              </a:ext>
            </a:extLst>
          </p:cNvPr>
          <p:cNvSpPr>
            <a:spLocks noGrp="1"/>
          </p:cNvSpPr>
          <p:nvPr>
            <p:ph type="ctrTitle"/>
          </p:nvPr>
        </p:nvSpPr>
        <p:spPr/>
        <p:txBody>
          <a:bodyPr/>
          <a:lstStyle/>
          <a:p>
            <a:r>
              <a:rPr lang="en-US" b="1" dirty="0"/>
              <a:t>TELECOM CHURN ANALYSIS</a:t>
            </a:r>
            <a:endParaRPr lang="en-IN" b="1" dirty="0"/>
          </a:p>
        </p:txBody>
      </p:sp>
      <p:sp>
        <p:nvSpPr>
          <p:cNvPr id="3" name="Subtitle 2">
            <a:extLst>
              <a:ext uri="{FF2B5EF4-FFF2-40B4-BE49-F238E27FC236}">
                <a16:creationId xmlns:a16="http://schemas.microsoft.com/office/drawing/2014/main" id="{79646F4F-E417-5568-D657-E910E62626D5}"/>
              </a:ext>
            </a:extLst>
          </p:cNvPr>
          <p:cNvSpPr>
            <a:spLocks noGrp="1"/>
          </p:cNvSpPr>
          <p:nvPr>
            <p:ph type="subTitle" idx="1"/>
          </p:nvPr>
        </p:nvSpPr>
        <p:spPr/>
        <p:txBody>
          <a:bodyPr/>
          <a:lstStyle/>
          <a:p>
            <a:r>
              <a:rPr lang="en-US" dirty="0"/>
              <a:t>SNEHA OWANDKAR</a:t>
            </a:r>
            <a:endParaRPr lang="en-IN" dirty="0"/>
          </a:p>
        </p:txBody>
      </p:sp>
    </p:spTree>
    <p:extLst>
      <p:ext uri="{BB962C8B-B14F-4D97-AF65-F5344CB8AC3E}">
        <p14:creationId xmlns:p14="http://schemas.microsoft.com/office/powerpoint/2010/main" val="57531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25B5-98B3-EEB1-0B6C-3841586A4398}"/>
              </a:ext>
            </a:extLst>
          </p:cNvPr>
          <p:cNvSpPr>
            <a:spLocks noGrp="1"/>
          </p:cNvSpPr>
          <p:nvPr>
            <p:ph type="title"/>
          </p:nvPr>
        </p:nvSpPr>
        <p:spPr/>
        <p:txBody>
          <a:bodyPr/>
          <a:lstStyle/>
          <a:p>
            <a:r>
              <a:rPr lang="en-US" dirty="0"/>
              <a:t>Churn by calling pattern</a:t>
            </a:r>
            <a:endParaRPr lang="en-IN" dirty="0"/>
          </a:p>
        </p:txBody>
      </p:sp>
      <p:pic>
        <p:nvPicPr>
          <p:cNvPr id="6146" name="Picture 2" descr="Customer Churn using Machine learning and Statistical analysis. | by Pallav  Walia | Medium">
            <a:extLst>
              <a:ext uri="{FF2B5EF4-FFF2-40B4-BE49-F238E27FC236}">
                <a16:creationId xmlns:a16="http://schemas.microsoft.com/office/drawing/2014/main" id="{A5EDB8C2-3E4E-DE89-B58A-F128575A2C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2876" y="2603500"/>
            <a:ext cx="827056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6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C6CD-6A4B-9648-DBA1-5479F50B50C4}"/>
              </a:ext>
            </a:extLst>
          </p:cNvPr>
          <p:cNvSpPr>
            <a:spLocks noGrp="1"/>
          </p:cNvSpPr>
          <p:nvPr>
            <p:ph type="title"/>
          </p:nvPr>
        </p:nvSpPr>
        <p:spPr/>
        <p:txBody>
          <a:bodyPr/>
          <a:lstStyle/>
          <a:p>
            <a:r>
              <a:rPr lang="en-US" dirty="0"/>
              <a:t>How to reduce customer churn</a:t>
            </a:r>
            <a:endParaRPr lang="en-IN" dirty="0"/>
          </a:p>
        </p:txBody>
      </p:sp>
      <p:sp>
        <p:nvSpPr>
          <p:cNvPr id="3" name="Content Placeholder 2">
            <a:extLst>
              <a:ext uri="{FF2B5EF4-FFF2-40B4-BE49-F238E27FC236}">
                <a16:creationId xmlns:a16="http://schemas.microsoft.com/office/drawing/2014/main" id="{CE84900A-598C-E9CC-E912-17271C715F0E}"/>
              </a:ext>
            </a:extLst>
          </p:cNvPr>
          <p:cNvSpPr>
            <a:spLocks noGrp="1"/>
          </p:cNvSpPr>
          <p:nvPr>
            <p:ph idx="1"/>
          </p:nvPr>
        </p:nvSpPr>
        <p:spPr/>
        <p:txBody>
          <a:bodyPr/>
          <a:lstStyle/>
          <a:p>
            <a:r>
              <a:rPr lang="en-US" dirty="0"/>
              <a:t>Lean into your best customers.</a:t>
            </a:r>
          </a:p>
          <a:p>
            <a:r>
              <a:rPr lang="en-US" dirty="0"/>
              <a:t>Be proactive with communication.</a:t>
            </a:r>
          </a:p>
          <a:p>
            <a:r>
              <a:rPr lang="en-US" dirty="0"/>
              <a:t>Define a roadmap for your new customer.</a:t>
            </a:r>
          </a:p>
          <a:p>
            <a:r>
              <a:rPr lang="en-US" dirty="0"/>
              <a:t>Offer incentives.</a:t>
            </a:r>
          </a:p>
          <a:p>
            <a:r>
              <a:rPr lang="en-US" dirty="0"/>
              <a:t>Ask for feedback often.</a:t>
            </a:r>
          </a:p>
          <a:p>
            <a:r>
              <a:rPr lang="en-US" dirty="0"/>
              <a:t>Analyze churn when it happens.</a:t>
            </a:r>
          </a:p>
          <a:p>
            <a:r>
              <a:rPr lang="en-US" dirty="0"/>
              <a:t>Stay competitive.</a:t>
            </a:r>
            <a:endParaRPr lang="en-IN" dirty="0"/>
          </a:p>
        </p:txBody>
      </p:sp>
    </p:spTree>
    <p:extLst>
      <p:ext uri="{BB962C8B-B14F-4D97-AF65-F5344CB8AC3E}">
        <p14:creationId xmlns:p14="http://schemas.microsoft.com/office/powerpoint/2010/main" val="211248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ANK You Slide Template | PosterMyWall">
            <a:extLst>
              <a:ext uri="{FF2B5EF4-FFF2-40B4-BE49-F238E27FC236}">
                <a16:creationId xmlns:a16="http://schemas.microsoft.com/office/drawing/2014/main" id="{9B520816-1943-74BC-1265-0AC36BAEE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427" y="1343025"/>
            <a:ext cx="732816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05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EF96-9A20-69AB-88D8-1972602DC2C8}"/>
              </a:ext>
            </a:extLst>
          </p:cNvPr>
          <p:cNvSpPr>
            <a:spLocks noGrp="1"/>
          </p:cNvSpPr>
          <p:nvPr>
            <p:ph type="title"/>
          </p:nvPr>
        </p:nvSpPr>
        <p:spPr/>
        <p:txBody>
          <a:bodyPr/>
          <a:lstStyle/>
          <a:p>
            <a:r>
              <a:rPr lang="en-US" dirty="0"/>
              <a:t>Findings and suggestions</a:t>
            </a:r>
            <a:endParaRPr lang="en-IN" dirty="0"/>
          </a:p>
        </p:txBody>
      </p:sp>
      <p:sp>
        <p:nvSpPr>
          <p:cNvPr id="3" name="Content Placeholder 2">
            <a:extLst>
              <a:ext uri="{FF2B5EF4-FFF2-40B4-BE49-F238E27FC236}">
                <a16:creationId xmlns:a16="http://schemas.microsoft.com/office/drawing/2014/main" id="{3279516B-0CF9-660F-3F8C-1DD64129D70F}"/>
              </a:ext>
            </a:extLst>
          </p:cNvPr>
          <p:cNvSpPr>
            <a:spLocks noGrp="1"/>
          </p:cNvSpPr>
          <p:nvPr>
            <p:ph idx="1"/>
          </p:nvPr>
        </p:nvSpPr>
        <p:spPr/>
        <p:txBody>
          <a:bodyPr/>
          <a:lstStyle/>
          <a:p>
            <a:r>
              <a:rPr lang="en-US" dirty="0"/>
              <a:t>Try to offer the better service for the churn customers, see how much this impact before and later. Some may use your service better move them to your active customers.</a:t>
            </a:r>
          </a:p>
          <a:p>
            <a:r>
              <a:rPr lang="en-US" dirty="0"/>
              <a:t>Take the feedback and suggestions with in period of time and improve it, strive for better communication.</a:t>
            </a:r>
          </a:p>
          <a:p>
            <a:r>
              <a:rPr lang="en-US" dirty="0"/>
              <a:t>When you are taking the any change in plans of your business just predict the positive and negative share of that plan. If it is negative prepare the solution before so you can handy easily.</a:t>
            </a:r>
            <a:endParaRPr lang="en-IN" dirty="0"/>
          </a:p>
        </p:txBody>
      </p:sp>
    </p:spTree>
    <p:extLst>
      <p:ext uri="{BB962C8B-B14F-4D97-AF65-F5344CB8AC3E}">
        <p14:creationId xmlns:p14="http://schemas.microsoft.com/office/powerpoint/2010/main" val="322494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6C3A-894C-44B2-50DC-E16A408CE2E0}"/>
              </a:ext>
            </a:extLst>
          </p:cNvPr>
          <p:cNvSpPr>
            <a:spLocks noGrp="1"/>
          </p:cNvSpPr>
          <p:nvPr>
            <p:ph type="title"/>
          </p:nvPr>
        </p:nvSpPr>
        <p:spPr>
          <a:xfrm>
            <a:off x="718458" y="1295400"/>
            <a:ext cx="3229656" cy="1600200"/>
          </a:xfrm>
        </p:spPr>
        <p:txBody>
          <a:bodyPr/>
          <a:lstStyle/>
          <a:p>
            <a:r>
              <a:rPr lang="en-US" sz="3200" b="1" dirty="0"/>
              <a:t>INTRODUCTION</a:t>
            </a:r>
            <a:endParaRPr lang="en-IN" sz="3200" b="1" dirty="0"/>
          </a:p>
        </p:txBody>
      </p:sp>
      <p:sp>
        <p:nvSpPr>
          <p:cNvPr id="5" name="Content Placeholder 4">
            <a:extLst>
              <a:ext uri="{FF2B5EF4-FFF2-40B4-BE49-F238E27FC236}">
                <a16:creationId xmlns:a16="http://schemas.microsoft.com/office/drawing/2014/main" id="{E213F433-D152-0BF0-E8A2-476D83F48D1A}"/>
              </a:ext>
            </a:extLst>
          </p:cNvPr>
          <p:cNvSpPr>
            <a:spLocks noGrp="1"/>
          </p:cNvSpPr>
          <p:nvPr>
            <p:ph idx="1"/>
          </p:nvPr>
        </p:nvSpPr>
        <p:spPr/>
        <p:txBody>
          <a:bodyPr/>
          <a:lstStyle/>
          <a:p>
            <a:r>
              <a:rPr lang="en-US" b="1" dirty="0"/>
              <a:t>Churn Prediction </a:t>
            </a:r>
            <a:r>
              <a:rPr lang="en-US" dirty="0"/>
              <a:t>is one of the most popular Big Data use cases in business. It consists of detecting customers who are likely to cancel a subscription to a service.</a:t>
            </a:r>
          </a:p>
          <a:p>
            <a:r>
              <a:rPr lang="en-US" b="1" dirty="0"/>
              <a:t>Churn</a:t>
            </a:r>
            <a:r>
              <a:rPr lang="en-US" dirty="0"/>
              <a:t> is a problem for telecom companies because it is more expensive to acquire a new customer than to keep Wireless your existing one from leaving.</a:t>
            </a:r>
          </a:p>
          <a:p>
            <a:endParaRPr lang="en-IN" dirty="0"/>
          </a:p>
        </p:txBody>
      </p:sp>
      <p:sp>
        <p:nvSpPr>
          <p:cNvPr id="3" name="Content Placeholder 2">
            <a:extLst>
              <a:ext uri="{FF2B5EF4-FFF2-40B4-BE49-F238E27FC236}">
                <a16:creationId xmlns:a16="http://schemas.microsoft.com/office/drawing/2014/main" id="{AD0CC4A6-CAEB-F646-B2B5-762560E75F97}"/>
              </a:ext>
            </a:extLst>
          </p:cNvPr>
          <p:cNvSpPr>
            <a:spLocks noGrp="1"/>
          </p:cNvSpPr>
          <p:nvPr>
            <p:ph type="body" sz="half" idx="2"/>
          </p:nvPr>
        </p:nvSpPr>
        <p:spPr>
          <a:xfrm>
            <a:off x="1154954" y="4049486"/>
            <a:ext cx="2793158" cy="1975393"/>
          </a:xfrm>
        </p:spPr>
        <p:txBody>
          <a:bodyPr>
            <a:normAutofit/>
          </a:bodyPr>
          <a:lstStyle/>
          <a:p>
            <a:r>
              <a:rPr lang="en-US" sz="1400" dirty="0"/>
              <a:t>Wireless companies today  measure voluntary churn by a monthly figure, such as 1.9% or2.1%</a:t>
            </a:r>
          </a:p>
          <a:p>
            <a:endParaRPr lang="en-IN" b="1" dirty="0"/>
          </a:p>
        </p:txBody>
      </p:sp>
    </p:spTree>
    <p:extLst>
      <p:ext uri="{BB962C8B-B14F-4D97-AF65-F5344CB8AC3E}">
        <p14:creationId xmlns:p14="http://schemas.microsoft.com/office/powerpoint/2010/main" val="168053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7A23-F79C-7E2F-ED10-D3D5FEEF0947}"/>
              </a:ext>
            </a:extLst>
          </p:cNvPr>
          <p:cNvSpPr>
            <a:spLocks noGrp="1"/>
          </p:cNvSpPr>
          <p:nvPr>
            <p:ph type="title"/>
          </p:nvPr>
        </p:nvSpPr>
        <p:spPr/>
        <p:txBody>
          <a:bodyPr/>
          <a:lstStyle/>
          <a:p>
            <a:r>
              <a:rPr lang="en-US" dirty="0"/>
              <a:t>Business Understanding</a:t>
            </a:r>
            <a:endParaRPr lang="en-IN" dirty="0"/>
          </a:p>
        </p:txBody>
      </p:sp>
      <p:sp>
        <p:nvSpPr>
          <p:cNvPr id="3" name="Content Placeholder 2">
            <a:extLst>
              <a:ext uri="{FF2B5EF4-FFF2-40B4-BE49-F238E27FC236}">
                <a16:creationId xmlns:a16="http://schemas.microsoft.com/office/drawing/2014/main" id="{9BBFBF1F-D281-36A6-B02B-D559AF417C77}"/>
              </a:ext>
            </a:extLst>
          </p:cNvPr>
          <p:cNvSpPr>
            <a:spLocks noGrp="1"/>
          </p:cNvSpPr>
          <p:nvPr>
            <p:ph idx="1"/>
          </p:nvPr>
        </p:nvSpPr>
        <p:spPr>
          <a:xfrm>
            <a:off x="1154954" y="2416629"/>
            <a:ext cx="8825659" cy="4441371"/>
          </a:xfrm>
        </p:spPr>
        <p:txBody>
          <a:bodyPr>
            <a:normAutofit lnSpcReduction="10000"/>
          </a:bodyPr>
          <a:lstStyle/>
          <a:p>
            <a:pPr>
              <a:buFont typeface="Arial" panose="020B0604020202020204" pitchFamily="34" charset="0"/>
              <a:buChar char="•"/>
            </a:pPr>
            <a:r>
              <a:rPr lang="en-US" b="1" dirty="0"/>
              <a:t>Profound Question:</a:t>
            </a:r>
          </a:p>
          <a:p>
            <a:pPr marL="0" indent="0">
              <a:buNone/>
            </a:pPr>
            <a:r>
              <a:rPr lang="en-US" dirty="0"/>
              <a:t>For this project, I have obtained a longstanding telecom customer dataset             of a telecom (mobile) company which aims to predict competition is to build a model, learned using historical data, that will determine churners in the telecom company.</a:t>
            </a:r>
          </a:p>
          <a:p>
            <a:pPr>
              <a:buFont typeface="Arial" panose="020B0604020202020204" pitchFamily="34" charset="0"/>
              <a:buChar char="•"/>
            </a:pPr>
            <a:r>
              <a:rPr lang="en-US" b="1" dirty="0"/>
              <a:t>Objective:</a:t>
            </a:r>
          </a:p>
          <a:p>
            <a:pPr marL="0" indent="0">
              <a:buNone/>
            </a:pPr>
            <a:r>
              <a:rPr lang="en-US" dirty="0"/>
              <a:t>The classification goal is to derive rules and predict whether a customer will churn or not by using KNN and variable churn algorithms and compare both the model accuracies.</a:t>
            </a:r>
          </a:p>
          <a:p>
            <a:pPr>
              <a:buFont typeface="Arial" panose="020B0604020202020204" pitchFamily="34" charset="0"/>
              <a:buChar char="•"/>
            </a:pPr>
            <a:r>
              <a:rPr lang="en-US" b="1" dirty="0"/>
              <a:t>Accomplishments:</a:t>
            </a:r>
          </a:p>
          <a:p>
            <a:pPr marL="0" indent="0">
              <a:buNone/>
            </a:pPr>
            <a:r>
              <a:rPr lang="en-US" dirty="0"/>
              <a:t>By using this model, we can increase churn prediction efficiency by identifying the main variables which result in churning, and have a more relational estimate about which customers are potential churners that we should contact first.</a:t>
            </a:r>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val="86922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EEC-355E-0AD9-FD74-388E75747D37}"/>
              </a:ext>
            </a:extLst>
          </p:cNvPr>
          <p:cNvSpPr>
            <a:spLocks noGrp="1"/>
          </p:cNvSpPr>
          <p:nvPr>
            <p:ph type="title"/>
          </p:nvPr>
        </p:nvSpPr>
        <p:spPr>
          <a:xfrm>
            <a:off x="718457" y="653144"/>
            <a:ext cx="3229656" cy="1436914"/>
          </a:xfrm>
        </p:spPr>
        <p:txBody>
          <a:bodyPr/>
          <a:lstStyle/>
          <a:p>
            <a:r>
              <a:rPr lang="en-US" b="1" dirty="0"/>
              <a:t>CROSS-INDUSTRY STANDARD PROCESS</a:t>
            </a:r>
            <a:br>
              <a:rPr lang="en-US" b="1" dirty="0"/>
            </a:br>
            <a:r>
              <a:rPr lang="en-US" b="1" dirty="0"/>
              <a:t>(CRISP-DM)</a:t>
            </a:r>
            <a:endParaRPr lang="en-IN" b="1" dirty="0"/>
          </a:p>
        </p:txBody>
      </p:sp>
      <p:sp>
        <p:nvSpPr>
          <p:cNvPr id="4" name="Text Placeholder 3">
            <a:extLst>
              <a:ext uri="{FF2B5EF4-FFF2-40B4-BE49-F238E27FC236}">
                <a16:creationId xmlns:a16="http://schemas.microsoft.com/office/drawing/2014/main" id="{A27D9C82-FB97-4A00-3EE8-F0500A25DEE6}"/>
              </a:ext>
            </a:extLst>
          </p:cNvPr>
          <p:cNvSpPr>
            <a:spLocks noGrp="1"/>
          </p:cNvSpPr>
          <p:nvPr>
            <p:ph type="body" sz="half" idx="2"/>
          </p:nvPr>
        </p:nvSpPr>
        <p:spPr>
          <a:xfrm>
            <a:off x="1154954" y="2500604"/>
            <a:ext cx="2793158" cy="3524275"/>
          </a:xfrm>
        </p:spPr>
        <p:txBody>
          <a:bodyPr>
            <a:noAutofit/>
          </a:bodyPr>
          <a:lstStyle/>
          <a:p>
            <a:pPr marL="285750" indent="-285750">
              <a:buClr>
                <a:srgbClr val="FFFF00"/>
              </a:buClr>
              <a:buSzPct val="87000"/>
              <a:buFont typeface="Wingdings" panose="05000000000000000000" pitchFamily="2" charset="2"/>
              <a:buChar char="Ø"/>
            </a:pPr>
            <a:r>
              <a:rPr lang="en-US" sz="1800" dirty="0"/>
              <a:t>Business understanding phase</a:t>
            </a:r>
          </a:p>
          <a:p>
            <a:pPr marL="285750" indent="-285750">
              <a:buClr>
                <a:srgbClr val="FFFF00"/>
              </a:buClr>
              <a:buSzPct val="87000"/>
              <a:buFont typeface="Wingdings" panose="05000000000000000000" pitchFamily="2" charset="2"/>
              <a:buChar char="Ø"/>
            </a:pPr>
            <a:r>
              <a:rPr lang="en-US" sz="1800" dirty="0"/>
              <a:t>Data understanding phase</a:t>
            </a:r>
          </a:p>
          <a:p>
            <a:pPr marL="285750" indent="-285750">
              <a:buClr>
                <a:srgbClr val="FFFF00"/>
              </a:buClr>
              <a:buSzPct val="87000"/>
              <a:buFont typeface="Wingdings" panose="05000000000000000000" pitchFamily="2" charset="2"/>
              <a:buChar char="Ø"/>
            </a:pPr>
            <a:r>
              <a:rPr lang="en-US" sz="1800" dirty="0"/>
              <a:t>Data preparation phase</a:t>
            </a:r>
          </a:p>
          <a:p>
            <a:pPr marL="285750" indent="-285750">
              <a:buClr>
                <a:srgbClr val="FFFF00"/>
              </a:buClr>
              <a:buSzPct val="87000"/>
              <a:buFont typeface="Wingdings" panose="05000000000000000000" pitchFamily="2" charset="2"/>
              <a:buChar char="Ø"/>
            </a:pPr>
            <a:r>
              <a:rPr lang="en-US" sz="1800" dirty="0"/>
              <a:t>Modeling phase</a:t>
            </a:r>
          </a:p>
          <a:p>
            <a:pPr marL="285750" indent="-285750">
              <a:buClr>
                <a:srgbClr val="FFFF00"/>
              </a:buClr>
              <a:buSzPct val="87000"/>
              <a:buFont typeface="Wingdings" panose="05000000000000000000" pitchFamily="2" charset="2"/>
              <a:buChar char="Ø"/>
            </a:pPr>
            <a:r>
              <a:rPr lang="en-US" sz="1800" dirty="0"/>
              <a:t>Evaluation phase</a:t>
            </a:r>
          </a:p>
          <a:p>
            <a:pPr marL="285750" indent="-285750">
              <a:buClr>
                <a:srgbClr val="FFFF00"/>
              </a:buClr>
              <a:buSzPct val="87000"/>
              <a:buFont typeface="Wingdings" panose="05000000000000000000" pitchFamily="2" charset="2"/>
              <a:buChar char="Ø"/>
            </a:pPr>
            <a:r>
              <a:rPr lang="en-US" sz="1800" dirty="0"/>
              <a:t>Deployment phase</a:t>
            </a:r>
            <a:endParaRPr lang="en-IN" sz="1800" dirty="0"/>
          </a:p>
        </p:txBody>
      </p:sp>
      <p:pic>
        <p:nvPicPr>
          <p:cNvPr id="1026" name="Picture 2">
            <a:extLst>
              <a:ext uri="{FF2B5EF4-FFF2-40B4-BE49-F238E27FC236}">
                <a16:creationId xmlns:a16="http://schemas.microsoft.com/office/drawing/2014/main" id="{5EE344B7-C386-51C0-FA49-5C9EA40A7E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4753" y="1474237"/>
            <a:ext cx="4476831" cy="445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08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2EDC-35B0-0DBB-8DCE-6B1F7E2D9745}"/>
              </a:ext>
            </a:extLst>
          </p:cNvPr>
          <p:cNvSpPr>
            <a:spLocks noGrp="1"/>
          </p:cNvSpPr>
          <p:nvPr>
            <p:ph type="title"/>
          </p:nvPr>
        </p:nvSpPr>
        <p:spPr/>
        <p:txBody>
          <a:bodyPr/>
          <a:lstStyle/>
          <a:p>
            <a:r>
              <a:rPr lang="en-US" dirty="0"/>
              <a:t>Data Understanding</a:t>
            </a:r>
            <a:endParaRPr lang="en-IN" dirty="0"/>
          </a:p>
        </p:txBody>
      </p:sp>
      <p:sp>
        <p:nvSpPr>
          <p:cNvPr id="3" name="Content Placeholder 2">
            <a:extLst>
              <a:ext uri="{FF2B5EF4-FFF2-40B4-BE49-F238E27FC236}">
                <a16:creationId xmlns:a16="http://schemas.microsoft.com/office/drawing/2014/main" id="{F87C4FBB-2C75-9F0D-EACF-350CE234D0C5}"/>
              </a:ext>
            </a:extLst>
          </p:cNvPr>
          <p:cNvSpPr>
            <a:spLocks noGrp="1"/>
          </p:cNvSpPr>
          <p:nvPr>
            <p:ph idx="1"/>
          </p:nvPr>
        </p:nvSpPr>
        <p:spPr/>
        <p:txBody>
          <a:bodyPr/>
          <a:lstStyle/>
          <a:p>
            <a:r>
              <a:rPr lang="en-US" dirty="0"/>
              <a:t>Dataset Details:</a:t>
            </a:r>
          </a:p>
          <a:p>
            <a:pPr marL="0" indent="0">
              <a:buNone/>
            </a:pPr>
            <a:endParaRPr lang="en-US" dirty="0"/>
          </a:p>
          <a:p>
            <a:pPr marL="0" indent="0" algn="just">
              <a:buNone/>
            </a:pPr>
            <a:r>
              <a:rPr lang="en-US" dirty="0"/>
              <a:t> The data is straightforward. Each row represents a subscribing telephone customer. Each column contains customer attributes such as area code, call minutes used during different times of day, charges incurred for services, lifetime account duration, and whether or not the customer. The original dataset contains a total of 3333 rows with 1 dependent variable and 20 independent variables.</a:t>
            </a:r>
          </a:p>
        </p:txBody>
      </p:sp>
    </p:spTree>
    <p:extLst>
      <p:ext uri="{BB962C8B-B14F-4D97-AF65-F5344CB8AC3E}">
        <p14:creationId xmlns:p14="http://schemas.microsoft.com/office/powerpoint/2010/main" val="206765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1431-04EC-3751-97F9-D5259FB003D3}"/>
              </a:ext>
            </a:extLst>
          </p:cNvPr>
          <p:cNvSpPr>
            <a:spLocks noGrp="1"/>
          </p:cNvSpPr>
          <p:nvPr>
            <p:ph type="title"/>
          </p:nvPr>
        </p:nvSpPr>
        <p:spPr/>
        <p:txBody>
          <a:bodyPr/>
          <a:lstStyle/>
          <a:p>
            <a:r>
              <a:rPr lang="en-US" dirty="0"/>
              <a:t>Data Understanding</a:t>
            </a:r>
            <a:endParaRPr lang="en-IN" dirty="0"/>
          </a:p>
        </p:txBody>
      </p:sp>
      <p:sp>
        <p:nvSpPr>
          <p:cNvPr id="3" name="Content Placeholder 2">
            <a:extLst>
              <a:ext uri="{FF2B5EF4-FFF2-40B4-BE49-F238E27FC236}">
                <a16:creationId xmlns:a16="http://schemas.microsoft.com/office/drawing/2014/main" id="{A1D31DFE-2165-9E13-7B96-7CB9CE2BF4BB}"/>
              </a:ext>
            </a:extLst>
          </p:cNvPr>
          <p:cNvSpPr>
            <a:spLocks noGrp="1"/>
          </p:cNvSpPr>
          <p:nvPr>
            <p:ph idx="1"/>
          </p:nvPr>
        </p:nvSpPr>
        <p:spPr>
          <a:xfrm>
            <a:off x="494522" y="2080726"/>
            <a:ext cx="11383347" cy="4544008"/>
          </a:xfrm>
        </p:spPr>
        <p:txBody>
          <a:bodyPr/>
          <a:lstStyle/>
          <a:p>
            <a:pPr marL="0" indent="0">
              <a:buNone/>
            </a:pPr>
            <a:endParaRPr lang="en-US" dirty="0"/>
          </a:p>
          <a:p>
            <a:pPr marL="0" indent="0">
              <a:buNone/>
            </a:pPr>
            <a:r>
              <a:rPr lang="en-US" dirty="0"/>
              <a:t>                    </a:t>
            </a:r>
          </a:p>
        </p:txBody>
      </p:sp>
      <p:graphicFrame>
        <p:nvGraphicFramePr>
          <p:cNvPr id="6" name="Table 5">
            <a:extLst>
              <a:ext uri="{FF2B5EF4-FFF2-40B4-BE49-F238E27FC236}">
                <a16:creationId xmlns:a16="http://schemas.microsoft.com/office/drawing/2014/main" id="{33AE6E29-181B-C353-2334-42FBA6380D01}"/>
              </a:ext>
            </a:extLst>
          </p:cNvPr>
          <p:cNvGraphicFramePr>
            <a:graphicFrameLocks noGrp="1"/>
          </p:cNvGraphicFramePr>
          <p:nvPr>
            <p:extLst>
              <p:ext uri="{D42A27DB-BD31-4B8C-83A1-F6EECF244321}">
                <p14:modId xmlns:p14="http://schemas.microsoft.com/office/powerpoint/2010/main" val="360043399"/>
              </p:ext>
            </p:extLst>
          </p:nvPr>
        </p:nvGraphicFramePr>
        <p:xfrm>
          <a:off x="1395315" y="1996750"/>
          <a:ext cx="9732075" cy="4879100"/>
        </p:xfrm>
        <a:graphic>
          <a:graphicData uri="http://schemas.openxmlformats.org/drawingml/2006/table">
            <a:tbl>
              <a:tblPr firstRow="1" bandRow="1">
                <a:tableStyleId>{5C22544A-7EE6-4342-B048-85BDC9FD1C3A}</a:tableStyleId>
              </a:tblPr>
              <a:tblGrid>
                <a:gridCol w="4129405">
                  <a:extLst>
                    <a:ext uri="{9D8B030D-6E8A-4147-A177-3AD203B41FA5}">
                      <a16:colId xmlns:a16="http://schemas.microsoft.com/office/drawing/2014/main" val="2460636829"/>
                    </a:ext>
                  </a:extLst>
                </a:gridCol>
                <a:gridCol w="5602670">
                  <a:extLst>
                    <a:ext uri="{9D8B030D-6E8A-4147-A177-3AD203B41FA5}">
                      <a16:colId xmlns:a16="http://schemas.microsoft.com/office/drawing/2014/main" val="953515193"/>
                    </a:ext>
                  </a:extLst>
                </a:gridCol>
              </a:tblGrid>
              <a:tr h="361582">
                <a:tc>
                  <a:txBody>
                    <a:bodyPr/>
                    <a:lstStyle/>
                    <a:p>
                      <a:r>
                        <a:rPr lang="en-US" dirty="0"/>
                        <a:t>               Column Name</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543506327"/>
                  </a:ext>
                </a:extLst>
              </a:tr>
              <a:tr h="331450">
                <a:tc>
                  <a:txBody>
                    <a:bodyPr/>
                    <a:lstStyle/>
                    <a:p>
                      <a:r>
                        <a:rPr lang="en-US" sz="1600" dirty="0"/>
                        <a:t>Churn(Target variable)-categorical</a:t>
                      </a:r>
                      <a:endParaRPr lang="en-IN" sz="1600" dirty="0"/>
                    </a:p>
                  </a:txBody>
                  <a:tcPr/>
                </a:tc>
                <a:tc>
                  <a:txBody>
                    <a:bodyPr/>
                    <a:lstStyle/>
                    <a:p>
                      <a:r>
                        <a:rPr lang="en-US" sz="1600" dirty="0"/>
                        <a:t>Did the customer churn or not.(True or False)</a:t>
                      </a:r>
                      <a:endParaRPr lang="en-IN" sz="1600" dirty="0"/>
                    </a:p>
                  </a:txBody>
                  <a:tcPr/>
                </a:tc>
                <a:extLst>
                  <a:ext uri="{0D108BD9-81ED-4DB2-BD59-A6C34878D82A}">
                    <a16:rowId xmlns:a16="http://schemas.microsoft.com/office/drawing/2014/main" val="3239505795"/>
                  </a:ext>
                </a:extLst>
              </a:tr>
              <a:tr h="516017">
                <a:tc>
                  <a:txBody>
                    <a:bodyPr/>
                    <a:lstStyle/>
                    <a:p>
                      <a:r>
                        <a:rPr lang="en-US" sz="1600" dirty="0"/>
                        <a:t>State</a:t>
                      </a:r>
                      <a:endParaRPr lang="en-IN" sz="1600" dirty="0"/>
                    </a:p>
                  </a:txBody>
                  <a:tcPr/>
                </a:tc>
                <a:tc>
                  <a:txBody>
                    <a:bodyPr/>
                    <a:lstStyle/>
                    <a:p>
                      <a:r>
                        <a:rPr lang="en-US" sz="1600" dirty="0"/>
                        <a:t>Categorical, for the 50 states &amp; the District Columbia</a:t>
                      </a:r>
                      <a:endParaRPr lang="en-IN" sz="1600" dirty="0"/>
                    </a:p>
                  </a:txBody>
                  <a:tcPr/>
                </a:tc>
                <a:extLst>
                  <a:ext uri="{0D108BD9-81ED-4DB2-BD59-A6C34878D82A}">
                    <a16:rowId xmlns:a16="http://schemas.microsoft.com/office/drawing/2014/main" val="1458498377"/>
                  </a:ext>
                </a:extLst>
              </a:tr>
              <a:tr h="516017">
                <a:tc>
                  <a:txBody>
                    <a:bodyPr/>
                    <a:lstStyle/>
                    <a:p>
                      <a:r>
                        <a:rPr lang="en-US" sz="1600" dirty="0"/>
                        <a:t>Account length</a:t>
                      </a:r>
                      <a:endParaRPr lang="en-IN" sz="1600" dirty="0"/>
                    </a:p>
                  </a:txBody>
                  <a:tcPr/>
                </a:tc>
                <a:tc>
                  <a:txBody>
                    <a:bodyPr/>
                    <a:lstStyle/>
                    <a:p>
                      <a:r>
                        <a:rPr lang="en-US" sz="1600" dirty="0"/>
                        <a:t>Integer-valued, how long account has been active</a:t>
                      </a:r>
                      <a:endParaRPr lang="en-IN" sz="1600" dirty="0"/>
                    </a:p>
                  </a:txBody>
                  <a:tcPr/>
                </a:tc>
                <a:extLst>
                  <a:ext uri="{0D108BD9-81ED-4DB2-BD59-A6C34878D82A}">
                    <a16:rowId xmlns:a16="http://schemas.microsoft.com/office/drawing/2014/main" val="4145393316"/>
                  </a:ext>
                </a:extLst>
              </a:tr>
              <a:tr h="331450">
                <a:tc>
                  <a:txBody>
                    <a:bodyPr/>
                    <a:lstStyle/>
                    <a:p>
                      <a:r>
                        <a:rPr lang="en-US" sz="1600" dirty="0"/>
                        <a:t>Area code</a:t>
                      </a:r>
                      <a:endParaRPr lang="en-IN" sz="1600" dirty="0"/>
                    </a:p>
                  </a:txBody>
                  <a:tcPr/>
                </a:tc>
                <a:tc>
                  <a:txBody>
                    <a:bodyPr/>
                    <a:lstStyle/>
                    <a:p>
                      <a:r>
                        <a:rPr lang="en-US" sz="1600" dirty="0"/>
                        <a:t>Categorical</a:t>
                      </a:r>
                      <a:endParaRPr lang="en-IN" sz="1600" dirty="0"/>
                    </a:p>
                  </a:txBody>
                  <a:tcPr/>
                </a:tc>
                <a:extLst>
                  <a:ext uri="{0D108BD9-81ED-4DB2-BD59-A6C34878D82A}">
                    <a16:rowId xmlns:a16="http://schemas.microsoft.com/office/drawing/2014/main" val="3807807048"/>
                  </a:ext>
                </a:extLst>
              </a:tr>
              <a:tr h="331450">
                <a:tc>
                  <a:txBody>
                    <a:bodyPr/>
                    <a:lstStyle/>
                    <a:p>
                      <a:r>
                        <a:rPr lang="en-US" sz="1600" dirty="0"/>
                        <a:t>International plan</a:t>
                      </a:r>
                      <a:endParaRPr lang="en-IN" sz="1600" dirty="0"/>
                    </a:p>
                  </a:txBody>
                  <a:tcPr/>
                </a:tc>
                <a:tc>
                  <a:txBody>
                    <a:bodyPr/>
                    <a:lstStyle/>
                    <a:p>
                      <a:r>
                        <a:rPr lang="en-US" sz="1600" dirty="0"/>
                        <a:t>Dichotomous categorical, yes or no</a:t>
                      </a:r>
                      <a:endParaRPr lang="en-IN" sz="1600" dirty="0"/>
                    </a:p>
                  </a:txBody>
                  <a:tcPr/>
                </a:tc>
                <a:extLst>
                  <a:ext uri="{0D108BD9-81ED-4DB2-BD59-A6C34878D82A}">
                    <a16:rowId xmlns:a16="http://schemas.microsoft.com/office/drawing/2014/main" val="2729144525"/>
                  </a:ext>
                </a:extLst>
              </a:tr>
              <a:tr h="414773">
                <a:tc>
                  <a:txBody>
                    <a:bodyPr/>
                    <a:lstStyle/>
                    <a:p>
                      <a:r>
                        <a:rPr lang="en-US" sz="1600" dirty="0"/>
                        <a:t>Voicemail plan</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Dichotomous categorical, yes or no</a:t>
                      </a:r>
                      <a:endParaRPr lang="en-IN" sz="1600" dirty="0"/>
                    </a:p>
                  </a:txBody>
                  <a:tcPr/>
                </a:tc>
                <a:extLst>
                  <a:ext uri="{0D108BD9-81ED-4DB2-BD59-A6C34878D82A}">
                    <a16:rowId xmlns:a16="http://schemas.microsoft.com/office/drawing/2014/main" val="3795070921"/>
                  </a:ext>
                </a:extLst>
              </a:tr>
              <a:tr h="813558">
                <a:tc>
                  <a:txBody>
                    <a:bodyPr/>
                    <a:lstStyle/>
                    <a:p>
                      <a:r>
                        <a:rPr lang="en-US" sz="1600" dirty="0"/>
                        <a:t>Total international minutes</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Continues, minutes customers used service to make international call</a:t>
                      </a:r>
                      <a:endParaRPr lang="en-IN" sz="16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600" dirty="0"/>
                    </a:p>
                  </a:txBody>
                  <a:tcPr/>
                </a:tc>
                <a:extLst>
                  <a:ext uri="{0D108BD9-81ED-4DB2-BD59-A6C34878D82A}">
                    <a16:rowId xmlns:a16="http://schemas.microsoft.com/office/drawing/2014/main" val="3686267587"/>
                  </a:ext>
                </a:extLst>
              </a:tr>
              <a:tr h="414773">
                <a:tc>
                  <a:txBody>
                    <a:bodyPr/>
                    <a:lstStyle/>
                    <a:p>
                      <a:r>
                        <a:rPr lang="en-US" sz="1600" dirty="0"/>
                        <a:t>Total international calls</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Integer valued</a:t>
                      </a:r>
                      <a:endParaRPr lang="en-IN" sz="1600" dirty="0"/>
                    </a:p>
                  </a:txBody>
                  <a:tcPr/>
                </a:tc>
                <a:extLst>
                  <a:ext uri="{0D108BD9-81ED-4DB2-BD59-A6C34878D82A}">
                    <a16:rowId xmlns:a16="http://schemas.microsoft.com/office/drawing/2014/main" val="1457905961"/>
                  </a:ext>
                </a:extLst>
              </a:tr>
              <a:tr h="8135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Total international charges</a:t>
                      </a:r>
                      <a:endParaRPr lang="en-IN" sz="1600" dirty="0"/>
                    </a:p>
                    <a:p>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Continuous, perhaps based on foregoing two  variables </a:t>
                      </a:r>
                      <a:endParaRPr lang="en-IN" sz="16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600" dirty="0"/>
                    </a:p>
                  </a:txBody>
                  <a:tcPr/>
                </a:tc>
                <a:extLst>
                  <a:ext uri="{0D108BD9-81ED-4DB2-BD59-A6C34878D82A}">
                    <a16:rowId xmlns:a16="http://schemas.microsoft.com/office/drawing/2014/main" val="4181836291"/>
                  </a:ext>
                </a:extLst>
              </a:tr>
            </a:tbl>
          </a:graphicData>
        </a:graphic>
      </p:graphicFrame>
    </p:spTree>
    <p:extLst>
      <p:ext uri="{BB962C8B-B14F-4D97-AF65-F5344CB8AC3E}">
        <p14:creationId xmlns:p14="http://schemas.microsoft.com/office/powerpoint/2010/main" val="82687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48B7BC9-C4DE-1D12-C64D-BD909633AB4F}"/>
              </a:ext>
            </a:extLst>
          </p:cNvPr>
          <p:cNvGraphicFramePr>
            <a:graphicFrameLocks noGrp="1"/>
          </p:cNvGraphicFramePr>
          <p:nvPr>
            <p:extLst>
              <p:ext uri="{D42A27DB-BD31-4B8C-83A1-F6EECF244321}">
                <p14:modId xmlns:p14="http://schemas.microsoft.com/office/powerpoint/2010/main" val="3817138435"/>
              </p:ext>
            </p:extLst>
          </p:nvPr>
        </p:nvGraphicFramePr>
        <p:xfrm>
          <a:off x="2183363" y="93307"/>
          <a:ext cx="8204907" cy="6694795"/>
        </p:xfrm>
        <a:graphic>
          <a:graphicData uri="http://schemas.openxmlformats.org/drawingml/2006/table">
            <a:tbl>
              <a:tblPr firstRow="1" bandRow="1">
                <a:tableStyleId>{5C22544A-7EE6-4342-B048-85BDC9FD1C3A}</a:tableStyleId>
              </a:tblPr>
              <a:tblGrid>
                <a:gridCol w="4108768">
                  <a:extLst>
                    <a:ext uri="{9D8B030D-6E8A-4147-A177-3AD203B41FA5}">
                      <a16:colId xmlns:a16="http://schemas.microsoft.com/office/drawing/2014/main" val="684467667"/>
                    </a:ext>
                  </a:extLst>
                </a:gridCol>
                <a:gridCol w="4096139">
                  <a:extLst>
                    <a:ext uri="{9D8B030D-6E8A-4147-A177-3AD203B41FA5}">
                      <a16:colId xmlns:a16="http://schemas.microsoft.com/office/drawing/2014/main" val="2937335730"/>
                    </a:ext>
                  </a:extLst>
                </a:gridCol>
              </a:tblGrid>
              <a:tr h="307334">
                <a:tc>
                  <a:txBody>
                    <a:bodyPr/>
                    <a:lstStyle/>
                    <a:p>
                      <a:r>
                        <a:rPr lang="en-US" dirty="0"/>
                        <a:t>               Column Name</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3218449056"/>
                  </a:ext>
                </a:extLst>
              </a:tr>
              <a:tr h="307334">
                <a:tc>
                  <a:txBody>
                    <a:bodyPr/>
                    <a:lstStyle/>
                    <a:p>
                      <a:r>
                        <a:rPr lang="en-US" sz="1600" dirty="0"/>
                        <a:t>Number of voice mail messages</a:t>
                      </a:r>
                      <a:endParaRPr lang="en-IN" sz="1600" dirty="0"/>
                    </a:p>
                  </a:txBody>
                  <a:tcPr/>
                </a:tc>
                <a:tc>
                  <a:txBody>
                    <a:bodyPr/>
                    <a:lstStyle/>
                    <a:p>
                      <a:r>
                        <a:rPr lang="en-US" sz="1600" dirty="0"/>
                        <a:t>Integer valued</a:t>
                      </a:r>
                      <a:endParaRPr lang="en-IN" sz="1600" dirty="0"/>
                    </a:p>
                  </a:txBody>
                  <a:tcPr/>
                </a:tc>
                <a:extLst>
                  <a:ext uri="{0D108BD9-81ED-4DB2-BD59-A6C34878D82A}">
                    <a16:rowId xmlns:a16="http://schemas.microsoft.com/office/drawing/2014/main" val="2139270157"/>
                  </a:ext>
                </a:extLst>
              </a:tr>
              <a:tr h="537835">
                <a:tc>
                  <a:txBody>
                    <a:bodyPr/>
                    <a:lstStyle/>
                    <a:p>
                      <a:r>
                        <a:rPr lang="en-US" sz="1600" dirty="0"/>
                        <a:t>Total day minutes</a:t>
                      </a:r>
                      <a:endParaRPr lang="en-IN" sz="1600" dirty="0"/>
                    </a:p>
                  </a:txBody>
                  <a:tcPr/>
                </a:tc>
                <a:tc>
                  <a:txBody>
                    <a:bodyPr/>
                    <a:lstStyle/>
                    <a:p>
                      <a:r>
                        <a:rPr lang="en-US" sz="1600" dirty="0"/>
                        <a:t>Continues, minutes customers used service during the day</a:t>
                      </a:r>
                      <a:endParaRPr lang="en-IN" sz="1600" dirty="0"/>
                    </a:p>
                  </a:txBody>
                  <a:tcPr/>
                </a:tc>
                <a:extLst>
                  <a:ext uri="{0D108BD9-81ED-4DB2-BD59-A6C34878D82A}">
                    <a16:rowId xmlns:a16="http://schemas.microsoft.com/office/drawing/2014/main" val="1590684739"/>
                  </a:ext>
                </a:extLst>
              </a:tr>
              <a:tr h="307334">
                <a:tc>
                  <a:txBody>
                    <a:bodyPr/>
                    <a:lstStyle/>
                    <a:p>
                      <a:r>
                        <a:rPr lang="en-US" sz="1600" dirty="0"/>
                        <a:t>Total day calls</a:t>
                      </a:r>
                      <a:endParaRPr lang="en-IN" sz="1600" dirty="0"/>
                    </a:p>
                  </a:txBody>
                  <a:tcPr/>
                </a:tc>
                <a:tc>
                  <a:txBody>
                    <a:bodyPr/>
                    <a:lstStyle/>
                    <a:p>
                      <a:r>
                        <a:rPr lang="en-US" sz="1600" dirty="0"/>
                        <a:t>Integer valued</a:t>
                      </a:r>
                      <a:endParaRPr lang="en-IN" sz="1600" dirty="0"/>
                    </a:p>
                  </a:txBody>
                  <a:tcPr/>
                </a:tc>
                <a:extLst>
                  <a:ext uri="{0D108BD9-81ED-4DB2-BD59-A6C34878D82A}">
                    <a16:rowId xmlns:a16="http://schemas.microsoft.com/office/drawing/2014/main" val="2521031063"/>
                  </a:ext>
                </a:extLst>
              </a:tr>
              <a:tr h="537835">
                <a:tc>
                  <a:txBody>
                    <a:bodyPr/>
                    <a:lstStyle/>
                    <a:p>
                      <a:r>
                        <a:rPr lang="en-US" sz="1600" dirty="0"/>
                        <a:t>Total day charge</a:t>
                      </a:r>
                      <a:endParaRPr lang="en-IN" sz="1600" dirty="0"/>
                    </a:p>
                  </a:txBody>
                  <a:tcPr/>
                </a:tc>
                <a:tc>
                  <a:txBody>
                    <a:bodyPr/>
                    <a:lstStyle/>
                    <a:p>
                      <a:r>
                        <a:rPr lang="en-US" sz="1600" dirty="0"/>
                        <a:t>Continuous, based on foregoing two  variables </a:t>
                      </a:r>
                      <a:endParaRPr lang="en-IN" sz="1600" dirty="0"/>
                    </a:p>
                  </a:txBody>
                  <a:tcPr/>
                </a:tc>
                <a:extLst>
                  <a:ext uri="{0D108BD9-81ED-4DB2-BD59-A6C34878D82A}">
                    <a16:rowId xmlns:a16="http://schemas.microsoft.com/office/drawing/2014/main" val="3524881279"/>
                  </a:ext>
                </a:extLst>
              </a:tr>
              <a:tr h="537835">
                <a:tc>
                  <a:txBody>
                    <a:bodyPr/>
                    <a:lstStyle/>
                    <a:p>
                      <a:r>
                        <a:rPr lang="en-US" sz="1600" dirty="0"/>
                        <a:t>Total evening minutes</a:t>
                      </a:r>
                      <a:endParaRPr lang="en-IN" sz="1600" dirty="0"/>
                    </a:p>
                  </a:txBody>
                  <a:tcPr/>
                </a:tc>
                <a:tc>
                  <a:txBody>
                    <a:bodyPr/>
                    <a:lstStyle/>
                    <a:p>
                      <a:r>
                        <a:rPr lang="en-US" sz="1600" dirty="0"/>
                        <a:t>Continuous minutes customer used service during the evening</a:t>
                      </a:r>
                      <a:endParaRPr lang="en-IN" sz="1600" dirty="0"/>
                    </a:p>
                  </a:txBody>
                  <a:tcPr/>
                </a:tc>
                <a:extLst>
                  <a:ext uri="{0D108BD9-81ED-4DB2-BD59-A6C34878D82A}">
                    <a16:rowId xmlns:a16="http://schemas.microsoft.com/office/drawing/2014/main" val="1507742192"/>
                  </a:ext>
                </a:extLst>
              </a:tr>
              <a:tr h="307334">
                <a:tc>
                  <a:txBody>
                    <a:bodyPr/>
                    <a:lstStyle/>
                    <a:p>
                      <a:r>
                        <a:rPr lang="en-US" sz="1600" dirty="0"/>
                        <a:t>Total evening calls</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Integer valued</a:t>
                      </a:r>
                      <a:endParaRPr lang="en-IN" sz="1600" dirty="0"/>
                    </a:p>
                  </a:txBody>
                  <a:tcPr/>
                </a:tc>
                <a:extLst>
                  <a:ext uri="{0D108BD9-81ED-4DB2-BD59-A6C34878D82A}">
                    <a16:rowId xmlns:a16="http://schemas.microsoft.com/office/drawing/2014/main" val="3209345705"/>
                  </a:ext>
                </a:extLst>
              </a:tr>
              <a:tr h="768336">
                <a:tc>
                  <a:txBody>
                    <a:bodyPr/>
                    <a:lstStyle/>
                    <a:p>
                      <a:r>
                        <a:rPr lang="en-US" sz="1600" dirty="0"/>
                        <a:t>Total evening charges</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Continuous, perhaps based on foregoing two  variables </a:t>
                      </a:r>
                      <a:endParaRPr lang="en-IN" sz="1600" dirty="0"/>
                    </a:p>
                    <a:p>
                      <a:endParaRPr lang="en-IN" sz="1600" dirty="0"/>
                    </a:p>
                  </a:txBody>
                  <a:tcPr/>
                </a:tc>
                <a:extLst>
                  <a:ext uri="{0D108BD9-81ED-4DB2-BD59-A6C34878D82A}">
                    <a16:rowId xmlns:a16="http://schemas.microsoft.com/office/drawing/2014/main" val="2735414832"/>
                  </a:ext>
                </a:extLst>
              </a:tr>
              <a:tr h="768336">
                <a:tc>
                  <a:txBody>
                    <a:bodyPr/>
                    <a:lstStyle/>
                    <a:p>
                      <a:r>
                        <a:rPr lang="en-US" sz="1600" dirty="0"/>
                        <a:t>Total night minutes</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Continuous minutes customer used service during the night</a:t>
                      </a:r>
                      <a:endParaRPr lang="en-IN" sz="1600" dirty="0"/>
                    </a:p>
                    <a:p>
                      <a:endParaRPr lang="en-IN" sz="1600" dirty="0"/>
                    </a:p>
                  </a:txBody>
                  <a:tcPr/>
                </a:tc>
                <a:extLst>
                  <a:ext uri="{0D108BD9-81ED-4DB2-BD59-A6C34878D82A}">
                    <a16:rowId xmlns:a16="http://schemas.microsoft.com/office/drawing/2014/main" val="3497431493"/>
                  </a:ext>
                </a:extLst>
              </a:tr>
              <a:tr h="5378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Total night calls</a:t>
                      </a:r>
                      <a:endParaRPr lang="en-IN" sz="1600" dirty="0"/>
                    </a:p>
                    <a:p>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Integer valued</a:t>
                      </a:r>
                      <a:endParaRPr lang="en-IN" sz="1600" dirty="0"/>
                    </a:p>
                    <a:p>
                      <a:endParaRPr lang="en-IN" sz="1600" dirty="0"/>
                    </a:p>
                  </a:txBody>
                  <a:tcPr/>
                </a:tc>
                <a:extLst>
                  <a:ext uri="{0D108BD9-81ED-4DB2-BD59-A6C34878D82A}">
                    <a16:rowId xmlns:a16="http://schemas.microsoft.com/office/drawing/2014/main" val="2061500643"/>
                  </a:ext>
                </a:extLst>
              </a:tr>
              <a:tr h="7683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Total night charge</a:t>
                      </a:r>
                      <a:endParaRPr lang="en-IN" sz="1600" dirty="0"/>
                    </a:p>
                    <a:p>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Continuous, perhaps based on foregoing two  variables </a:t>
                      </a:r>
                      <a:endParaRPr lang="en-IN" sz="1600" dirty="0"/>
                    </a:p>
                    <a:p>
                      <a:endParaRPr lang="en-IN" sz="1600" dirty="0"/>
                    </a:p>
                  </a:txBody>
                  <a:tcPr/>
                </a:tc>
                <a:extLst>
                  <a:ext uri="{0D108BD9-81ED-4DB2-BD59-A6C34878D82A}">
                    <a16:rowId xmlns:a16="http://schemas.microsoft.com/office/drawing/2014/main" val="571415699"/>
                  </a:ext>
                </a:extLst>
              </a:tr>
              <a:tr h="537835">
                <a:tc>
                  <a:txBody>
                    <a:bodyPr/>
                    <a:lstStyle/>
                    <a:p>
                      <a:r>
                        <a:rPr lang="en-US" sz="1600" dirty="0"/>
                        <a:t>Number of cell to customer service</a:t>
                      </a:r>
                      <a:endParaRPr lang="en-IN" sz="1600" dirty="0"/>
                    </a:p>
                  </a:txBody>
                  <a:tcPr/>
                </a:tc>
                <a:tc>
                  <a:txBody>
                    <a:bodyPr/>
                    <a:lstStyle/>
                    <a:p>
                      <a:r>
                        <a:rPr lang="en-US" sz="1600" dirty="0"/>
                        <a:t>Integer valued</a:t>
                      </a:r>
                      <a:endParaRPr lang="en-IN" sz="1600" dirty="0"/>
                    </a:p>
                  </a:txBody>
                  <a:tcPr/>
                </a:tc>
                <a:extLst>
                  <a:ext uri="{0D108BD9-81ED-4DB2-BD59-A6C34878D82A}">
                    <a16:rowId xmlns:a16="http://schemas.microsoft.com/office/drawing/2014/main" val="1398028312"/>
                  </a:ext>
                </a:extLst>
              </a:tr>
            </a:tbl>
          </a:graphicData>
        </a:graphic>
      </p:graphicFrame>
    </p:spTree>
    <p:extLst>
      <p:ext uri="{BB962C8B-B14F-4D97-AF65-F5344CB8AC3E}">
        <p14:creationId xmlns:p14="http://schemas.microsoft.com/office/powerpoint/2010/main" val="408883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6F1B-7B32-0419-50A4-5B14DED9EA65}"/>
              </a:ext>
            </a:extLst>
          </p:cNvPr>
          <p:cNvSpPr>
            <a:spLocks noGrp="1"/>
          </p:cNvSpPr>
          <p:nvPr>
            <p:ph type="title"/>
          </p:nvPr>
        </p:nvSpPr>
        <p:spPr>
          <a:xfrm>
            <a:off x="1164480" y="-466725"/>
            <a:ext cx="2793158" cy="2286000"/>
          </a:xfrm>
        </p:spPr>
        <p:txBody>
          <a:bodyPr/>
          <a:lstStyle/>
          <a:p>
            <a:r>
              <a:rPr lang="en-US" b="1" dirty="0"/>
              <a:t>Indian telecom market</a:t>
            </a:r>
            <a:endParaRPr lang="en-IN" b="1" dirty="0"/>
          </a:p>
        </p:txBody>
      </p:sp>
      <p:sp>
        <p:nvSpPr>
          <p:cNvPr id="4" name="Text Placeholder 3">
            <a:extLst>
              <a:ext uri="{FF2B5EF4-FFF2-40B4-BE49-F238E27FC236}">
                <a16:creationId xmlns:a16="http://schemas.microsoft.com/office/drawing/2014/main" id="{1C0F686C-9558-D325-D56B-76EF507373A3}"/>
              </a:ext>
            </a:extLst>
          </p:cNvPr>
          <p:cNvSpPr>
            <a:spLocks noGrp="1"/>
          </p:cNvSpPr>
          <p:nvPr>
            <p:ph type="body" sz="half" idx="2"/>
          </p:nvPr>
        </p:nvSpPr>
        <p:spPr>
          <a:xfrm>
            <a:off x="964454" y="2481580"/>
            <a:ext cx="2793158" cy="2895599"/>
          </a:xfrm>
        </p:spPr>
        <p:txBody>
          <a:bodyPr>
            <a:noAutofit/>
          </a:bodyPr>
          <a:lstStyle/>
          <a:p>
            <a:pPr marL="285750" indent="-285750">
              <a:buClr>
                <a:srgbClr val="FFFF00"/>
              </a:buClr>
              <a:buFont typeface="Wingdings" panose="05000000000000000000" pitchFamily="2" charset="2"/>
              <a:buChar char="§"/>
            </a:pPr>
            <a:r>
              <a:rPr lang="en-US" sz="1800" dirty="0"/>
              <a:t>The total telecom base grew by 0.34 percent to reach 90.005 crore.</a:t>
            </a:r>
          </a:p>
          <a:p>
            <a:pPr marL="285750" indent="-285750">
              <a:buClr>
                <a:srgbClr val="FFFF00"/>
              </a:buClr>
              <a:buFont typeface="Wingdings" panose="05000000000000000000" pitchFamily="2" charset="2"/>
              <a:buChar char="§"/>
            </a:pPr>
            <a:r>
              <a:rPr lang="en-US" sz="1800" dirty="0"/>
              <a:t>Mobile/wireless subscriber base increased to 87 crore at the end of May 2013, registering a monthly growth of 0.37 percent</a:t>
            </a:r>
            <a:endParaRPr lang="en-IN" sz="1800" dirty="0"/>
          </a:p>
        </p:txBody>
      </p:sp>
      <p:pic>
        <p:nvPicPr>
          <p:cNvPr id="4098" name="Picture 2" descr="India mobile operators June 2018">
            <a:extLst>
              <a:ext uri="{FF2B5EF4-FFF2-40B4-BE49-F238E27FC236}">
                <a16:creationId xmlns:a16="http://schemas.microsoft.com/office/drawing/2014/main" id="{8B18DA27-A1AA-76E7-DCE8-044B6A529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53100" y="1915320"/>
            <a:ext cx="5189538" cy="300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05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EA3-695C-4482-07B9-98FE53070CEF}"/>
              </a:ext>
            </a:extLst>
          </p:cNvPr>
          <p:cNvSpPr>
            <a:spLocks noGrp="1"/>
          </p:cNvSpPr>
          <p:nvPr>
            <p:ph type="title"/>
          </p:nvPr>
        </p:nvSpPr>
        <p:spPr/>
        <p:txBody>
          <a:bodyPr/>
          <a:lstStyle/>
          <a:p>
            <a:r>
              <a:rPr lang="en-US" dirty="0"/>
              <a:t>Customer churn prediction in telecom</a:t>
            </a:r>
            <a:endParaRPr lang="en-IN" dirty="0"/>
          </a:p>
        </p:txBody>
      </p:sp>
      <p:pic>
        <p:nvPicPr>
          <p:cNvPr id="5122" name="Picture 2" descr="Customer churn prediction in telecom using machine learning in big data  platform | Journal of Big Data | Full Text">
            <a:extLst>
              <a:ext uri="{FF2B5EF4-FFF2-40B4-BE49-F238E27FC236}">
                <a16:creationId xmlns:a16="http://schemas.microsoft.com/office/drawing/2014/main" id="{1D81C7D2-0496-E695-A3DF-21E0E4A43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2562225"/>
            <a:ext cx="652462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47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{9B858B82-0650-445F-95A7-5FBE76D2B12D}tf02900722</Template>
  <TotalTime>266</TotalTime>
  <Words>673</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TELECOM CHURN ANALYSIS</vt:lpstr>
      <vt:lpstr>INTRODUCTION</vt:lpstr>
      <vt:lpstr>Business Understanding</vt:lpstr>
      <vt:lpstr>CROSS-INDUSTRY STANDARD PROCESS (CRISP-DM)</vt:lpstr>
      <vt:lpstr>Data Understanding</vt:lpstr>
      <vt:lpstr>Data Understanding</vt:lpstr>
      <vt:lpstr>PowerPoint Presentation</vt:lpstr>
      <vt:lpstr>Indian telecom market</vt:lpstr>
      <vt:lpstr>Customer churn prediction in telecom</vt:lpstr>
      <vt:lpstr>Churn by calling pattern</vt:lpstr>
      <vt:lpstr>How to reduce customer churn</vt:lpstr>
      <vt:lpstr>PowerPoint Presentation</vt:lpstr>
      <vt:lpstr>Findings and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vishalfattepure@outlook.com</dc:creator>
  <cp:lastModifiedBy>vishalfattepure@outlook.com</cp:lastModifiedBy>
  <cp:revision>11</cp:revision>
  <dcterms:created xsi:type="dcterms:W3CDTF">2022-11-25T09:45:21Z</dcterms:created>
  <dcterms:modified xsi:type="dcterms:W3CDTF">2022-11-26T09:09:52Z</dcterms:modified>
</cp:coreProperties>
</file>