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98" r:id="rId5"/>
    <p:sldId id="309" r:id="rId6"/>
    <p:sldId id="310" r:id="rId7"/>
    <p:sldId id="300" r:id="rId8"/>
    <p:sldId id="301" r:id="rId9"/>
    <p:sldId id="302" r:id="rId10"/>
    <p:sldId id="303" r:id="rId11"/>
    <p:sldId id="304" r:id="rId12"/>
    <p:sldId id="305" r:id="rId13"/>
    <p:sldId id="306" r:id="rId14"/>
    <p:sldId id="308" r:id="rId15"/>
    <p:sldId id="3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2" autoAdjust="0"/>
    <p:restoredTop sz="80258" autoAdjust="0"/>
  </p:normalViewPr>
  <p:slideViewPr>
    <p:cSldViewPr snapToGrid="0">
      <p:cViewPr varScale="1">
        <p:scale>
          <a:sx n="84" d="100"/>
          <a:sy n="84" d="100"/>
        </p:scale>
        <p:origin x="304" y="7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DB972-C99E-4E6A-973D-E62DA2BE376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AE361D-0BCF-4770-A715-4DDE52F27D88}">
      <dgm:prSet custT="1"/>
      <dgm:spPr/>
      <dgm:t>
        <a:bodyPr/>
        <a:lstStyle/>
        <a:p>
          <a:pPr>
            <a:lnSpc>
              <a:spcPct val="100000"/>
            </a:lnSpc>
          </a:pPr>
          <a:r>
            <a:rPr lang="en-US" sz="1800"/>
            <a:t>SOAP and RESTful web services – HomeSmarts.com will consider both the options to leverage the business’s competitive and operational strategies.</a:t>
          </a:r>
        </a:p>
      </dgm:t>
    </dgm:pt>
    <dgm:pt modelId="{321096A3-B540-47C7-8256-65DE247E128D}" type="parTrans" cxnId="{1F4803E6-4B9F-4D16-8490-F6EF09C8D031}">
      <dgm:prSet/>
      <dgm:spPr/>
      <dgm:t>
        <a:bodyPr/>
        <a:lstStyle/>
        <a:p>
          <a:endParaRPr lang="en-US"/>
        </a:p>
      </dgm:t>
    </dgm:pt>
    <dgm:pt modelId="{B769FE7D-15C6-4F06-86AE-F592040D01B3}" type="sibTrans" cxnId="{1F4803E6-4B9F-4D16-8490-F6EF09C8D031}">
      <dgm:prSet/>
      <dgm:spPr/>
      <dgm:t>
        <a:bodyPr/>
        <a:lstStyle/>
        <a:p>
          <a:pPr>
            <a:lnSpc>
              <a:spcPct val="100000"/>
            </a:lnSpc>
          </a:pPr>
          <a:endParaRPr lang="en-US"/>
        </a:p>
      </dgm:t>
    </dgm:pt>
    <dgm:pt modelId="{D8F34DC5-2A03-49BE-8BB0-6B4A532F3CB4}">
      <dgm:prSet/>
      <dgm:spPr/>
      <dgm:t>
        <a:bodyPr/>
        <a:lstStyle/>
        <a:p>
          <a:pPr>
            <a:lnSpc>
              <a:spcPct val="100000"/>
            </a:lnSpc>
          </a:pPr>
          <a:r>
            <a:rPr lang="en-US"/>
            <a:t>Web services can establish significance in three dimensions: infrastructure, strategies, and operations. (Hu, 2004)</a:t>
          </a:r>
        </a:p>
      </dgm:t>
    </dgm:pt>
    <dgm:pt modelId="{0BC2C781-19CD-4CC2-8648-FEC47FF40282}" type="parTrans" cxnId="{8A8B3B40-31F2-48A3-ACD6-60D485487A3E}">
      <dgm:prSet/>
      <dgm:spPr/>
      <dgm:t>
        <a:bodyPr/>
        <a:lstStyle/>
        <a:p>
          <a:endParaRPr lang="en-US"/>
        </a:p>
      </dgm:t>
    </dgm:pt>
    <dgm:pt modelId="{FE6E6F3D-389F-4F0E-9C15-702A3E5EB961}" type="sibTrans" cxnId="{8A8B3B40-31F2-48A3-ACD6-60D485487A3E}">
      <dgm:prSet/>
      <dgm:spPr/>
      <dgm:t>
        <a:bodyPr/>
        <a:lstStyle/>
        <a:p>
          <a:endParaRPr lang="en-US"/>
        </a:p>
      </dgm:t>
    </dgm:pt>
    <dgm:pt modelId="{0FC753D6-7609-4802-946C-E016542BD71C}" type="pres">
      <dgm:prSet presAssocID="{B95DB972-C99E-4E6A-973D-E62DA2BE376C}" presName="root" presStyleCnt="0">
        <dgm:presLayoutVars>
          <dgm:dir/>
          <dgm:resizeHandles val="exact"/>
        </dgm:presLayoutVars>
      </dgm:prSet>
      <dgm:spPr/>
    </dgm:pt>
    <dgm:pt modelId="{2B04D16A-D0AE-4D6E-8B04-C96C76BFB433}" type="pres">
      <dgm:prSet presAssocID="{B95DB972-C99E-4E6A-973D-E62DA2BE376C}" presName="container" presStyleCnt="0">
        <dgm:presLayoutVars>
          <dgm:dir/>
          <dgm:resizeHandles val="exact"/>
        </dgm:presLayoutVars>
      </dgm:prSet>
      <dgm:spPr/>
    </dgm:pt>
    <dgm:pt modelId="{2FCB45D9-9329-44E8-87CD-AE0572ACCEE8}" type="pres">
      <dgm:prSet presAssocID="{4FAE361D-0BCF-4770-A715-4DDE52F27D88}" presName="compNode" presStyleCnt="0"/>
      <dgm:spPr/>
    </dgm:pt>
    <dgm:pt modelId="{512D6704-8B55-4616-AC14-69AFBE91DE1E}" type="pres">
      <dgm:prSet presAssocID="{4FAE361D-0BCF-4770-A715-4DDE52F27D88}" presName="iconBgRect" presStyleLbl="bgShp" presStyleIdx="0" presStyleCnt="2"/>
      <dgm:spPr/>
    </dgm:pt>
    <dgm:pt modelId="{26DA0C9C-22D3-4BFA-AF63-9192637AF240}" type="pres">
      <dgm:prSet presAssocID="{4FAE361D-0BCF-4770-A715-4DDE52F27D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ap"/>
        </a:ext>
      </dgm:extLst>
    </dgm:pt>
    <dgm:pt modelId="{00350B80-2795-4AE9-AB05-5AA27A644C1D}" type="pres">
      <dgm:prSet presAssocID="{4FAE361D-0BCF-4770-A715-4DDE52F27D88}" presName="spaceRect" presStyleCnt="0"/>
      <dgm:spPr/>
    </dgm:pt>
    <dgm:pt modelId="{A85116A2-A77F-4005-87F5-1FAA8B72F243}" type="pres">
      <dgm:prSet presAssocID="{4FAE361D-0BCF-4770-A715-4DDE52F27D88}" presName="textRect" presStyleLbl="revTx" presStyleIdx="0" presStyleCnt="2">
        <dgm:presLayoutVars>
          <dgm:chMax val="1"/>
          <dgm:chPref val="1"/>
        </dgm:presLayoutVars>
      </dgm:prSet>
      <dgm:spPr/>
    </dgm:pt>
    <dgm:pt modelId="{D1458BD7-7D89-4497-8D2B-648B97B78F3E}" type="pres">
      <dgm:prSet presAssocID="{B769FE7D-15C6-4F06-86AE-F592040D01B3}" presName="sibTrans" presStyleLbl="sibTrans2D1" presStyleIdx="0" presStyleCnt="0"/>
      <dgm:spPr/>
    </dgm:pt>
    <dgm:pt modelId="{C9BD5F45-FA66-45CB-AF24-E9A5BDC9D4AB}" type="pres">
      <dgm:prSet presAssocID="{D8F34DC5-2A03-49BE-8BB0-6B4A532F3CB4}" presName="compNode" presStyleCnt="0"/>
      <dgm:spPr/>
    </dgm:pt>
    <dgm:pt modelId="{8167ED41-261F-414C-A29B-FF32FFB77528}" type="pres">
      <dgm:prSet presAssocID="{D8F34DC5-2A03-49BE-8BB0-6B4A532F3CB4}" presName="iconBgRect" presStyleLbl="bgShp" presStyleIdx="1" presStyleCnt="2"/>
      <dgm:spPr/>
    </dgm:pt>
    <dgm:pt modelId="{3ED32A2B-8DD2-4C5B-9E2A-2C4576216773}" type="pres">
      <dgm:prSet presAssocID="{D8F34DC5-2A03-49BE-8BB0-6B4A532F3C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801D7BDA-1E3C-4A42-9ED7-3C2D6FD7F37C}" type="pres">
      <dgm:prSet presAssocID="{D8F34DC5-2A03-49BE-8BB0-6B4A532F3CB4}" presName="spaceRect" presStyleCnt="0"/>
      <dgm:spPr/>
    </dgm:pt>
    <dgm:pt modelId="{F9A0C072-9D51-4D9E-B842-A7F2576A6AEB}" type="pres">
      <dgm:prSet presAssocID="{D8F34DC5-2A03-49BE-8BB0-6B4A532F3CB4}" presName="textRect" presStyleLbl="revTx" presStyleIdx="1" presStyleCnt="2">
        <dgm:presLayoutVars>
          <dgm:chMax val="1"/>
          <dgm:chPref val="1"/>
        </dgm:presLayoutVars>
      </dgm:prSet>
      <dgm:spPr/>
    </dgm:pt>
  </dgm:ptLst>
  <dgm:cxnLst>
    <dgm:cxn modelId="{6C80C51A-C776-48EA-95FA-ECB4D343343B}" type="presOf" srcId="{4FAE361D-0BCF-4770-A715-4DDE52F27D88}" destId="{A85116A2-A77F-4005-87F5-1FAA8B72F243}" srcOrd="0" destOrd="0" presId="urn:microsoft.com/office/officeart/2018/2/layout/IconCircleList"/>
    <dgm:cxn modelId="{8A8B3B40-31F2-48A3-ACD6-60D485487A3E}" srcId="{B95DB972-C99E-4E6A-973D-E62DA2BE376C}" destId="{D8F34DC5-2A03-49BE-8BB0-6B4A532F3CB4}" srcOrd="1" destOrd="0" parTransId="{0BC2C781-19CD-4CC2-8648-FEC47FF40282}" sibTransId="{FE6E6F3D-389F-4F0E-9C15-702A3E5EB961}"/>
    <dgm:cxn modelId="{1A45818F-F687-4271-B2A1-5FB7B19F3969}" type="presOf" srcId="{B769FE7D-15C6-4F06-86AE-F592040D01B3}" destId="{D1458BD7-7D89-4497-8D2B-648B97B78F3E}" srcOrd="0" destOrd="0" presId="urn:microsoft.com/office/officeart/2018/2/layout/IconCircleList"/>
    <dgm:cxn modelId="{F9EB4EBC-49C9-407F-B38E-23BA400E32C0}" type="presOf" srcId="{D8F34DC5-2A03-49BE-8BB0-6B4A532F3CB4}" destId="{F9A0C072-9D51-4D9E-B842-A7F2576A6AEB}" srcOrd="0" destOrd="0" presId="urn:microsoft.com/office/officeart/2018/2/layout/IconCircleList"/>
    <dgm:cxn modelId="{050C17D5-AF1C-4AEB-9F3D-744A048E4583}" type="presOf" srcId="{B95DB972-C99E-4E6A-973D-E62DA2BE376C}" destId="{0FC753D6-7609-4802-946C-E016542BD71C}" srcOrd="0" destOrd="0" presId="urn:microsoft.com/office/officeart/2018/2/layout/IconCircleList"/>
    <dgm:cxn modelId="{1F4803E6-4B9F-4D16-8490-F6EF09C8D031}" srcId="{B95DB972-C99E-4E6A-973D-E62DA2BE376C}" destId="{4FAE361D-0BCF-4770-A715-4DDE52F27D88}" srcOrd="0" destOrd="0" parTransId="{321096A3-B540-47C7-8256-65DE247E128D}" sibTransId="{B769FE7D-15C6-4F06-86AE-F592040D01B3}"/>
    <dgm:cxn modelId="{549EBB29-8CA1-4475-8378-C0EA78F1D848}" type="presParOf" srcId="{0FC753D6-7609-4802-946C-E016542BD71C}" destId="{2B04D16A-D0AE-4D6E-8B04-C96C76BFB433}" srcOrd="0" destOrd="0" presId="urn:microsoft.com/office/officeart/2018/2/layout/IconCircleList"/>
    <dgm:cxn modelId="{74F9A7D1-4D5E-45C6-B039-3CB3EDBBDBAC}" type="presParOf" srcId="{2B04D16A-D0AE-4D6E-8B04-C96C76BFB433}" destId="{2FCB45D9-9329-44E8-87CD-AE0572ACCEE8}" srcOrd="0" destOrd="0" presId="urn:microsoft.com/office/officeart/2018/2/layout/IconCircleList"/>
    <dgm:cxn modelId="{E44F2E30-88C5-447F-9CDD-84A1BC8C9AFF}" type="presParOf" srcId="{2FCB45D9-9329-44E8-87CD-AE0572ACCEE8}" destId="{512D6704-8B55-4616-AC14-69AFBE91DE1E}" srcOrd="0" destOrd="0" presId="urn:microsoft.com/office/officeart/2018/2/layout/IconCircleList"/>
    <dgm:cxn modelId="{2ABC52DA-4BA6-4B14-B207-A9DC7B94744F}" type="presParOf" srcId="{2FCB45D9-9329-44E8-87CD-AE0572ACCEE8}" destId="{26DA0C9C-22D3-4BFA-AF63-9192637AF240}" srcOrd="1" destOrd="0" presId="urn:microsoft.com/office/officeart/2018/2/layout/IconCircleList"/>
    <dgm:cxn modelId="{2765DF7F-8721-494E-9F4E-BEA93F1BDA28}" type="presParOf" srcId="{2FCB45D9-9329-44E8-87CD-AE0572ACCEE8}" destId="{00350B80-2795-4AE9-AB05-5AA27A644C1D}" srcOrd="2" destOrd="0" presId="urn:microsoft.com/office/officeart/2018/2/layout/IconCircleList"/>
    <dgm:cxn modelId="{A59B1E33-ABC0-4BA1-805E-88891ED8C734}" type="presParOf" srcId="{2FCB45D9-9329-44E8-87CD-AE0572ACCEE8}" destId="{A85116A2-A77F-4005-87F5-1FAA8B72F243}" srcOrd="3" destOrd="0" presId="urn:microsoft.com/office/officeart/2018/2/layout/IconCircleList"/>
    <dgm:cxn modelId="{476C7DE0-B3BE-48F5-ACE2-AC02CE749202}" type="presParOf" srcId="{2B04D16A-D0AE-4D6E-8B04-C96C76BFB433}" destId="{D1458BD7-7D89-4497-8D2B-648B97B78F3E}" srcOrd="1" destOrd="0" presId="urn:microsoft.com/office/officeart/2018/2/layout/IconCircleList"/>
    <dgm:cxn modelId="{1DB28045-D151-4271-A370-EE9C7BBB0F65}" type="presParOf" srcId="{2B04D16A-D0AE-4D6E-8B04-C96C76BFB433}" destId="{C9BD5F45-FA66-45CB-AF24-E9A5BDC9D4AB}" srcOrd="2" destOrd="0" presId="urn:microsoft.com/office/officeart/2018/2/layout/IconCircleList"/>
    <dgm:cxn modelId="{181AF908-CB5B-4C8A-87CD-81C9EB71E26A}" type="presParOf" srcId="{C9BD5F45-FA66-45CB-AF24-E9A5BDC9D4AB}" destId="{8167ED41-261F-414C-A29B-FF32FFB77528}" srcOrd="0" destOrd="0" presId="urn:microsoft.com/office/officeart/2018/2/layout/IconCircleList"/>
    <dgm:cxn modelId="{76578C6B-CBED-4A1D-AACA-ED99E8884A90}" type="presParOf" srcId="{C9BD5F45-FA66-45CB-AF24-E9A5BDC9D4AB}" destId="{3ED32A2B-8DD2-4C5B-9E2A-2C4576216773}" srcOrd="1" destOrd="0" presId="urn:microsoft.com/office/officeart/2018/2/layout/IconCircleList"/>
    <dgm:cxn modelId="{91146928-0301-4F23-9FE9-1D54EE578195}" type="presParOf" srcId="{C9BD5F45-FA66-45CB-AF24-E9A5BDC9D4AB}" destId="{801D7BDA-1E3C-4A42-9ED7-3C2D6FD7F37C}" srcOrd="2" destOrd="0" presId="urn:microsoft.com/office/officeart/2018/2/layout/IconCircleList"/>
    <dgm:cxn modelId="{CF99922D-CB95-4188-9505-ACAD87A8478F}" type="presParOf" srcId="{C9BD5F45-FA66-45CB-AF24-E9A5BDC9D4AB}" destId="{F9A0C072-9D51-4D9E-B842-A7F2576A6AEB}"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D6704-8B55-4616-AC14-69AFBE91DE1E}">
      <dsp:nvSpPr>
        <dsp:cNvPr id="0" name=""/>
        <dsp:cNvSpPr/>
      </dsp:nvSpPr>
      <dsp:spPr>
        <a:xfrm>
          <a:off x="134825" y="123249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A0C9C-22D3-4BFA-AF63-9192637AF240}">
      <dsp:nvSpPr>
        <dsp:cNvPr id="0" name=""/>
        <dsp:cNvSpPr/>
      </dsp:nvSpPr>
      <dsp:spPr>
        <a:xfrm>
          <a:off x="406966" y="1504631"/>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116A2-A77F-4005-87F5-1FAA8B72F243}">
      <dsp:nvSpPr>
        <dsp:cNvPr id="0" name=""/>
        <dsp:cNvSpPr/>
      </dsp:nvSpPr>
      <dsp:spPr>
        <a:xfrm>
          <a:off x="1708430" y="123249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SOAP and RESTful web services – HomeSmarts.com will consider both the options to leverage the business’s competitive and operational strategies.</a:t>
          </a:r>
        </a:p>
      </dsp:txBody>
      <dsp:txXfrm>
        <a:off x="1708430" y="1232490"/>
        <a:ext cx="3054644" cy="1295909"/>
      </dsp:txXfrm>
    </dsp:sp>
    <dsp:sp modelId="{8167ED41-261F-414C-A29B-FF32FFB77528}">
      <dsp:nvSpPr>
        <dsp:cNvPr id="0" name=""/>
        <dsp:cNvSpPr/>
      </dsp:nvSpPr>
      <dsp:spPr>
        <a:xfrm>
          <a:off x="5295324" y="123249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32A2B-8DD2-4C5B-9E2A-2C4576216773}">
      <dsp:nvSpPr>
        <dsp:cNvPr id="0" name=""/>
        <dsp:cNvSpPr/>
      </dsp:nvSpPr>
      <dsp:spPr>
        <a:xfrm>
          <a:off x="5567465" y="1504631"/>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0C072-9D51-4D9E-B842-A7F2576A6AEB}">
      <dsp:nvSpPr>
        <dsp:cNvPr id="0" name=""/>
        <dsp:cNvSpPr/>
      </dsp:nvSpPr>
      <dsp:spPr>
        <a:xfrm>
          <a:off x="6868929" y="123249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Web services can establish significance in three dimensions: infrastructure, strategies, and operations. (Hu, 2004)</a:t>
          </a:r>
        </a:p>
      </dsp:txBody>
      <dsp:txXfrm>
        <a:off x="6868929" y="1232490"/>
        <a:ext cx="3054644" cy="129590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243E2-BC5A-4D0C-8DFC-59C89450D119}" type="datetimeFigureOut">
              <a:rPr lang="en-US" smtClean="0"/>
              <a:t>9/29/2021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91156-FDFE-4389-A33F-692537F6E9C9}" type="slidenum">
              <a:rPr lang="en-US" smtClean="0"/>
              <a:t>‹#›</a:t>
            </a:fld>
            <a:endParaRPr lang="en-US"/>
          </a:p>
        </p:txBody>
      </p:sp>
    </p:spTree>
    <p:extLst>
      <p:ext uri="{BB962C8B-B14F-4D97-AF65-F5344CB8AC3E}">
        <p14:creationId xmlns:p14="http://schemas.microsoft.com/office/powerpoint/2010/main" val="229484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5</a:t>
            </a:fld>
            <a:endParaRPr lang="en-US"/>
          </a:p>
        </p:txBody>
      </p:sp>
    </p:spTree>
    <p:extLst>
      <p:ext uri="{BB962C8B-B14F-4D97-AF65-F5344CB8AC3E}">
        <p14:creationId xmlns:p14="http://schemas.microsoft.com/office/powerpoint/2010/main" val="208397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above figure shows a Web services Balanced Scorecard (WS-BSC) framework that concentrates on the integration of Web services technology into HomeSmarts.com’s competitive strategy to deliver useful solutions. The framework helps managers address the questions shown in the figure under different perspectives.</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Web services improve customer relationships, customer retention, and customer value. Web services technologies can make way for improved financial performance and shareholder value due to decreased operational costs and increased revenue. (Hu, 2004)</a:t>
            </a:r>
          </a:p>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6</a:t>
            </a:fld>
            <a:endParaRPr lang="en-US"/>
          </a:p>
        </p:txBody>
      </p:sp>
    </p:spTree>
    <p:extLst>
      <p:ext uri="{BB962C8B-B14F-4D97-AF65-F5344CB8AC3E}">
        <p14:creationId xmlns:p14="http://schemas.microsoft.com/office/powerpoint/2010/main" val="3341044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Web services technology can make way for internal business processes that will be further effective because of process automation and acceleration, increased interoperability and integration, and improved process design. (Hu, 2004) The following figure elucidates these benefits.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HomeSmarts.com is powered by its e-commerce website for sales, so integrating REST can be beneficial as it will be possible to utilize modules individually, scale module interactions, implement better security, and lower latency. Whenever a shopper adds a product into the shopping cart on HomeSmarts.com’s e-commerce website, REST guarantees that the products in the cart are detected and administered on the checkout page.</a:t>
            </a:r>
          </a:p>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7</a:t>
            </a:fld>
            <a:endParaRPr lang="en-US"/>
          </a:p>
        </p:txBody>
      </p:sp>
    </p:spTree>
    <p:extLst>
      <p:ext uri="{BB962C8B-B14F-4D97-AF65-F5344CB8AC3E}">
        <p14:creationId xmlns:p14="http://schemas.microsoft.com/office/powerpoint/2010/main" val="411292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Business applications require a reliable, high-speed network to process humongous amounts of data. The applications that can be loaded via a browser over a desktop computer will not load or appear the same on cell phones. Service-oriented architecture (SOA) will provide numerous services and technologies to make these applications work on mobile devices. The services in SOA are loosely coupled, suggesting the components are not interdependent and the application will remain unaltered by any modifications in the future. SOA will allow the IT team to develop applications by combining several services devoid of added performance or implementation intricacies. The platform-independent nature of the architecture allows developers to choose hardware and software of their preference.</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HomeSmarts.com can benefit from implementing SOA in the following ways (Stephen, 2017):</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Reduce development time –</a:t>
            </a:r>
            <a:r>
              <a:rPr lang="en-US" sz="1800">
                <a:effectLst/>
                <a:latin typeface="Calibri" panose="020F0502020204030204" pitchFamily="34" charset="0"/>
                <a:ea typeface="Calibri" panose="020F0502020204030204" pitchFamily="34" charset="0"/>
                <a:cs typeface="Times New Roman" panose="02020603050405020304" pitchFamily="18" charset="0"/>
              </a:rPr>
              <a:t> SOA promotes code reusability, so developers can reuse existing code to build a new function or software. SOA significantly eases development time; thereby, lowers costs as new functionalities or applications need not be developed from scratch.</a:t>
            </a: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Promote interaction –</a:t>
            </a:r>
            <a:r>
              <a:rPr lang="en-US" sz="1800">
                <a:effectLst/>
                <a:latin typeface="Calibri" panose="020F0502020204030204" pitchFamily="34" charset="0"/>
                <a:ea typeface="Calibri" panose="020F0502020204030204" pitchFamily="34" charset="0"/>
                <a:cs typeface="Times New Roman" panose="02020603050405020304" pitchFamily="18" charset="0"/>
              </a:rPr>
              <a:t> SOA improves the interaction between platforms that are developed in different programming languages by establishing a standard protocol for communication. SOA can circumvent corporate firewalls, enabling businesses to share information critical to operations.</a:t>
            </a:r>
          </a:p>
          <a:p>
            <a:pPr marL="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Scalability – </a:t>
            </a:r>
            <a:r>
              <a:rPr lang="en-US" sz="1800">
                <a:effectLst/>
                <a:latin typeface="Calibri" panose="020F0502020204030204" pitchFamily="34" charset="0"/>
                <a:ea typeface="Calibri" panose="020F0502020204030204" pitchFamily="34" charset="0"/>
                <a:cs typeface="Times New Roman" panose="02020603050405020304" pitchFamily="18" charset="0"/>
              </a:rPr>
              <a:t>SOA allows the business to increase its scale to meet client’s needs by slashing the degree of communication between clients and services.</a:t>
            </a:r>
          </a:p>
          <a:p>
            <a:pPr marL="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80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Reduced costs</a:t>
            </a:r>
            <a:r>
              <a:rPr lang="en-US" sz="1800">
                <a:effectLst/>
                <a:latin typeface="Calibri" panose="020F0502020204030204" pitchFamily="34" charset="0"/>
                <a:ea typeface="Calibri" panose="020F0502020204030204" pitchFamily="34" charset="0"/>
                <a:cs typeface="Times New Roman" panose="02020603050405020304" pitchFamily="18" charset="0"/>
              </a:rPr>
              <a:t> – SOA makes it feasible to cut down expenses while still sustaining a required amount of output. The company can control the extent of analysis needed when building custom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8</a:t>
            </a:fld>
            <a:endParaRPr lang="en-US"/>
          </a:p>
        </p:txBody>
      </p:sp>
    </p:spTree>
    <p:extLst>
      <p:ext uri="{BB962C8B-B14F-4D97-AF65-F5344CB8AC3E}">
        <p14:creationId xmlns:p14="http://schemas.microsoft.com/office/powerpoint/2010/main" val="222453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Data mining can provide information on sales volume and stock levels. It can also dig the database to provide information by predicting seasonal requirements that match a client’s profile and analyzing stock that functions differently in diverse market divisions or functions differently demographically. HomeSmarts.com will use data mining tools to evaluate current trends in its sales force and the outcomes to produce better targeting of retailers and identify the marketing strategy that will largely influence the business in the upcoming months. By effectively mining consumer data, the company can develop solid brands and customer loyalty. From the top executives to customer care representatives, all have access to the same data. When a customer calls the company regarding an issue, the customer care representative will know the customer’s problem in advance. The customers feel at ease knowing that the company is aware of their problem.</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There are different types of data mining. (Module 3) The following elucidates how they can be applied to </a:t>
            </a:r>
            <a:r>
              <a:rPr lang="en-US" sz="1800" err="1">
                <a:effectLst/>
                <a:latin typeface="Calibri" panose="020F0502020204030204" pitchFamily="34" charset="0"/>
                <a:ea typeface="Calibri" panose="020F0502020204030204" pitchFamily="34" charset="0"/>
                <a:cs typeface="Times New Roman" panose="02020603050405020304" pitchFamily="18" charset="0"/>
              </a:rPr>
              <a:t>HomeSmart.com’s</a:t>
            </a:r>
            <a:r>
              <a:rPr lang="en-US" sz="1800">
                <a:effectLst/>
                <a:latin typeface="Calibri" panose="020F0502020204030204" pitchFamily="34" charset="0"/>
                <a:ea typeface="Calibri" panose="020F0502020204030204" pitchFamily="34" charset="0"/>
                <a:cs typeface="Times New Roman" panose="02020603050405020304" pitchFamily="18" charset="0"/>
              </a:rPr>
              <a:t> business:</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Market basket analysis:</a:t>
            </a:r>
            <a:r>
              <a:rPr lang="en-US" sz="1800">
                <a:effectLst/>
                <a:latin typeface="Calibri" panose="020F0502020204030204" pitchFamily="34" charset="0"/>
                <a:ea typeface="Calibri" panose="020F0502020204030204" pitchFamily="34" charset="0"/>
                <a:cs typeface="Times New Roman" panose="02020603050405020304" pitchFamily="18" charset="0"/>
              </a:rPr>
              <a:t> This technique finds what other products are being purchased by each customer along with a certain product. For example, a customer buying a wearable fitness tracker maybe adding other items such as a screen protector and/or a blood pressure monitor.</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Classification:</a:t>
            </a:r>
            <a:r>
              <a:rPr lang="en-US" sz="1800">
                <a:effectLst/>
                <a:latin typeface="Calibri" panose="020F0502020204030204" pitchFamily="34" charset="0"/>
                <a:ea typeface="Calibri" panose="020F0502020204030204" pitchFamily="34" charset="0"/>
                <a:cs typeface="Times New Roman" panose="02020603050405020304" pitchFamily="18" charset="0"/>
              </a:rPr>
              <a:t> This technique helps segment customers based on their age, income, demographics, etc. For instance, people living in areas where house break-ins are common are highly likely to invest in smart home security systems.</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Clustering: </a:t>
            </a:r>
            <a:r>
              <a:rPr lang="en-US" sz="1800">
                <a:effectLst/>
                <a:latin typeface="Calibri" panose="020F0502020204030204" pitchFamily="34" charset="0"/>
                <a:ea typeface="Calibri" panose="020F0502020204030204" pitchFamily="34" charset="0"/>
                <a:cs typeface="Times New Roman" panose="02020603050405020304" pitchFamily="18" charset="0"/>
              </a:rPr>
              <a:t>This technique identifies similar data items and groups them into different clusters. For example, the majority of smart car buyers are in their 50s and their salary is at least $65k per annum.</a:t>
            </a:r>
          </a:p>
          <a:p>
            <a:pPr marL="342900" marR="0" lvl="0" indent="-342900" algn="just">
              <a:lnSpc>
                <a:spcPct val="107000"/>
              </a:lnSpc>
              <a:spcBef>
                <a:spcPts val="0"/>
              </a:spcBef>
              <a:spcAft>
                <a:spcPts val="800"/>
              </a:spcAft>
              <a:buFont typeface="Wingdings" panose="05000000000000000000" pitchFamily="2" charset="2"/>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Trend analysis: </a:t>
            </a:r>
            <a:r>
              <a:rPr lang="en-US" sz="1800">
                <a:effectLst/>
                <a:latin typeface="Calibri" panose="020F0502020204030204" pitchFamily="34" charset="0"/>
                <a:ea typeface="Calibri" panose="020F0502020204030204" pitchFamily="34" charset="0"/>
                <a:cs typeface="Times New Roman" panose="02020603050405020304" pitchFamily="18" charset="0"/>
              </a:rPr>
              <a:t>This technique spots current and upcoming trends which can help tailor customer demands. For instance, this technique can discover that millennials in certain cities are purchasing GPS trackers for vehicles more than millennials in any other city.</a:t>
            </a:r>
          </a:p>
          <a:p>
            <a:pPr marL="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There are several data mining activities, as discussed below, that help in decision-making. (Module 3)</a:t>
            </a:r>
          </a:p>
          <a:p>
            <a:pPr marL="342900" marR="0" lvl="0" indent="-342900" algn="just">
              <a:lnSpc>
                <a:spcPct val="107000"/>
              </a:lnSpc>
              <a:spcBef>
                <a:spcPts val="0"/>
              </a:spcBef>
              <a:spcAft>
                <a:spcPts val="0"/>
              </a:spcAft>
              <a:buFont typeface="Courier New" panose="02070309020205020404" pitchFamily="49" charset="0"/>
              <a:buChar char="o"/>
            </a:pPr>
            <a:r>
              <a:rPr lang="en-US" sz="1800" b="1">
                <a:effectLst/>
                <a:latin typeface="Calibri" panose="020F0502020204030204" pitchFamily="34" charset="0"/>
                <a:ea typeface="Calibri" panose="020F0502020204030204" pitchFamily="34" charset="0"/>
                <a:cs typeface="Times New Roman" panose="02020603050405020304" pitchFamily="18" charset="0"/>
              </a:rPr>
              <a:t>Discovery/Modeling – </a:t>
            </a:r>
            <a:r>
              <a:rPr lang="en-US" sz="1800">
                <a:effectLst/>
                <a:latin typeface="Calibri" panose="020F0502020204030204" pitchFamily="34" charset="0"/>
                <a:ea typeface="Calibri" panose="020F0502020204030204" pitchFamily="34" charset="0"/>
                <a:cs typeface="Times New Roman" panose="02020603050405020304" pitchFamily="18" charset="0"/>
              </a:rPr>
              <a:t>describes the statistical likelihood that someone bought a home security system given their demographical area.</a:t>
            </a:r>
          </a:p>
          <a:p>
            <a:pPr marL="342900" marR="0" lvl="0" indent="-342900" algn="just">
              <a:lnSpc>
                <a:spcPct val="107000"/>
              </a:lnSpc>
              <a:spcBef>
                <a:spcPts val="0"/>
              </a:spcBef>
              <a:spcAft>
                <a:spcPts val="0"/>
              </a:spcAft>
              <a:buFont typeface="Courier New" panose="02070309020205020404" pitchFamily="49" charset="0"/>
              <a:buChar char="o"/>
            </a:pPr>
            <a:r>
              <a:rPr lang="en-US" sz="1800" b="1">
                <a:effectLst/>
                <a:latin typeface="Calibri" panose="020F0502020204030204" pitchFamily="34" charset="0"/>
                <a:ea typeface="Calibri" panose="020F0502020204030204" pitchFamily="34" charset="0"/>
                <a:cs typeface="Times New Roman" panose="02020603050405020304" pitchFamily="18" charset="0"/>
              </a:rPr>
              <a:t>Forensics</a:t>
            </a:r>
            <a:r>
              <a:rPr lang="en-US" sz="1800">
                <a:effectLst/>
                <a:latin typeface="Calibri" panose="020F0502020204030204" pitchFamily="34" charset="0"/>
                <a:ea typeface="Calibri" panose="020F0502020204030204" pitchFamily="34" charset="0"/>
                <a:cs typeface="Times New Roman" panose="02020603050405020304" pitchFamily="18" charset="0"/>
              </a:rPr>
              <a:t> – Suppose the model predicted that a certain region is prone to crime and people living in this region are likely to invest in home security systems, but the outcomes were different. This activity discovers this prediction to be false and analyzes the reasons behind it. Forensics activity may build an additional model providing the explanation. Some of the reasons can be that the people in these regions have a low income and cannot invest in home security systems or the crime rates have significantly reduced.</a:t>
            </a:r>
          </a:p>
          <a:p>
            <a:pPr marL="342900" marR="0" lvl="0" indent="-342900" algn="just">
              <a:lnSpc>
                <a:spcPct val="107000"/>
              </a:lnSpc>
              <a:spcBef>
                <a:spcPts val="0"/>
              </a:spcBef>
              <a:spcAft>
                <a:spcPts val="0"/>
              </a:spcAft>
              <a:buFont typeface="Courier New" panose="02070309020205020404" pitchFamily="49" charset="0"/>
              <a:buChar char="o"/>
            </a:pPr>
            <a:r>
              <a:rPr lang="en-US" sz="1800" b="1">
                <a:effectLst/>
                <a:latin typeface="Calibri" panose="020F0502020204030204" pitchFamily="34" charset="0"/>
                <a:ea typeface="Calibri" panose="020F0502020204030204" pitchFamily="34" charset="0"/>
                <a:cs typeface="Times New Roman" panose="02020603050405020304" pitchFamily="18" charset="0"/>
              </a:rPr>
              <a:t>Prediction – </a:t>
            </a:r>
            <a:r>
              <a:rPr lang="en-US" sz="1800">
                <a:effectLst/>
                <a:latin typeface="Calibri" panose="020F0502020204030204" pitchFamily="34" charset="0"/>
                <a:ea typeface="Calibri" panose="020F0502020204030204" pitchFamily="34" charset="0"/>
                <a:cs typeface="Times New Roman" panose="02020603050405020304" pitchFamily="18" charset="0"/>
              </a:rPr>
              <a:t>predicts</a:t>
            </a:r>
            <a:r>
              <a:rPr lang="en-US" sz="1800" b="1">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future behaviors. (Module 3) When customers load the HomeSmarts.com website, their demographical information can help steer them toward high-end, wearable fitness trackers.</a:t>
            </a:r>
          </a:p>
          <a:p>
            <a:pPr marL="342900" marR="0" lvl="0" indent="-342900" algn="just">
              <a:lnSpc>
                <a:spcPct val="107000"/>
              </a:lnSpc>
              <a:spcBef>
                <a:spcPts val="0"/>
              </a:spcBef>
              <a:spcAft>
                <a:spcPts val="800"/>
              </a:spcAft>
              <a:buFont typeface="Courier New" panose="02070309020205020404" pitchFamily="49" charset="0"/>
              <a:buChar char="o"/>
            </a:pPr>
            <a:r>
              <a:rPr lang="en-US" sz="1800" b="1">
                <a:effectLst/>
                <a:latin typeface="Calibri" panose="020F0502020204030204" pitchFamily="34" charset="0"/>
                <a:ea typeface="Calibri" panose="020F0502020204030204" pitchFamily="34" charset="0"/>
                <a:cs typeface="Times New Roman" panose="02020603050405020304" pitchFamily="18" charset="0"/>
              </a:rPr>
              <a:t>Detection – </a:t>
            </a:r>
            <a:r>
              <a:rPr lang="en-US" sz="1800">
                <a:effectLst/>
                <a:latin typeface="Calibri" panose="020F0502020204030204" pitchFamily="34" charset="0"/>
                <a:ea typeface="Calibri" panose="020F0502020204030204" pitchFamily="34" charset="0"/>
                <a:cs typeface="Times New Roman" panose="02020603050405020304" pitchFamily="18" charset="0"/>
              </a:rPr>
              <a:t>detects</a:t>
            </a:r>
            <a:r>
              <a:rPr lang="en-US" sz="1800" b="1">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new anomalies. (Module 3) For example, a customer who was predicted to buy a high-end, wearable fitness device ended up buying an inexpensive fitness tracker instead.</a:t>
            </a:r>
          </a:p>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9</a:t>
            </a:fld>
            <a:endParaRPr lang="en-US"/>
          </a:p>
        </p:txBody>
      </p:sp>
    </p:spTree>
    <p:extLst>
      <p:ext uri="{BB962C8B-B14F-4D97-AF65-F5344CB8AC3E}">
        <p14:creationId xmlns:p14="http://schemas.microsoft.com/office/powerpoint/2010/main" val="3754550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Organizing and managing customer data through a CRM tool will empower the company to fully understand its customers, which can have an advantage to further associated messaging. Numerous activities can be computerized to focus on sales forces, advertising, efficient delivery, and better customer service. A completely integrated CRM can eliminate data silos, easing cross-departmental collaborations, so that an integrated facade can be presented to the customers. (Oracle)</a:t>
            </a:r>
          </a:p>
          <a:p>
            <a:pPr marL="0" marR="0" algn="just">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What do CRM systems provide? </a:t>
            </a:r>
            <a:r>
              <a:rPr lang="en-US" sz="1800">
                <a:effectLst/>
                <a:latin typeface="Calibri" panose="020F0502020204030204" pitchFamily="34" charset="0"/>
                <a:ea typeface="Calibri" panose="020F0502020204030204" pitchFamily="34" charset="0"/>
                <a:cs typeface="Times New Roman" panose="02020603050405020304" pitchFamily="18" charset="0"/>
              </a:rPr>
              <a:t>(Oracle)</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Sales automation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 CRM system offers automated workflows that will assist HomeSmarts.com’s marketing department to invest time on strategic responsibilities like establishing promotion campaigns that reverberate, analyzing the data collected from campaigns, and assessing several methodologies built on the analytics. Customer service representatives can invest time in resolving customers’ complicated problems or needs, which can help the companies build a better relationship with the customers.</a:t>
            </a: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AI-enabled sales and marketing tools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Leverage automated messaging tools such as chatbots and digital assistants to manage straightforward queries (e.g., order status, refund, etc.) from customers.</a:t>
            </a: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107000"/>
              </a:lnSpc>
              <a:spcBef>
                <a:spcPts val="0"/>
              </a:spcBef>
              <a:spcAft>
                <a:spcPts val="0"/>
              </a:spcAft>
              <a:buFont typeface="Wingdings" panose="05000000000000000000" pitchFamily="2" charset="2"/>
              <a:buChar char=""/>
            </a:pPr>
            <a:r>
              <a:rPr lang="en-US" sz="1800" i="1">
                <a:effectLst/>
                <a:latin typeface="Calibri" panose="020F0502020204030204" pitchFamily="34" charset="0"/>
                <a:ea typeface="Calibri" panose="020F0502020204030204" pitchFamily="34" charset="0"/>
                <a:cs typeface="Times New Roman" panose="02020603050405020304" pitchFamily="18" charset="0"/>
              </a:rPr>
              <a:t>Improved cross-departmental collaboration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All information pertaining to the business, transactions, and customer is contained within the CRM system. Any team that has access to the CRM system can collaborate. Developments on a customer’s query can be tracked as the same data is available across teams.</a:t>
            </a:r>
          </a:p>
          <a:p>
            <a:pPr marL="457200" marR="0" algn="just">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HomeSmarts.com shall employ either of these CRM tools: HubSpot CRM, Salesforce CRM, or NetSuite CRM.</a:t>
            </a:r>
          </a:p>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10</a:t>
            </a:fld>
            <a:endParaRPr lang="en-US"/>
          </a:p>
        </p:txBody>
      </p:sp>
    </p:spTree>
    <p:extLst>
      <p:ext uri="{BB962C8B-B14F-4D97-AF65-F5344CB8AC3E}">
        <p14:creationId xmlns:p14="http://schemas.microsoft.com/office/powerpoint/2010/main" val="21640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9C91156-FDFE-4389-A33F-692537F6E9C9}" type="slidenum">
              <a:rPr lang="en-US" smtClean="0"/>
              <a:t>12</a:t>
            </a:fld>
            <a:endParaRPr lang="en-US"/>
          </a:p>
        </p:txBody>
      </p:sp>
    </p:spTree>
    <p:extLst>
      <p:ext uri="{BB962C8B-B14F-4D97-AF65-F5344CB8AC3E}">
        <p14:creationId xmlns:p14="http://schemas.microsoft.com/office/powerpoint/2010/main" val="30944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9/29/2021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9/29/2021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9/29/2021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9/29/2021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9/29/2021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9/29/2021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9/29/2021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9/29/2021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9/29/2021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9/29/2021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46" name="Rectangle 4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fontScale="90000"/>
          </a:bodyPr>
          <a:lstStyle/>
          <a:p>
            <a:r>
              <a:rPr lang="en-US" sz="5400">
                <a:solidFill>
                  <a:schemeClr val="tx1"/>
                </a:solidFill>
              </a:rPr>
              <a:t>Building Enterprise Workflow</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fontScale="70000" lnSpcReduction="20000"/>
          </a:bodyPr>
          <a:lstStyle/>
          <a:p>
            <a:r>
              <a:rPr lang="en-US"/>
              <a:t>CS782 IT Strategy &amp;Management | Assignment 3</a:t>
            </a:r>
          </a:p>
          <a:p>
            <a:pPr algn="r"/>
            <a:endParaRPr lang="en-US" sz="2300"/>
          </a:p>
        </p:txBody>
      </p:sp>
      <p:cxnSp>
        <p:nvCxnSpPr>
          <p:cNvPr id="48" name="Straight Connector 4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50"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03118863-29D8-4CD6-91D5-92A7122073CA}"/>
              </a:ext>
            </a:extLst>
          </p:cNvPr>
          <p:cNvSpPr txBox="1"/>
          <p:nvPr/>
        </p:nvSpPr>
        <p:spPr>
          <a:xfrm>
            <a:off x="8739151" y="5581650"/>
            <a:ext cx="2771121" cy="73866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a:solidFill>
                  <a:schemeClr val="bg1"/>
                </a:solidFill>
              </a:rPr>
              <a:t>SNEHA PUTTAMARAIAH</a:t>
            </a:r>
          </a:p>
          <a:p>
            <a:r>
              <a:rPr lang="en-US" sz="1600">
                <a:solidFill>
                  <a:schemeClr val="bg1"/>
                </a:solidFill>
              </a:rPr>
              <a:t>Boston University</a:t>
            </a:r>
          </a:p>
          <a:p>
            <a:r>
              <a:rPr lang="en-US" sz="1200">
                <a:solidFill>
                  <a:schemeClr val="bg1"/>
                </a:solidFill>
              </a:rPr>
              <a:t>psneha@bu.edu</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007A-BF08-47A2-B596-C86690F31D46}"/>
              </a:ext>
            </a:extLst>
          </p:cNvPr>
          <p:cNvSpPr>
            <a:spLocks noGrp="1"/>
          </p:cNvSpPr>
          <p:nvPr>
            <p:ph type="title"/>
          </p:nvPr>
        </p:nvSpPr>
        <p:spPr/>
        <p:txBody>
          <a:bodyPr/>
          <a:lstStyle/>
          <a:p>
            <a:r>
              <a:rPr lang="en-US"/>
              <a:t>Customer Relationship Management (CRM) Systems</a:t>
            </a:r>
          </a:p>
        </p:txBody>
      </p:sp>
      <p:sp>
        <p:nvSpPr>
          <p:cNvPr id="5" name="TextBox 4">
            <a:extLst>
              <a:ext uri="{FF2B5EF4-FFF2-40B4-BE49-F238E27FC236}">
                <a16:creationId xmlns:a16="http://schemas.microsoft.com/office/drawing/2014/main" id="{B03B656B-1F8A-48D7-9D59-0066DE4D0DBA}"/>
              </a:ext>
            </a:extLst>
          </p:cNvPr>
          <p:cNvSpPr txBox="1"/>
          <p:nvPr/>
        </p:nvSpPr>
        <p:spPr>
          <a:xfrm>
            <a:off x="5933130" y="2240629"/>
            <a:ext cx="3664580" cy="1754326"/>
          </a:xfrm>
          <a:prstGeom prst="rect">
            <a:avLst/>
          </a:prstGeom>
          <a:noFill/>
        </p:spPr>
        <p:txBody>
          <a:bodyPr wrap="square" rtlCol="0">
            <a:spAutoFit/>
          </a:bodyPr>
          <a:lstStyle/>
          <a:p>
            <a:r>
              <a:rPr lang="en-US"/>
              <a:t>CRMs provide:</a:t>
            </a:r>
          </a:p>
          <a:p>
            <a:pPr marL="285750" indent="-285750">
              <a:buFont typeface="Arial" panose="020B0604020202020204" pitchFamily="34" charset="0"/>
              <a:buChar char="•"/>
            </a:pPr>
            <a:r>
              <a:rPr lang="en-US" i="1"/>
              <a:t>Sales automation</a:t>
            </a:r>
          </a:p>
          <a:p>
            <a:pPr marL="285750" indent="-285750">
              <a:buFont typeface="Arial" panose="020B0604020202020204" pitchFamily="34" charset="0"/>
              <a:buChar char="•"/>
            </a:pPr>
            <a:r>
              <a:rPr lang="en-US" i="1"/>
              <a:t>AI-enabled sales and marketing tools</a:t>
            </a:r>
          </a:p>
          <a:p>
            <a:pPr marL="285750" indent="-285750">
              <a:buFont typeface="Arial" panose="020B0604020202020204" pitchFamily="34" charset="0"/>
              <a:buChar char="•"/>
            </a:pPr>
            <a:r>
              <a:rPr lang="en-US" i="1"/>
              <a:t>Improved cross-departmental collaboration</a:t>
            </a:r>
          </a:p>
        </p:txBody>
      </p:sp>
      <p:sp>
        <p:nvSpPr>
          <p:cNvPr id="6" name="TextBox 5">
            <a:extLst>
              <a:ext uri="{FF2B5EF4-FFF2-40B4-BE49-F238E27FC236}">
                <a16:creationId xmlns:a16="http://schemas.microsoft.com/office/drawing/2014/main" id="{785AC69F-4121-469A-AF26-2C2FAF6861A7}"/>
              </a:ext>
            </a:extLst>
          </p:cNvPr>
          <p:cNvSpPr txBox="1"/>
          <p:nvPr/>
        </p:nvSpPr>
        <p:spPr>
          <a:xfrm>
            <a:off x="1563554" y="5806166"/>
            <a:ext cx="3643640" cy="276999"/>
          </a:xfrm>
          <a:prstGeom prst="rect">
            <a:avLst/>
          </a:prstGeom>
          <a:noFill/>
        </p:spPr>
        <p:txBody>
          <a:bodyPr wrap="square" rtlCol="0">
            <a:spAutoFit/>
          </a:bodyPr>
          <a:lstStyle/>
          <a:p>
            <a:r>
              <a:rPr lang="en-US" sz="1200">
                <a:effectLst/>
                <a:ea typeface="Calibri" panose="020F0502020204030204" pitchFamily="34" charset="0"/>
                <a:cs typeface="Times New Roman" panose="02020603050405020304" pitchFamily="18" charset="0"/>
              </a:rPr>
              <a:t>Figure 5: Importance of CRM Software</a:t>
            </a:r>
            <a:endParaRPr lang="en-US" sz="1200"/>
          </a:p>
        </p:txBody>
      </p:sp>
      <p:pic>
        <p:nvPicPr>
          <p:cNvPr id="9" name="Content Placeholder 8">
            <a:extLst>
              <a:ext uri="{FF2B5EF4-FFF2-40B4-BE49-F238E27FC236}">
                <a16:creationId xmlns:a16="http://schemas.microsoft.com/office/drawing/2014/main" id="{DB8A83CB-8C16-4998-9C08-5D99A07F7DFE}"/>
              </a:ext>
            </a:extLst>
          </p:cNvPr>
          <p:cNvPicPr>
            <a:picLocks noGrp="1" noChangeAspect="1"/>
          </p:cNvPicPr>
          <p:nvPr>
            <p:ph idx="1"/>
          </p:nvPr>
        </p:nvPicPr>
        <p:blipFill>
          <a:blip r:embed="rId3"/>
          <a:stretch>
            <a:fillRect/>
          </a:stretch>
        </p:blipFill>
        <p:spPr>
          <a:xfrm>
            <a:off x="556895" y="2224766"/>
            <a:ext cx="5438775" cy="3581400"/>
          </a:xfrm>
        </p:spPr>
      </p:pic>
    </p:spTree>
    <p:extLst>
      <p:ext uri="{BB962C8B-B14F-4D97-AF65-F5344CB8AC3E}">
        <p14:creationId xmlns:p14="http://schemas.microsoft.com/office/powerpoint/2010/main" val="240615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0556-CAD1-4B43-AD63-049B99298F3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4B9D77CD-833E-42B6-BF96-310A0A7E29EB}"/>
              </a:ext>
            </a:extLst>
          </p:cNvPr>
          <p:cNvSpPr>
            <a:spLocks noGrp="1"/>
          </p:cNvSpPr>
          <p:nvPr>
            <p:ph idx="1"/>
          </p:nvPr>
        </p:nvSpPr>
        <p:spPr/>
        <p:txBody>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HomeSmarts.com will employ Web services/ REST, customer relationship management (CRM) systems, data mining tools, and service-oriented architecture (SOA) to improve operational and competitive strategies. Web services and RESTful services can leverage the business’s competitive and operational strategies. Application functionality is made available over mobile devices by utilizing SOA. Data mining will collect data and analyze to offer competitive advantages. CRM helps improve the company’s relationship with its customers.</a:t>
            </a:r>
          </a:p>
        </p:txBody>
      </p:sp>
    </p:spTree>
    <p:extLst>
      <p:ext uri="{BB962C8B-B14F-4D97-AF65-F5344CB8AC3E}">
        <p14:creationId xmlns:p14="http://schemas.microsoft.com/office/powerpoint/2010/main" val="162357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18AE-4F7C-4EDA-AC4E-9BC26E18CA0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4A39C76-9585-4FD4-B84C-8BB1EC7D5061}"/>
              </a:ext>
            </a:extLst>
          </p:cNvPr>
          <p:cNvSpPr>
            <a:spLocks noGrp="1"/>
          </p:cNvSpPr>
          <p:nvPr>
            <p:ph idx="1"/>
          </p:nvPr>
        </p:nvSpPr>
        <p:spPr/>
        <p:txBody>
          <a:bodyPr>
            <a:normAutofit fontScale="62500" lnSpcReduction="20000"/>
          </a:bodyPr>
          <a:lstStyle/>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Times New Roman" panose="02020603050405020304" pitchFamily="18" charset="0"/>
              </a:rPr>
              <a:t>Huang, C. Derrick. “Integrating Web Services with Competitive Strategies: A Balanced Scorecard Approach.” </a:t>
            </a:r>
            <a:r>
              <a:rPr lang="en-US" sz="1800" i="1">
                <a:effectLst/>
                <a:latin typeface="Calibri" panose="020F0502020204030204" pitchFamily="34" charset="0"/>
                <a:ea typeface="Times New Roman" panose="02020603050405020304" pitchFamily="18" charset="0"/>
              </a:rPr>
              <a:t>Communications of the Association for Information Systems</a:t>
            </a:r>
            <a:r>
              <a:rPr lang="en-US" sz="1800">
                <a:effectLst/>
                <a:latin typeface="Calibri" panose="020F0502020204030204" pitchFamily="34" charset="0"/>
                <a:ea typeface="Times New Roman" panose="02020603050405020304" pitchFamily="18" charset="0"/>
              </a:rPr>
              <a:t>, vol. 13, 2004. </a:t>
            </a:r>
            <a:r>
              <a:rPr lang="en-US" sz="1800" i="1">
                <a:effectLst/>
                <a:latin typeface="Calibri" panose="020F0502020204030204" pitchFamily="34" charset="0"/>
                <a:ea typeface="Times New Roman" panose="02020603050405020304" pitchFamily="18" charset="0"/>
              </a:rPr>
              <a:t>Crossref</a:t>
            </a:r>
            <a:r>
              <a:rPr lang="en-US" sz="1800">
                <a:effectLst/>
                <a:latin typeface="Calibri" panose="020F0502020204030204" pitchFamily="34" charset="0"/>
                <a:ea typeface="Times New Roman" panose="02020603050405020304" pitchFamily="18" charset="0"/>
              </a:rPr>
              <a:t>, doi:10.17705/1CAIS.01306.</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Calibri" panose="020F0502020204030204" pitchFamily="34" charset="0"/>
              </a:rPr>
              <a:t>Kaplan, Robert S. “The Balanced Scorecard: Translating Strategy into Action.” Long Range Planning, vol. 30, no. 3, 1996, p. 467. Crossref, doi:10.1016/s0024-6301(97)80925-9.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Times New Roman" panose="02020603050405020304" pitchFamily="18" charset="0"/>
              </a:rPr>
              <a:t>Watts, Stephen. “What Is SOA? Service-Oriented Architecture Explained.” </a:t>
            </a:r>
            <a:r>
              <a:rPr lang="en-US" sz="1800" i="1">
                <a:effectLst/>
                <a:latin typeface="Calibri" panose="020F0502020204030204" pitchFamily="34" charset="0"/>
                <a:ea typeface="Times New Roman" panose="02020603050405020304" pitchFamily="18" charset="0"/>
              </a:rPr>
              <a:t>BMC Blogs</a:t>
            </a:r>
            <a:r>
              <a:rPr lang="en-US" sz="1800">
                <a:effectLst/>
                <a:latin typeface="Calibri" panose="020F0502020204030204" pitchFamily="34" charset="0"/>
                <a:ea typeface="Times New Roman" panose="02020603050405020304" pitchFamily="18" charset="0"/>
              </a:rPr>
              <a:t>, 31 May 2017, www.bmc.com/blogs/service-oriented-architecture-overview/#.</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Times New Roman" panose="02020603050405020304" pitchFamily="18" charset="0"/>
              </a:rPr>
              <a:t>Natchetoi, Yuri, et al. “Service-Oriented Architecture for Mobile Applications.” </a:t>
            </a:r>
            <a:r>
              <a:rPr lang="en-US" sz="1800" i="1">
                <a:effectLst/>
                <a:latin typeface="Calibri" panose="020F0502020204030204" pitchFamily="34" charset="0"/>
                <a:ea typeface="Times New Roman" panose="02020603050405020304" pitchFamily="18" charset="0"/>
              </a:rPr>
              <a:t>ResearchGate</a:t>
            </a:r>
            <a:r>
              <a:rPr lang="en-US" sz="1800">
                <a:effectLst/>
                <a:latin typeface="Calibri" panose="020F0502020204030204" pitchFamily="34" charset="0"/>
                <a:ea typeface="Times New Roman" panose="02020603050405020304" pitchFamily="18" charset="0"/>
              </a:rPr>
              <a:t>, 2008, doi:10.1145/1370888.1370896.</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Times New Roman" panose="02020603050405020304" pitchFamily="18" charset="0"/>
              </a:rPr>
              <a:t>Software Development Community. “What Is Service-Oriented Architecture? - Software Development Community.” </a:t>
            </a:r>
            <a:r>
              <a:rPr lang="en-US" sz="1800" i="1">
                <a:effectLst/>
                <a:latin typeface="Calibri" panose="020F0502020204030204" pitchFamily="34" charset="0"/>
                <a:ea typeface="Times New Roman" panose="02020603050405020304" pitchFamily="18" charset="0"/>
              </a:rPr>
              <a:t>Medium</a:t>
            </a:r>
            <a:r>
              <a:rPr lang="en-US" sz="1800">
                <a:effectLst/>
                <a:latin typeface="Calibri" panose="020F0502020204030204" pitchFamily="34" charset="0"/>
                <a:ea typeface="Times New Roman" panose="02020603050405020304" pitchFamily="18" charset="0"/>
              </a:rPr>
              <a:t>, 15 Feb. 2019, medium.com/@SoftwareDevelopmentCommunity/what-is-service-oriented-architecture-fa894d11a7ec.</a:t>
            </a:r>
            <a:endParaRPr lang="en-US" sz="180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Thomas, David. “An Introduction To Data Mining And Its Applications | UCollect Infographics.” UCollect Infographics, 7 Mar. 2018, www.ucollectinfographics.info/an-introduction-to-data-mining-and-its-applications.</a:t>
            </a: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“Module 3.” Bu.Edu, Boston University Metropolitan College, onlinecampus.bu.edu/bbcswebdav/pid-9311633-dt-content-rid-57724817_1/courses/21fallmetcs782_o1/course/module3/allpages.htm. Accessed 27 Sept. 2021.</a:t>
            </a: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Business Solutions Lead. “Process-Map-Workflow-Horizontal.” Weever, 14 July 2020, weeverapps.com/process-map-workflow-horizontal.</a:t>
            </a:r>
          </a:p>
          <a:p>
            <a:pPr marL="342900" marR="0" lvl="0" indent="-342900" algn="just">
              <a:lnSpc>
                <a:spcPct val="115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Kulpa, Jason. “Why Is Customer Relationship Management So Important?” Forbes, 24 Oct. 2017, www.forbes.com/sites/forbesagencycouncil/2017/10/24/why-is-customer-relationship-management-so-important/?sh=1382ecb77dac.</a:t>
            </a:r>
          </a:p>
          <a:p>
            <a:pPr marL="342900" marR="0" lvl="0" indent="-342900" algn="just">
              <a:lnSpc>
                <a:spcPct val="115000"/>
              </a:lnSpc>
              <a:spcBef>
                <a:spcPts val="0"/>
              </a:spcBef>
              <a:spcAft>
                <a:spcPts val="80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Thomas, John. “Top Tips &amp; Tactics: Why CRM Is Important for Organization?” Medium, 13 July 2015, medium.com/@salestalk/top-tips-tactics-why-crm-is-important-for-organization-392ab2d73703.</a:t>
            </a:r>
          </a:p>
          <a:p>
            <a:pPr marL="342900" marR="0" lvl="0" indent="-342900">
              <a:lnSpc>
                <a:spcPct val="115000"/>
              </a:lnSpc>
              <a:spcBef>
                <a:spcPts val="0"/>
              </a:spcBef>
              <a:spcAft>
                <a:spcPts val="0"/>
              </a:spcAft>
              <a:buFont typeface="+mj-lt"/>
              <a:buAutoNum type="arabicPeriod"/>
            </a:pPr>
            <a:r>
              <a:rPr lang="en-US" sz="1800">
                <a:effectLst/>
                <a:latin typeface="Times New Roman" panose="02020603050405020304" pitchFamily="18" charset="0"/>
                <a:ea typeface="Times New Roman" panose="02020603050405020304" pitchFamily="18" charset="0"/>
              </a:rPr>
              <a:t>“Azure Sphere: A Secured Hardware Solution for Your IoT Device Security.” </a:t>
            </a:r>
            <a:r>
              <a:rPr lang="en-US" sz="1800" i="1">
                <a:effectLst/>
                <a:latin typeface="Times New Roman" panose="02020603050405020304" pitchFamily="18" charset="0"/>
                <a:ea typeface="Times New Roman" panose="02020603050405020304" pitchFamily="18" charset="0"/>
              </a:rPr>
              <a:t>Einfochips</a:t>
            </a:r>
            <a:r>
              <a:rPr lang="en-US" sz="1800">
                <a:effectLst/>
                <a:latin typeface="Times New Roman" panose="02020603050405020304" pitchFamily="18" charset="0"/>
                <a:ea typeface="Times New Roman" panose="02020603050405020304" pitchFamily="18" charset="0"/>
              </a:rPr>
              <a:t>, 31 Mar. 2020, www.einfochips.com/blog/azure-sphere-a-secured-hardware-solution-for-your-iot-device-security.</a:t>
            </a:r>
          </a:p>
          <a:p>
            <a:pPr marL="342900" indent="-342900">
              <a:lnSpc>
                <a:spcPct val="115000"/>
              </a:lnSpc>
              <a:spcBef>
                <a:spcPts val="0"/>
              </a:spcBef>
              <a:spcAft>
                <a:spcPts val="0"/>
              </a:spcAft>
              <a:buFont typeface="+mj-lt"/>
              <a:buAutoNum type="arabicPeriod"/>
            </a:pPr>
            <a:r>
              <a:rPr lang="en-US" sz="1800">
                <a:effectLst/>
                <a:latin typeface="Calibri" panose="020F0502020204030204" pitchFamily="34" charset="0"/>
                <a:ea typeface="Times New Roman" panose="02020603050405020304" pitchFamily="18" charset="0"/>
              </a:rPr>
              <a:t>Anderson, Joan, and Antigone Kotsiopulos. “Enhanced Decision Making Using Data Mining: Applications for Retailers.” Ncsu.Edu, 2002, textiles.ncsu.edu/tatm/wp-content/uploads/sites/4/2017/11/anderson_full-1.pdf.</a:t>
            </a: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803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1606B-53B3-42C9-A558-9385979C7953}"/>
              </a:ext>
            </a:extLst>
          </p:cNvPr>
          <p:cNvSpPr>
            <a:spLocks noGrp="1"/>
          </p:cNvSpPr>
          <p:nvPr>
            <p:ph type="title"/>
          </p:nvPr>
        </p:nvSpPr>
        <p:spPr/>
        <p:txBody>
          <a:bodyPr/>
          <a:lstStyle/>
          <a:p>
            <a:r>
              <a:rPr lang="en-US"/>
              <a:t>Table of Contents</a:t>
            </a:r>
          </a:p>
        </p:txBody>
      </p:sp>
      <p:graphicFrame>
        <p:nvGraphicFramePr>
          <p:cNvPr id="8" name="Table 8">
            <a:extLst>
              <a:ext uri="{FF2B5EF4-FFF2-40B4-BE49-F238E27FC236}">
                <a16:creationId xmlns:a16="http://schemas.microsoft.com/office/drawing/2014/main" id="{69F4603A-76A3-4D91-B70A-19FEA1C7B5DD}"/>
              </a:ext>
            </a:extLst>
          </p:cNvPr>
          <p:cNvGraphicFramePr>
            <a:graphicFrameLocks noGrp="1"/>
          </p:cNvGraphicFramePr>
          <p:nvPr>
            <p:extLst>
              <p:ext uri="{D42A27DB-BD31-4B8C-83A1-F6EECF244321}">
                <p14:modId xmlns:p14="http://schemas.microsoft.com/office/powerpoint/2010/main" val="2508242525"/>
              </p:ext>
            </p:extLst>
          </p:nvPr>
        </p:nvGraphicFramePr>
        <p:xfrm>
          <a:off x="1327004" y="2198050"/>
          <a:ext cx="7726254" cy="3601234"/>
        </p:xfrm>
        <a:graphic>
          <a:graphicData uri="http://schemas.openxmlformats.org/drawingml/2006/table">
            <a:tbl>
              <a:tblPr firstRow="1" bandRow="1">
                <a:tableStyleId>{F2DE63D5-997A-4646-A377-4702673A728D}</a:tableStyleId>
              </a:tblPr>
              <a:tblGrid>
                <a:gridCol w="3866229">
                  <a:extLst>
                    <a:ext uri="{9D8B030D-6E8A-4147-A177-3AD203B41FA5}">
                      <a16:colId xmlns:a16="http://schemas.microsoft.com/office/drawing/2014/main" val="2462459843"/>
                    </a:ext>
                  </a:extLst>
                </a:gridCol>
                <a:gridCol w="3860025">
                  <a:extLst>
                    <a:ext uri="{9D8B030D-6E8A-4147-A177-3AD203B41FA5}">
                      <a16:colId xmlns:a16="http://schemas.microsoft.com/office/drawing/2014/main" val="773516520"/>
                    </a:ext>
                  </a:extLst>
                </a:gridCol>
              </a:tblGrid>
              <a:tr h="353772">
                <a:tc>
                  <a:txBody>
                    <a:bodyPr/>
                    <a:lstStyle/>
                    <a:p>
                      <a:r>
                        <a:rPr lang="en-US">
                          <a:solidFill>
                            <a:schemeClr val="accent1">
                              <a:lumMod val="50000"/>
                            </a:schemeClr>
                          </a:solidFill>
                        </a:rPr>
                        <a:t>Title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solidFill>
                            <a:schemeClr val="accent1">
                              <a:lumMod val="50000"/>
                            </a:schemeClr>
                          </a:solidFill>
                        </a:rPr>
                        <a:t>Page no.</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002261553"/>
                  </a:ext>
                </a:extLst>
              </a:tr>
              <a:tr h="353772">
                <a:tc>
                  <a:txBody>
                    <a:bodyPr/>
                    <a:lstStyle/>
                    <a:p>
                      <a:r>
                        <a:rPr lang="en-US"/>
                        <a:t>Table of Figures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77196494"/>
                  </a:ext>
                </a:extLst>
              </a:tr>
              <a:tr h="353772">
                <a:tc>
                  <a:txBody>
                    <a:bodyPr/>
                    <a:lstStyle/>
                    <a:p>
                      <a:r>
                        <a:rPr lang="en-US"/>
                        <a:t>Introduction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2249856843"/>
                  </a:ext>
                </a:extLst>
              </a:tr>
              <a:tr h="353772">
                <a:tc>
                  <a:txBody>
                    <a:bodyPr/>
                    <a:lstStyle/>
                    <a:p>
                      <a:r>
                        <a:rPr lang="en-US"/>
                        <a:t>Web Services/ REST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5 – 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152661016"/>
                  </a:ext>
                </a:extLst>
              </a:tr>
              <a:tr h="353772">
                <a:tc>
                  <a:txBody>
                    <a:bodyPr/>
                    <a:lstStyle/>
                    <a:p>
                      <a:r>
                        <a:rPr lang="en-US"/>
                        <a:t>Service-oriented Architecture (SOA)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8</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2954597593"/>
                  </a:ext>
                </a:extLst>
              </a:tr>
              <a:tr h="353772">
                <a:tc>
                  <a:txBody>
                    <a:bodyPr/>
                    <a:lstStyle/>
                    <a:p>
                      <a:r>
                        <a:rPr lang="en-US"/>
                        <a:t>Data Mining</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92431765"/>
                  </a:ext>
                </a:extLst>
              </a:tr>
              <a:tr h="619101">
                <a:tc>
                  <a:txBody>
                    <a:bodyPr/>
                    <a:lstStyle/>
                    <a:p>
                      <a:r>
                        <a:rPr lang="en-US"/>
                        <a:t>Customer Relationship Management (CRM) Systems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10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463379640"/>
                  </a:ext>
                </a:extLst>
              </a:tr>
              <a:tr h="353772">
                <a:tc>
                  <a:txBody>
                    <a:bodyPr/>
                    <a:lstStyle/>
                    <a:p>
                      <a:r>
                        <a:rPr lang="en-US"/>
                        <a:t>Conclusion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a:t>11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493057527"/>
                  </a:ext>
                </a:extLst>
              </a:tr>
              <a:tr h="400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References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tile tx="0" ty="0" sx="100000" sy="100000" flip="none" algn="tl"/>
                    </a:blipFill>
                  </a:tcPr>
                </a:tc>
                <a:tc>
                  <a:txBody>
                    <a:bodyPr/>
                    <a:lstStyle/>
                    <a:p>
                      <a:pPr algn="ctr"/>
                      <a:r>
                        <a:rPr lang="en-US"/>
                        <a:t>12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tile tx="0" ty="0" sx="100000" sy="100000" flip="none" algn="tl"/>
                    </a:blipFill>
                  </a:tcPr>
                </a:tc>
                <a:extLst>
                  <a:ext uri="{0D108BD9-81ED-4DB2-BD59-A6C34878D82A}">
                    <a16:rowId xmlns:a16="http://schemas.microsoft.com/office/drawing/2014/main" val="3090236603"/>
                  </a:ext>
                </a:extLst>
              </a:tr>
            </a:tbl>
          </a:graphicData>
        </a:graphic>
      </p:graphicFrame>
    </p:spTree>
    <p:extLst>
      <p:ext uri="{BB962C8B-B14F-4D97-AF65-F5344CB8AC3E}">
        <p14:creationId xmlns:p14="http://schemas.microsoft.com/office/powerpoint/2010/main" val="417479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3C35-7310-45B7-AB6F-073CF8F464E0}"/>
              </a:ext>
            </a:extLst>
          </p:cNvPr>
          <p:cNvSpPr>
            <a:spLocks noGrp="1"/>
          </p:cNvSpPr>
          <p:nvPr>
            <p:ph type="title"/>
          </p:nvPr>
        </p:nvSpPr>
        <p:spPr/>
        <p:txBody>
          <a:bodyPr/>
          <a:lstStyle/>
          <a:p>
            <a:r>
              <a:rPr lang="en-US"/>
              <a:t>Table of Figures</a:t>
            </a:r>
          </a:p>
        </p:txBody>
      </p:sp>
      <p:graphicFrame>
        <p:nvGraphicFramePr>
          <p:cNvPr id="5" name="Table 5">
            <a:extLst>
              <a:ext uri="{FF2B5EF4-FFF2-40B4-BE49-F238E27FC236}">
                <a16:creationId xmlns:a16="http://schemas.microsoft.com/office/drawing/2014/main" id="{BBE97334-C624-4D9D-BFD3-CBFE98C9650C}"/>
              </a:ext>
            </a:extLst>
          </p:cNvPr>
          <p:cNvGraphicFramePr>
            <a:graphicFrameLocks noGrp="1"/>
          </p:cNvGraphicFramePr>
          <p:nvPr>
            <p:ph idx="1"/>
            <p:extLst>
              <p:ext uri="{D42A27DB-BD31-4B8C-83A1-F6EECF244321}">
                <p14:modId xmlns:p14="http://schemas.microsoft.com/office/powerpoint/2010/main" val="1768169232"/>
              </p:ext>
            </p:extLst>
          </p:nvPr>
        </p:nvGraphicFramePr>
        <p:xfrm>
          <a:off x="1096963" y="2108200"/>
          <a:ext cx="10058400" cy="2519680"/>
        </p:xfrm>
        <a:graphic>
          <a:graphicData uri="http://schemas.openxmlformats.org/drawingml/2006/table">
            <a:tbl>
              <a:tblPr firstRow="1" bandRow="1">
                <a:tableStyleId>{F5AB1C69-6EDB-4FF4-983F-18BD219EF322}</a:tableStyleId>
              </a:tblPr>
              <a:tblGrid>
                <a:gridCol w="5029200">
                  <a:extLst>
                    <a:ext uri="{9D8B030D-6E8A-4147-A177-3AD203B41FA5}">
                      <a16:colId xmlns:a16="http://schemas.microsoft.com/office/drawing/2014/main" val="2214931422"/>
                    </a:ext>
                  </a:extLst>
                </a:gridCol>
                <a:gridCol w="5029200">
                  <a:extLst>
                    <a:ext uri="{9D8B030D-6E8A-4147-A177-3AD203B41FA5}">
                      <a16:colId xmlns:a16="http://schemas.microsoft.com/office/drawing/2014/main" val="3926063996"/>
                    </a:ext>
                  </a:extLst>
                </a:gridCol>
              </a:tblGrid>
              <a:tr h="370840">
                <a:tc>
                  <a:txBody>
                    <a:bodyPr/>
                    <a:lstStyle/>
                    <a:p>
                      <a:r>
                        <a:rPr lang="en-US"/>
                        <a:t>Figure</a:t>
                      </a:r>
                    </a:p>
                  </a:txBody>
                  <a:tcPr/>
                </a:tc>
                <a:tc>
                  <a:txBody>
                    <a:bodyPr/>
                    <a:lstStyle/>
                    <a:p>
                      <a:pPr algn="ctr"/>
                      <a:r>
                        <a:rPr lang="en-US"/>
                        <a:t>Page number</a:t>
                      </a:r>
                    </a:p>
                  </a:txBody>
                  <a:tcPr/>
                </a:tc>
                <a:extLst>
                  <a:ext uri="{0D108BD9-81ED-4DB2-BD59-A6C34878D82A}">
                    <a16:rowId xmlns:a16="http://schemas.microsoft.com/office/drawing/2014/main" val="15173244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Figure 1: </a:t>
                      </a:r>
                      <a:r>
                        <a:rPr lang="en-US" sz="1400">
                          <a:effectLst/>
                        </a:rPr>
                        <a:t>Web Services Balanced Scorecard Framework</a:t>
                      </a:r>
                      <a:endParaRPr lang="en-US" sz="1400">
                        <a:latin typeface="+mn-lt"/>
                      </a:endParaRPr>
                    </a:p>
                  </a:txBody>
                  <a:tcPr/>
                </a:tc>
                <a:tc>
                  <a:txBody>
                    <a:bodyPr/>
                    <a:lstStyle/>
                    <a:p>
                      <a:pPr algn="ctr"/>
                      <a:r>
                        <a:rPr lang="en-US" sz="1400"/>
                        <a:t>6</a:t>
                      </a:r>
                      <a:endParaRPr lang="en-US" sz="1400">
                        <a:latin typeface="+mn-lt"/>
                      </a:endParaRPr>
                    </a:p>
                  </a:txBody>
                  <a:tcPr/>
                </a:tc>
                <a:extLst>
                  <a:ext uri="{0D108BD9-81ED-4DB2-BD59-A6C34878D82A}">
                    <a16:rowId xmlns:a16="http://schemas.microsoft.com/office/drawing/2014/main" val="17743846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Figure 2: </a:t>
                      </a:r>
                      <a:r>
                        <a:rPr lang="en-US" sz="1400">
                          <a:effectLst/>
                        </a:rPr>
                        <a:t>Improving Internal Business Processes using Web Services</a:t>
                      </a:r>
                      <a:endParaRPr lang="en-US" sz="1400">
                        <a:latin typeface="+mn-lt"/>
                      </a:endParaRPr>
                    </a:p>
                  </a:txBody>
                  <a:tcPr/>
                </a:tc>
                <a:tc>
                  <a:txBody>
                    <a:bodyPr/>
                    <a:lstStyle/>
                    <a:p>
                      <a:pPr algn="ctr"/>
                      <a:r>
                        <a:rPr lang="en-US" sz="1400"/>
                        <a:t>7</a:t>
                      </a:r>
                      <a:endParaRPr lang="en-US" sz="1400">
                        <a:latin typeface="+mn-lt"/>
                      </a:endParaRPr>
                    </a:p>
                  </a:txBody>
                  <a:tcPr/>
                </a:tc>
                <a:extLst>
                  <a:ext uri="{0D108BD9-81ED-4DB2-BD59-A6C34878D82A}">
                    <a16:rowId xmlns:a16="http://schemas.microsoft.com/office/drawing/2014/main" val="15734430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Figure 3: </a:t>
                      </a:r>
                      <a:r>
                        <a:rPr lang="en-US" sz="1400">
                          <a:effectLst/>
                        </a:rPr>
                        <a:t>Monolithic Application Vs. An Soa-integrated Application</a:t>
                      </a:r>
                      <a:endParaRPr lang="en-US" sz="1400">
                        <a:latin typeface="+mn-lt"/>
                      </a:endParaRPr>
                    </a:p>
                  </a:txBody>
                  <a:tcPr/>
                </a:tc>
                <a:tc>
                  <a:txBody>
                    <a:bodyPr/>
                    <a:lstStyle/>
                    <a:p>
                      <a:pPr algn="ctr"/>
                      <a:r>
                        <a:rPr lang="en-US" sz="1400"/>
                        <a:t>8</a:t>
                      </a:r>
                      <a:endParaRPr lang="en-US" sz="1400">
                        <a:latin typeface="+mn-lt"/>
                      </a:endParaRPr>
                    </a:p>
                  </a:txBody>
                  <a:tcPr/>
                </a:tc>
                <a:extLst>
                  <a:ext uri="{0D108BD9-81ED-4DB2-BD59-A6C34878D82A}">
                    <a16:rowId xmlns:a16="http://schemas.microsoft.com/office/drawing/2014/main" val="35482840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Figure 4: Data Mining Overview</a:t>
                      </a:r>
                      <a:endParaRPr lang="en-US" sz="1400">
                        <a:latin typeface="+mn-lt"/>
                      </a:endParaRPr>
                    </a:p>
                  </a:txBody>
                  <a:tcPr/>
                </a:tc>
                <a:tc>
                  <a:txBody>
                    <a:bodyPr/>
                    <a:lstStyle/>
                    <a:p>
                      <a:pPr algn="ctr"/>
                      <a:r>
                        <a:rPr lang="en-US" sz="1400"/>
                        <a:t>9</a:t>
                      </a:r>
                      <a:endParaRPr lang="en-US" sz="1400">
                        <a:latin typeface="+mn-lt"/>
                      </a:endParaRPr>
                    </a:p>
                  </a:txBody>
                  <a:tcPr/>
                </a:tc>
                <a:extLst>
                  <a:ext uri="{0D108BD9-81ED-4DB2-BD59-A6C34878D82A}">
                    <a16:rowId xmlns:a16="http://schemas.microsoft.com/office/drawing/2014/main" val="12538477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effectLst/>
                        </a:rPr>
                        <a:t>Figure 5: Importance of CRM Software</a:t>
                      </a:r>
                      <a:endParaRPr lang="en-US" sz="1400">
                        <a:latin typeface="+mn-lt"/>
                      </a:endParaRPr>
                    </a:p>
                  </a:txBody>
                  <a:tcPr/>
                </a:tc>
                <a:tc>
                  <a:txBody>
                    <a:bodyPr/>
                    <a:lstStyle/>
                    <a:p>
                      <a:pPr algn="ctr"/>
                      <a:r>
                        <a:rPr lang="en-US" sz="1400"/>
                        <a:t>10</a:t>
                      </a:r>
                      <a:endParaRPr lang="en-US" sz="1400">
                        <a:latin typeface="+mn-lt"/>
                      </a:endParaRPr>
                    </a:p>
                  </a:txBody>
                  <a:tcPr/>
                </a:tc>
                <a:extLst>
                  <a:ext uri="{0D108BD9-81ED-4DB2-BD59-A6C34878D82A}">
                    <a16:rowId xmlns:a16="http://schemas.microsoft.com/office/drawing/2014/main" val="1967078861"/>
                  </a:ext>
                </a:extLst>
              </a:tr>
            </a:tbl>
          </a:graphicData>
        </a:graphic>
      </p:graphicFrame>
    </p:spTree>
    <p:extLst>
      <p:ext uri="{BB962C8B-B14F-4D97-AF65-F5344CB8AC3E}">
        <p14:creationId xmlns:p14="http://schemas.microsoft.com/office/powerpoint/2010/main" val="218691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Introduction</a:t>
            </a:r>
          </a:p>
        </p:txBody>
      </p:sp>
      <p:sp>
        <p:nvSpPr>
          <p:cNvPr id="5" name="Content Placeholder 4">
            <a:extLst>
              <a:ext uri="{FF2B5EF4-FFF2-40B4-BE49-F238E27FC236}">
                <a16:creationId xmlns:a16="http://schemas.microsoft.com/office/drawing/2014/main" id="{F21345E8-7DB4-4FE1-9A5D-2FF6D8E2AD48}"/>
              </a:ext>
            </a:extLst>
          </p:cNvPr>
          <p:cNvSpPr>
            <a:spLocks noGrp="1"/>
          </p:cNvSpPr>
          <p:nvPr>
            <p:ph idx="1"/>
          </p:nvPr>
        </p:nvSpPr>
        <p:spPr/>
        <p:txBody>
          <a:bodyPr/>
          <a:lstStyle/>
          <a:p>
            <a:r>
              <a:rPr lang="en-US" sz="1800">
                <a:effectLst/>
                <a:ea typeface="Calibri" panose="020F0502020204030204" pitchFamily="34" charset="0"/>
                <a:cs typeface="Times New Roman" panose="02020603050405020304" pitchFamily="18" charset="0"/>
              </a:rPr>
              <a:t>IT department shall employ the following technologies to improve its competitive and operational strategies.</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ea typeface="Calibri" panose="020F0502020204030204" pitchFamily="34" charset="0"/>
                <a:cs typeface="Times New Roman" panose="02020603050405020304" pitchFamily="18" charset="0"/>
              </a:rPr>
              <a:t>Web services/ REST (representational state transfer)</a:t>
            </a:r>
            <a:r>
              <a:rPr lang="en-US" sz="1800">
                <a:effectLst/>
                <a:ea typeface="Calibri" panose="020F0502020204030204" pitchFamily="34" charset="0"/>
                <a:cs typeface="Times New Roman" panose="02020603050405020304" pitchFamily="18" charset="0"/>
              </a:rPr>
              <a:t> – to streamline operations of product delivery through the e-commerce process</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ea typeface="Calibri" panose="020F0502020204030204" pitchFamily="34" charset="0"/>
                <a:cs typeface="Times New Roman" panose="02020603050405020304" pitchFamily="18" charset="0"/>
              </a:rPr>
              <a:t>Service-oriented architecture (SOA)</a:t>
            </a:r>
            <a:r>
              <a:rPr lang="en-US" sz="1800">
                <a:effectLst/>
                <a:ea typeface="Calibri" panose="020F0502020204030204" pitchFamily="34" charset="0"/>
                <a:cs typeface="Times New Roman" panose="02020603050405020304" pitchFamily="18" charset="0"/>
              </a:rPr>
              <a:t> –  to streamline operations for delivery of the mobile application</a:t>
            </a:r>
          </a:p>
          <a:p>
            <a:pPr marL="342900" marR="0" lvl="0" indent="-342900" algn="just">
              <a:lnSpc>
                <a:spcPct val="107000"/>
              </a:lnSpc>
              <a:spcBef>
                <a:spcPts val="0"/>
              </a:spcBef>
              <a:spcAft>
                <a:spcPts val="0"/>
              </a:spcAft>
              <a:buFont typeface="Wingdings" panose="05000000000000000000" pitchFamily="2" charset="2"/>
              <a:buChar char=""/>
            </a:pPr>
            <a:r>
              <a:rPr lang="en-US" sz="1800" b="1">
                <a:effectLst/>
                <a:ea typeface="Calibri" panose="020F0502020204030204" pitchFamily="34" charset="0"/>
                <a:cs typeface="Times New Roman" panose="02020603050405020304" pitchFamily="18" charset="0"/>
              </a:rPr>
              <a:t>Data mining</a:t>
            </a:r>
            <a:r>
              <a:rPr lang="en-US" sz="1800">
                <a:effectLst/>
                <a:ea typeface="Calibri" panose="020F0502020204030204" pitchFamily="34" charset="0"/>
                <a:cs typeface="Times New Roman" panose="02020603050405020304" pitchFamily="18" charset="0"/>
              </a:rPr>
              <a:t> –  to improve decision making to compete effectively</a:t>
            </a:r>
          </a:p>
          <a:p>
            <a:pPr marL="342900" marR="0" lvl="0" indent="-342900" algn="just">
              <a:lnSpc>
                <a:spcPct val="107000"/>
              </a:lnSpc>
              <a:spcBef>
                <a:spcPts val="0"/>
              </a:spcBef>
              <a:spcAft>
                <a:spcPts val="800"/>
              </a:spcAft>
              <a:buFont typeface="Wingdings" panose="05000000000000000000" pitchFamily="2" charset="2"/>
              <a:buChar char=""/>
            </a:pPr>
            <a:r>
              <a:rPr lang="en-US" sz="1800" b="1">
                <a:effectLst/>
                <a:ea typeface="Calibri" panose="020F0502020204030204" pitchFamily="34" charset="0"/>
                <a:cs typeface="Times New Roman" panose="02020603050405020304" pitchFamily="18" charset="0"/>
              </a:rPr>
              <a:t>Customer Relationship Management (CRM) systems</a:t>
            </a:r>
            <a:r>
              <a:rPr lang="en-US" sz="1800">
                <a:effectLst/>
                <a:ea typeface="Calibri" panose="020F0502020204030204" pitchFamily="34" charset="0"/>
                <a:cs typeface="Times New Roman" panose="02020603050405020304" pitchFamily="18" charset="0"/>
              </a:rPr>
              <a:t> – to improve communication and collaboration with customers</a:t>
            </a:r>
          </a:p>
          <a:p>
            <a:pPr marL="0" indent="0">
              <a:buNone/>
            </a:pPr>
            <a:endParaRPr lang="en-US"/>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520B-F6D9-4860-A8FC-F1BD4278EE95}"/>
              </a:ext>
            </a:extLst>
          </p:cNvPr>
          <p:cNvSpPr>
            <a:spLocks noGrp="1"/>
          </p:cNvSpPr>
          <p:nvPr>
            <p:ph type="title"/>
          </p:nvPr>
        </p:nvSpPr>
        <p:spPr/>
        <p:txBody>
          <a:bodyPr/>
          <a:lstStyle/>
          <a:p>
            <a:r>
              <a:rPr lang="en-US"/>
              <a:t>Web Services/ REST – Part 1</a:t>
            </a:r>
          </a:p>
        </p:txBody>
      </p:sp>
      <p:graphicFrame>
        <p:nvGraphicFramePr>
          <p:cNvPr id="7" name="Content Placeholder 2">
            <a:extLst>
              <a:ext uri="{FF2B5EF4-FFF2-40B4-BE49-F238E27FC236}">
                <a16:creationId xmlns:a16="http://schemas.microsoft.com/office/drawing/2014/main" id="{A15A84E4-BE87-40F3-8390-158C6F233BEB}"/>
              </a:ext>
            </a:extLst>
          </p:cNvPr>
          <p:cNvGraphicFramePr>
            <a:graphicFrameLocks noGrp="1"/>
          </p:cNvGraphicFramePr>
          <p:nvPr>
            <p:ph idx="1"/>
            <p:extLst>
              <p:ext uri="{D42A27DB-BD31-4B8C-83A1-F6EECF244321}">
                <p14:modId xmlns:p14="http://schemas.microsoft.com/office/powerpoint/2010/main" val="2558541935"/>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629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5B270-32FD-4AF5-87A7-51C0371F1BB2}"/>
              </a:ext>
            </a:extLst>
          </p:cNvPr>
          <p:cNvSpPr>
            <a:spLocks noGrp="1"/>
          </p:cNvSpPr>
          <p:nvPr>
            <p:ph type="title"/>
          </p:nvPr>
        </p:nvSpPr>
        <p:spPr>
          <a:xfrm>
            <a:off x="565393" y="432770"/>
            <a:ext cx="3491366" cy="1067418"/>
          </a:xfrm>
        </p:spPr>
        <p:txBody>
          <a:bodyPr>
            <a:normAutofit fontScale="90000"/>
          </a:bodyPr>
          <a:lstStyle/>
          <a:p>
            <a:r>
              <a:rPr lang="en-US" sz="3700"/>
              <a:t>Web Services/ REST - </a:t>
            </a:r>
            <a:r>
              <a:rPr lang="en-US" sz="4000"/>
              <a:t>– Part 2</a:t>
            </a:r>
            <a:endParaRPr lang="en-US" sz="3700"/>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CC5ACE-740C-4FFD-AC05-9EA92305DD11}"/>
              </a:ext>
            </a:extLst>
          </p:cNvPr>
          <p:cNvSpPr>
            <a:spLocks noGrp="1"/>
          </p:cNvSpPr>
          <p:nvPr>
            <p:ph idx="1"/>
          </p:nvPr>
        </p:nvSpPr>
        <p:spPr>
          <a:xfrm>
            <a:off x="858064" y="2639380"/>
            <a:ext cx="3205049" cy="3229714"/>
          </a:xfrm>
        </p:spPr>
        <p:txBody>
          <a:bodyPr>
            <a:normAutofit/>
          </a:bodyPr>
          <a:lstStyle/>
          <a:p>
            <a:r>
              <a:rPr lang="en-US"/>
              <a:t>Competitive Strategy</a:t>
            </a:r>
          </a:p>
          <a:p>
            <a:endParaRPr lang="en-US"/>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549D575F-01C2-4AF2-83AA-A10821E47FB9}"/>
              </a:ext>
            </a:extLst>
          </p:cNvPr>
          <p:cNvPicPr>
            <a:picLocks noChangeAspect="1"/>
          </p:cNvPicPr>
          <p:nvPr/>
        </p:nvPicPr>
        <p:blipFill>
          <a:blip r:embed="rId3"/>
          <a:stretch>
            <a:fillRect/>
          </a:stretch>
        </p:blipFill>
        <p:spPr>
          <a:xfrm>
            <a:off x="3138487" y="1500188"/>
            <a:ext cx="5915025" cy="4007152"/>
          </a:xfrm>
          <a:prstGeom prst="rect">
            <a:avLst/>
          </a:prstGeom>
        </p:spPr>
      </p:pic>
      <p:sp>
        <p:nvSpPr>
          <p:cNvPr id="10" name="TextBox 9">
            <a:extLst>
              <a:ext uri="{FF2B5EF4-FFF2-40B4-BE49-F238E27FC236}">
                <a16:creationId xmlns:a16="http://schemas.microsoft.com/office/drawing/2014/main" id="{25CB23CE-4FE8-4B69-ABFA-E2F85B996ECA}"/>
              </a:ext>
            </a:extLst>
          </p:cNvPr>
          <p:cNvSpPr txBox="1"/>
          <p:nvPr/>
        </p:nvSpPr>
        <p:spPr>
          <a:xfrm>
            <a:off x="3294632" y="5619023"/>
            <a:ext cx="5626003" cy="276999"/>
          </a:xfrm>
          <a:prstGeom prst="rect">
            <a:avLst/>
          </a:prstGeom>
          <a:noFill/>
        </p:spPr>
        <p:txBody>
          <a:bodyPr wrap="square" rtlCol="0">
            <a:spAutoFit/>
          </a:bodyPr>
          <a:lstStyle/>
          <a:p>
            <a:r>
              <a:rPr lang="en-US" sz="1200"/>
              <a:t>Figure 1: </a:t>
            </a:r>
            <a:r>
              <a:rPr lang="en-US" sz="1200">
                <a:effectLst/>
                <a:ea typeface="Calibri" panose="020F0502020204030204" pitchFamily="34" charset="0"/>
                <a:cs typeface="Times New Roman" panose="02020603050405020304" pitchFamily="18" charset="0"/>
              </a:rPr>
              <a:t>Web Services Balanced Scorecard Framework</a:t>
            </a:r>
            <a:endParaRPr lang="en-US" sz="1200"/>
          </a:p>
        </p:txBody>
      </p:sp>
    </p:spTree>
    <p:extLst>
      <p:ext uri="{BB962C8B-B14F-4D97-AF65-F5344CB8AC3E}">
        <p14:creationId xmlns:p14="http://schemas.microsoft.com/office/powerpoint/2010/main" val="320033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BDAD9-CB10-4E32-BB26-C4F7753504C0}"/>
              </a:ext>
            </a:extLst>
          </p:cNvPr>
          <p:cNvSpPr>
            <a:spLocks noGrp="1"/>
          </p:cNvSpPr>
          <p:nvPr>
            <p:ph type="title"/>
          </p:nvPr>
        </p:nvSpPr>
        <p:spPr>
          <a:xfrm>
            <a:off x="878911" y="643468"/>
            <a:ext cx="3177847" cy="1478498"/>
          </a:xfrm>
        </p:spPr>
        <p:txBody>
          <a:bodyPr>
            <a:normAutofit fontScale="90000"/>
          </a:bodyPr>
          <a:lstStyle/>
          <a:p>
            <a:r>
              <a:rPr lang="en-US" sz="4000"/>
              <a:t>Web Services/ REST - Part 3</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FCD7D4-4D25-4F32-88F2-9F695FD644D1}"/>
              </a:ext>
            </a:extLst>
          </p:cNvPr>
          <p:cNvSpPr>
            <a:spLocks noGrp="1"/>
          </p:cNvSpPr>
          <p:nvPr>
            <p:ph idx="1"/>
          </p:nvPr>
        </p:nvSpPr>
        <p:spPr>
          <a:xfrm>
            <a:off x="858064" y="2639380"/>
            <a:ext cx="3205049" cy="3229714"/>
          </a:xfrm>
        </p:spPr>
        <p:txBody>
          <a:bodyPr>
            <a:normAutofit/>
          </a:bodyPr>
          <a:lstStyle/>
          <a:p>
            <a:r>
              <a:rPr lang="en-US"/>
              <a:t>Operational Strategy</a:t>
            </a:r>
          </a:p>
          <a:p>
            <a:endParaRPr lang="en-US"/>
          </a:p>
        </p:txBody>
      </p:sp>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72FC7DEE-47FD-4D39-B8CA-BCB9F9B14578}"/>
              </a:ext>
            </a:extLst>
          </p:cNvPr>
          <p:cNvPicPr>
            <a:picLocks noChangeAspect="1"/>
          </p:cNvPicPr>
          <p:nvPr/>
        </p:nvPicPr>
        <p:blipFill>
          <a:blip r:embed="rId3"/>
          <a:stretch>
            <a:fillRect/>
          </a:stretch>
        </p:blipFill>
        <p:spPr>
          <a:xfrm>
            <a:off x="4147156" y="1315370"/>
            <a:ext cx="6665100" cy="4276725"/>
          </a:xfrm>
          <a:prstGeom prst="rect">
            <a:avLst/>
          </a:prstGeom>
        </p:spPr>
      </p:pic>
      <p:sp>
        <p:nvSpPr>
          <p:cNvPr id="7" name="TextBox 6">
            <a:extLst>
              <a:ext uri="{FF2B5EF4-FFF2-40B4-BE49-F238E27FC236}">
                <a16:creationId xmlns:a16="http://schemas.microsoft.com/office/drawing/2014/main" id="{79377028-A4C9-4D1B-B32E-9580E03906AE}"/>
              </a:ext>
            </a:extLst>
          </p:cNvPr>
          <p:cNvSpPr txBox="1"/>
          <p:nvPr/>
        </p:nvSpPr>
        <p:spPr>
          <a:xfrm>
            <a:off x="4970814" y="5615739"/>
            <a:ext cx="4578035" cy="276999"/>
          </a:xfrm>
          <a:prstGeom prst="rect">
            <a:avLst/>
          </a:prstGeom>
          <a:noFill/>
        </p:spPr>
        <p:txBody>
          <a:bodyPr wrap="square" rtlCol="0">
            <a:spAutoFit/>
          </a:bodyPr>
          <a:lstStyle/>
          <a:p>
            <a:r>
              <a:rPr lang="en-US" sz="1200"/>
              <a:t>Figure 2: </a:t>
            </a:r>
            <a:r>
              <a:rPr lang="en-US" sz="1200">
                <a:effectLst/>
                <a:ea typeface="Calibri" panose="020F0502020204030204" pitchFamily="34" charset="0"/>
                <a:cs typeface="Times New Roman" panose="02020603050405020304" pitchFamily="18" charset="0"/>
              </a:rPr>
              <a:t>Improving Internal Business Processes using Web Services</a:t>
            </a:r>
            <a:endParaRPr lang="en-US" sz="1200"/>
          </a:p>
        </p:txBody>
      </p:sp>
    </p:spTree>
    <p:extLst>
      <p:ext uri="{BB962C8B-B14F-4D97-AF65-F5344CB8AC3E}">
        <p14:creationId xmlns:p14="http://schemas.microsoft.com/office/powerpoint/2010/main" val="176693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5F540-607E-4103-BC63-E943292928A5}"/>
              </a:ext>
            </a:extLst>
          </p:cNvPr>
          <p:cNvSpPr>
            <a:spLocks noGrp="1"/>
          </p:cNvSpPr>
          <p:nvPr>
            <p:ph type="title"/>
          </p:nvPr>
        </p:nvSpPr>
        <p:spPr>
          <a:xfrm>
            <a:off x="1097280" y="286603"/>
            <a:ext cx="10058400" cy="1450757"/>
          </a:xfrm>
        </p:spPr>
        <p:txBody>
          <a:bodyPr>
            <a:normAutofit/>
          </a:bodyPr>
          <a:lstStyle/>
          <a:p>
            <a:r>
              <a:rPr lang="en-US"/>
              <a:t>Service-oriented Architecture (SOA)</a:t>
            </a:r>
          </a:p>
        </p:txBody>
      </p:sp>
      <p:cxnSp>
        <p:nvCxnSpPr>
          <p:cNvPr id="29"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8D7557-D373-430E-93C3-8844AEC26510}"/>
              </a:ext>
            </a:extLst>
          </p:cNvPr>
          <p:cNvSpPr>
            <a:spLocks noGrp="1"/>
          </p:cNvSpPr>
          <p:nvPr>
            <p:ph idx="1"/>
          </p:nvPr>
        </p:nvSpPr>
        <p:spPr>
          <a:xfrm>
            <a:off x="1097280" y="2108201"/>
            <a:ext cx="5575367" cy="3760891"/>
          </a:xfrm>
        </p:spPr>
        <p:txBody>
          <a:bodyPr>
            <a:normAutofit/>
          </a:bodyPr>
          <a:lstStyle/>
          <a:p>
            <a:r>
              <a:rPr lang="en-US" sz="1800"/>
              <a:t>Service-oriented architecture (SOA) – make business applications work on mobile devices.</a:t>
            </a:r>
          </a:p>
          <a:p>
            <a:r>
              <a:rPr lang="en-US" sz="1800"/>
              <a:t>Benefits – reduces development time, promotes interaction, reduces cost, and offers scalability</a:t>
            </a:r>
          </a:p>
        </p:txBody>
      </p:sp>
      <p:pic>
        <p:nvPicPr>
          <p:cNvPr id="6" name="Picture 5">
            <a:extLst>
              <a:ext uri="{FF2B5EF4-FFF2-40B4-BE49-F238E27FC236}">
                <a16:creationId xmlns:a16="http://schemas.microsoft.com/office/drawing/2014/main" id="{D0023D9A-CEC0-488E-A8A4-27B212ACD6B5}"/>
              </a:ext>
            </a:extLst>
          </p:cNvPr>
          <p:cNvPicPr>
            <a:picLocks noChangeAspect="1"/>
          </p:cNvPicPr>
          <p:nvPr/>
        </p:nvPicPr>
        <p:blipFill rotWithShape="1">
          <a:blip r:embed="rId3"/>
          <a:srcRect r="624" b="4"/>
          <a:stretch/>
        </p:blipFill>
        <p:spPr>
          <a:xfrm>
            <a:off x="6721887" y="2108200"/>
            <a:ext cx="5310093" cy="4132579"/>
          </a:xfrm>
          <a:prstGeom prst="rect">
            <a:avLst/>
          </a:prstGeom>
        </p:spPr>
      </p:pic>
      <p:sp>
        <p:nvSpPr>
          <p:cNvPr id="31" name="Rectangle 30">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206975D3-81A4-4B58-A7D9-BFE04024B077}"/>
              </a:ext>
            </a:extLst>
          </p:cNvPr>
          <p:cNvSpPr txBox="1"/>
          <p:nvPr/>
        </p:nvSpPr>
        <p:spPr>
          <a:xfrm>
            <a:off x="5748156" y="6063736"/>
            <a:ext cx="4516159" cy="276999"/>
          </a:xfrm>
          <a:prstGeom prst="rect">
            <a:avLst/>
          </a:prstGeom>
          <a:noFill/>
        </p:spPr>
        <p:txBody>
          <a:bodyPr wrap="square" rtlCol="0">
            <a:spAutoFit/>
          </a:bodyPr>
          <a:lstStyle/>
          <a:p>
            <a:r>
              <a:rPr lang="en-US" sz="1200"/>
              <a:t>Figure 3: </a:t>
            </a:r>
            <a:r>
              <a:rPr lang="en-US" sz="1200">
                <a:effectLst/>
                <a:ea typeface="Calibri" panose="020F0502020204030204" pitchFamily="34" charset="0"/>
                <a:cs typeface="Times New Roman" panose="02020603050405020304" pitchFamily="18" charset="0"/>
              </a:rPr>
              <a:t>Monolithic Application Vs. An Soa-integrated Application</a:t>
            </a:r>
            <a:endParaRPr lang="en-US" sz="1200"/>
          </a:p>
        </p:txBody>
      </p:sp>
    </p:spTree>
    <p:extLst>
      <p:ext uri="{BB962C8B-B14F-4D97-AF65-F5344CB8AC3E}">
        <p14:creationId xmlns:p14="http://schemas.microsoft.com/office/powerpoint/2010/main" val="34958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5E9F3-6082-4113-A6E8-61DD81153E9A}"/>
              </a:ext>
            </a:extLst>
          </p:cNvPr>
          <p:cNvSpPr>
            <a:spLocks noGrp="1"/>
          </p:cNvSpPr>
          <p:nvPr>
            <p:ph type="title"/>
          </p:nvPr>
        </p:nvSpPr>
        <p:spPr>
          <a:xfrm>
            <a:off x="1097280" y="286603"/>
            <a:ext cx="10058400" cy="1450757"/>
          </a:xfrm>
        </p:spPr>
        <p:txBody>
          <a:bodyPr>
            <a:normAutofit/>
          </a:bodyPr>
          <a:lstStyle/>
          <a:p>
            <a:r>
              <a:rPr lang="en-US"/>
              <a:t>Data Mining</a:t>
            </a:r>
          </a:p>
        </p:txBody>
      </p:sp>
      <p:cxnSp>
        <p:nvCxnSpPr>
          <p:cNvPr id="5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0AE071-E63E-4A61-817A-E9FE00495DB3}"/>
              </a:ext>
            </a:extLst>
          </p:cNvPr>
          <p:cNvSpPr>
            <a:spLocks noGrp="1"/>
          </p:cNvSpPr>
          <p:nvPr>
            <p:ph idx="1"/>
          </p:nvPr>
        </p:nvSpPr>
        <p:spPr>
          <a:xfrm>
            <a:off x="8114615" y="2158153"/>
            <a:ext cx="1543602" cy="3760891"/>
          </a:xfrm>
        </p:spPr>
        <p:txBody>
          <a:bodyPr>
            <a:normAutofit lnSpcReduction="10000"/>
          </a:bodyPr>
          <a:lstStyle/>
          <a:p>
            <a:pPr>
              <a:lnSpc>
                <a:spcPct val="100000"/>
              </a:lnSpc>
            </a:pPr>
            <a:r>
              <a:rPr lang="en-US" sz="1400"/>
              <a:t>Types</a:t>
            </a:r>
            <a:r>
              <a:rPr lang="en-US" sz="1300"/>
              <a:t>:</a:t>
            </a:r>
          </a:p>
          <a:p>
            <a:pPr>
              <a:lnSpc>
                <a:spcPct val="100000"/>
              </a:lnSpc>
              <a:buFont typeface="Arial" panose="020B0604020202020204" pitchFamily="34" charset="0"/>
              <a:buChar char="•"/>
            </a:pPr>
            <a:r>
              <a:rPr lang="en-US" sz="1200"/>
              <a:t>Market basket analysis</a:t>
            </a:r>
          </a:p>
          <a:p>
            <a:pPr>
              <a:lnSpc>
                <a:spcPct val="100000"/>
              </a:lnSpc>
              <a:buFont typeface="Arial" panose="020B0604020202020204" pitchFamily="34" charset="0"/>
              <a:buChar char="•"/>
            </a:pPr>
            <a:r>
              <a:rPr lang="en-US" sz="1200"/>
              <a:t>Classification</a:t>
            </a:r>
          </a:p>
          <a:p>
            <a:pPr>
              <a:lnSpc>
                <a:spcPct val="100000"/>
              </a:lnSpc>
              <a:buFont typeface="Arial" panose="020B0604020202020204" pitchFamily="34" charset="0"/>
              <a:buChar char="•"/>
            </a:pPr>
            <a:r>
              <a:rPr lang="en-US" sz="1200"/>
              <a:t>Clustering</a:t>
            </a:r>
          </a:p>
          <a:p>
            <a:pPr>
              <a:lnSpc>
                <a:spcPct val="100000"/>
              </a:lnSpc>
              <a:buFont typeface="Arial" panose="020B0604020202020204" pitchFamily="34" charset="0"/>
              <a:buChar char="•"/>
            </a:pPr>
            <a:r>
              <a:rPr lang="en-US" sz="1200"/>
              <a:t>Trend analysis</a:t>
            </a:r>
          </a:p>
          <a:p>
            <a:pPr marL="0" indent="0">
              <a:lnSpc>
                <a:spcPct val="100000"/>
              </a:lnSpc>
              <a:buNone/>
            </a:pPr>
            <a:r>
              <a:rPr lang="en-US" sz="1400"/>
              <a:t>Activities</a:t>
            </a:r>
            <a:r>
              <a:rPr lang="en-US" sz="1300"/>
              <a:t>:</a:t>
            </a:r>
          </a:p>
          <a:p>
            <a:pPr>
              <a:lnSpc>
                <a:spcPct val="100000"/>
              </a:lnSpc>
              <a:buFont typeface="Arial" panose="020B0604020202020204" pitchFamily="34" charset="0"/>
              <a:buChar char="•"/>
            </a:pPr>
            <a:r>
              <a:rPr lang="en-US" sz="1200"/>
              <a:t>Discovery/ Modeling</a:t>
            </a:r>
          </a:p>
          <a:p>
            <a:pPr>
              <a:lnSpc>
                <a:spcPct val="100000"/>
              </a:lnSpc>
              <a:buFont typeface="Arial" panose="020B0604020202020204" pitchFamily="34" charset="0"/>
              <a:buChar char="•"/>
            </a:pPr>
            <a:r>
              <a:rPr lang="en-US" sz="1200"/>
              <a:t>Forensics</a:t>
            </a:r>
          </a:p>
          <a:p>
            <a:pPr>
              <a:lnSpc>
                <a:spcPct val="100000"/>
              </a:lnSpc>
              <a:buFont typeface="Arial" panose="020B0604020202020204" pitchFamily="34" charset="0"/>
              <a:buChar char="•"/>
            </a:pPr>
            <a:r>
              <a:rPr lang="en-US" sz="1200"/>
              <a:t>Prediction</a:t>
            </a:r>
          </a:p>
          <a:p>
            <a:pPr>
              <a:lnSpc>
                <a:spcPct val="100000"/>
              </a:lnSpc>
              <a:buFont typeface="Arial" panose="020B0604020202020204" pitchFamily="34" charset="0"/>
              <a:buChar char="•"/>
            </a:pPr>
            <a:r>
              <a:rPr lang="en-US" sz="1200"/>
              <a:t>Detection</a:t>
            </a:r>
          </a:p>
        </p:txBody>
      </p:sp>
      <p:sp>
        <p:nvSpPr>
          <p:cNvPr id="54" name="Rectangle 49">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6B4A9A89-059D-4931-8615-4B3FDE6B4E61}"/>
              </a:ext>
            </a:extLst>
          </p:cNvPr>
          <p:cNvPicPr>
            <a:picLocks noChangeAspect="1"/>
          </p:cNvPicPr>
          <p:nvPr/>
        </p:nvPicPr>
        <p:blipFill rotWithShape="1">
          <a:blip r:embed="rId3"/>
          <a:srcRect t="-839" b="839"/>
          <a:stretch/>
        </p:blipFill>
        <p:spPr>
          <a:xfrm>
            <a:off x="373466" y="1897379"/>
            <a:ext cx="6238875" cy="4282441"/>
          </a:xfrm>
          <a:prstGeom prst="rect">
            <a:avLst/>
          </a:prstGeom>
        </p:spPr>
      </p:pic>
      <p:sp>
        <p:nvSpPr>
          <p:cNvPr id="4" name="TextBox 3">
            <a:extLst>
              <a:ext uri="{FF2B5EF4-FFF2-40B4-BE49-F238E27FC236}">
                <a16:creationId xmlns:a16="http://schemas.microsoft.com/office/drawing/2014/main" id="{430498BD-B47A-4D0B-A3CC-50470AE67FD4}"/>
              </a:ext>
            </a:extLst>
          </p:cNvPr>
          <p:cNvSpPr txBox="1"/>
          <p:nvPr/>
        </p:nvSpPr>
        <p:spPr>
          <a:xfrm>
            <a:off x="4709160" y="5920740"/>
            <a:ext cx="2276647" cy="553998"/>
          </a:xfrm>
          <a:prstGeom prst="rect">
            <a:avLst/>
          </a:prstGeom>
          <a:noFill/>
        </p:spPr>
        <p:txBody>
          <a:bodyPr wrap="square" rtlCol="0">
            <a:spAutoFit/>
          </a:bodyPr>
          <a:lstStyle/>
          <a:p>
            <a:r>
              <a:rPr lang="en-US" sz="1200"/>
              <a:t>Figure 4: Data Mining Overview</a:t>
            </a:r>
            <a:endParaRPr lang="en-US" sz="1200">
              <a:latin typeface="+mn-lt"/>
            </a:endParaRPr>
          </a:p>
          <a:p>
            <a:endParaRPr lang="en-US"/>
          </a:p>
        </p:txBody>
      </p:sp>
    </p:spTree>
    <p:extLst>
      <p:ext uri="{BB962C8B-B14F-4D97-AF65-F5344CB8AC3E}">
        <p14:creationId xmlns:p14="http://schemas.microsoft.com/office/powerpoint/2010/main" val="4264529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{306B202F-9735-4989-A237-3E635DAA644F}tf22712842_win32</Template>
  <TotalTime>129</TotalTime>
  <Words>2186</Words>
  <Application>Microsoft Office PowerPoint</Application>
  <PresentationFormat>Widescreen</PresentationFormat>
  <Paragraphs>132</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Courier New</vt:lpstr>
      <vt:lpstr>Franklin Gothic Book</vt:lpstr>
      <vt:lpstr>Times New Roman</vt:lpstr>
      <vt:lpstr>Wingdings</vt:lpstr>
      <vt:lpstr>1_RetrospectVTI</vt:lpstr>
      <vt:lpstr>Building Enterprise Workflow</vt:lpstr>
      <vt:lpstr>Table of Contents</vt:lpstr>
      <vt:lpstr>Table of Figures</vt:lpstr>
      <vt:lpstr>Introduction</vt:lpstr>
      <vt:lpstr>Web Services/ REST – Part 1</vt:lpstr>
      <vt:lpstr>Web Services/ REST - – Part 2</vt:lpstr>
      <vt:lpstr>Web Services/ REST - Part 3</vt:lpstr>
      <vt:lpstr>Service-oriented Architecture (SOA)</vt:lpstr>
      <vt:lpstr>Data Mining</vt:lpstr>
      <vt:lpstr>Customer Relationship Management (CRM) Systems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Enterprise Workflow</dc:title>
  <dc:creator>Sneha P</dc:creator>
  <cp:lastModifiedBy>Sneha P</cp:lastModifiedBy>
  <cp:revision>71</cp:revision>
  <dcterms:created xsi:type="dcterms:W3CDTF">2021-09-28T18:55:05Z</dcterms:created>
  <dcterms:modified xsi:type="dcterms:W3CDTF">2021-09-30T00:58:55Z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