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2"/>
  </p:notesMasterIdLst>
  <p:handoutMasterIdLst>
    <p:handoutMasterId r:id="rId23"/>
  </p:handoutMasterIdLst>
  <p:sldIdLst>
    <p:sldId id="256" r:id="rId5"/>
    <p:sldId id="271" r:id="rId6"/>
    <p:sldId id="272" r:id="rId7"/>
    <p:sldId id="257" r:id="rId8"/>
    <p:sldId id="258" r:id="rId9"/>
    <p:sldId id="259" r:id="rId10"/>
    <p:sldId id="265" r:id="rId11"/>
    <p:sldId id="260" r:id="rId12"/>
    <p:sldId id="261" r:id="rId13"/>
    <p:sldId id="262" r:id="rId14"/>
    <p:sldId id="263" r:id="rId15"/>
    <p:sldId id="264" r:id="rId16"/>
    <p:sldId id="266" r:id="rId17"/>
    <p:sldId id="267" r:id="rId18"/>
    <p:sldId id="268"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68927" autoAdjust="0"/>
  </p:normalViewPr>
  <p:slideViewPr>
    <p:cSldViewPr snapToGrid="0">
      <p:cViewPr>
        <p:scale>
          <a:sx n="64" d="100"/>
          <a:sy n="64" d="100"/>
        </p:scale>
        <p:origin x="1184" y="22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EE96D-AED4-462E-AD5A-F5BD86786CA3}" type="doc">
      <dgm:prSet loTypeId="urn:microsoft.com/office/officeart/2005/8/layout/target3" loCatId="relationship" qsTypeId="urn:microsoft.com/office/officeart/2005/8/quickstyle/simple4" qsCatId="simple" csTypeId="urn:microsoft.com/office/officeart/2005/8/colors/accent1_4" csCatId="accent1" phldr="1"/>
      <dgm:spPr/>
      <dgm:t>
        <a:bodyPr/>
        <a:lstStyle/>
        <a:p>
          <a:endParaRPr lang="en-US"/>
        </a:p>
      </dgm:t>
    </dgm:pt>
    <dgm:pt modelId="{7B2892A9-2153-4338-84FE-88226F023868}">
      <dgm:prSet/>
      <dgm:spPr/>
      <dgm:t>
        <a:bodyPr/>
        <a:lstStyle/>
        <a:p>
          <a:pPr algn="ctr"/>
          <a:r>
            <a:rPr lang="en-US" dirty="0"/>
            <a:t>EtsyGram, a social media platform that allows users to share photos and short videos.</a:t>
          </a:r>
        </a:p>
      </dgm:t>
    </dgm:pt>
    <dgm:pt modelId="{32C19537-86AB-41F5-A60A-F33CD14C342E}" type="parTrans" cxnId="{145A8AD2-938C-410E-96FF-AEAC05E48C95}">
      <dgm:prSet/>
      <dgm:spPr/>
      <dgm:t>
        <a:bodyPr/>
        <a:lstStyle/>
        <a:p>
          <a:endParaRPr lang="en-US"/>
        </a:p>
      </dgm:t>
    </dgm:pt>
    <dgm:pt modelId="{B88928AF-1D57-4C1E-8D8B-24FF04418A38}" type="sibTrans" cxnId="{145A8AD2-938C-410E-96FF-AEAC05E48C95}">
      <dgm:prSet/>
      <dgm:spPr/>
      <dgm:t>
        <a:bodyPr/>
        <a:lstStyle/>
        <a:p>
          <a:endParaRPr lang="en-US"/>
        </a:p>
      </dgm:t>
    </dgm:pt>
    <dgm:pt modelId="{7302E01D-8120-4295-A1C7-25BA6A75AC88}">
      <dgm:prSet/>
      <dgm:spPr/>
      <dgm:t>
        <a:bodyPr/>
        <a:lstStyle/>
        <a:p>
          <a:r>
            <a:rPr lang="en-US"/>
            <a:t>EtsyGram creates social engagement that can lead to purchase of goods.</a:t>
          </a:r>
        </a:p>
      </dgm:t>
    </dgm:pt>
    <dgm:pt modelId="{525F6479-C7AA-4AD4-B378-3DF52B0FD674}" type="parTrans" cxnId="{42225489-E0B7-4F48-99B8-F62A830721BB}">
      <dgm:prSet/>
      <dgm:spPr/>
      <dgm:t>
        <a:bodyPr/>
        <a:lstStyle/>
        <a:p>
          <a:endParaRPr lang="en-US"/>
        </a:p>
      </dgm:t>
    </dgm:pt>
    <dgm:pt modelId="{CFF8653A-0820-4E79-8EAC-8E62621F9B9C}" type="sibTrans" cxnId="{42225489-E0B7-4F48-99B8-F62A830721BB}">
      <dgm:prSet/>
      <dgm:spPr/>
      <dgm:t>
        <a:bodyPr/>
        <a:lstStyle/>
        <a:p>
          <a:endParaRPr lang="en-US"/>
        </a:p>
      </dgm:t>
    </dgm:pt>
    <dgm:pt modelId="{E657C1F6-A8A6-48CD-B7F8-7C1F1BC0F5FE}">
      <dgm:prSet/>
      <dgm:spPr/>
      <dgm:t>
        <a:bodyPr/>
        <a:lstStyle/>
        <a:p>
          <a:r>
            <a:rPr lang="en-US"/>
            <a:t>NEW ADDITION</a:t>
          </a:r>
          <a:endParaRPr lang="en-US" dirty="0"/>
        </a:p>
      </dgm:t>
    </dgm:pt>
    <dgm:pt modelId="{C9721177-CB40-47ED-8DF1-84B74B44B9AB}" type="sibTrans" cxnId="{EAAC81D3-86F4-4A7A-8CE4-CEFA870E50F7}">
      <dgm:prSet/>
      <dgm:spPr/>
      <dgm:t>
        <a:bodyPr/>
        <a:lstStyle/>
        <a:p>
          <a:endParaRPr lang="en-US"/>
        </a:p>
      </dgm:t>
    </dgm:pt>
    <dgm:pt modelId="{1B41C3D8-9864-4337-B8F1-519CB0F4531B}" type="parTrans" cxnId="{EAAC81D3-86F4-4A7A-8CE4-CEFA870E50F7}">
      <dgm:prSet/>
      <dgm:spPr/>
      <dgm:t>
        <a:bodyPr/>
        <a:lstStyle/>
        <a:p>
          <a:endParaRPr lang="en-US"/>
        </a:p>
      </dgm:t>
    </dgm:pt>
    <dgm:pt modelId="{AC56E1A1-DE98-4BB1-B933-E90879817EE8}" type="pres">
      <dgm:prSet presAssocID="{8FEEE96D-AED4-462E-AD5A-F5BD86786CA3}" presName="Name0" presStyleCnt="0">
        <dgm:presLayoutVars>
          <dgm:chMax val="7"/>
          <dgm:dir/>
          <dgm:animLvl val="lvl"/>
          <dgm:resizeHandles val="exact"/>
        </dgm:presLayoutVars>
      </dgm:prSet>
      <dgm:spPr/>
    </dgm:pt>
    <dgm:pt modelId="{7B640776-A6F7-4220-92AC-FCBCB5C34E47}" type="pres">
      <dgm:prSet presAssocID="{E657C1F6-A8A6-48CD-B7F8-7C1F1BC0F5FE}" presName="circle1" presStyleLbl="node1" presStyleIdx="0" presStyleCnt="3"/>
      <dgm:spPr/>
    </dgm:pt>
    <dgm:pt modelId="{463E25FC-CA96-4DF9-A6B1-2515E4901352}" type="pres">
      <dgm:prSet presAssocID="{E657C1F6-A8A6-48CD-B7F8-7C1F1BC0F5FE}" presName="space" presStyleCnt="0"/>
      <dgm:spPr/>
    </dgm:pt>
    <dgm:pt modelId="{E328B71D-8435-4FF2-87F5-6AACB1604770}" type="pres">
      <dgm:prSet presAssocID="{E657C1F6-A8A6-48CD-B7F8-7C1F1BC0F5FE}" presName="rect1" presStyleLbl="alignAcc1" presStyleIdx="0" presStyleCnt="3"/>
      <dgm:spPr/>
    </dgm:pt>
    <dgm:pt modelId="{466750D9-AB88-4830-A254-FDC734178436}" type="pres">
      <dgm:prSet presAssocID="{7B2892A9-2153-4338-84FE-88226F023868}" presName="vertSpace2" presStyleLbl="node1" presStyleIdx="0" presStyleCnt="3"/>
      <dgm:spPr/>
    </dgm:pt>
    <dgm:pt modelId="{F60E6E47-3986-4255-8BD5-60C2E5A5719E}" type="pres">
      <dgm:prSet presAssocID="{7B2892A9-2153-4338-84FE-88226F023868}" presName="circle2" presStyleLbl="node1" presStyleIdx="1" presStyleCnt="3"/>
      <dgm:spPr/>
    </dgm:pt>
    <dgm:pt modelId="{42240F14-E61D-436E-8179-7FF8B6D555E2}" type="pres">
      <dgm:prSet presAssocID="{7B2892A9-2153-4338-84FE-88226F023868}" presName="rect2" presStyleLbl="alignAcc1" presStyleIdx="1" presStyleCnt="3"/>
      <dgm:spPr/>
    </dgm:pt>
    <dgm:pt modelId="{0873F6A6-B8C5-4FB2-9069-3741286458B4}" type="pres">
      <dgm:prSet presAssocID="{7302E01D-8120-4295-A1C7-25BA6A75AC88}" presName="vertSpace3" presStyleLbl="node1" presStyleIdx="1" presStyleCnt="3"/>
      <dgm:spPr/>
    </dgm:pt>
    <dgm:pt modelId="{63F6D0CE-1631-489A-A979-07A3D1458A6B}" type="pres">
      <dgm:prSet presAssocID="{7302E01D-8120-4295-A1C7-25BA6A75AC88}" presName="circle3" presStyleLbl="node1" presStyleIdx="2" presStyleCnt="3"/>
      <dgm:spPr/>
    </dgm:pt>
    <dgm:pt modelId="{B73F92AE-9A18-4D35-87C9-B2CCF9409F21}" type="pres">
      <dgm:prSet presAssocID="{7302E01D-8120-4295-A1C7-25BA6A75AC88}" presName="rect3" presStyleLbl="alignAcc1" presStyleIdx="2" presStyleCnt="3"/>
      <dgm:spPr/>
    </dgm:pt>
    <dgm:pt modelId="{2D51E0C5-5558-4D17-AC84-A35D2CA8F15E}" type="pres">
      <dgm:prSet presAssocID="{E657C1F6-A8A6-48CD-B7F8-7C1F1BC0F5FE}" presName="rect1ParTxNoCh" presStyleLbl="alignAcc1" presStyleIdx="2" presStyleCnt="3">
        <dgm:presLayoutVars>
          <dgm:chMax val="1"/>
          <dgm:bulletEnabled val="1"/>
        </dgm:presLayoutVars>
      </dgm:prSet>
      <dgm:spPr/>
    </dgm:pt>
    <dgm:pt modelId="{68EA8590-C257-4BD4-AED0-24E5F47897C8}" type="pres">
      <dgm:prSet presAssocID="{7B2892A9-2153-4338-84FE-88226F023868}" presName="rect2ParTxNoCh" presStyleLbl="alignAcc1" presStyleIdx="2" presStyleCnt="3">
        <dgm:presLayoutVars>
          <dgm:chMax val="1"/>
          <dgm:bulletEnabled val="1"/>
        </dgm:presLayoutVars>
      </dgm:prSet>
      <dgm:spPr/>
    </dgm:pt>
    <dgm:pt modelId="{C15F4791-5DEF-4ED4-8BF7-4A8F4590C4C7}" type="pres">
      <dgm:prSet presAssocID="{7302E01D-8120-4295-A1C7-25BA6A75AC88}" presName="rect3ParTxNoCh" presStyleLbl="alignAcc1" presStyleIdx="2" presStyleCnt="3">
        <dgm:presLayoutVars>
          <dgm:chMax val="1"/>
          <dgm:bulletEnabled val="1"/>
        </dgm:presLayoutVars>
      </dgm:prSet>
      <dgm:spPr/>
    </dgm:pt>
  </dgm:ptLst>
  <dgm:cxnLst>
    <dgm:cxn modelId="{06D68108-4658-4997-BBCF-9B1F8F76E935}" type="presOf" srcId="{E657C1F6-A8A6-48CD-B7F8-7C1F1BC0F5FE}" destId="{2D51E0C5-5558-4D17-AC84-A35D2CA8F15E}" srcOrd="1" destOrd="0" presId="urn:microsoft.com/office/officeart/2005/8/layout/target3"/>
    <dgm:cxn modelId="{37182867-1005-43A8-8BC3-EB50C058442E}" type="presOf" srcId="{7302E01D-8120-4295-A1C7-25BA6A75AC88}" destId="{C15F4791-5DEF-4ED4-8BF7-4A8F4590C4C7}" srcOrd="1" destOrd="0" presId="urn:microsoft.com/office/officeart/2005/8/layout/target3"/>
    <dgm:cxn modelId="{99D6F247-B09A-4709-BF0C-296C72390898}" type="presOf" srcId="{8FEEE96D-AED4-462E-AD5A-F5BD86786CA3}" destId="{AC56E1A1-DE98-4BB1-B933-E90879817EE8}" srcOrd="0" destOrd="0" presId="urn:microsoft.com/office/officeart/2005/8/layout/target3"/>
    <dgm:cxn modelId="{C4693558-BB3B-460F-8CA0-CDD293800BA5}" type="presOf" srcId="{E657C1F6-A8A6-48CD-B7F8-7C1F1BC0F5FE}" destId="{E328B71D-8435-4FF2-87F5-6AACB1604770}" srcOrd="0" destOrd="0" presId="urn:microsoft.com/office/officeart/2005/8/layout/target3"/>
    <dgm:cxn modelId="{3199A17D-A10D-4D88-8CD9-18B548E78A25}" type="presOf" srcId="{7B2892A9-2153-4338-84FE-88226F023868}" destId="{68EA8590-C257-4BD4-AED0-24E5F47897C8}" srcOrd="1" destOrd="0" presId="urn:microsoft.com/office/officeart/2005/8/layout/target3"/>
    <dgm:cxn modelId="{42225489-E0B7-4F48-99B8-F62A830721BB}" srcId="{8FEEE96D-AED4-462E-AD5A-F5BD86786CA3}" destId="{7302E01D-8120-4295-A1C7-25BA6A75AC88}" srcOrd="2" destOrd="0" parTransId="{525F6479-C7AA-4AD4-B378-3DF52B0FD674}" sibTransId="{CFF8653A-0820-4E79-8EAC-8E62621F9B9C}"/>
    <dgm:cxn modelId="{145A8AD2-938C-410E-96FF-AEAC05E48C95}" srcId="{8FEEE96D-AED4-462E-AD5A-F5BD86786CA3}" destId="{7B2892A9-2153-4338-84FE-88226F023868}" srcOrd="1" destOrd="0" parTransId="{32C19537-86AB-41F5-A60A-F33CD14C342E}" sibTransId="{B88928AF-1D57-4C1E-8D8B-24FF04418A38}"/>
    <dgm:cxn modelId="{EAAC81D3-86F4-4A7A-8CE4-CEFA870E50F7}" srcId="{8FEEE96D-AED4-462E-AD5A-F5BD86786CA3}" destId="{E657C1F6-A8A6-48CD-B7F8-7C1F1BC0F5FE}" srcOrd="0" destOrd="0" parTransId="{1B41C3D8-9864-4337-B8F1-519CB0F4531B}" sibTransId="{C9721177-CB40-47ED-8DF1-84B74B44B9AB}"/>
    <dgm:cxn modelId="{2B7066EC-0CE5-4095-A7A7-3C7EAA733843}" type="presOf" srcId="{7B2892A9-2153-4338-84FE-88226F023868}" destId="{42240F14-E61D-436E-8179-7FF8B6D555E2}" srcOrd="0" destOrd="0" presId="urn:microsoft.com/office/officeart/2005/8/layout/target3"/>
    <dgm:cxn modelId="{BD41F8F5-49BF-41D9-A074-04747F31BA83}" type="presOf" srcId="{7302E01D-8120-4295-A1C7-25BA6A75AC88}" destId="{B73F92AE-9A18-4D35-87C9-B2CCF9409F21}" srcOrd="0" destOrd="0" presId="urn:microsoft.com/office/officeart/2005/8/layout/target3"/>
    <dgm:cxn modelId="{C55D472B-30D3-43E0-B7FC-A062AF973B3F}" type="presParOf" srcId="{AC56E1A1-DE98-4BB1-B933-E90879817EE8}" destId="{7B640776-A6F7-4220-92AC-FCBCB5C34E47}" srcOrd="0" destOrd="0" presId="urn:microsoft.com/office/officeart/2005/8/layout/target3"/>
    <dgm:cxn modelId="{A83FD5FF-30C4-4C7B-A8B4-38DB3574653B}" type="presParOf" srcId="{AC56E1A1-DE98-4BB1-B933-E90879817EE8}" destId="{463E25FC-CA96-4DF9-A6B1-2515E4901352}" srcOrd="1" destOrd="0" presId="urn:microsoft.com/office/officeart/2005/8/layout/target3"/>
    <dgm:cxn modelId="{2BC86C67-77B5-4596-ABB5-98E2D023A93B}" type="presParOf" srcId="{AC56E1A1-DE98-4BB1-B933-E90879817EE8}" destId="{E328B71D-8435-4FF2-87F5-6AACB1604770}" srcOrd="2" destOrd="0" presId="urn:microsoft.com/office/officeart/2005/8/layout/target3"/>
    <dgm:cxn modelId="{623ED3F9-31B0-47B2-B39E-A9535AB05732}" type="presParOf" srcId="{AC56E1A1-DE98-4BB1-B933-E90879817EE8}" destId="{466750D9-AB88-4830-A254-FDC734178436}" srcOrd="3" destOrd="0" presId="urn:microsoft.com/office/officeart/2005/8/layout/target3"/>
    <dgm:cxn modelId="{C59103CB-6FF0-4987-A6EA-444237BD773F}" type="presParOf" srcId="{AC56E1A1-DE98-4BB1-B933-E90879817EE8}" destId="{F60E6E47-3986-4255-8BD5-60C2E5A5719E}" srcOrd="4" destOrd="0" presId="urn:microsoft.com/office/officeart/2005/8/layout/target3"/>
    <dgm:cxn modelId="{9535B3F3-94BA-446C-B04C-74F2DEF86F4C}" type="presParOf" srcId="{AC56E1A1-DE98-4BB1-B933-E90879817EE8}" destId="{42240F14-E61D-436E-8179-7FF8B6D555E2}" srcOrd="5" destOrd="0" presId="urn:microsoft.com/office/officeart/2005/8/layout/target3"/>
    <dgm:cxn modelId="{83A19CB5-6E72-453A-B6BB-F2A77EC54333}" type="presParOf" srcId="{AC56E1A1-DE98-4BB1-B933-E90879817EE8}" destId="{0873F6A6-B8C5-4FB2-9069-3741286458B4}" srcOrd="6" destOrd="0" presId="urn:microsoft.com/office/officeart/2005/8/layout/target3"/>
    <dgm:cxn modelId="{329552A1-DB5E-4FA9-B3CF-4ABB9EBF2317}" type="presParOf" srcId="{AC56E1A1-DE98-4BB1-B933-E90879817EE8}" destId="{63F6D0CE-1631-489A-A979-07A3D1458A6B}" srcOrd="7" destOrd="0" presId="urn:microsoft.com/office/officeart/2005/8/layout/target3"/>
    <dgm:cxn modelId="{C7F8EB0A-EC10-4DFC-B3AF-DAC9E0B01FA1}" type="presParOf" srcId="{AC56E1A1-DE98-4BB1-B933-E90879817EE8}" destId="{B73F92AE-9A18-4D35-87C9-B2CCF9409F21}" srcOrd="8" destOrd="0" presId="urn:microsoft.com/office/officeart/2005/8/layout/target3"/>
    <dgm:cxn modelId="{E59A8102-5E44-46DA-844C-5185AB40BB5F}" type="presParOf" srcId="{AC56E1A1-DE98-4BB1-B933-E90879817EE8}" destId="{2D51E0C5-5558-4D17-AC84-A35D2CA8F15E}" srcOrd="9" destOrd="0" presId="urn:microsoft.com/office/officeart/2005/8/layout/target3"/>
    <dgm:cxn modelId="{E4C5893B-8E73-44D4-9821-F7121A7F56B7}" type="presParOf" srcId="{AC56E1A1-DE98-4BB1-B933-E90879817EE8}" destId="{68EA8590-C257-4BD4-AED0-24E5F47897C8}" srcOrd="10" destOrd="0" presId="urn:microsoft.com/office/officeart/2005/8/layout/target3"/>
    <dgm:cxn modelId="{ABAD173E-C2B9-43D9-9609-F34D94E1A840}" type="presParOf" srcId="{AC56E1A1-DE98-4BB1-B933-E90879817EE8}" destId="{C15F4791-5DEF-4ED4-8BF7-4A8F4590C4C7}"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D66A4BE-AD89-45E6-A3BF-CC8286961A66}" type="doc">
      <dgm:prSet loTypeId="urn:microsoft.com/office/officeart/2005/8/layout/vList5" loCatId="list" qsTypeId="urn:microsoft.com/office/officeart/2005/8/quickstyle/3d4" qsCatId="3D" csTypeId="urn:microsoft.com/office/officeart/2005/8/colors/accent0_3" csCatId="mainScheme"/>
      <dgm:spPr/>
      <dgm:t>
        <a:bodyPr/>
        <a:lstStyle/>
        <a:p>
          <a:endParaRPr lang="en-US"/>
        </a:p>
      </dgm:t>
    </dgm:pt>
    <dgm:pt modelId="{24A84577-4C4F-4E76-9AE3-C0378CC7EDDD}">
      <dgm:prSet/>
      <dgm:spPr/>
      <dgm:t>
        <a:bodyPr/>
        <a:lstStyle/>
        <a:p>
          <a:r>
            <a:rPr lang="en-US" dirty="0"/>
            <a:t>OPERATIONAL USES AND BENEFITS</a:t>
          </a:r>
        </a:p>
      </dgm:t>
    </dgm:pt>
    <dgm:pt modelId="{7D031A4D-BCF7-46EF-9713-31C1C6628B75}" type="parTrans" cxnId="{69AA09F1-2E24-4E27-B970-F0BC334E8C3B}">
      <dgm:prSet/>
      <dgm:spPr/>
      <dgm:t>
        <a:bodyPr/>
        <a:lstStyle/>
        <a:p>
          <a:endParaRPr lang="en-US"/>
        </a:p>
      </dgm:t>
    </dgm:pt>
    <dgm:pt modelId="{EF456D06-153D-46EA-896C-B173244E55EF}" type="sibTrans" cxnId="{69AA09F1-2E24-4E27-B970-F0BC334E8C3B}">
      <dgm:prSet/>
      <dgm:spPr/>
      <dgm:t>
        <a:bodyPr/>
        <a:lstStyle/>
        <a:p>
          <a:endParaRPr lang="en-US"/>
        </a:p>
      </dgm:t>
    </dgm:pt>
    <dgm:pt modelId="{49834EB1-B37F-4EF8-8A3D-630C042D2E93}">
      <dgm:prSet/>
      <dgm:spPr/>
      <dgm:t>
        <a:bodyPr/>
        <a:lstStyle/>
        <a:p>
          <a:r>
            <a:rPr lang="en-US"/>
            <a:t>Product recommendations</a:t>
          </a:r>
        </a:p>
      </dgm:t>
    </dgm:pt>
    <dgm:pt modelId="{FE2574D7-C6EE-43BA-A4B5-E727D5EBB9D5}" type="parTrans" cxnId="{A3846995-F937-4A28-802F-2B5907107354}">
      <dgm:prSet/>
      <dgm:spPr/>
      <dgm:t>
        <a:bodyPr/>
        <a:lstStyle/>
        <a:p>
          <a:endParaRPr lang="en-US"/>
        </a:p>
      </dgm:t>
    </dgm:pt>
    <dgm:pt modelId="{3DBEE46A-A2C1-4047-8DA9-2E30FA10EB83}" type="sibTrans" cxnId="{A3846995-F937-4A28-802F-2B5907107354}">
      <dgm:prSet/>
      <dgm:spPr/>
      <dgm:t>
        <a:bodyPr/>
        <a:lstStyle/>
        <a:p>
          <a:endParaRPr lang="en-US"/>
        </a:p>
      </dgm:t>
    </dgm:pt>
    <dgm:pt modelId="{F0FABAF7-B792-4C1C-B5BB-556661423AF3}">
      <dgm:prSet/>
      <dgm:spPr/>
      <dgm:t>
        <a:bodyPr/>
        <a:lstStyle/>
        <a:p>
          <a:r>
            <a:rPr lang="en-US" dirty="0"/>
            <a:t>Product references</a:t>
          </a:r>
        </a:p>
      </dgm:t>
    </dgm:pt>
    <dgm:pt modelId="{B5C5D5BF-E439-41AC-82F1-30853F65B4DF}" type="parTrans" cxnId="{73A1A917-E90A-446C-BB8E-A6118448E669}">
      <dgm:prSet/>
      <dgm:spPr/>
      <dgm:t>
        <a:bodyPr/>
        <a:lstStyle/>
        <a:p>
          <a:endParaRPr lang="en-US"/>
        </a:p>
      </dgm:t>
    </dgm:pt>
    <dgm:pt modelId="{A6A41253-E4CE-4A65-B106-7D270084DD63}" type="sibTrans" cxnId="{73A1A917-E90A-446C-BB8E-A6118448E669}">
      <dgm:prSet/>
      <dgm:spPr/>
      <dgm:t>
        <a:bodyPr/>
        <a:lstStyle/>
        <a:p>
          <a:endParaRPr lang="en-US"/>
        </a:p>
      </dgm:t>
    </dgm:pt>
    <dgm:pt modelId="{59D3CDC2-2B9C-4E5E-89E9-B350446B279D}">
      <dgm:prSet/>
      <dgm:spPr/>
      <dgm:t>
        <a:bodyPr/>
        <a:lstStyle/>
        <a:p>
          <a:r>
            <a:rPr lang="en-US"/>
            <a:t>Demographical information</a:t>
          </a:r>
        </a:p>
      </dgm:t>
    </dgm:pt>
    <dgm:pt modelId="{0896B651-D0F4-437D-A939-E30A52BCC2EA}" type="parTrans" cxnId="{C0C7AC0A-226E-470A-A58E-6BFEB2321198}">
      <dgm:prSet/>
      <dgm:spPr/>
      <dgm:t>
        <a:bodyPr/>
        <a:lstStyle/>
        <a:p>
          <a:endParaRPr lang="en-US"/>
        </a:p>
      </dgm:t>
    </dgm:pt>
    <dgm:pt modelId="{E1372CA8-9724-487E-A15D-776FDC2A64F8}" type="sibTrans" cxnId="{C0C7AC0A-226E-470A-A58E-6BFEB2321198}">
      <dgm:prSet/>
      <dgm:spPr/>
      <dgm:t>
        <a:bodyPr/>
        <a:lstStyle/>
        <a:p>
          <a:endParaRPr lang="en-US"/>
        </a:p>
      </dgm:t>
    </dgm:pt>
    <dgm:pt modelId="{8D9425B6-E5D1-4532-BAD4-082E4BE7F82C}" type="pres">
      <dgm:prSet presAssocID="{8D66A4BE-AD89-45E6-A3BF-CC8286961A66}" presName="Name0" presStyleCnt="0">
        <dgm:presLayoutVars>
          <dgm:dir/>
          <dgm:animLvl val="lvl"/>
          <dgm:resizeHandles val="exact"/>
        </dgm:presLayoutVars>
      </dgm:prSet>
      <dgm:spPr/>
    </dgm:pt>
    <dgm:pt modelId="{05D02DE3-8DCC-4496-96F2-1AAF97257771}" type="pres">
      <dgm:prSet presAssocID="{24A84577-4C4F-4E76-9AE3-C0378CC7EDDD}" presName="linNode" presStyleCnt="0"/>
      <dgm:spPr/>
    </dgm:pt>
    <dgm:pt modelId="{CBFF358B-1716-45E6-8E98-7E68B15D7DD7}" type="pres">
      <dgm:prSet presAssocID="{24A84577-4C4F-4E76-9AE3-C0378CC7EDDD}" presName="parentText" presStyleLbl="node1" presStyleIdx="0" presStyleCnt="1">
        <dgm:presLayoutVars>
          <dgm:chMax val="1"/>
          <dgm:bulletEnabled val="1"/>
        </dgm:presLayoutVars>
      </dgm:prSet>
      <dgm:spPr/>
    </dgm:pt>
    <dgm:pt modelId="{6C54C570-3E91-4DD1-BBD2-DB736A9F7A21}" type="pres">
      <dgm:prSet presAssocID="{24A84577-4C4F-4E76-9AE3-C0378CC7EDDD}" presName="descendantText" presStyleLbl="alignAccFollowNode1" presStyleIdx="0" presStyleCnt="1">
        <dgm:presLayoutVars>
          <dgm:bulletEnabled val="1"/>
        </dgm:presLayoutVars>
      </dgm:prSet>
      <dgm:spPr/>
    </dgm:pt>
  </dgm:ptLst>
  <dgm:cxnLst>
    <dgm:cxn modelId="{C0C7AC0A-226E-470A-A58E-6BFEB2321198}" srcId="{24A84577-4C4F-4E76-9AE3-C0378CC7EDDD}" destId="{59D3CDC2-2B9C-4E5E-89E9-B350446B279D}" srcOrd="2" destOrd="0" parTransId="{0896B651-D0F4-437D-A939-E30A52BCC2EA}" sibTransId="{E1372CA8-9724-487E-A15D-776FDC2A64F8}"/>
    <dgm:cxn modelId="{73A1A917-E90A-446C-BB8E-A6118448E669}" srcId="{24A84577-4C4F-4E76-9AE3-C0378CC7EDDD}" destId="{F0FABAF7-B792-4C1C-B5BB-556661423AF3}" srcOrd="1" destOrd="0" parTransId="{B5C5D5BF-E439-41AC-82F1-30853F65B4DF}" sibTransId="{A6A41253-E4CE-4A65-B106-7D270084DD63}"/>
    <dgm:cxn modelId="{45B9F924-A29C-48D5-83AC-30949F25603B}" type="presOf" srcId="{8D66A4BE-AD89-45E6-A3BF-CC8286961A66}" destId="{8D9425B6-E5D1-4532-BAD4-082E4BE7F82C}" srcOrd="0" destOrd="0" presId="urn:microsoft.com/office/officeart/2005/8/layout/vList5"/>
    <dgm:cxn modelId="{CECA6E32-BD68-488E-B5FC-52E743A5BFA9}" type="presOf" srcId="{24A84577-4C4F-4E76-9AE3-C0378CC7EDDD}" destId="{CBFF358B-1716-45E6-8E98-7E68B15D7DD7}" srcOrd="0" destOrd="0" presId="urn:microsoft.com/office/officeart/2005/8/layout/vList5"/>
    <dgm:cxn modelId="{BD5BAB7A-8B6E-462C-9AE3-B57B578D03A6}" type="presOf" srcId="{59D3CDC2-2B9C-4E5E-89E9-B350446B279D}" destId="{6C54C570-3E91-4DD1-BBD2-DB736A9F7A21}" srcOrd="0" destOrd="2" presId="urn:microsoft.com/office/officeart/2005/8/layout/vList5"/>
    <dgm:cxn modelId="{A3846995-F937-4A28-802F-2B5907107354}" srcId="{24A84577-4C4F-4E76-9AE3-C0378CC7EDDD}" destId="{49834EB1-B37F-4EF8-8A3D-630C042D2E93}" srcOrd="0" destOrd="0" parTransId="{FE2574D7-C6EE-43BA-A4B5-E727D5EBB9D5}" sibTransId="{3DBEE46A-A2C1-4047-8DA9-2E30FA10EB83}"/>
    <dgm:cxn modelId="{6EA5B9E1-04CF-4B76-9D8F-0C75EE8753B8}" type="presOf" srcId="{F0FABAF7-B792-4C1C-B5BB-556661423AF3}" destId="{6C54C570-3E91-4DD1-BBD2-DB736A9F7A21}" srcOrd="0" destOrd="1" presId="urn:microsoft.com/office/officeart/2005/8/layout/vList5"/>
    <dgm:cxn modelId="{69AA09F1-2E24-4E27-B970-F0BC334E8C3B}" srcId="{8D66A4BE-AD89-45E6-A3BF-CC8286961A66}" destId="{24A84577-4C4F-4E76-9AE3-C0378CC7EDDD}" srcOrd="0" destOrd="0" parTransId="{7D031A4D-BCF7-46EF-9713-31C1C6628B75}" sibTransId="{EF456D06-153D-46EA-896C-B173244E55EF}"/>
    <dgm:cxn modelId="{063FB8F7-5FEA-47C3-8C77-2DB7D8626065}" type="presOf" srcId="{49834EB1-B37F-4EF8-8A3D-630C042D2E93}" destId="{6C54C570-3E91-4DD1-BBD2-DB736A9F7A21}" srcOrd="0" destOrd="0" presId="urn:microsoft.com/office/officeart/2005/8/layout/vList5"/>
    <dgm:cxn modelId="{F1029C14-3520-47F2-B244-60096F8AB5E8}" type="presParOf" srcId="{8D9425B6-E5D1-4532-BAD4-082E4BE7F82C}" destId="{05D02DE3-8DCC-4496-96F2-1AAF97257771}" srcOrd="0" destOrd="0" presId="urn:microsoft.com/office/officeart/2005/8/layout/vList5"/>
    <dgm:cxn modelId="{3C8960DB-649E-40F6-8ABB-54E66BE85548}" type="presParOf" srcId="{05D02DE3-8DCC-4496-96F2-1AAF97257771}" destId="{CBFF358B-1716-45E6-8E98-7E68B15D7DD7}" srcOrd="0" destOrd="0" presId="urn:microsoft.com/office/officeart/2005/8/layout/vList5"/>
    <dgm:cxn modelId="{904BA72B-72F4-4F60-A3E0-D341646FCC5A}" type="presParOf" srcId="{05D02DE3-8DCC-4496-96F2-1AAF97257771}" destId="{6C54C570-3E91-4DD1-BBD2-DB736A9F7A2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6A4BE-AD89-45E6-A3BF-CC8286961A66}" type="doc">
      <dgm:prSet loTypeId="urn:microsoft.com/office/officeart/2005/8/layout/vList5" loCatId="list" qsTypeId="urn:microsoft.com/office/officeart/2005/8/quickstyle/3d4" qsCatId="3D" csTypeId="urn:microsoft.com/office/officeart/2005/8/colors/accent0_3" csCatId="mainScheme" phldr="1"/>
      <dgm:spPr/>
      <dgm:t>
        <a:bodyPr/>
        <a:lstStyle/>
        <a:p>
          <a:endParaRPr lang="en-US"/>
        </a:p>
      </dgm:t>
    </dgm:pt>
    <dgm:pt modelId="{24A84577-4C4F-4E76-9AE3-C0378CC7EDDD}">
      <dgm:prSet/>
      <dgm:spPr/>
      <dgm:t>
        <a:bodyPr/>
        <a:lstStyle/>
        <a:p>
          <a:r>
            <a:rPr lang="en-US" dirty="0"/>
            <a:t>COMPETITIVE  USES AND BENEFITS</a:t>
          </a:r>
        </a:p>
      </dgm:t>
    </dgm:pt>
    <dgm:pt modelId="{7D031A4D-BCF7-46EF-9713-31C1C6628B75}" type="parTrans" cxnId="{69AA09F1-2E24-4E27-B970-F0BC334E8C3B}">
      <dgm:prSet/>
      <dgm:spPr/>
      <dgm:t>
        <a:bodyPr/>
        <a:lstStyle/>
        <a:p>
          <a:endParaRPr lang="en-US"/>
        </a:p>
      </dgm:t>
    </dgm:pt>
    <dgm:pt modelId="{EF456D06-153D-46EA-896C-B173244E55EF}" type="sibTrans" cxnId="{69AA09F1-2E24-4E27-B970-F0BC334E8C3B}">
      <dgm:prSet/>
      <dgm:spPr/>
      <dgm:t>
        <a:bodyPr/>
        <a:lstStyle/>
        <a:p>
          <a:endParaRPr lang="en-US"/>
        </a:p>
      </dgm:t>
    </dgm:pt>
    <dgm:pt modelId="{49834EB1-B37F-4EF8-8A3D-630C042D2E93}">
      <dgm:prSet/>
      <dgm:spPr/>
      <dgm:t>
        <a:bodyPr/>
        <a:lstStyle/>
        <a:p>
          <a:r>
            <a:rPr lang="en-US" dirty="0"/>
            <a:t>Larger audience</a:t>
          </a:r>
        </a:p>
      </dgm:t>
    </dgm:pt>
    <dgm:pt modelId="{FE2574D7-C6EE-43BA-A4B5-E727D5EBB9D5}" type="parTrans" cxnId="{A3846995-F937-4A28-802F-2B5907107354}">
      <dgm:prSet/>
      <dgm:spPr/>
      <dgm:t>
        <a:bodyPr/>
        <a:lstStyle/>
        <a:p>
          <a:endParaRPr lang="en-US"/>
        </a:p>
      </dgm:t>
    </dgm:pt>
    <dgm:pt modelId="{3DBEE46A-A2C1-4047-8DA9-2E30FA10EB83}" type="sibTrans" cxnId="{A3846995-F937-4A28-802F-2B5907107354}">
      <dgm:prSet/>
      <dgm:spPr/>
      <dgm:t>
        <a:bodyPr/>
        <a:lstStyle/>
        <a:p>
          <a:endParaRPr lang="en-US"/>
        </a:p>
      </dgm:t>
    </dgm:pt>
    <dgm:pt modelId="{F0FABAF7-B792-4C1C-B5BB-556661423AF3}">
      <dgm:prSet/>
      <dgm:spPr/>
      <dgm:t>
        <a:bodyPr/>
        <a:lstStyle/>
        <a:p>
          <a:r>
            <a:rPr lang="en-US" dirty="0"/>
            <a:t>Go viral</a:t>
          </a:r>
        </a:p>
      </dgm:t>
    </dgm:pt>
    <dgm:pt modelId="{B5C5D5BF-E439-41AC-82F1-30853F65B4DF}" type="parTrans" cxnId="{73A1A917-E90A-446C-BB8E-A6118448E669}">
      <dgm:prSet/>
      <dgm:spPr/>
      <dgm:t>
        <a:bodyPr/>
        <a:lstStyle/>
        <a:p>
          <a:endParaRPr lang="en-US"/>
        </a:p>
      </dgm:t>
    </dgm:pt>
    <dgm:pt modelId="{A6A41253-E4CE-4A65-B106-7D270084DD63}" type="sibTrans" cxnId="{73A1A917-E90A-446C-BB8E-A6118448E669}">
      <dgm:prSet/>
      <dgm:spPr/>
      <dgm:t>
        <a:bodyPr/>
        <a:lstStyle/>
        <a:p>
          <a:endParaRPr lang="en-US"/>
        </a:p>
      </dgm:t>
    </dgm:pt>
    <dgm:pt modelId="{59D3CDC2-2B9C-4E5E-89E9-B350446B279D}">
      <dgm:prSet/>
      <dgm:spPr/>
      <dgm:t>
        <a:bodyPr/>
        <a:lstStyle/>
        <a:p>
          <a:r>
            <a:rPr lang="en-US" dirty="0"/>
            <a:t>Creativity</a:t>
          </a:r>
        </a:p>
      </dgm:t>
    </dgm:pt>
    <dgm:pt modelId="{0896B651-D0F4-437D-A939-E30A52BCC2EA}" type="parTrans" cxnId="{C0C7AC0A-226E-470A-A58E-6BFEB2321198}">
      <dgm:prSet/>
      <dgm:spPr/>
      <dgm:t>
        <a:bodyPr/>
        <a:lstStyle/>
        <a:p>
          <a:endParaRPr lang="en-US"/>
        </a:p>
      </dgm:t>
    </dgm:pt>
    <dgm:pt modelId="{E1372CA8-9724-487E-A15D-776FDC2A64F8}" type="sibTrans" cxnId="{C0C7AC0A-226E-470A-A58E-6BFEB2321198}">
      <dgm:prSet/>
      <dgm:spPr/>
      <dgm:t>
        <a:bodyPr/>
        <a:lstStyle/>
        <a:p>
          <a:endParaRPr lang="en-US"/>
        </a:p>
      </dgm:t>
    </dgm:pt>
    <dgm:pt modelId="{C259ADA5-8194-453F-A634-46B96F2E6390}">
      <dgm:prSet/>
      <dgm:spPr/>
      <dgm:t>
        <a:bodyPr/>
        <a:lstStyle/>
        <a:p>
          <a:r>
            <a:rPr lang="en-US" dirty="0"/>
            <a:t>Brand recognition</a:t>
          </a:r>
        </a:p>
      </dgm:t>
    </dgm:pt>
    <dgm:pt modelId="{29BA425F-EDC2-4C3F-BB69-564B691FB6B6}" type="parTrans" cxnId="{883E6750-6A3F-45B5-A429-5986CFCBC7A3}">
      <dgm:prSet/>
      <dgm:spPr/>
      <dgm:t>
        <a:bodyPr/>
        <a:lstStyle/>
        <a:p>
          <a:endParaRPr lang="en-US"/>
        </a:p>
      </dgm:t>
    </dgm:pt>
    <dgm:pt modelId="{942DE9C6-D60C-4C48-8B08-33CB273A71F2}" type="sibTrans" cxnId="{883E6750-6A3F-45B5-A429-5986CFCBC7A3}">
      <dgm:prSet/>
      <dgm:spPr/>
      <dgm:t>
        <a:bodyPr/>
        <a:lstStyle/>
        <a:p>
          <a:endParaRPr lang="en-US"/>
        </a:p>
      </dgm:t>
    </dgm:pt>
    <dgm:pt modelId="{78D20121-11F9-477F-ACA5-E10D281318AE}">
      <dgm:prSet/>
      <dgm:spPr/>
      <dgm:t>
        <a:bodyPr/>
        <a:lstStyle/>
        <a:p>
          <a:r>
            <a:rPr lang="en-US" dirty="0"/>
            <a:t>Increases website revenue</a:t>
          </a:r>
        </a:p>
      </dgm:t>
    </dgm:pt>
    <dgm:pt modelId="{17BF487E-0E0D-4165-BCC4-FE938F818410}" type="parTrans" cxnId="{52B37614-0234-4745-9E7D-F76034596461}">
      <dgm:prSet/>
      <dgm:spPr/>
      <dgm:t>
        <a:bodyPr/>
        <a:lstStyle/>
        <a:p>
          <a:endParaRPr lang="en-US"/>
        </a:p>
      </dgm:t>
    </dgm:pt>
    <dgm:pt modelId="{4B1FAB2F-486F-4661-9BB1-378EF5DA2D81}" type="sibTrans" cxnId="{52B37614-0234-4745-9E7D-F76034596461}">
      <dgm:prSet/>
      <dgm:spPr/>
      <dgm:t>
        <a:bodyPr/>
        <a:lstStyle/>
        <a:p>
          <a:endParaRPr lang="en-US"/>
        </a:p>
      </dgm:t>
    </dgm:pt>
    <dgm:pt modelId="{8D9425B6-E5D1-4532-BAD4-082E4BE7F82C}" type="pres">
      <dgm:prSet presAssocID="{8D66A4BE-AD89-45E6-A3BF-CC8286961A66}" presName="Name0" presStyleCnt="0">
        <dgm:presLayoutVars>
          <dgm:dir/>
          <dgm:animLvl val="lvl"/>
          <dgm:resizeHandles val="exact"/>
        </dgm:presLayoutVars>
      </dgm:prSet>
      <dgm:spPr/>
    </dgm:pt>
    <dgm:pt modelId="{05D02DE3-8DCC-4496-96F2-1AAF97257771}" type="pres">
      <dgm:prSet presAssocID="{24A84577-4C4F-4E76-9AE3-C0378CC7EDDD}" presName="linNode" presStyleCnt="0"/>
      <dgm:spPr/>
    </dgm:pt>
    <dgm:pt modelId="{CBFF358B-1716-45E6-8E98-7E68B15D7DD7}" type="pres">
      <dgm:prSet presAssocID="{24A84577-4C4F-4E76-9AE3-C0378CC7EDDD}" presName="parentText" presStyleLbl="node1" presStyleIdx="0" presStyleCnt="1">
        <dgm:presLayoutVars>
          <dgm:chMax val="1"/>
          <dgm:bulletEnabled val="1"/>
        </dgm:presLayoutVars>
      </dgm:prSet>
      <dgm:spPr/>
    </dgm:pt>
    <dgm:pt modelId="{6C54C570-3E91-4DD1-BBD2-DB736A9F7A21}" type="pres">
      <dgm:prSet presAssocID="{24A84577-4C4F-4E76-9AE3-C0378CC7EDDD}" presName="descendantText" presStyleLbl="alignAccFollowNode1" presStyleIdx="0" presStyleCnt="1" custLinFactNeighborY="0">
        <dgm:presLayoutVars>
          <dgm:bulletEnabled val="1"/>
        </dgm:presLayoutVars>
      </dgm:prSet>
      <dgm:spPr/>
    </dgm:pt>
  </dgm:ptLst>
  <dgm:cxnLst>
    <dgm:cxn modelId="{C0C7AC0A-226E-470A-A58E-6BFEB2321198}" srcId="{24A84577-4C4F-4E76-9AE3-C0378CC7EDDD}" destId="{59D3CDC2-2B9C-4E5E-89E9-B350446B279D}" srcOrd="2" destOrd="0" parTransId="{0896B651-D0F4-437D-A939-E30A52BCC2EA}" sibTransId="{E1372CA8-9724-487E-A15D-776FDC2A64F8}"/>
    <dgm:cxn modelId="{52B37614-0234-4745-9E7D-F76034596461}" srcId="{24A84577-4C4F-4E76-9AE3-C0378CC7EDDD}" destId="{78D20121-11F9-477F-ACA5-E10D281318AE}" srcOrd="4" destOrd="0" parTransId="{17BF487E-0E0D-4165-BCC4-FE938F818410}" sibTransId="{4B1FAB2F-486F-4661-9BB1-378EF5DA2D81}"/>
    <dgm:cxn modelId="{73A1A917-E90A-446C-BB8E-A6118448E669}" srcId="{24A84577-4C4F-4E76-9AE3-C0378CC7EDDD}" destId="{F0FABAF7-B792-4C1C-B5BB-556661423AF3}" srcOrd="1" destOrd="0" parTransId="{B5C5D5BF-E439-41AC-82F1-30853F65B4DF}" sibTransId="{A6A41253-E4CE-4A65-B106-7D270084DD63}"/>
    <dgm:cxn modelId="{45B9F924-A29C-48D5-83AC-30949F25603B}" type="presOf" srcId="{8D66A4BE-AD89-45E6-A3BF-CC8286961A66}" destId="{8D9425B6-E5D1-4532-BAD4-082E4BE7F82C}" srcOrd="0" destOrd="0" presId="urn:microsoft.com/office/officeart/2005/8/layout/vList5"/>
    <dgm:cxn modelId="{CECA6E32-BD68-488E-B5FC-52E743A5BFA9}" type="presOf" srcId="{24A84577-4C4F-4E76-9AE3-C0378CC7EDDD}" destId="{CBFF358B-1716-45E6-8E98-7E68B15D7DD7}" srcOrd="0" destOrd="0" presId="urn:microsoft.com/office/officeart/2005/8/layout/vList5"/>
    <dgm:cxn modelId="{883E6750-6A3F-45B5-A429-5986CFCBC7A3}" srcId="{24A84577-4C4F-4E76-9AE3-C0378CC7EDDD}" destId="{C259ADA5-8194-453F-A634-46B96F2E6390}" srcOrd="3" destOrd="0" parTransId="{29BA425F-EDC2-4C3F-BB69-564B691FB6B6}" sibTransId="{942DE9C6-D60C-4C48-8B08-33CB273A71F2}"/>
    <dgm:cxn modelId="{BD5BAB7A-8B6E-462C-9AE3-B57B578D03A6}" type="presOf" srcId="{59D3CDC2-2B9C-4E5E-89E9-B350446B279D}" destId="{6C54C570-3E91-4DD1-BBD2-DB736A9F7A21}" srcOrd="0" destOrd="2" presId="urn:microsoft.com/office/officeart/2005/8/layout/vList5"/>
    <dgm:cxn modelId="{A3846995-F937-4A28-802F-2B5907107354}" srcId="{24A84577-4C4F-4E76-9AE3-C0378CC7EDDD}" destId="{49834EB1-B37F-4EF8-8A3D-630C042D2E93}" srcOrd="0" destOrd="0" parTransId="{FE2574D7-C6EE-43BA-A4B5-E727D5EBB9D5}" sibTransId="{3DBEE46A-A2C1-4047-8DA9-2E30FA10EB83}"/>
    <dgm:cxn modelId="{5F83D3B6-1FC6-4AB6-A67D-DF773EBF32D6}" type="presOf" srcId="{78D20121-11F9-477F-ACA5-E10D281318AE}" destId="{6C54C570-3E91-4DD1-BBD2-DB736A9F7A21}" srcOrd="0" destOrd="4" presId="urn:microsoft.com/office/officeart/2005/8/layout/vList5"/>
    <dgm:cxn modelId="{E7B2B7B9-17C3-42E6-B984-3ADB684CD3FD}" type="presOf" srcId="{C259ADA5-8194-453F-A634-46B96F2E6390}" destId="{6C54C570-3E91-4DD1-BBD2-DB736A9F7A21}" srcOrd="0" destOrd="3" presId="urn:microsoft.com/office/officeart/2005/8/layout/vList5"/>
    <dgm:cxn modelId="{6EA5B9E1-04CF-4B76-9D8F-0C75EE8753B8}" type="presOf" srcId="{F0FABAF7-B792-4C1C-B5BB-556661423AF3}" destId="{6C54C570-3E91-4DD1-BBD2-DB736A9F7A21}" srcOrd="0" destOrd="1" presId="urn:microsoft.com/office/officeart/2005/8/layout/vList5"/>
    <dgm:cxn modelId="{69AA09F1-2E24-4E27-B970-F0BC334E8C3B}" srcId="{8D66A4BE-AD89-45E6-A3BF-CC8286961A66}" destId="{24A84577-4C4F-4E76-9AE3-C0378CC7EDDD}" srcOrd="0" destOrd="0" parTransId="{7D031A4D-BCF7-46EF-9713-31C1C6628B75}" sibTransId="{EF456D06-153D-46EA-896C-B173244E55EF}"/>
    <dgm:cxn modelId="{063FB8F7-5FEA-47C3-8C77-2DB7D8626065}" type="presOf" srcId="{49834EB1-B37F-4EF8-8A3D-630C042D2E93}" destId="{6C54C570-3E91-4DD1-BBD2-DB736A9F7A21}" srcOrd="0" destOrd="0" presId="urn:microsoft.com/office/officeart/2005/8/layout/vList5"/>
    <dgm:cxn modelId="{F1029C14-3520-47F2-B244-60096F8AB5E8}" type="presParOf" srcId="{8D9425B6-E5D1-4532-BAD4-082E4BE7F82C}" destId="{05D02DE3-8DCC-4496-96F2-1AAF97257771}" srcOrd="0" destOrd="0" presId="urn:microsoft.com/office/officeart/2005/8/layout/vList5"/>
    <dgm:cxn modelId="{3C8960DB-649E-40F6-8ABB-54E66BE85548}" type="presParOf" srcId="{05D02DE3-8DCC-4496-96F2-1AAF97257771}" destId="{CBFF358B-1716-45E6-8E98-7E68B15D7DD7}" srcOrd="0" destOrd="0" presId="urn:microsoft.com/office/officeart/2005/8/layout/vList5"/>
    <dgm:cxn modelId="{904BA72B-72F4-4F60-A3E0-D341646FCC5A}" type="presParOf" srcId="{05D02DE3-8DCC-4496-96F2-1AAF97257771}" destId="{6C54C570-3E91-4DD1-BBD2-DB736A9F7A2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95FEDE-A2D1-4041-861E-BA3907B1A0FD}"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US"/>
        </a:p>
      </dgm:t>
    </dgm:pt>
    <dgm:pt modelId="{42EA505D-09E9-4118-A666-54C7195E2EF1}">
      <dgm:prSet/>
      <dgm:spPr/>
      <dgm:t>
        <a:bodyPr/>
        <a:lstStyle/>
        <a:p>
          <a:r>
            <a:rPr lang="en-US" dirty="0"/>
            <a:t>COMPLIANCE RISKS OF A SOCIAL MEDIA PLATFORM</a:t>
          </a:r>
        </a:p>
      </dgm:t>
    </dgm:pt>
    <dgm:pt modelId="{20957859-98D0-4E10-B2DF-90B42CBD3AD5}" type="parTrans" cxnId="{E5EEE279-0D2D-4E21-A288-A0220CA7D0FC}">
      <dgm:prSet/>
      <dgm:spPr/>
      <dgm:t>
        <a:bodyPr/>
        <a:lstStyle/>
        <a:p>
          <a:endParaRPr lang="en-US"/>
        </a:p>
      </dgm:t>
    </dgm:pt>
    <dgm:pt modelId="{E867ADC9-4A14-4AA3-A3C7-52A61FD33EFF}" type="sibTrans" cxnId="{E5EEE279-0D2D-4E21-A288-A0220CA7D0FC}">
      <dgm:prSet/>
      <dgm:spPr/>
      <dgm:t>
        <a:bodyPr/>
        <a:lstStyle/>
        <a:p>
          <a:endParaRPr lang="en-US"/>
        </a:p>
      </dgm:t>
    </dgm:pt>
    <dgm:pt modelId="{9131F8CB-802D-4B66-8C7D-62F3DD3E1206}">
      <dgm:prSet/>
      <dgm:spPr>
        <a:solidFill>
          <a:schemeClr val="tx2">
            <a:lumMod val="10000"/>
            <a:lumOff val="90000"/>
            <a:alpha val="90000"/>
          </a:schemeClr>
        </a:solidFill>
      </dgm:spPr>
      <dgm:t>
        <a:bodyPr/>
        <a:lstStyle/>
        <a:p>
          <a:r>
            <a:rPr lang="en-US" dirty="0"/>
            <a:t>Reputational risk</a:t>
          </a:r>
        </a:p>
      </dgm:t>
    </dgm:pt>
    <dgm:pt modelId="{45BED0C1-2786-4E49-A6ED-716B8F8103FB}" type="parTrans" cxnId="{6D875F7E-C138-45E6-B85C-C854AE9DDD5D}">
      <dgm:prSet/>
      <dgm:spPr/>
      <dgm:t>
        <a:bodyPr/>
        <a:lstStyle/>
        <a:p>
          <a:endParaRPr lang="en-US"/>
        </a:p>
      </dgm:t>
    </dgm:pt>
    <dgm:pt modelId="{A08836DF-38E2-44C8-AE06-1C1B5A2EF8F0}" type="sibTrans" cxnId="{6D875F7E-C138-45E6-B85C-C854AE9DDD5D}">
      <dgm:prSet/>
      <dgm:spPr/>
      <dgm:t>
        <a:bodyPr/>
        <a:lstStyle/>
        <a:p>
          <a:endParaRPr lang="en-US"/>
        </a:p>
      </dgm:t>
    </dgm:pt>
    <dgm:pt modelId="{AE06939F-FED1-4C04-BC4E-D6AD641E6AE9}">
      <dgm:prSet/>
      <dgm:spPr>
        <a:solidFill>
          <a:schemeClr val="tx2">
            <a:lumMod val="10000"/>
            <a:lumOff val="90000"/>
            <a:alpha val="90000"/>
          </a:schemeClr>
        </a:solidFill>
      </dgm:spPr>
      <dgm:t>
        <a:bodyPr/>
        <a:lstStyle/>
        <a:p>
          <a:r>
            <a:rPr lang="en-US"/>
            <a:t>Legal risk</a:t>
          </a:r>
        </a:p>
      </dgm:t>
    </dgm:pt>
    <dgm:pt modelId="{CB0E7284-588F-4B10-A873-A3C8529F5623}" type="parTrans" cxnId="{E8864EA0-E17E-4168-B014-7A2CA36C8B9C}">
      <dgm:prSet/>
      <dgm:spPr/>
      <dgm:t>
        <a:bodyPr/>
        <a:lstStyle/>
        <a:p>
          <a:endParaRPr lang="en-US"/>
        </a:p>
      </dgm:t>
    </dgm:pt>
    <dgm:pt modelId="{5B81DE4C-BE62-4B6E-93C4-F41044D4D771}" type="sibTrans" cxnId="{E8864EA0-E17E-4168-B014-7A2CA36C8B9C}">
      <dgm:prSet/>
      <dgm:spPr/>
      <dgm:t>
        <a:bodyPr/>
        <a:lstStyle/>
        <a:p>
          <a:endParaRPr lang="en-US"/>
        </a:p>
      </dgm:t>
    </dgm:pt>
    <dgm:pt modelId="{7C749BDF-A2AE-46D9-88A3-7A1D36C98E56}">
      <dgm:prSet/>
      <dgm:spPr/>
      <dgm:t>
        <a:bodyPr/>
        <a:lstStyle/>
        <a:p>
          <a:r>
            <a:rPr lang="en-US"/>
            <a:t>AVOID RISKS BY ENSURING AN EFFECTIVE SOCIAL MEDIA COMPLIANCE PROGRAM</a:t>
          </a:r>
        </a:p>
      </dgm:t>
    </dgm:pt>
    <dgm:pt modelId="{589D7F30-C201-44D5-AA74-B1B4D65F2910}" type="parTrans" cxnId="{519D8CA3-C969-4DD8-AF1A-8848546B77C0}">
      <dgm:prSet/>
      <dgm:spPr/>
      <dgm:t>
        <a:bodyPr/>
        <a:lstStyle/>
        <a:p>
          <a:endParaRPr lang="en-US"/>
        </a:p>
      </dgm:t>
    </dgm:pt>
    <dgm:pt modelId="{B81C2237-D95E-47F3-9C2E-570EE469EC01}" type="sibTrans" cxnId="{519D8CA3-C969-4DD8-AF1A-8848546B77C0}">
      <dgm:prSet/>
      <dgm:spPr/>
      <dgm:t>
        <a:bodyPr/>
        <a:lstStyle/>
        <a:p>
          <a:endParaRPr lang="en-US"/>
        </a:p>
      </dgm:t>
    </dgm:pt>
    <dgm:pt modelId="{A1234533-428D-4C16-9632-A9C7DEB58599}">
      <dgm:prSet/>
      <dgm:spPr>
        <a:solidFill>
          <a:schemeClr val="tx2">
            <a:lumMod val="10000"/>
            <a:lumOff val="90000"/>
            <a:alpha val="90000"/>
          </a:schemeClr>
        </a:solidFill>
      </dgm:spPr>
      <dgm:t>
        <a:bodyPr/>
        <a:lstStyle/>
        <a:p>
          <a:r>
            <a:rPr lang="en-US"/>
            <a:t>Train employees to understand what is violating the company’s policies and protect the company’s reputation by taking necessary actions.</a:t>
          </a:r>
        </a:p>
      </dgm:t>
    </dgm:pt>
    <dgm:pt modelId="{B3FBACE2-951E-45FD-89CD-DD5FD8972F16}" type="parTrans" cxnId="{6D657726-7FE4-459D-A74E-AA2EFF644470}">
      <dgm:prSet/>
      <dgm:spPr/>
      <dgm:t>
        <a:bodyPr/>
        <a:lstStyle/>
        <a:p>
          <a:endParaRPr lang="en-US"/>
        </a:p>
      </dgm:t>
    </dgm:pt>
    <dgm:pt modelId="{93B9C9E6-806F-40D6-99DC-E97E874B3C14}" type="sibTrans" cxnId="{6D657726-7FE4-459D-A74E-AA2EFF644470}">
      <dgm:prSet/>
      <dgm:spPr/>
      <dgm:t>
        <a:bodyPr/>
        <a:lstStyle/>
        <a:p>
          <a:endParaRPr lang="en-US"/>
        </a:p>
      </dgm:t>
    </dgm:pt>
    <dgm:pt modelId="{4918D61F-274F-4542-9D0D-B0E6B4E3B584}">
      <dgm:prSet/>
      <dgm:spPr>
        <a:solidFill>
          <a:schemeClr val="tx2">
            <a:lumMod val="10000"/>
            <a:lumOff val="90000"/>
            <a:alpha val="90000"/>
          </a:schemeClr>
        </a:solidFill>
      </dgm:spPr>
      <dgm:t>
        <a:bodyPr/>
        <a:lstStyle/>
        <a:p>
          <a:r>
            <a:rPr lang="en-US" dirty="0"/>
            <a:t>Establish a dedicated team that communicates and monitors compliance across departments.</a:t>
          </a:r>
        </a:p>
      </dgm:t>
    </dgm:pt>
    <dgm:pt modelId="{82352186-F918-4ED5-96BB-6E3EC5FBF38E}" type="parTrans" cxnId="{B0E9C449-95AD-426A-9002-0FE0C180B44A}">
      <dgm:prSet/>
      <dgm:spPr/>
      <dgm:t>
        <a:bodyPr/>
        <a:lstStyle/>
        <a:p>
          <a:endParaRPr lang="en-US"/>
        </a:p>
      </dgm:t>
    </dgm:pt>
    <dgm:pt modelId="{3FF6A0B7-CA47-4CCD-95B6-327DC25630AF}" type="sibTrans" cxnId="{B0E9C449-95AD-426A-9002-0FE0C180B44A}">
      <dgm:prSet/>
      <dgm:spPr/>
      <dgm:t>
        <a:bodyPr/>
        <a:lstStyle/>
        <a:p>
          <a:endParaRPr lang="en-US"/>
        </a:p>
      </dgm:t>
    </dgm:pt>
    <dgm:pt modelId="{7A53C7BF-36ED-48B0-B80C-3BF86BF3482E}">
      <dgm:prSet/>
      <dgm:spPr>
        <a:solidFill>
          <a:schemeClr val="tx2">
            <a:lumMod val="10000"/>
            <a:lumOff val="90000"/>
            <a:alpha val="90000"/>
          </a:schemeClr>
        </a:solidFill>
      </dgm:spPr>
      <dgm:t>
        <a:bodyPr/>
        <a:lstStyle/>
        <a:p>
          <a:r>
            <a:rPr lang="en-US"/>
            <a:t>Centralize social media governance.</a:t>
          </a:r>
        </a:p>
      </dgm:t>
    </dgm:pt>
    <dgm:pt modelId="{D217E02D-FD65-42FE-83E8-A5AA04B23A27}" type="parTrans" cxnId="{ED12E63F-CC0F-4A85-A792-52DC2DF50120}">
      <dgm:prSet/>
      <dgm:spPr/>
      <dgm:t>
        <a:bodyPr/>
        <a:lstStyle/>
        <a:p>
          <a:endParaRPr lang="en-US"/>
        </a:p>
      </dgm:t>
    </dgm:pt>
    <dgm:pt modelId="{3BF336DE-E3FE-43B3-BF40-D9E8B36E574F}" type="sibTrans" cxnId="{ED12E63F-CC0F-4A85-A792-52DC2DF50120}">
      <dgm:prSet/>
      <dgm:spPr/>
      <dgm:t>
        <a:bodyPr/>
        <a:lstStyle/>
        <a:p>
          <a:endParaRPr lang="en-US"/>
        </a:p>
      </dgm:t>
    </dgm:pt>
    <dgm:pt modelId="{A3917591-8EBC-40EF-9FAD-E5291D36D147}" type="pres">
      <dgm:prSet presAssocID="{D595FEDE-A2D1-4041-861E-BA3907B1A0FD}" presName="linear" presStyleCnt="0">
        <dgm:presLayoutVars>
          <dgm:dir/>
          <dgm:animLvl val="lvl"/>
          <dgm:resizeHandles val="exact"/>
        </dgm:presLayoutVars>
      </dgm:prSet>
      <dgm:spPr/>
    </dgm:pt>
    <dgm:pt modelId="{84620048-31B8-4EB6-8128-1ED70B46D576}" type="pres">
      <dgm:prSet presAssocID="{42EA505D-09E9-4118-A666-54C7195E2EF1}" presName="parentLin" presStyleCnt="0"/>
      <dgm:spPr/>
    </dgm:pt>
    <dgm:pt modelId="{A4F1C08B-6002-4E26-BE8B-E8332C2E6BB2}" type="pres">
      <dgm:prSet presAssocID="{42EA505D-09E9-4118-A666-54C7195E2EF1}" presName="parentLeftMargin" presStyleLbl="node1" presStyleIdx="0" presStyleCnt="2"/>
      <dgm:spPr/>
    </dgm:pt>
    <dgm:pt modelId="{6203D9F8-D949-49A7-97C0-EAAEB25079A1}" type="pres">
      <dgm:prSet presAssocID="{42EA505D-09E9-4118-A666-54C7195E2EF1}" presName="parentText" presStyleLbl="node1" presStyleIdx="0" presStyleCnt="2">
        <dgm:presLayoutVars>
          <dgm:chMax val="0"/>
          <dgm:bulletEnabled val="1"/>
        </dgm:presLayoutVars>
      </dgm:prSet>
      <dgm:spPr/>
    </dgm:pt>
    <dgm:pt modelId="{0BCBF5FE-D9BA-403D-AF6F-249AEB047096}" type="pres">
      <dgm:prSet presAssocID="{42EA505D-09E9-4118-A666-54C7195E2EF1}" presName="negativeSpace" presStyleCnt="0"/>
      <dgm:spPr/>
    </dgm:pt>
    <dgm:pt modelId="{CB053BCE-5350-4BC6-8584-FC2EE34A937B}" type="pres">
      <dgm:prSet presAssocID="{42EA505D-09E9-4118-A666-54C7195E2EF1}" presName="childText" presStyleLbl="conFgAcc1" presStyleIdx="0" presStyleCnt="2">
        <dgm:presLayoutVars>
          <dgm:bulletEnabled val="1"/>
        </dgm:presLayoutVars>
      </dgm:prSet>
      <dgm:spPr/>
    </dgm:pt>
    <dgm:pt modelId="{20662417-0F88-4D9A-B9A4-110FE0969A31}" type="pres">
      <dgm:prSet presAssocID="{E867ADC9-4A14-4AA3-A3C7-52A61FD33EFF}" presName="spaceBetweenRectangles" presStyleCnt="0"/>
      <dgm:spPr/>
    </dgm:pt>
    <dgm:pt modelId="{59C3C20B-C24A-4CFC-98ED-F493A1C121FE}" type="pres">
      <dgm:prSet presAssocID="{7C749BDF-A2AE-46D9-88A3-7A1D36C98E56}" presName="parentLin" presStyleCnt="0"/>
      <dgm:spPr/>
    </dgm:pt>
    <dgm:pt modelId="{D8E130F7-2D03-49F5-834F-0314A0750DAC}" type="pres">
      <dgm:prSet presAssocID="{7C749BDF-A2AE-46D9-88A3-7A1D36C98E56}" presName="parentLeftMargin" presStyleLbl="node1" presStyleIdx="0" presStyleCnt="2"/>
      <dgm:spPr/>
    </dgm:pt>
    <dgm:pt modelId="{11FFC5A9-3825-431B-97F7-15113D9855BE}" type="pres">
      <dgm:prSet presAssocID="{7C749BDF-A2AE-46D9-88A3-7A1D36C98E56}" presName="parentText" presStyleLbl="node1" presStyleIdx="1" presStyleCnt="2">
        <dgm:presLayoutVars>
          <dgm:chMax val="0"/>
          <dgm:bulletEnabled val="1"/>
        </dgm:presLayoutVars>
      </dgm:prSet>
      <dgm:spPr/>
    </dgm:pt>
    <dgm:pt modelId="{9C85CAD5-2315-4219-AB58-C89725BEB539}" type="pres">
      <dgm:prSet presAssocID="{7C749BDF-A2AE-46D9-88A3-7A1D36C98E56}" presName="negativeSpace" presStyleCnt="0"/>
      <dgm:spPr/>
    </dgm:pt>
    <dgm:pt modelId="{A28A11C0-5518-4F36-815B-FCF2711BE34F}" type="pres">
      <dgm:prSet presAssocID="{7C749BDF-A2AE-46D9-88A3-7A1D36C98E56}" presName="childText" presStyleLbl="conFgAcc1" presStyleIdx="1" presStyleCnt="2">
        <dgm:presLayoutVars>
          <dgm:bulletEnabled val="1"/>
        </dgm:presLayoutVars>
      </dgm:prSet>
      <dgm:spPr/>
    </dgm:pt>
  </dgm:ptLst>
  <dgm:cxnLst>
    <dgm:cxn modelId="{FE778E07-30A0-467A-BD22-7610A168F2F5}" type="presOf" srcId="{9131F8CB-802D-4B66-8C7D-62F3DD3E1206}" destId="{CB053BCE-5350-4BC6-8584-FC2EE34A937B}" srcOrd="0" destOrd="0" presId="urn:microsoft.com/office/officeart/2005/8/layout/list1"/>
    <dgm:cxn modelId="{E3D19513-8B0D-42FD-A838-8035711F1218}" type="presOf" srcId="{D595FEDE-A2D1-4041-861E-BA3907B1A0FD}" destId="{A3917591-8EBC-40EF-9FAD-E5291D36D147}" srcOrd="0" destOrd="0" presId="urn:microsoft.com/office/officeart/2005/8/layout/list1"/>
    <dgm:cxn modelId="{6D657726-7FE4-459D-A74E-AA2EFF644470}" srcId="{7C749BDF-A2AE-46D9-88A3-7A1D36C98E56}" destId="{A1234533-428D-4C16-9632-A9C7DEB58599}" srcOrd="0" destOrd="0" parTransId="{B3FBACE2-951E-45FD-89CD-DD5FD8972F16}" sibTransId="{93B9C9E6-806F-40D6-99DC-E97E874B3C14}"/>
    <dgm:cxn modelId="{ED12E63F-CC0F-4A85-A792-52DC2DF50120}" srcId="{7C749BDF-A2AE-46D9-88A3-7A1D36C98E56}" destId="{7A53C7BF-36ED-48B0-B80C-3BF86BF3482E}" srcOrd="2" destOrd="0" parTransId="{D217E02D-FD65-42FE-83E8-A5AA04B23A27}" sibTransId="{3BF336DE-E3FE-43B3-BF40-D9E8B36E574F}"/>
    <dgm:cxn modelId="{9034D85E-EE7B-4012-BCF4-E5C83E0FDFF9}" type="presOf" srcId="{42EA505D-09E9-4118-A666-54C7195E2EF1}" destId="{6203D9F8-D949-49A7-97C0-EAAEB25079A1}" srcOrd="1" destOrd="0" presId="urn:microsoft.com/office/officeart/2005/8/layout/list1"/>
    <dgm:cxn modelId="{B0E9C449-95AD-426A-9002-0FE0C180B44A}" srcId="{7C749BDF-A2AE-46D9-88A3-7A1D36C98E56}" destId="{4918D61F-274F-4542-9D0D-B0E6B4E3B584}" srcOrd="1" destOrd="0" parTransId="{82352186-F918-4ED5-96BB-6E3EC5FBF38E}" sibTransId="{3FF6A0B7-CA47-4CCD-95B6-327DC25630AF}"/>
    <dgm:cxn modelId="{E5EEE279-0D2D-4E21-A288-A0220CA7D0FC}" srcId="{D595FEDE-A2D1-4041-861E-BA3907B1A0FD}" destId="{42EA505D-09E9-4118-A666-54C7195E2EF1}" srcOrd="0" destOrd="0" parTransId="{20957859-98D0-4E10-B2DF-90B42CBD3AD5}" sibTransId="{E867ADC9-4A14-4AA3-A3C7-52A61FD33EFF}"/>
    <dgm:cxn modelId="{6C79577D-0C3D-47E0-AE41-921468AFF19F}" type="presOf" srcId="{7C749BDF-A2AE-46D9-88A3-7A1D36C98E56}" destId="{D8E130F7-2D03-49F5-834F-0314A0750DAC}" srcOrd="0" destOrd="0" presId="urn:microsoft.com/office/officeart/2005/8/layout/list1"/>
    <dgm:cxn modelId="{7D5FA77D-D830-4EE2-B254-70C84A525036}" type="presOf" srcId="{42EA505D-09E9-4118-A666-54C7195E2EF1}" destId="{A4F1C08B-6002-4E26-BE8B-E8332C2E6BB2}" srcOrd="0" destOrd="0" presId="urn:microsoft.com/office/officeart/2005/8/layout/list1"/>
    <dgm:cxn modelId="{6D875F7E-C138-45E6-B85C-C854AE9DDD5D}" srcId="{42EA505D-09E9-4118-A666-54C7195E2EF1}" destId="{9131F8CB-802D-4B66-8C7D-62F3DD3E1206}" srcOrd="0" destOrd="0" parTransId="{45BED0C1-2786-4E49-A6ED-716B8F8103FB}" sibTransId="{A08836DF-38E2-44C8-AE06-1C1B5A2EF8F0}"/>
    <dgm:cxn modelId="{EF325C9E-0E3D-4ECE-A769-81824A9EF27B}" type="presOf" srcId="{7A53C7BF-36ED-48B0-B80C-3BF86BF3482E}" destId="{A28A11C0-5518-4F36-815B-FCF2711BE34F}" srcOrd="0" destOrd="2" presId="urn:microsoft.com/office/officeart/2005/8/layout/list1"/>
    <dgm:cxn modelId="{E8864EA0-E17E-4168-B014-7A2CA36C8B9C}" srcId="{42EA505D-09E9-4118-A666-54C7195E2EF1}" destId="{AE06939F-FED1-4C04-BC4E-D6AD641E6AE9}" srcOrd="1" destOrd="0" parTransId="{CB0E7284-588F-4B10-A873-A3C8529F5623}" sibTransId="{5B81DE4C-BE62-4B6E-93C4-F41044D4D771}"/>
    <dgm:cxn modelId="{519D8CA3-C969-4DD8-AF1A-8848546B77C0}" srcId="{D595FEDE-A2D1-4041-861E-BA3907B1A0FD}" destId="{7C749BDF-A2AE-46D9-88A3-7A1D36C98E56}" srcOrd="1" destOrd="0" parTransId="{589D7F30-C201-44D5-AA74-B1B4D65F2910}" sibTransId="{B81C2237-D95E-47F3-9C2E-570EE469EC01}"/>
    <dgm:cxn modelId="{5DB62EB7-3930-45A2-B12F-C877C9A909EE}" type="presOf" srcId="{AE06939F-FED1-4C04-BC4E-D6AD641E6AE9}" destId="{CB053BCE-5350-4BC6-8584-FC2EE34A937B}" srcOrd="0" destOrd="1" presId="urn:microsoft.com/office/officeart/2005/8/layout/list1"/>
    <dgm:cxn modelId="{F5B3A5C0-3D64-44BF-A840-3FFB4F48CD8B}" type="presOf" srcId="{A1234533-428D-4C16-9632-A9C7DEB58599}" destId="{A28A11C0-5518-4F36-815B-FCF2711BE34F}" srcOrd="0" destOrd="0" presId="urn:microsoft.com/office/officeart/2005/8/layout/list1"/>
    <dgm:cxn modelId="{645489C9-A60A-4FFE-ABEA-A48D94134096}" type="presOf" srcId="{4918D61F-274F-4542-9D0D-B0E6B4E3B584}" destId="{A28A11C0-5518-4F36-815B-FCF2711BE34F}" srcOrd="0" destOrd="1" presId="urn:microsoft.com/office/officeart/2005/8/layout/list1"/>
    <dgm:cxn modelId="{AFC547D4-EF5A-4EE2-AD29-A2636EB3E375}" type="presOf" srcId="{7C749BDF-A2AE-46D9-88A3-7A1D36C98E56}" destId="{11FFC5A9-3825-431B-97F7-15113D9855BE}" srcOrd="1" destOrd="0" presId="urn:microsoft.com/office/officeart/2005/8/layout/list1"/>
    <dgm:cxn modelId="{0EF31B1A-28E9-4830-A10F-7E2BF3F5EB7E}" type="presParOf" srcId="{A3917591-8EBC-40EF-9FAD-E5291D36D147}" destId="{84620048-31B8-4EB6-8128-1ED70B46D576}" srcOrd="0" destOrd="0" presId="urn:microsoft.com/office/officeart/2005/8/layout/list1"/>
    <dgm:cxn modelId="{D21184E4-FD66-40B6-A7A6-90AEF8631D95}" type="presParOf" srcId="{84620048-31B8-4EB6-8128-1ED70B46D576}" destId="{A4F1C08B-6002-4E26-BE8B-E8332C2E6BB2}" srcOrd="0" destOrd="0" presId="urn:microsoft.com/office/officeart/2005/8/layout/list1"/>
    <dgm:cxn modelId="{551FF155-0D87-4D4C-A1B3-B40B785A104F}" type="presParOf" srcId="{84620048-31B8-4EB6-8128-1ED70B46D576}" destId="{6203D9F8-D949-49A7-97C0-EAAEB25079A1}" srcOrd="1" destOrd="0" presId="urn:microsoft.com/office/officeart/2005/8/layout/list1"/>
    <dgm:cxn modelId="{9557C28D-94AE-4BA8-BA31-97D8CE258B54}" type="presParOf" srcId="{A3917591-8EBC-40EF-9FAD-E5291D36D147}" destId="{0BCBF5FE-D9BA-403D-AF6F-249AEB047096}" srcOrd="1" destOrd="0" presId="urn:microsoft.com/office/officeart/2005/8/layout/list1"/>
    <dgm:cxn modelId="{9F92227F-394C-4E2C-9602-B1E9B27FDCB4}" type="presParOf" srcId="{A3917591-8EBC-40EF-9FAD-E5291D36D147}" destId="{CB053BCE-5350-4BC6-8584-FC2EE34A937B}" srcOrd="2" destOrd="0" presId="urn:microsoft.com/office/officeart/2005/8/layout/list1"/>
    <dgm:cxn modelId="{C6370488-B128-4C6A-807A-1F17489CFB93}" type="presParOf" srcId="{A3917591-8EBC-40EF-9FAD-E5291D36D147}" destId="{20662417-0F88-4D9A-B9A4-110FE0969A31}" srcOrd="3" destOrd="0" presId="urn:microsoft.com/office/officeart/2005/8/layout/list1"/>
    <dgm:cxn modelId="{CC3F6F1F-E2C5-4D58-B6EA-0C070FF6A7E5}" type="presParOf" srcId="{A3917591-8EBC-40EF-9FAD-E5291D36D147}" destId="{59C3C20B-C24A-4CFC-98ED-F493A1C121FE}" srcOrd="4" destOrd="0" presId="urn:microsoft.com/office/officeart/2005/8/layout/list1"/>
    <dgm:cxn modelId="{04AA4571-5359-4D0A-8D7A-BC735EC90502}" type="presParOf" srcId="{59C3C20B-C24A-4CFC-98ED-F493A1C121FE}" destId="{D8E130F7-2D03-49F5-834F-0314A0750DAC}" srcOrd="0" destOrd="0" presId="urn:microsoft.com/office/officeart/2005/8/layout/list1"/>
    <dgm:cxn modelId="{AF9376E7-DE1B-4678-85C5-494D68CB7DF6}" type="presParOf" srcId="{59C3C20B-C24A-4CFC-98ED-F493A1C121FE}" destId="{11FFC5A9-3825-431B-97F7-15113D9855BE}" srcOrd="1" destOrd="0" presId="urn:microsoft.com/office/officeart/2005/8/layout/list1"/>
    <dgm:cxn modelId="{7E797911-14F1-4278-ACB9-EFD4D8DCECDC}" type="presParOf" srcId="{A3917591-8EBC-40EF-9FAD-E5291D36D147}" destId="{9C85CAD5-2315-4219-AB58-C89725BEB539}" srcOrd="5" destOrd="0" presId="urn:microsoft.com/office/officeart/2005/8/layout/list1"/>
    <dgm:cxn modelId="{57D5E445-A4F6-4EAA-9277-2A051AA09839}" type="presParOf" srcId="{A3917591-8EBC-40EF-9FAD-E5291D36D147}" destId="{A28A11C0-5518-4F36-815B-FCF2711BE34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C3AF4825-0FD1-4153-884C-046F6DF6AEFF}" type="doc">
      <dgm:prSet loTypeId="urn:microsoft.com/office/officeart/2005/8/layout/hierarchy1" loCatId="hierarchy" qsTypeId="urn:microsoft.com/office/officeart/2005/8/quickstyle/simple4" qsCatId="simple" csTypeId="urn:microsoft.com/office/officeart/2005/8/colors/accent4_2" csCatId="accent4" phldr="1"/>
      <dgm:spPr/>
      <dgm:t>
        <a:bodyPr/>
        <a:lstStyle/>
        <a:p>
          <a:endParaRPr lang="en-US"/>
        </a:p>
      </dgm:t>
    </dgm:pt>
    <dgm:pt modelId="{09467B11-D861-43CA-8FA5-6043555A6C1C}">
      <dgm:prSet/>
      <dgm:spPr>
        <a:ln>
          <a:solidFill>
            <a:schemeClr val="bg1"/>
          </a:solidFill>
        </a:ln>
      </dgm:spPr>
      <dgm:t>
        <a:bodyPr/>
        <a:lstStyle/>
        <a:p>
          <a:r>
            <a:rPr lang="en-US" dirty="0"/>
            <a:t>Unreliable third-party applications</a:t>
          </a:r>
        </a:p>
      </dgm:t>
    </dgm:pt>
    <dgm:pt modelId="{4491A20D-7683-4E25-B4D5-A9448CA60F46}" type="parTrans" cxnId="{67099429-C6F5-4FD1-92CF-23360A728BCE}">
      <dgm:prSet/>
      <dgm:spPr/>
      <dgm:t>
        <a:bodyPr/>
        <a:lstStyle/>
        <a:p>
          <a:endParaRPr lang="en-US"/>
        </a:p>
      </dgm:t>
    </dgm:pt>
    <dgm:pt modelId="{8E5C7043-1792-4734-96F1-C520F1F4FC8C}" type="sibTrans" cxnId="{67099429-C6F5-4FD1-92CF-23360A728BCE}">
      <dgm:prSet/>
      <dgm:spPr/>
      <dgm:t>
        <a:bodyPr/>
        <a:lstStyle/>
        <a:p>
          <a:endParaRPr lang="en-US"/>
        </a:p>
      </dgm:t>
    </dgm:pt>
    <dgm:pt modelId="{FCDB51B6-DF53-42E8-BC52-E8D8C501CA3C}">
      <dgm:prSet/>
      <dgm:spPr>
        <a:ln>
          <a:solidFill>
            <a:schemeClr val="bg1"/>
          </a:solidFill>
        </a:ln>
      </dgm:spPr>
      <dgm:t>
        <a:bodyPr/>
        <a:lstStyle/>
        <a:p>
          <a:r>
            <a:rPr lang="en-US" dirty="0"/>
            <a:t>Scams</a:t>
          </a:r>
        </a:p>
      </dgm:t>
    </dgm:pt>
    <dgm:pt modelId="{04447C78-7B98-4A5B-AD10-8D421B0F95A3}" type="parTrans" cxnId="{64A71C61-B29A-4707-84E3-00EC7FE896FB}">
      <dgm:prSet/>
      <dgm:spPr/>
      <dgm:t>
        <a:bodyPr/>
        <a:lstStyle/>
        <a:p>
          <a:endParaRPr lang="en-US"/>
        </a:p>
      </dgm:t>
    </dgm:pt>
    <dgm:pt modelId="{1B71486C-FAC2-45E6-9538-0B9C41CC948B}" type="sibTrans" cxnId="{64A71C61-B29A-4707-84E3-00EC7FE896FB}">
      <dgm:prSet/>
      <dgm:spPr/>
      <dgm:t>
        <a:bodyPr/>
        <a:lstStyle/>
        <a:p>
          <a:endParaRPr lang="en-US"/>
        </a:p>
      </dgm:t>
    </dgm:pt>
    <dgm:pt modelId="{97288B2F-FC9B-4466-9F82-93C9337F799F}">
      <dgm:prSet/>
      <dgm:spPr>
        <a:ln>
          <a:solidFill>
            <a:schemeClr val="bg1"/>
          </a:solidFill>
        </a:ln>
      </dgm:spPr>
      <dgm:t>
        <a:bodyPr/>
        <a:lstStyle/>
        <a:p>
          <a:r>
            <a:rPr lang="en-US" dirty="0"/>
            <a:t>Defamations</a:t>
          </a:r>
        </a:p>
      </dgm:t>
    </dgm:pt>
    <dgm:pt modelId="{13C492AC-1134-4ACF-A8C8-66F2F0793CC8}" type="parTrans" cxnId="{FF672063-9C2C-433C-8B30-A77A92A6C73C}">
      <dgm:prSet/>
      <dgm:spPr/>
      <dgm:t>
        <a:bodyPr/>
        <a:lstStyle/>
        <a:p>
          <a:endParaRPr lang="en-US"/>
        </a:p>
      </dgm:t>
    </dgm:pt>
    <dgm:pt modelId="{26319CDD-A3EA-4B46-96CA-4313CB3F1F5A}" type="sibTrans" cxnId="{FF672063-9C2C-433C-8B30-A77A92A6C73C}">
      <dgm:prSet/>
      <dgm:spPr/>
      <dgm:t>
        <a:bodyPr/>
        <a:lstStyle/>
        <a:p>
          <a:endParaRPr lang="en-US"/>
        </a:p>
      </dgm:t>
    </dgm:pt>
    <dgm:pt modelId="{5E81FFDE-36B4-4524-B8D8-18E4D74F185F}">
      <dgm:prSet/>
      <dgm:spPr>
        <a:ln>
          <a:solidFill>
            <a:schemeClr val="bg1"/>
          </a:solidFill>
        </a:ln>
      </dgm:spPr>
      <dgm:t>
        <a:bodyPr/>
        <a:lstStyle/>
        <a:p>
          <a:r>
            <a:rPr lang="en-US"/>
            <a:t>Competitors</a:t>
          </a:r>
        </a:p>
      </dgm:t>
    </dgm:pt>
    <dgm:pt modelId="{B7828134-BA3F-4AD0-903F-1E05FC0A34E7}" type="parTrans" cxnId="{7AB6A74F-DA74-43EC-9B23-020D4B5C3418}">
      <dgm:prSet/>
      <dgm:spPr/>
      <dgm:t>
        <a:bodyPr/>
        <a:lstStyle/>
        <a:p>
          <a:endParaRPr lang="en-US"/>
        </a:p>
      </dgm:t>
    </dgm:pt>
    <dgm:pt modelId="{4807B7DA-12E2-4F27-B4FA-9310F305535D}" type="sibTrans" cxnId="{7AB6A74F-DA74-43EC-9B23-020D4B5C3418}">
      <dgm:prSet/>
      <dgm:spPr/>
      <dgm:t>
        <a:bodyPr/>
        <a:lstStyle/>
        <a:p>
          <a:endParaRPr lang="en-US"/>
        </a:p>
      </dgm:t>
    </dgm:pt>
    <dgm:pt modelId="{19027ED1-4E0A-47B7-B120-CC2329EFFD40}" type="pres">
      <dgm:prSet presAssocID="{C3AF4825-0FD1-4153-884C-046F6DF6AEFF}" presName="hierChild1" presStyleCnt="0">
        <dgm:presLayoutVars>
          <dgm:chPref val="1"/>
          <dgm:dir/>
          <dgm:animOne val="branch"/>
          <dgm:animLvl val="lvl"/>
          <dgm:resizeHandles/>
        </dgm:presLayoutVars>
      </dgm:prSet>
      <dgm:spPr/>
    </dgm:pt>
    <dgm:pt modelId="{E6A08F88-1E5C-4340-B21D-F94CC4BEEF6C}" type="pres">
      <dgm:prSet presAssocID="{09467B11-D861-43CA-8FA5-6043555A6C1C}" presName="hierRoot1" presStyleCnt="0"/>
      <dgm:spPr/>
    </dgm:pt>
    <dgm:pt modelId="{AA20413E-D58B-467D-95D9-E986673063DD}" type="pres">
      <dgm:prSet presAssocID="{09467B11-D861-43CA-8FA5-6043555A6C1C}" presName="composite" presStyleCnt="0"/>
      <dgm:spPr/>
    </dgm:pt>
    <dgm:pt modelId="{B969B9BD-C24D-431C-98DA-72F54403E963}" type="pres">
      <dgm:prSet presAssocID="{09467B11-D861-43CA-8FA5-6043555A6C1C}" presName="background" presStyleLbl="node0" presStyleIdx="0" presStyleCnt="4"/>
      <dgm:spPr>
        <a:solidFill>
          <a:schemeClr val="bg2"/>
        </a:solidFill>
      </dgm:spPr>
    </dgm:pt>
    <dgm:pt modelId="{AAE60CB8-DEE9-4CC5-877E-19AB8C3B1A65}" type="pres">
      <dgm:prSet presAssocID="{09467B11-D861-43CA-8FA5-6043555A6C1C}" presName="text" presStyleLbl="fgAcc0" presStyleIdx="0" presStyleCnt="4">
        <dgm:presLayoutVars>
          <dgm:chPref val="3"/>
        </dgm:presLayoutVars>
      </dgm:prSet>
      <dgm:spPr/>
    </dgm:pt>
    <dgm:pt modelId="{F561C974-782B-4418-BE2D-AA54CC0A2A9A}" type="pres">
      <dgm:prSet presAssocID="{09467B11-D861-43CA-8FA5-6043555A6C1C}" presName="hierChild2" presStyleCnt="0"/>
      <dgm:spPr/>
    </dgm:pt>
    <dgm:pt modelId="{79134969-BC41-41D7-AFB3-F366A15F21BC}" type="pres">
      <dgm:prSet presAssocID="{FCDB51B6-DF53-42E8-BC52-E8D8C501CA3C}" presName="hierRoot1" presStyleCnt="0"/>
      <dgm:spPr/>
    </dgm:pt>
    <dgm:pt modelId="{BB1B061C-123A-422A-AE1B-D7136FDF227E}" type="pres">
      <dgm:prSet presAssocID="{FCDB51B6-DF53-42E8-BC52-E8D8C501CA3C}" presName="composite" presStyleCnt="0"/>
      <dgm:spPr/>
    </dgm:pt>
    <dgm:pt modelId="{3141A3B4-E7B3-4E32-A7D0-6FB563921823}" type="pres">
      <dgm:prSet presAssocID="{FCDB51B6-DF53-42E8-BC52-E8D8C501CA3C}" presName="background" presStyleLbl="node0" presStyleIdx="1" presStyleCnt="4"/>
      <dgm:spPr>
        <a:solidFill>
          <a:schemeClr val="bg2"/>
        </a:solidFill>
      </dgm:spPr>
    </dgm:pt>
    <dgm:pt modelId="{64942F74-0D8E-4585-AFB6-62F64AC85E73}" type="pres">
      <dgm:prSet presAssocID="{FCDB51B6-DF53-42E8-BC52-E8D8C501CA3C}" presName="text" presStyleLbl="fgAcc0" presStyleIdx="1" presStyleCnt="4">
        <dgm:presLayoutVars>
          <dgm:chPref val="3"/>
        </dgm:presLayoutVars>
      </dgm:prSet>
      <dgm:spPr/>
    </dgm:pt>
    <dgm:pt modelId="{4FFE1CB2-938E-4EF6-A5DC-D1CE45A64B2E}" type="pres">
      <dgm:prSet presAssocID="{FCDB51B6-DF53-42E8-BC52-E8D8C501CA3C}" presName="hierChild2" presStyleCnt="0"/>
      <dgm:spPr/>
    </dgm:pt>
    <dgm:pt modelId="{A4BE64D5-F6E0-42B3-ACD7-C7E351BECF79}" type="pres">
      <dgm:prSet presAssocID="{97288B2F-FC9B-4466-9F82-93C9337F799F}" presName="hierRoot1" presStyleCnt="0"/>
      <dgm:spPr/>
    </dgm:pt>
    <dgm:pt modelId="{91E3E5EE-4028-446E-AA6E-DE30A3CFB79F}" type="pres">
      <dgm:prSet presAssocID="{97288B2F-FC9B-4466-9F82-93C9337F799F}" presName="composite" presStyleCnt="0"/>
      <dgm:spPr/>
    </dgm:pt>
    <dgm:pt modelId="{05500168-2BB5-4E09-99F7-477D3B65FC67}" type="pres">
      <dgm:prSet presAssocID="{97288B2F-FC9B-4466-9F82-93C9337F799F}" presName="background" presStyleLbl="node0" presStyleIdx="2" presStyleCnt="4"/>
      <dgm:spPr>
        <a:solidFill>
          <a:schemeClr val="bg2"/>
        </a:solidFill>
      </dgm:spPr>
    </dgm:pt>
    <dgm:pt modelId="{2BA24069-CF26-44C2-90A5-AE03DA9264D5}" type="pres">
      <dgm:prSet presAssocID="{97288B2F-FC9B-4466-9F82-93C9337F799F}" presName="text" presStyleLbl="fgAcc0" presStyleIdx="2" presStyleCnt="4">
        <dgm:presLayoutVars>
          <dgm:chPref val="3"/>
        </dgm:presLayoutVars>
      </dgm:prSet>
      <dgm:spPr/>
    </dgm:pt>
    <dgm:pt modelId="{A273F70F-8678-4CC9-93DA-DE86DF5E9BFD}" type="pres">
      <dgm:prSet presAssocID="{97288B2F-FC9B-4466-9F82-93C9337F799F}" presName="hierChild2" presStyleCnt="0"/>
      <dgm:spPr/>
    </dgm:pt>
    <dgm:pt modelId="{CFA24BE4-C1B4-4803-9943-72FF56937FE2}" type="pres">
      <dgm:prSet presAssocID="{5E81FFDE-36B4-4524-B8D8-18E4D74F185F}" presName="hierRoot1" presStyleCnt="0"/>
      <dgm:spPr/>
    </dgm:pt>
    <dgm:pt modelId="{36ABDAE5-EC97-4E1A-B0B7-6BCDF863F3A2}" type="pres">
      <dgm:prSet presAssocID="{5E81FFDE-36B4-4524-B8D8-18E4D74F185F}" presName="composite" presStyleCnt="0"/>
      <dgm:spPr/>
    </dgm:pt>
    <dgm:pt modelId="{B7CF154F-120D-4BDA-AA1D-9B552A66DF3B}" type="pres">
      <dgm:prSet presAssocID="{5E81FFDE-36B4-4524-B8D8-18E4D74F185F}" presName="background" presStyleLbl="node0" presStyleIdx="3" presStyleCnt="4"/>
      <dgm:spPr>
        <a:solidFill>
          <a:schemeClr val="bg2"/>
        </a:solidFill>
      </dgm:spPr>
    </dgm:pt>
    <dgm:pt modelId="{347A9FBF-0FBB-4813-B01E-357109B519DE}" type="pres">
      <dgm:prSet presAssocID="{5E81FFDE-36B4-4524-B8D8-18E4D74F185F}" presName="text" presStyleLbl="fgAcc0" presStyleIdx="3" presStyleCnt="4">
        <dgm:presLayoutVars>
          <dgm:chPref val="3"/>
        </dgm:presLayoutVars>
      </dgm:prSet>
      <dgm:spPr/>
    </dgm:pt>
    <dgm:pt modelId="{E2C0BFC0-2C7C-473C-890D-52CF3908B428}" type="pres">
      <dgm:prSet presAssocID="{5E81FFDE-36B4-4524-B8D8-18E4D74F185F}" presName="hierChild2" presStyleCnt="0"/>
      <dgm:spPr/>
    </dgm:pt>
  </dgm:ptLst>
  <dgm:cxnLst>
    <dgm:cxn modelId="{17907D16-906D-49BA-A59A-593AF807DB4E}" type="presOf" srcId="{97288B2F-FC9B-4466-9F82-93C9337F799F}" destId="{2BA24069-CF26-44C2-90A5-AE03DA9264D5}" srcOrd="0" destOrd="0" presId="urn:microsoft.com/office/officeart/2005/8/layout/hierarchy1"/>
    <dgm:cxn modelId="{52A4871C-C37C-4437-98D1-8E990BCDCD72}" type="presOf" srcId="{FCDB51B6-DF53-42E8-BC52-E8D8C501CA3C}" destId="{64942F74-0D8E-4585-AFB6-62F64AC85E73}" srcOrd="0" destOrd="0" presId="urn:microsoft.com/office/officeart/2005/8/layout/hierarchy1"/>
    <dgm:cxn modelId="{E2679325-CEC9-4DC3-B41A-DC4DC588DEE7}" type="presOf" srcId="{5E81FFDE-36B4-4524-B8D8-18E4D74F185F}" destId="{347A9FBF-0FBB-4813-B01E-357109B519DE}" srcOrd="0" destOrd="0" presId="urn:microsoft.com/office/officeart/2005/8/layout/hierarchy1"/>
    <dgm:cxn modelId="{67099429-C6F5-4FD1-92CF-23360A728BCE}" srcId="{C3AF4825-0FD1-4153-884C-046F6DF6AEFF}" destId="{09467B11-D861-43CA-8FA5-6043555A6C1C}" srcOrd="0" destOrd="0" parTransId="{4491A20D-7683-4E25-B4D5-A9448CA60F46}" sibTransId="{8E5C7043-1792-4734-96F1-C520F1F4FC8C}"/>
    <dgm:cxn modelId="{206B635C-356B-4914-9A2F-CCCADB0E80A3}" type="presOf" srcId="{C3AF4825-0FD1-4153-884C-046F6DF6AEFF}" destId="{19027ED1-4E0A-47B7-B120-CC2329EFFD40}" srcOrd="0" destOrd="0" presId="urn:microsoft.com/office/officeart/2005/8/layout/hierarchy1"/>
    <dgm:cxn modelId="{64A71C61-B29A-4707-84E3-00EC7FE896FB}" srcId="{C3AF4825-0FD1-4153-884C-046F6DF6AEFF}" destId="{FCDB51B6-DF53-42E8-BC52-E8D8C501CA3C}" srcOrd="1" destOrd="0" parTransId="{04447C78-7B98-4A5B-AD10-8D421B0F95A3}" sibTransId="{1B71486C-FAC2-45E6-9538-0B9C41CC948B}"/>
    <dgm:cxn modelId="{FF672063-9C2C-433C-8B30-A77A92A6C73C}" srcId="{C3AF4825-0FD1-4153-884C-046F6DF6AEFF}" destId="{97288B2F-FC9B-4466-9F82-93C9337F799F}" srcOrd="2" destOrd="0" parTransId="{13C492AC-1134-4ACF-A8C8-66F2F0793CC8}" sibTransId="{26319CDD-A3EA-4B46-96CA-4313CB3F1F5A}"/>
    <dgm:cxn modelId="{7AB6A74F-DA74-43EC-9B23-020D4B5C3418}" srcId="{C3AF4825-0FD1-4153-884C-046F6DF6AEFF}" destId="{5E81FFDE-36B4-4524-B8D8-18E4D74F185F}" srcOrd="3" destOrd="0" parTransId="{B7828134-BA3F-4AD0-903F-1E05FC0A34E7}" sibTransId="{4807B7DA-12E2-4F27-B4FA-9310F305535D}"/>
    <dgm:cxn modelId="{FD3C2956-E099-4286-A744-13417B0BB823}" type="presOf" srcId="{09467B11-D861-43CA-8FA5-6043555A6C1C}" destId="{AAE60CB8-DEE9-4CC5-877E-19AB8C3B1A65}" srcOrd="0" destOrd="0" presId="urn:microsoft.com/office/officeart/2005/8/layout/hierarchy1"/>
    <dgm:cxn modelId="{7C3050F0-0B16-407B-B56F-9A0F7AF41DCE}" type="presParOf" srcId="{19027ED1-4E0A-47B7-B120-CC2329EFFD40}" destId="{E6A08F88-1E5C-4340-B21D-F94CC4BEEF6C}" srcOrd="0" destOrd="0" presId="urn:microsoft.com/office/officeart/2005/8/layout/hierarchy1"/>
    <dgm:cxn modelId="{C19A633A-967B-4D09-937D-253070BC309F}" type="presParOf" srcId="{E6A08F88-1E5C-4340-B21D-F94CC4BEEF6C}" destId="{AA20413E-D58B-467D-95D9-E986673063DD}" srcOrd="0" destOrd="0" presId="urn:microsoft.com/office/officeart/2005/8/layout/hierarchy1"/>
    <dgm:cxn modelId="{3D93BDEA-88CB-4DE1-AF0E-248901B5D8F8}" type="presParOf" srcId="{AA20413E-D58B-467D-95D9-E986673063DD}" destId="{B969B9BD-C24D-431C-98DA-72F54403E963}" srcOrd="0" destOrd="0" presId="urn:microsoft.com/office/officeart/2005/8/layout/hierarchy1"/>
    <dgm:cxn modelId="{B81EFD4F-EF12-4431-AF1E-9B9CE11C90E6}" type="presParOf" srcId="{AA20413E-D58B-467D-95D9-E986673063DD}" destId="{AAE60CB8-DEE9-4CC5-877E-19AB8C3B1A65}" srcOrd="1" destOrd="0" presId="urn:microsoft.com/office/officeart/2005/8/layout/hierarchy1"/>
    <dgm:cxn modelId="{EC94079D-D513-47C3-A6BB-4A6B04C4572D}" type="presParOf" srcId="{E6A08F88-1E5C-4340-B21D-F94CC4BEEF6C}" destId="{F561C974-782B-4418-BE2D-AA54CC0A2A9A}" srcOrd="1" destOrd="0" presId="urn:microsoft.com/office/officeart/2005/8/layout/hierarchy1"/>
    <dgm:cxn modelId="{DDB220DA-9251-45C7-AE1D-368AE1C71899}" type="presParOf" srcId="{19027ED1-4E0A-47B7-B120-CC2329EFFD40}" destId="{79134969-BC41-41D7-AFB3-F366A15F21BC}" srcOrd="1" destOrd="0" presId="urn:microsoft.com/office/officeart/2005/8/layout/hierarchy1"/>
    <dgm:cxn modelId="{E7DDBD6C-5306-4A5C-B212-41801E9D7A49}" type="presParOf" srcId="{79134969-BC41-41D7-AFB3-F366A15F21BC}" destId="{BB1B061C-123A-422A-AE1B-D7136FDF227E}" srcOrd="0" destOrd="0" presId="urn:microsoft.com/office/officeart/2005/8/layout/hierarchy1"/>
    <dgm:cxn modelId="{106CCEA5-5697-47C6-9833-A506421BEE95}" type="presParOf" srcId="{BB1B061C-123A-422A-AE1B-D7136FDF227E}" destId="{3141A3B4-E7B3-4E32-A7D0-6FB563921823}" srcOrd="0" destOrd="0" presId="urn:microsoft.com/office/officeart/2005/8/layout/hierarchy1"/>
    <dgm:cxn modelId="{67886B3F-1C30-4CFF-96AE-185566F9BDE7}" type="presParOf" srcId="{BB1B061C-123A-422A-AE1B-D7136FDF227E}" destId="{64942F74-0D8E-4585-AFB6-62F64AC85E73}" srcOrd="1" destOrd="0" presId="urn:microsoft.com/office/officeart/2005/8/layout/hierarchy1"/>
    <dgm:cxn modelId="{681D5C6D-E340-43FE-A692-2531A4900435}" type="presParOf" srcId="{79134969-BC41-41D7-AFB3-F366A15F21BC}" destId="{4FFE1CB2-938E-4EF6-A5DC-D1CE45A64B2E}" srcOrd="1" destOrd="0" presId="urn:microsoft.com/office/officeart/2005/8/layout/hierarchy1"/>
    <dgm:cxn modelId="{02E393FD-96B9-465A-B7F5-ECE1EC3C8773}" type="presParOf" srcId="{19027ED1-4E0A-47B7-B120-CC2329EFFD40}" destId="{A4BE64D5-F6E0-42B3-ACD7-C7E351BECF79}" srcOrd="2" destOrd="0" presId="urn:microsoft.com/office/officeart/2005/8/layout/hierarchy1"/>
    <dgm:cxn modelId="{42EE95F4-3C56-4E77-865D-685BFB28A0E4}" type="presParOf" srcId="{A4BE64D5-F6E0-42B3-ACD7-C7E351BECF79}" destId="{91E3E5EE-4028-446E-AA6E-DE30A3CFB79F}" srcOrd="0" destOrd="0" presId="urn:microsoft.com/office/officeart/2005/8/layout/hierarchy1"/>
    <dgm:cxn modelId="{F79C3029-1612-4678-A5AF-6D6F2C62CE4D}" type="presParOf" srcId="{91E3E5EE-4028-446E-AA6E-DE30A3CFB79F}" destId="{05500168-2BB5-4E09-99F7-477D3B65FC67}" srcOrd="0" destOrd="0" presId="urn:microsoft.com/office/officeart/2005/8/layout/hierarchy1"/>
    <dgm:cxn modelId="{23FDC583-7131-4DCC-B54D-36BE56D7927E}" type="presParOf" srcId="{91E3E5EE-4028-446E-AA6E-DE30A3CFB79F}" destId="{2BA24069-CF26-44C2-90A5-AE03DA9264D5}" srcOrd="1" destOrd="0" presId="urn:microsoft.com/office/officeart/2005/8/layout/hierarchy1"/>
    <dgm:cxn modelId="{DD2A3084-2833-4872-A528-43882132E771}" type="presParOf" srcId="{A4BE64D5-F6E0-42B3-ACD7-C7E351BECF79}" destId="{A273F70F-8678-4CC9-93DA-DE86DF5E9BFD}" srcOrd="1" destOrd="0" presId="urn:microsoft.com/office/officeart/2005/8/layout/hierarchy1"/>
    <dgm:cxn modelId="{700C2CBE-1136-46F8-9A36-52B5F5990255}" type="presParOf" srcId="{19027ED1-4E0A-47B7-B120-CC2329EFFD40}" destId="{CFA24BE4-C1B4-4803-9943-72FF56937FE2}" srcOrd="3" destOrd="0" presId="urn:microsoft.com/office/officeart/2005/8/layout/hierarchy1"/>
    <dgm:cxn modelId="{46E1056F-68BE-4858-BEDC-2744FD039127}" type="presParOf" srcId="{CFA24BE4-C1B4-4803-9943-72FF56937FE2}" destId="{36ABDAE5-EC97-4E1A-B0B7-6BCDF863F3A2}" srcOrd="0" destOrd="0" presId="urn:microsoft.com/office/officeart/2005/8/layout/hierarchy1"/>
    <dgm:cxn modelId="{118C4E6D-4ED6-446F-B83E-E39226CE6DA4}" type="presParOf" srcId="{36ABDAE5-EC97-4E1A-B0B7-6BCDF863F3A2}" destId="{B7CF154F-120D-4BDA-AA1D-9B552A66DF3B}" srcOrd="0" destOrd="0" presId="urn:microsoft.com/office/officeart/2005/8/layout/hierarchy1"/>
    <dgm:cxn modelId="{1AE0352D-B3EF-4452-BDE6-588F59E0D5FC}" type="presParOf" srcId="{36ABDAE5-EC97-4E1A-B0B7-6BCDF863F3A2}" destId="{347A9FBF-0FBB-4813-B01E-357109B519DE}" srcOrd="1" destOrd="0" presId="urn:microsoft.com/office/officeart/2005/8/layout/hierarchy1"/>
    <dgm:cxn modelId="{C506BFC6-8981-4C85-ABB0-5F7574BB83D1}" type="presParOf" srcId="{CFA24BE4-C1B4-4803-9943-72FF56937FE2}" destId="{E2C0BFC0-2C7C-473C-890D-52CF3908B42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F51953-80C7-485A-9197-A674E7DC3DE9}"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CBFDAA16-1D79-470D-9DF9-8726A1EEA2C5}">
      <dgm:prSet/>
      <dgm:spPr/>
      <dgm:t>
        <a:bodyPr/>
        <a:lstStyle/>
        <a:p>
          <a:r>
            <a:rPr lang="en-US" dirty="0"/>
            <a:t>Start by building a minimum viable product (MVP).</a:t>
          </a:r>
        </a:p>
      </dgm:t>
    </dgm:pt>
    <dgm:pt modelId="{F7A56576-0A25-4D1F-B2A0-D9D41B2BC615}" type="parTrans" cxnId="{4B590195-DCFC-4C53-8A8D-B5E0CE25A585}">
      <dgm:prSet/>
      <dgm:spPr/>
      <dgm:t>
        <a:bodyPr/>
        <a:lstStyle/>
        <a:p>
          <a:endParaRPr lang="en-US"/>
        </a:p>
      </dgm:t>
    </dgm:pt>
    <dgm:pt modelId="{ECC65FA3-D256-4FF3-81FF-FBABC6065534}" type="sibTrans" cxnId="{4B590195-DCFC-4C53-8A8D-B5E0CE25A585}">
      <dgm:prSet/>
      <dgm:spPr/>
      <dgm:t>
        <a:bodyPr/>
        <a:lstStyle/>
        <a:p>
          <a:endParaRPr lang="en-US"/>
        </a:p>
      </dgm:t>
    </dgm:pt>
    <dgm:pt modelId="{E61557B9-A944-4343-A7AA-BE17DB9DB384}">
      <dgm:prSet/>
      <dgm:spPr/>
      <dgm:t>
        <a:bodyPr/>
        <a:lstStyle/>
        <a:p>
          <a:r>
            <a:rPr lang="en-US"/>
            <a:t>Include basic features</a:t>
          </a:r>
        </a:p>
        <a:p>
          <a:endParaRPr lang="en-US"/>
        </a:p>
      </dgm:t>
    </dgm:pt>
    <dgm:pt modelId="{D412CA2E-5303-4373-A8DC-167D3623749F}" type="parTrans" cxnId="{6EC06823-6EDA-4D11-B7B7-0284F715BB80}">
      <dgm:prSet/>
      <dgm:spPr/>
      <dgm:t>
        <a:bodyPr/>
        <a:lstStyle/>
        <a:p>
          <a:endParaRPr lang="en-US"/>
        </a:p>
      </dgm:t>
    </dgm:pt>
    <dgm:pt modelId="{993E26CE-901A-48D3-8495-71B2E8DD5B44}" type="sibTrans" cxnId="{6EC06823-6EDA-4D11-B7B7-0284F715BB80}">
      <dgm:prSet/>
      <dgm:spPr/>
      <dgm:t>
        <a:bodyPr/>
        <a:lstStyle/>
        <a:p>
          <a:endParaRPr lang="en-US"/>
        </a:p>
      </dgm:t>
    </dgm:pt>
    <dgm:pt modelId="{C000278F-52E2-47E1-A47E-6F84F3373D3D}">
      <dgm:prSet/>
      <dgm:spPr/>
      <dgm:t>
        <a:bodyPr/>
        <a:lstStyle/>
        <a:p>
          <a:r>
            <a:rPr lang="en-US" dirty="0"/>
            <a:t>Sign up, sign in, search, likes, comments, etc.</a:t>
          </a:r>
        </a:p>
      </dgm:t>
    </dgm:pt>
    <dgm:pt modelId="{B0197902-44AE-4FD3-92DD-9EC5763F6E49}" type="parTrans" cxnId="{5EF412AF-2884-4BBB-B2EA-F4FA73E24927}">
      <dgm:prSet/>
      <dgm:spPr/>
      <dgm:t>
        <a:bodyPr/>
        <a:lstStyle/>
        <a:p>
          <a:endParaRPr lang="en-US"/>
        </a:p>
      </dgm:t>
    </dgm:pt>
    <dgm:pt modelId="{62E41929-12EA-4DEA-B819-EE29A150CC70}" type="sibTrans" cxnId="{5EF412AF-2884-4BBB-B2EA-F4FA73E24927}">
      <dgm:prSet/>
      <dgm:spPr/>
      <dgm:t>
        <a:bodyPr/>
        <a:lstStyle/>
        <a:p>
          <a:endParaRPr lang="en-US"/>
        </a:p>
      </dgm:t>
    </dgm:pt>
    <dgm:pt modelId="{4E93E3E5-55C0-475F-8CDF-E2974EA09A90}">
      <dgm:prSet/>
      <dgm:spPr/>
      <dgm:t>
        <a:bodyPr/>
        <a:lstStyle/>
        <a:p>
          <a:r>
            <a:rPr lang="en-US"/>
            <a:t>required specialists</a:t>
          </a:r>
        </a:p>
      </dgm:t>
    </dgm:pt>
    <dgm:pt modelId="{A71B988C-D052-4953-8F1E-E5BCB06AF89D}" type="parTrans" cxnId="{80CA992F-32F0-4653-9279-C430C027D2EC}">
      <dgm:prSet/>
      <dgm:spPr/>
      <dgm:t>
        <a:bodyPr/>
        <a:lstStyle/>
        <a:p>
          <a:endParaRPr lang="en-US"/>
        </a:p>
      </dgm:t>
    </dgm:pt>
    <dgm:pt modelId="{5CD1DE96-0BEA-4360-A435-442BEE3FB74B}" type="sibTrans" cxnId="{80CA992F-32F0-4653-9279-C430C027D2EC}">
      <dgm:prSet/>
      <dgm:spPr/>
      <dgm:t>
        <a:bodyPr/>
        <a:lstStyle/>
        <a:p>
          <a:endParaRPr lang="en-US"/>
        </a:p>
      </dgm:t>
    </dgm:pt>
    <dgm:pt modelId="{B48663F5-AF2B-4277-8A5D-D97F1BE714D4}">
      <dgm:prSet/>
      <dgm:spPr/>
      <dgm:t>
        <a:bodyPr/>
        <a:lstStyle/>
        <a:p>
          <a:r>
            <a:rPr lang="en-US" dirty="0"/>
            <a:t>Project</a:t>
          </a:r>
          <a:r>
            <a:rPr lang="en-US" baseline="0" dirty="0"/>
            <a:t> manager, developers, QA, etc.</a:t>
          </a:r>
          <a:endParaRPr lang="en-US" dirty="0"/>
        </a:p>
      </dgm:t>
    </dgm:pt>
    <dgm:pt modelId="{201E7089-B4BD-4F6B-B9CD-B9429115F860}" type="parTrans" cxnId="{02B006CE-F2A5-459E-BEB9-3A016B2F2B09}">
      <dgm:prSet/>
      <dgm:spPr/>
      <dgm:t>
        <a:bodyPr/>
        <a:lstStyle/>
        <a:p>
          <a:endParaRPr lang="en-US"/>
        </a:p>
      </dgm:t>
    </dgm:pt>
    <dgm:pt modelId="{F8EDEF24-0904-496D-8A46-56F8C55B0CDA}" type="sibTrans" cxnId="{02B006CE-F2A5-459E-BEB9-3A016B2F2B09}">
      <dgm:prSet/>
      <dgm:spPr/>
      <dgm:t>
        <a:bodyPr/>
        <a:lstStyle/>
        <a:p>
          <a:endParaRPr lang="en-US"/>
        </a:p>
      </dgm:t>
    </dgm:pt>
    <dgm:pt modelId="{4B5D4FF0-25ED-4954-8026-E07D3FBFAA20}" type="pres">
      <dgm:prSet presAssocID="{A9F51953-80C7-485A-9197-A674E7DC3DE9}" presName="Name0" presStyleCnt="0">
        <dgm:presLayoutVars>
          <dgm:dir/>
          <dgm:animLvl val="lvl"/>
          <dgm:resizeHandles val="exact"/>
        </dgm:presLayoutVars>
      </dgm:prSet>
      <dgm:spPr/>
    </dgm:pt>
    <dgm:pt modelId="{6F86191F-18C7-4B4F-88A9-7348A6F1D7AE}" type="pres">
      <dgm:prSet presAssocID="{CBFDAA16-1D79-470D-9DF9-8726A1EEA2C5}" presName="linNode" presStyleCnt="0"/>
      <dgm:spPr/>
    </dgm:pt>
    <dgm:pt modelId="{C4E304C6-D2D3-43D2-B794-6C441EEAEBC6}" type="pres">
      <dgm:prSet presAssocID="{CBFDAA16-1D79-470D-9DF9-8726A1EEA2C5}" presName="parentText" presStyleLbl="node1" presStyleIdx="0" presStyleCnt="3">
        <dgm:presLayoutVars>
          <dgm:chMax val="1"/>
          <dgm:bulletEnabled val="1"/>
        </dgm:presLayoutVars>
      </dgm:prSet>
      <dgm:spPr/>
    </dgm:pt>
    <dgm:pt modelId="{AFDCB1AD-1E8D-4526-8418-970474649B20}" type="pres">
      <dgm:prSet presAssocID="{ECC65FA3-D256-4FF3-81FF-FBABC6065534}" presName="sp" presStyleCnt="0"/>
      <dgm:spPr/>
    </dgm:pt>
    <dgm:pt modelId="{EA025886-71A7-4429-8EE6-B431486BC088}" type="pres">
      <dgm:prSet presAssocID="{E61557B9-A944-4343-A7AA-BE17DB9DB384}" presName="linNode" presStyleCnt="0"/>
      <dgm:spPr/>
    </dgm:pt>
    <dgm:pt modelId="{002455A0-F4B1-40F4-A68E-F144D00956B5}" type="pres">
      <dgm:prSet presAssocID="{E61557B9-A944-4343-A7AA-BE17DB9DB384}" presName="parentText" presStyleLbl="node1" presStyleIdx="1" presStyleCnt="3">
        <dgm:presLayoutVars>
          <dgm:chMax val="1"/>
          <dgm:bulletEnabled val="1"/>
        </dgm:presLayoutVars>
      </dgm:prSet>
      <dgm:spPr/>
    </dgm:pt>
    <dgm:pt modelId="{DBC47266-F437-41CD-A0FD-291CC1E11948}" type="pres">
      <dgm:prSet presAssocID="{E61557B9-A944-4343-A7AA-BE17DB9DB384}" presName="descendantText" presStyleLbl="alignAccFollowNode1" presStyleIdx="0" presStyleCnt="2">
        <dgm:presLayoutVars>
          <dgm:bulletEnabled val="1"/>
        </dgm:presLayoutVars>
      </dgm:prSet>
      <dgm:spPr/>
    </dgm:pt>
    <dgm:pt modelId="{490533C6-C6B6-446C-83A7-2A992970AFAB}" type="pres">
      <dgm:prSet presAssocID="{993E26CE-901A-48D3-8495-71B2E8DD5B44}" presName="sp" presStyleCnt="0"/>
      <dgm:spPr/>
    </dgm:pt>
    <dgm:pt modelId="{BC5C0BC3-47E7-4D84-8D0C-ECF9241C28B2}" type="pres">
      <dgm:prSet presAssocID="{4E93E3E5-55C0-475F-8CDF-E2974EA09A90}" presName="linNode" presStyleCnt="0"/>
      <dgm:spPr/>
    </dgm:pt>
    <dgm:pt modelId="{7487704B-74A6-420E-B8FE-D12E22339FEB}" type="pres">
      <dgm:prSet presAssocID="{4E93E3E5-55C0-475F-8CDF-E2974EA09A90}" presName="parentText" presStyleLbl="node1" presStyleIdx="2" presStyleCnt="3">
        <dgm:presLayoutVars>
          <dgm:chMax val="1"/>
          <dgm:bulletEnabled val="1"/>
        </dgm:presLayoutVars>
      </dgm:prSet>
      <dgm:spPr/>
    </dgm:pt>
    <dgm:pt modelId="{275C64BB-B618-445A-B8E9-7BEB7DB4EB4C}" type="pres">
      <dgm:prSet presAssocID="{4E93E3E5-55C0-475F-8CDF-E2974EA09A90}" presName="descendantText" presStyleLbl="alignAccFollowNode1" presStyleIdx="1" presStyleCnt="2" custLinFactNeighborY="0">
        <dgm:presLayoutVars>
          <dgm:bulletEnabled val="1"/>
        </dgm:presLayoutVars>
      </dgm:prSet>
      <dgm:spPr/>
    </dgm:pt>
  </dgm:ptLst>
  <dgm:cxnLst>
    <dgm:cxn modelId="{2CE5F90C-6AFF-4954-84A0-F39F70E4ADB5}" type="presOf" srcId="{B48663F5-AF2B-4277-8A5D-D97F1BE714D4}" destId="{275C64BB-B618-445A-B8E9-7BEB7DB4EB4C}" srcOrd="0" destOrd="0" presId="urn:microsoft.com/office/officeart/2005/8/layout/vList5"/>
    <dgm:cxn modelId="{6EC06823-6EDA-4D11-B7B7-0284F715BB80}" srcId="{A9F51953-80C7-485A-9197-A674E7DC3DE9}" destId="{E61557B9-A944-4343-A7AA-BE17DB9DB384}" srcOrd="1" destOrd="0" parTransId="{D412CA2E-5303-4373-A8DC-167D3623749F}" sibTransId="{993E26CE-901A-48D3-8495-71B2E8DD5B44}"/>
    <dgm:cxn modelId="{80CA992F-32F0-4653-9279-C430C027D2EC}" srcId="{A9F51953-80C7-485A-9197-A674E7DC3DE9}" destId="{4E93E3E5-55C0-475F-8CDF-E2974EA09A90}" srcOrd="2" destOrd="0" parTransId="{A71B988C-D052-4953-8F1E-E5BCB06AF89D}" sibTransId="{5CD1DE96-0BEA-4360-A435-442BEE3FB74B}"/>
    <dgm:cxn modelId="{00E33732-876F-44FA-9831-622B087CB3A5}" type="presOf" srcId="{4E93E3E5-55C0-475F-8CDF-E2974EA09A90}" destId="{7487704B-74A6-420E-B8FE-D12E22339FEB}" srcOrd="0" destOrd="0" presId="urn:microsoft.com/office/officeart/2005/8/layout/vList5"/>
    <dgm:cxn modelId="{9A94D464-7ACB-493D-8AE6-4A6D896AF961}" type="presOf" srcId="{E61557B9-A944-4343-A7AA-BE17DB9DB384}" destId="{002455A0-F4B1-40F4-A68E-F144D00956B5}" srcOrd="0" destOrd="0" presId="urn:microsoft.com/office/officeart/2005/8/layout/vList5"/>
    <dgm:cxn modelId="{4B590195-DCFC-4C53-8A8D-B5E0CE25A585}" srcId="{A9F51953-80C7-485A-9197-A674E7DC3DE9}" destId="{CBFDAA16-1D79-470D-9DF9-8726A1EEA2C5}" srcOrd="0" destOrd="0" parTransId="{F7A56576-0A25-4D1F-B2A0-D9D41B2BC615}" sibTransId="{ECC65FA3-D256-4FF3-81FF-FBABC6065534}"/>
    <dgm:cxn modelId="{2BCB47A3-B682-4256-8DE1-42D268BD5E28}" type="presOf" srcId="{C000278F-52E2-47E1-A47E-6F84F3373D3D}" destId="{DBC47266-F437-41CD-A0FD-291CC1E11948}" srcOrd="0" destOrd="0" presId="urn:microsoft.com/office/officeart/2005/8/layout/vList5"/>
    <dgm:cxn modelId="{5EF412AF-2884-4BBB-B2EA-F4FA73E24927}" srcId="{E61557B9-A944-4343-A7AA-BE17DB9DB384}" destId="{C000278F-52E2-47E1-A47E-6F84F3373D3D}" srcOrd="0" destOrd="0" parTransId="{B0197902-44AE-4FD3-92DD-9EC5763F6E49}" sibTransId="{62E41929-12EA-4DEA-B819-EE29A150CC70}"/>
    <dgm:cxn modelId="{13B724BD-2A26-4728-ABDE-DAC865D51CAC}" type="presOf" srcId="{CBFDAA16-1D79-470D-9DF9-8726A1EEA2C5}" destId="{C4E304C6-D2D3-43D2-B794-6C441EEAEBC6}" srcOrd="0" destOrd="0" presId="urn:microsoft.com/office/officeart/2005/8/layout/vList5"/>
    <dgm:cxn modelId="{02B006CE-F2A5-459E-BEB9-3A016B2F2B09}" srcId="{4E93E3E5-55C0-475F-8CDF-E2974EA09A90}" destId="{B48663F5-AF2B-4277-8A5D-D97F1BE714D4}" srcOrd="0" destOrd="0" parTransId="{201E7089-B4BD-4F6B-B9CD-B9429115F860}" sibTransId="{F8EDEF24-0904-496D-8A46-56F8C55B0CDA}"/>
    <dgm:cxn modelId="{916783ED-710D-476A-8F12-EB84277033AA}" type="presOf" srcId="{A9F51953-80C7-485A-9197-A674E7DC3DE9}" destId="{4B5D4FF0-25ED-4954-8026-E07D3FBFAA20}" srcOrd="0" destOrd="0" presId="urn:microsoft.com/office/officeart/2005/8/layout/vList5"/>
    <dgm:cxn modelId="{446EB68F-7A26-4827-8F05-F97B7D149D53}" type="presParOf" srcId="{4B5D4FF0-25ED-4954-8026-E07D3FBFAA20}" destId="{6F86191F-18C7-4B4F-88A9-7348A6F1D7AE}" srcOrd="0" destOrd="0" presId="urn:microsoft.com/office/officeart/2005/8/layout/vList5"/>
    <dgm:cxn modelId="{34636F27-69E1-4321-93CE-49D0E56DADBF}" type="presParOf" srcId="{6F86191F-18C7-4B4F-88A9-7348A6F1D7AE}" destId="{C4E304C6-D2D3-43D2-B794-6C441EEAEBC6}" srcOrd="0" destOrd="0" presId="urn:microsoft.com/office/officeart/2005/8/layout/vList5"/>
    <dgm:cxn modelId="{9447DF02-4C99-4B0C-9B6E-D056C79F8DB5}" type="presParOf" srcId="{4B5D4FF0-25ED-4954-8026-E07D3FBFAA20}" destId="{AFDCB1AD-1E8D-4526-8418-970474649B20}" srcOrd="1" destOrd="0" presId="urn:microsoft.com/office/officeart/2005/8/layout/vList5"/>
    <dgm:cxn modelId="{69B2524C-E96C-4B14-B463-75F2BA48018A}" type="presParOf" srcId="{4B5D4FF0-25ED-4954-8026-E07D3FBFAA20}" destId="{EA025886-71A7-4429-8EE6-B431486BC088}" srcOrd="2" destOrd="0" presId="urn:microsoft.com/office/officeart/2005/8/layout/vList5"/>
    <dgm:cxn modelId="{1C27B6B8-7904-486F-A29F-65E71298D2FD}" type="presParOf" srcId="{EA025886-71A7-4429-8EE6-B431486BC088}" destId="{002455A0-F4B1-40F4-A68E-F144D00956B5}" srcOrd="0" destOrd="0" presId="urn:microsoft.com/office/officeart/2005/8/layout/vList5"/>
    <dgm:cxn modelId="{C7F0A25C-F5DA-4798-8CF7-77CBA6F49BF4}" type="presParOf" srcId="{EA025886-71A7-4429-8EE6-B431486BC088}" destId="{DBC47266-F437-41CD-A0FD-291CC1E11948}" srcOrd="1" destOrd="0" presId="urn:microsoft.com/office/officeart/2005/8/layout/vList5"/>
    <dgm:cxn modelId="{C461D6ED-4A85-49DC-8643-0A720B4539E8}" type="presParOf" srcId="{4B5D4FF0-25ED-4954-8026-E07D3FBFAA20}" destId="{490533C6-C6B6-446C-83A7-2A992970AFAB}" srcOrd="3" destOrd="0" presId="urn:microsoft.com/office/officeart/2005/8/layout/vList5"/>
    <dgm:cxn modelId="{7E991D94-6284-49CD-893C-37949C8F10F9}" type="presParOf" srcId="{4B5D4FF0-25ED-4954-8026-E07D3FBFAA20}" destId="{BC5C0BC3-47E7-4D84-8D0C-ECF9241C28B2}" srcOrd="4" destOrd="0" presId="urn:microsoft.com/office/officeart/2005/8/layout/vList5"/>
    <dgm:cxn modelId="{A5017D13-7BD0-430D-9C02-8C3FC4833505}" type="presParOf" srcId="{BC5C0BC3-47E7-4D84-8D0C-ECF9241C28B2}" destId="{7487704B-74A6-420E-B8FE-D12E22339FEB}" srcOrd="0" destOrd="0" presId="urn:microsoft.com/office/officeart/2005/8/layout/vList5"/>
    <dgm:cxn modelId="{9C0EDE53-9DFC-4BB1-B6F6-6814AE2DB819}" type="presParOf" srcId="{BC5C0BC3-47E7-4D84-8D0C-ECF9241C28B2}" destId="{275C64BB-B618-445A-B8E9-7BEB7DB4EB4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40776-A6F7-4220-92AC-FCBCB5C34E47}">
      <dsp:nvSpPr>
        <dsp:cNvPr id="0" name=""/>
        <dsp:cNvSpPr/>
      </dsp:nvSpPr>
      <dsp:spPr>
        <a:xfrm>
          <a:off x="0" y="784198"/>
          <a:ext cx="2725309" cy="2725309"/>
        </a:xfrm>
        <a:prstGeom prst="pie">
          <a:avLst>
            <a:gd name="adj1" fmla="val 5400000"/>
            <a:gd name="adj2" fmla="val 16200000"/>
          </a:avLst>
        </a:prstGeom>
        <a:gradFill rotWithShape="0">
          <a:gsLst>
            <a:gs pos="0">
              <a:schemeClr val="accent1">
                <a:shade val="50000"/>
                <a:hueOff val="0"/>
                <a:satOff val="0"/>
                <a:lumOff val="0"/>
                <a:alphaOff val="0"/>
                <a:tint val="94000"/>
                <a:satMod val="105000"/>
                <a:lumMod val="102000"/>
              </a:schemeClr>
            </a:gs>
            <a:gs pos="100000">
              <a:schemeClr val="accent1">
                <a:shade val="5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328B71D-8435-4FF2-87F5-6AACB1604770}">
      <dsp:nvSpPr>
        <dsp:cNvPr id="0" name=""/>
        <dsp:cNvSpPr/>
      </dsp:nvSpPr>
      <dsp:spPr>
        <a:xfrm>
          <a:off x="1362654" y="784198"/>
          <a:ext cx="3179528" cy="2725309"/>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NEW ADDITION</a:t>
          </a:r>
          <a:endParaRPr lang="en-US" sz="1800" kern="1200" dirty="0"/>
        </a:p>
      </dsp:txBody>
      <dsp:txXfrm>
        <a:off x="1362654" y="784198"/>
        <a:ext cx="3179528" cy="817594"/>
      </dsp:txXfrm>
    </dsp:sp>
    <dsp:sp modelId="{F60E6E47-3986-4255-8BD5-60C2E5A5719E}">
      <dsp:nvSpPr>
        <dsp:cNvPr id="0" name=""/>
        <dsp:cNvSpPr/>
      </dsp:nvSpPr>
      <dsp:spPr>
        <a:xfrm>
          <a:off x="476930" y="1601792"/>
          <a:ext cx="1771449" cy="1771449"/>
        </a:xfrm>
        <a:prstGeom prst="pie">
          <a:avLst>
            <a:gd name="adj1" fmla="val 5400000"/>
            <a:gd name="adj2" fmla="val 16200000"/>
          </a:avLst>
        </a:prstGeom>
        <a:gradFill rotWithShape="0">
          <a:gsLst>
            <a:gs pos="0">
              <a:schemeClr val="accent1">
                <a:shade val="50000"/>
                <a:hueOff val="-256168"/>
                <a:satOff val="857"/>
                <a:lumOff val="27332"/>
                <a:alphaOff val="0"/>
                <a:tint val="94000"/>
                <a:satMod val="105000"/>
                <a:lumMod val="102000"/>
              </a:schemeClr>
            </a:gs>
            <a:gs pos="100000">
              <a:schemeClr val="accent1">
                <a:shade val="50000"/>
                <a:hueOff val="-256168"/>
                <a:satOff val="857"/>
                <a:lumOff val="2733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240F14-E61D-436E-8179-7FF8B6D555E2}">
      <dsp:nvSpPr>
        <dsp:cNvPr id="0" name=""/>
        <dsp:cNvSpPr/>
      </dsp:nvSpPr>
      <dsp:spPr>
        <a:xfrm>
          <a:off x="1362654" y="1601792"/>
          <a:ext cx="3179528" cy="1771449"/>
        </a:xfrm>
        <a:prstGeom prst="rect">
          <a:avLst/>
        </a:prstGeom>
        <a:solidFill>
          <a:schemeClr val="lt1">
            <a:alpha val="90000"/>
            <a:hueOff val="0"/>
            <a:satOff val="0"/>
            <a:lumOff val="0"/>
            <a:alphaOff val="0"/>
          </a:schemeClr>
        </a:solidFill>
        <a:ln w="9525" cap="flat" cmpd="sng" algn="ctr">
          <a:solidFill>
            <a:schemeClr val="accent1">
              <a:shade val="50000"/>
              <a:hueOff val="-256168"/>
              <a:satOff val="857"/>
              <a:lumOff val="273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EtsyGram, a social media platform that allows users to share photos and short videos.</a:t>
          </a:r>
        </a:p>
      </dsp:txBody>
      <dsp:txXfrm>
        <a:off x="1362654" y="1601792"/>
        <a:ext cx="3179528" cy="817591"/>
      </dsp:txXfrm>
    </dsp:sp>
    <dsp:sp modelId="{63F6D0CE-1631-489A-A979-07A3D1458A6B}">
      <dsp:nvSpPr>
        <dsp:cNvPr id="0" name=""/>
        <dsp:cNvSpPr/>
      </dsp:nvSpPr>
      <dsp:spPr>
        <a:xfrm>
          <a:off x="953858" y="2419384"/>
          <a:ext cx="817592" cy="817592"/>
        </a:xfrm>
        <a:prstGeom prst="pie">
          <a:avLst>
            <a:gd name="adj1" fmla="val 5400000"/>
            <a:gd name="adj2" fmla="val 16200000"/>
          </a:avLst>
        </a:prstGeom>
        <a:gradFill rotWithShape="0">
          <a:gsLst>
            <a:gs pos="0">
              <a:schemeClr val="accent1">
                <a:shade val="50000"/>
                <a:hueOff val="-256168"/>
                <a:satOff val="857"/>
                <a:lumOff val="27332"/>
                <a:alphaOff val="0"/>
                <a:tint val="94000"/>
                <a:satMod val="105000"/>
                <a:lumMod val="102000"/>
              </a:schemeClr>
            </a:gs>
            <a:gs pos="100000">
              <a:schemeClr val="accent1">
                <a:shade val="50000"/>
                <a:hueOff val="-256168"/>
                <a:satOff val="857"/>
                <a:lumOff val="2733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3F92AE-9A18-4D35-87C9-B2CCF9409F21}">
      <dsp:nvSpPr>
        <dsp:cNvPr id="0" name=""/>
        <dsp:cNvSpPr/>
      </dsp:nvSpPr>
      <dsp:spPr>
        <a:xfrm>
          <a:off x="1362654" y="2419384"/>
          <a:ext cx="3179528" cy="817592"/>
        </a:xfrm>
        <a:prstGeom prst="rect">
          <a:avLst/>
        </a:prstGeom>
        <a:solidFill>
          <a:schemeClr val="lt1">
            <a:alpha val="90000"/>
            <a:hueOff val="0"/>
            <a:satOff val="0"/>
            <a:lumOff val="0"/>
            <a:alphaOff val="0"/>
          </a:schemeClr>
        </a:solidFill>
        <a:ln w="9525" cap="flat" cmpd="sng" algn="ctr">
          <a:solidFill>
            <a:schemeClr val="accent1">
              <a:shade val="50000"/>
              <a:hueOff val="-256168"/>
              <a:satOff val="857"/>
              <a:lumOff val="273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EtsyGram creates social engagement that can lead to purchase of goods.</a:t>
          </a:r>
        </a:p>
      </dsp:txBody>
      <dsp:txXfrm>
        <a:off x="1362654" y="2419384"/>
        <a:ext cx="3179528" cy="817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4C570-3E91-4DD1-BBD2-DB736A9F7A21}">
      <dsp:nvSpPr>
        <dsp:cNvPr id="0" name=""/>
        <dsp:cNvSpPr/>
      </dsp:nvSpPr>
      <dsp:spPr>
        <a:xfrm rot="5400000">
          <a:off x="5327353" y="-1420389"/>
          <a:ext cx="2788258" cy="6326101"/>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63830" tIns="81915" rIns="163830" bIns="81915" numCol="1" spcCol="1270" anchor="ctr" anchorCtr="0">
          <a:noAutofit/>
        </a:bodyPr>
        <a:lstStyle/>
        <a:p>
          <a:pPr marL="285750" lvl="1" indent="-285750" algn="l" defTabSz="1911350">
            <a:lnSpc>
              <a:spcPct val="90000"/>
            </a:lnSpc>
            <a:spcBef>
              <a:spcPct val="0"/>
            </a:spcBef>
            <a:spcAft>
              <a:spcPct val="15000"/>
            </a:spcAft>
            <a:buChar char="•"/>
          </a:pPr>
          <a:r>
            <a:rPr lang="en-US" sz="4300" kern="1200"/>
            <a:t>Product recommendations</a:t>
          </a:r>
        </a:p>
        <a:p>
          <a:pPr marL="285750" lvl="1" indent="-285750" algn="l" defTabSz="1911350">
            <a:lnSpc>
              <a:spcPct val="90000"/>
            </a:lnSpc>
            <a:spcBef>
              <a:spcPct val="0"/>
            </a:spcBef>
            <a:spcAft>
              <a:spcPct val="15000"/>
            </a:spcAft>
            <a:buChar char="•"/>
          </a:pPr>
          <a:r>
            <a:rPr lang="en-US" sz="4300" kern="1200" dirty="0"/>
            <a:t>Product references</a:t>
          </a:r>
        </a:p>
        <a:p>
          <a:pPr marL="285750" lvl="1" indent="-285750" algn="l" defTabSz="1911350">
            <a:lnSpc>
              <a:spcPct val="90000"/>
            </a:lnSpc>
            <a:spcBef>
              <a:spcPct val="0"/>
            </a:spcBef>
            <a:spcAft>
              <a:spcPct val="15000"/>
            </a:spcAft>
            <a:buChar char="•"/>
          </a:pPr>
          <a:r>
            <a:rPr lang="en-US" sz="4300" kern="1200"/>
            <a:t>Demographical information</a:t>
          </a:r>
        </a:p>
      </dsp:txBody>
      <dsp:txXfrm rot="-5400000">
        <a:off x="3558432" y="484644"/>
        <a:ext cx="6189989" cy="2516034"/>
      </dsp:txXfrm>
    </dsp:sp>
    <dsp:sp modelId="{CBFF358B-1716-45E6-8E98-7E68B15D7DD7}">
      <dsp:nvSpPr>
        <dsp:cNvPr id="0" name=""/>
        <dsp:cNvSpPr/>
      </dsp:nvSpPr>
      <dsp:spPr>
        <a:xfrm>
          <a:off x="0" y="0"/>
          <a:ext cx="3558431" cy="3485323"/>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t>OPERATIONAL USES AND BENEFITS</a:t>
          </a:r>
        </a:p>
      </dsp:txBody>
      <dsp:txXfrm>
        <a:off x="170139" y="170139"/>
        <a:ext cx="3218153" cy="3145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4C570-3E91-4DD1-BBD2-DB736A9F7A21}">
      <dsp:nvSpPr>
        <dsp:cNvPr id="0" name=""/>
        <dsp:cNvSpPr/>
      </dsp:nvSpPr>
      <dsp:spPr>
        <a:xfrm rot="5400000">
          <a:off x="5327353" y="-1420389"/>
          <a:ext cx="2788258" cy="6326101"/>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Larger audience</a:t>
          </a:r>
        </a:p>
        <a:p>
          <a:pPr marL="285750" lvl="1" indent="-285750" algn="l" defTabSz="1466850">
            <a:lnSpc>
              <a:spcPct val="90000"/>
            </a:lnSpc>
            <a:spcBef>
              <a:spcPct val="0"/>
            </a:spcBef>
            <a:spcAft>
              <a:spcPct val="15000"/>
            </a:spcAft>
            <a:buChar char="•"/>
          </a:pPr>
          <a:r>
            <a:rPr lang="en-US" sz="3300" kern="1200" dirty="0"/>
            <a:t>Go viral</a:t>
          </a:r>
        </a:p>
        <a:p>
          <a:pPr marL="285750" lvl="1" indent="-285750" algn="l" defTabSz="1466850">
            <a:lnSpc>
              <a:spcPct val="90000"/>
            </a:lnSpc>
            <a:spcBef>
              <a:spcPct val="0"/>
            </a:spcBef>
            <a:spcAft>
              <a:spcPct val="15000"/>
            </a:spcAft>
            <a:buChar char="•"/>
          </a:pPr>
          <a:r>
            <a:rPr lang="en-US" sz="3300" kern="1200" dirty="0"/>
            <a:t>Creativity</a:t>
          </a:r>
        </a:p>
        <a:p>
          <a:pPr marL="285750" lvl="1" indent="-285750" algn="l" defTabSz="1466850">
            <a:lnSpc>
              <a:spcPct val="90000"/>
            </a:lnSpc>
            <a:spcBef>
              <a:spcPct val="0"/>
            </a:spcBef>
            <a:spcAft>
              <a:spcPct val="15000"/>
            </a:spcAft>
            <a:buChar char="•"/>
          </a:pPr>
          <a:r>
            <a:rPr lang="en-US" sz="3300" kern="1200" dirty="0"/>
            <a:t>Brand recognition</a:t>
          </a:r>
        </a:p>
        <a:p>
          <a:pPr marL="285750" lvl="1" indent="-285750" algn="l" defTabSz="1466850">
            <a:lnSpc>
              <a:spcPct val="90000"/>
            </a:lnSpc>
            <a:spcBef>
              <a:spcPct val="0"/>
            </a:spcBef>
            <a:spcAft>
              <a:spcPct val="15000"/>
            </a:spcAft>
            <a:buChar char="•"/>
          </a:pPr>
          <a:r>
            <a:rPr lang="en-US" sz="3300" kern="1200" dirty="0"/>
            <a:t>Increases website revenue</a:t>
          </a:r>
        </a:p>
      </dsp:txBody>
      <dsp:txXfrm rot="-5400000">
        <a:off x="3558432" y="484644"/>
        <a:ext cx="6189989" cy="2516034"/>
      </dsp:txXfrm>
    </dsp:sp>
    <dsp:sp modelId="{CBFF358B-1716-45E6-8E98-7E68B15D7DD7}">
      <dsp:nvSpPr>
        <dsp:cNvPr id="0" name=""/>
        <dsp:cNvSpPr/>
      </dsp:nvSpPr>
      <dsp:spPr>
        <a:xfrm>
          <a:off x="0" y="0"/>
          <a:ext cx="3558431" cy="3485323"/>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COMPETITIVE  USES AND BENEFITS</a:t>
          </a:r>
        </a:p>
      </dsp:txBody>
      <dsp:txXfrm>
        <a:off x="170139" y="170139"/>
        <a:ext cx="3218153" cy="3145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53BCE-5350-4BC6-8584-FC2EE34A937B}">
      <dsp:nvSpPr>
        <dsp:cNvPr id="0" name=""/>
        <dsp:cNvSpPr/>
      </dsp:nvSpPr>
      <dsp:spPr>
        <a:xfrm>
          <a:off x="0" y="319687"/>
          <a:ext cx="9905999" cy="1047375"/>
        </a:xfrm>
        <a:prstGeom prst="rect">
          <a:avLst/>
        </a:prstGeom>
        <a:solidFill>
          <a:schemeClr val="tx2">
            <a:lumMod val="10000"/>
            <a:lumOff val="9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8816" tIns="395732" rIns="7688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Reputational risk</a:t>
          </a:r>
        </a:p>
        <a:p>
          <a:pPr marL="171450" lvl="1" indent="-171450" algn="l" defTabSz="844550">
            <a:lnSpc>
              <a:spcPct val="90000"/>
            </a:lnSpc>
            <a:spcBef>
              <a:spcPct val="0"/>
            </a:spcBef>
            <a:spcAft>
              <a:spcPct val="15000"/>
            </a:spcAft>
            <a:buChar char="•"/>
          </a:pPr>
          <a:r>
            <a:rPr lang="en-US" sz="1900" kern="1200"/>
            <a:t>Legal risk</a:t>
          </a:r>
        </a:p>
      </dsp:txBody>
      <dsp:txXfrm>
        <a:off x="0" y="319687"/>
        <a:ext cx="9905999" cy="1047375"/>
      </dsp:txXfrm>
    </dsp:sp>
    <dsp:sp modelId="{6203D9F8-D949-49A7-97C0-EAAEB25079A1}">
      <dsp:nvSpPr>
        <dsp:cNvPr id="0" name=""/>
        <dsp:cNvSpPr/>
      </dsp:nvSpPr>
      <dsp:spPr>
        <a:xfrm>
          <a:off x="495299" y="39247"/>
          <a:ext cx="6934199" cy="56088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44550">
            <a:lnSpc>
              <a:spcPct val="90000"/>
            </a:lnSpc>
            <a:spcBef>
              <a:spcPct val="0"/>
            </a:spcBef>
            <a:spcAft>
              <a:spcPct val="35000"/>
            </a:spcAft>
            <a:buNone/>
          </a:pPr>
          <a:r>
            <a:rPr lang="en-US" sz="1900" kern="1200" dirty="0"/>
            <a:t>COMPLIANCE RISKS OF A SOCIAL MEDIA PLATFORM</a:t>
          </a:r>
        </a:p>
      </dsp:txBody>
      <dsp:txXfrm>
        <a:off x="522679" y="66627"/>
        <a:ext cx="6879439" cy="506120"/>
      </dsp:txXfrm>
    </dsp:sp>
    <dsp:sp modelId="{A28A11C0-5518-4F36-815B-FCF2711BE34F}">
      <dsp:nvSpPr>
        <dsp:cNvPr id="0" name=""/>
        <dsp:cNvSpPr/>
      </dsp:nvSpPr>
      <dsp:spPr>
        <a:xfrm>
          <a:off x="0" y="1750102"/>
          <a:ext cx="9905999" cy="1795500"/>
        </a:xfrm>
        <a:prstGeom prst="rect">
          <a:avLst/>
        </a:prstGeom>
        <a:solidFill>
          <a:schemeClr val="tx2">
            <a:lumMod val="10000"/>
            <a:lumOff val="90000"/>
            <a:alpha val="9000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68816" tIns="395732" rIns="7688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Train employees to understand what is violating the company’s policies and protect the company’s reputation by taking necessary actions.</a:t>
          </a:r>
        </a:p>
        <a:p>
          <a:pPr marL="171450" lvl="1" indent="-171450" algn="l" defTabSz="844550">
            <a:lnSpc>
              <a:spcPct val="90000"/>
            </a:lnSpc>
            <a:spcBef>
              <a:spcPct val="0"/>
            </a:spcBef>
            <a:spcAft>
              <a:spcPct val="15000"/>
            </a:spcAft>
            <a:buChar char="•"/>
          </a:pPr>
          <a:r>
            <a:rPr lang="en-US" sz="1900" kern="1200" dirty="0"/>
            <a:t>Establish a dedicated team that communicates and monitors compliance across departments.</a:t>
          </a:r>
        </a:p>
        <a:p>
          <a:pPr marL="171450" lvl="1" indent="-171450" algn="l" defTabSz="844550">
            <a:lnSpc>
              <a:spcPct val="90000"/>
            </a:lnSpc>
            <a:spcBef>
              <a:spcPct val="0"/>
            </a:spcBef>
            <a:spcAft>
              <a:spcPct val="15000"/>
            </a:spcAft>
            <a:buChar char="•"/>
          </a:pPr>
          <a:r>
            <a:rPr lang="en-US" sz="1900" kern="1200"/>
            <a:t>Centralize social media governance.</a:t>
          </a:r>
        </a:p>
      </dsp:txBody>
      <dsp:txXfrm>
        <a:off x="0" y="1750102"/>
        <a:ext cx="9905999" cy="1795500"/>
      </dsp:txXfrm>
    </dsp:sp>
    <dsp:sp modelId="{11FFC5A9-3825-431B-97F7-15113D9855BE}">
      <dsp:nvSpPr>
        <dsp:cNvPr id="0" name=""/>
        <dsp:cNvSpPr/>
      </dsp:nvSpPr>
      <dsp:spPr>
        <a:xfrm>
          <a:off x="495299" y="1469662"/>
          <a:ext cx="6934199" cy="560880"/>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844550">
            <a:lnSpc>
              <a:spcPct val="90000"/>
            </a:lnSpc>
            <a:spcBef>
              <a:spcPct val="0"/>
            </a:spcBef>
            <a:spcAft>
              <a:spcPct val="35000"/>
            </a:spcAft>
            <a:buNone/>
          </a:pPr>
          <a:r>
            <a:rPr lang="en-US" sz="1900" kern="1200"/>
            <a:t>AVOID RISKS BY ENSURING AN EFFECTIVE SOCIAL MEDIA COMPLIANCE PROGRAM</a:t>
          </a:r>
        </a:p>
      </dsp:txBody>
      <dsp:txXfrm>
        <a:off x="522679" y="1497042"/>
        <a:ext cx="6879439"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B9BD-C24D-431C-98DA-72F54403E963}">
      <dsp:nvSpPr>
        <dsp:cNvPr id="0" name=""/>
        <dsp:cNvSpPr/>
      </dsp:nvSpPr>
      <dsp:spPr>
        <a:xfrm>
          <a:off x="2902" y="1025159"/>
          <a:ext cx="2072133" cy="1315804"/>
        </a:xfrm>
        <a:prstGeom prst="roundRect">
          <a:avLst>
            <a:gd name="adj" fmla="val 1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sp>
    <dsp:sp modelId="{AAE60CB8-DEE9-4CC5-877E-19AB8C3B1A65}">
      <dsp:nvSpPr>
        <dsp:cNvPr id="0" name=""/>
        <dsp:cNvSpPr/>
      </dsp:nvSpPr>
      <dsp:spPr>
        <a:xfrm>
          <a:off x="233139"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Unreliable third-party applications</a:t>
          </a:r>
        </a:p>
      </dsp:txBody>
      <dsp:txXfrm>
        <a:off x="271678" y="1282424"/>
        <a:ext cx="1995055" cy="1238726"/>
      </dsp:txXfrm>
    </dsp:sp>
    <dsp:sp modelId="{3141A3B4-E7B3-4E32-A7D0-6FB563921823}">
      <dsp:nvSpPr>
        <dsp:cNvPr id="0" name=""/>
        <dsp:cNvSpPr/>
      </dsp:nvSpPr>
      <dsp:spPr>
        <a:xfrm>
          <a:off x="2535510" y="1025159"/>
          <a:ext cx="2072133" cy="1315804"/>
        </a:xfrm>
        <a:prstGeom prst="roundRect">
          <a:avLst>
            <a:gd name="adj" fmla="val 1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sp>
    <dsp:sp modelId="{64942F74-0D8E-4585-AFB6-62F64AC85E73}">
      <dsp:nvSpPr>
        <dsp:cNvPr id="0" name=""/>
        <dsp:cNvSpPr/>
      </dsp:nvSpPr>
      <dsp:spPr>
        <a:xfrm>
          <a:off x="2765747"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Scams</a:t>
          </a:r>
        </a:p>
      </dsp:txBody>
      <dsp:txXfrm>
        <a:off x="2804286" y="1282424"/>
        <a:ext cx="1995055" cy="1238726"/>
      </dsp:txXfrm>
    </dsp:sp>
    <dsp:sp modelId="{05500168-2BB5-4E09-99F7-477D3B65FC67}">
      <dsp:nvSpPr>
        <dsp:cNvPr id="0" name=""/>
        <dsp:cNvSpPr/>
      </dsp:nvSpPr>
      <dsp:spPr>
        <a:xfrm>
          <a:off x="5068118" y="1025159"/>
          <a:ext cx="2072133" cy="1315804"/>
        </a:xfrm>
        <a:prstGeom prst="roundRect">
          <a:avLst>
            <a:gd name="adj" fmla="val 1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sp>
    <dsp:sp modelId="{2BA24069-CF26-44C2-90A5-AE03DA9264D5}">
      <dsp:nvSpPr>
        <dsp:cNvPr id="0" name=""/>
        <dsp:cNvSpPr/>
      </dsp:nvSpPr>
      <dsp:spPr>
        <a:xfrm>
          <a:off x="5298355"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Defamations</a:t>
          </a:r>
        </a:p>
      </dsp:txBody>
      <dsp:txXfrm>
        <a:off x="5336894" y="1282424"/>
        <a:ext cx="1995055" cy="1238726"/>
      </dsp:txXfrm>
    </dsp:sp>
    <dsp:sp modelId="{B7CF154F-120D-4BDA-AA1D-9B552A66DF3B}">
      <dsp:nvSpPr>
        <dsp:cNvPr id="0" name=""/>
        <dsp:cNvSpPr/>
      </dsp:nvSpPr>
      <dsp:spPr>
        <a:xfrm>
          <a:off x="7600725" y="1025159"/>
          <a:ext cx="2072133" cy="1315804"/>
        </a:xfrm>
        <a:prstGeom prst="roundRect">
          <a:avLst>
            <a:gd name="adj" fmla="val 1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sp>
    <dsp:sp modelId="{347A9FBF-0FBB-4813-B01E-357109B519DE}">
      <dsp:nvSpPr>
        <dsp:cNvPr id="0" name=""/>
        <dsp:cNvSpPr/>
      </dsp:nvSpPr>
      <dsp:spPr>
        <a:xfrm>
          <a:off x="7830963" y="1243885"/>
          <a:ext cx="2072133" cy="131580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Competitors</a:t>
          </a:r>
        </a:p>
      </dsp:txBody>
      <dsp:txXfrm>
        <a:off x="7869502" y="1282424"/>
        <a:ext cx="1995055" cy="1238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304C6-D2D3-43D2-B794-6C441EEAEBC6}">
      <dsp:nvSpPr>
        <dsp:cNvPr id="0" name=""/>
        <dsp:cNvSpPr/>
      </dsp:nvSpPr>
      <dsp:spPr>
        <a:xfrm>
          <a:off x="0" y="1729"/>
          <a:ext cx="3566160" cy="1141372"/>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Start by building a minimum viable product (MVP).</a:t>
          </a:r>
        </a:p>
      </dsp:txBody>
      <dsp:txXfrm>
        <a:off x="55717" y="57446"/>
        <a:ext cx="3454726" cy="1029938"/>
      </dsp:txXfrm>
    </dsp:sp>
    <dsp:sp modelId="{DBC47266-F437-41CD-A0FD-291CC1E11948}">
      <dsp:nvSpPr>
        <dsp:cNvPr id="0" name=""/>
        <dsp:cNvSpPr/>
      </dsp:nvSpPr>
      <dsp:spPr>
        <a:xfrm rot="5400000">
          <a:off x="6279531" y="-1399064"/>
          <a:ext cx="913097" cy="63398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Sign up, sign in, search, likes, comments, etc.</a:t>
          </a:r>
        </a:p>
      </dsp:txBody>
      <dsp:txXfrm rot="-5400000">
        <a:off x="3566160" y="1358881"/>
        <a:ext cx="6295266" cy="823949"/>
      </dsp:txXfrm>
    </dsp:sp>
    <dsp:sp modelId="{002455A0-F4B1-40F4-A68E-F144D00956B5}">
      <dsp:nvSpPr>
        <dsp:cNvPr id="0" name=""/>
        <dsp:cNvSpPr/>
      </dsp:nvSpPr>
      <dsp:spPr>
        <a:xfrm>
          <a:off x="0" y="1200169"/>
          <a:ext cx="3566160" cy="1141372"/>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Include basic features</a:t>
          </a:r>
        </a:p>
        <a:p>
          <a:pPr marL="0" lvl="0" indent="0" algn="ctr" defTabSz="1111250">
            <a:lnSpc>
              <a:spcPct val="90000"/>
            </a:lnSpc>
            <a:spcBef>
              <a:spcPct val="0"/>
            </a:spcBef>
            <a:spcAft>
              <a:spcPct val="35000"/>
            </a:spcAft>
            <a:buNone/>
          </a:pPr>
          <a:endParaRPr lang="en-US" sz="2500" kern="1200"/>
        </a:p>
      </dsp:txBody>
      <dsp:txXfrm>
        <a:off x="55717" y="1255886"/>
        <a:ext cx="3454726" cy="1029938"/>
      </dsp:txXfrm>
    </dsp:sp>
    <dsp:sp modelId="{275C64BB-B618-445A-B8E9-7BEB7DB4EB4C}">
      <dsp:nvSpPr>
        <dsp:cNvPr id="0" name=""/>
        <dsp:cNvSpPr/>
      </dsp:nvSpPr>
      <dsp:spPr>
        <a:xfrm rot="5400000">
          <a:off x="6279531" y="-200623"/>
          <a:ext cx="913097" cy="63398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Project</a:t>
          </a:r>
          <a:r>
            <a:rPr lang="en-US" sz="2800" kern="1200" baseline="0" dirty="0"/>
            <a:t> manager, developers, QA, etc.</a:t>
          </a:r>
          <a:endParaRPr lang="en-US" sz="2800" kern="1200" dirty="0"/>
        </a:p>
      </dsp:txBody>
      <dsp:txXfrm rot="-5400000">
        <a:off x="3566160" y="2557322"/>
        <a:ext cx="6295266" cy="823949"/>
      </dsp:txXfrm>
    </dsp:sp>
    <dsp:sp modelId="{7487704B-74A6-420E-B8FE-D12E22339FEB}">
      <dsp:nvSpPr>
        <dsp:cNvPr id="0" name=""/>
        <dsp:cNvSpPr/>
      </dsp:nvSpPr>
      <dsp:spPr>
        <a:xfrm>
          <a:off x="0" y="2398610"/>
          <a:ext cx="3566160" cy="1141372"/>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required specialists</a:t>
          </a:r>
        </a:p>
      </dsp:txBody>
      <dsp:txXfrm>
        <a:off x="55717" y="2454327"/>
        <a:ext cx="3454726" cy="10299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10/17/2021</a:t>
            </a:fld>
            <a:endParaRPr lang="en-US"/>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a:p>
        </p:txBody>
      </p:sp>
    </p:spTree>
    <p:extLst>
      <p:ext uri="{BB962C8B-B14F-4D97-AF65-F5344CB8AC3E}">
        <p14:creationId xmlns:p14="http://schemas.microsoft.com/office/powerpoint/2010/main" val="326430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mj-lt"/>
              <a:buNone/>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Technology impacts</a:t>
            </a:r>
          </a:p>
          <a:p>
            <a:pPr marL="0" marR="0" lvl="0" indent="0">
              <a:lnSpc>
                <a:spcPct val="115000"/>
              </a:lnSpc>
              <a:spcBef>
                <a:spcPts val="0"/>
              </a:spcBef>
              <a:spcAft>
                <a:spcPts val="0"/>
              </a:spcAft>
              <a:buFont typeface="+mj-l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Having a social media platform to leverage the business can have both positive and negative impacts, so it is important to monitor activities on social media and prevent the spread of deceptive information. Thomson Reuters outlines the following compliance risks of social media:</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Reputational risk - The impulsive and possibly viral nature of social media can cause a significant dent on the company’s reputation.</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Legal risk – There are wide range of legal implications such as privacy laws, content ownership, intellectual property infringement, etc.</a:t>
            </a:r>
          </a:p>
          <a:p>
            <a:pPr marL="91440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To ensure an effective social media compliance program, Brandle suggests the following steps:</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Train employees to understand what is violating the company’s policies and protect the company’s reputation by taking necessary actions.</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Establish a dedicated team that communicates and monitors compliance across departments.</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Centralize social media governance.</a:t>
            </a:r>
          </a:p>
          <a:p>
            <a:pPr marL="342900" marR="0" lvl="0" indent="-342900">
              <a:lnSpc>
                <a:spcPct val="115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Technology evolution</a:t>
            </a:r>
          </a:p>
          <a:p>
            <a:pPr marL="0" marR="0" lvl="0" indent="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technology will continue to evolve and contribute to the company’s growth. An article by Maryville University states, “As social media companies grew their user bases into the hundreds of millions, the business applications of Facebook, Twitter, and other social platforms began to take shape. Social media companies had access to some of the richest trackable user data ever conceived. In addition to placing ads on social media platforms, companies discovered the potential utility of cultivating an active, engaged social media presence. Whereas social media advertising must be paid for, the act of creating and sharing informative or entertaining content on Facebook, Instagram, Twitter, and other platforms is an attempt by brands to grow an audience organically, in other words, without paying for it directly.”</a:t>
            </a:r>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a:p>
        </p:txBody>
      </p:sp>
    </p:spTree>
    <p:extLst>
      <p:ext uri="{BB962C8B-B14F-4D97-AF65-F5344CB8AC3E}">
        <p14:creationId xmlns:p14="http://schemas.microsoft.com/office/powerpoint/2010/main" val="2395636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Apart from reputational and legal risks, there are other risks to the organization.</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Unreliable third-party apps</a:t>
            </a:r>
            <a:r>
              <a:rPr lang="en-US" sz="1200" dirty="0">
                <a:effectLst/>
                <a:latin typeface="Calibri" panose="020F0502020204030204" pitchFamily="34" charset="0"/>
                <a:ea typeface="Calibri" panose="020F0502020204030204" pitchFamily="34" charset="0"/>
                <a:cs typeface="Times New Roman" panose="02020603050405020304" pitchFamily="18" charset="0"/>
              </a:rPr>
              <a:t> – the most awful lawbreakers for reaping data from the social media platforms. These apps only gather personal information about users and take over their identity or commit crimes in their name. It is important to monitor and authorize what applications have access to EtsyGram.</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Scams </a:t>
            </a:r>
            <a:r>
              <a:rPr lang="en-US" sz="1200" dirty="0">
                <a:effectLst/>
                <a:latin typeface="Calibri" panose="020F0502020204030204" pitchFamily="34" charset="0"/>
                <a:ea typeface="Calibri" panose="020F0502020204030204" pitchFamily="34" charset="0"/>
                <a:cs typeface="Times New Roman" panose="02020603050405020304" pitchFamily="18" charset="0"/>
              </a:rPr>
              <a:t>– false advertisements and misinformation regarding shipping and payments. Influencers and sellers shall not be permitted to ask shoppers to meet them to sell products directly. Etsy payment methods involve PayPal, internet banking, credit card, debit card, Etsy coupons, and Etsy gift cards. Sellers or influencers shall not be allowed to obtain confidential information or request shoppers to make payments using any other methods. Any purchase or transaction should only be made over Etsy.com.</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Defamations</a:t>
            </a:r>
            <a:r>
              <a:rPr lang="en-US" sz="1200" dirty="0">
                <a:effectLst/>
                <a:latin typeface="Calibri" panose="020F0502020204030204" pitchFamily="34" charset="0"/>
                <a:ea typeface="Calibri" panose="020F0502020204030204" pitchFamily="34" charset="0"/>
                <a:cs typeface="Times New Roman" panose="02020603050405020304" pitchFamily="18" charset="0"/>
              </a:rPr>
              <a:t> – it is possible that a particular shop or seller on Etsy gets slandered on EtsyGram. When defamations go viral, it can harm both the seller as well as Etsy.</a:t>
            </a: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Competitors</a:t>
            </a:r>
            <a:r>
              <a:rPr lang="en-US" sz="1200" dirty="0">
                <a:effectLst/>
                <a:latin typeface="Calibri" panose="020F0502020204030204" pitchFamily="34" charset="0"/>
                <a:ea typeface="Calibri" panose="020F0502020204030204" pitchFamily="34" charset="0"/>
                <a:cs typeface="Times New Roman" panose="02020603050405020304" pitchFamily="18" charset="0"/>
              </a:rPr>
              <a:t> – can recruit resources or sellers working on EtsyGram.</a:t>
            </a:r>
          </a:p>
        </p:txBody>
      </p:sp>
      <p:sp>
        <p:nvSpPr>
          <p:cNvPr id="4" name="Slide Number Placeholder 3"/>
          <p:cNvSpPr>
            <a:spLocks noGrp="1"/>
          </p:cNvSpPr>
          <p:nvPr>
            <p:ph type="sldNum" sz="quarter" idx="5"/>
          </p:nvPr>
        </p:nvSpPr>
        <p:spPr/>
        <p:txBody>
          <a:bodyPr/>
          <a:lstStyle/>
          <a:p>
            <a:fld id="{69BB1A04-13E8-48CD-97F9-AC2568E1A8D4}" type="slidenum">
              <a:rPr lang="en-US" smtClean="0"/>
              <a:t>13</a:t>
            </a:fld>
            <a:endParaRPr lang="en-US"/>
          </a:p>
        </p:txBody>
      </p:sp>
    </p:spTree>
    <p:extLst>
      <p:ext uri="{BB962C8B-B14F-4D97-AF65-F5344CB8AC3E}">
        <p14:creationId xmlns:p14="http://schemas.microsoft.com/office/powerpoint/2010/main" val="4125447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social media adoption and usage models. Some of them are listed below:</a:t>
            </a:r>
          </a:p>
          <a:p>
            <a:pPr marL="171450" indent="-171450">
              <a:buFont typeface="Arial" panose="020B0604020202020204" pitchFamily="34" charset="0"/>
              <a:buChar char="•"/>
            </a:pPr>
            <a:r>
              <a:rPr lang="en-US" dirty="0"/>
              <a:t>OASIS Model</a:t>
            </a:r>
          </a:p>
          <a:p>
            <a:pPr marL="171450" indent="-171450">
              <a:buFont typeface="Arial" panose="020B0604020202020204" pitchFamily="34" charset="0"/>
              <a:buChar char="•"/>
            </a:pPr>
            <a:r>
              <a:rPr lang="en-US" dirty="0"/>
              <a:t>ACCESS Model</a:t>
            </a:r>
          </a:p>
          <a:p>
            <a:pPr marL="171450" indent="-171450">
              <a:buFont typeface="Arial" panose="020B0604020202020204" pitchFamily="34" charset="0"/>
              <a:buChar char="•"/>
            </a:pPr>
            <a:r>
              <a:rPr lang="en-US" dirty="0"/>
              <a:t>Social Engagement Journey (SEJ) Model</a:t>
            </a:r>
          </a:p>
          <a:p>
            <a:pPr marL="171450" indent="-171450">
              <a:buFont typeface="Arial" panose="020B0604020202020204" pitchFamily="34" charset="0"/>
              <a:buChar char="•"/>
            </a:pPr>
            <a:r>
              <a:rPr lang="en-US" dirty="0"/>
              <a:t>Staged Model of Social Media Adoption (SMSMA) (El-Den, Adhikari, Azam, 2017)</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OASIS Model and ACCESS Model fit more accurately with EtsyGram’s adoption strategies that include sustainability, reaching large audience, and analyzing competitor’s online activities.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Cost to build a social media application </a:t>
            </a:r>
            <a:r>
              <a:rPr lang="en-US" b="0" dirty="0"/>
              <a:t>(</a:t>
            </a:r>
            <a:r>
              <a:rPr lang="en-US" b="0" i="0" dirty="0">
                <a:solidFill>
                  <a:srgbClr val="5D5D5D"/>
                </a:solidFill>
                <a:effectLst/>
                <a:latin typeface="Roboto" panose="02000000000000000000" pitchFamily="2" charset="0"/>
              </a:rPr>
              <a:t>Ryabenko, 2021)</a:t>
            </a:r>
            <a:endParaRPr lang="en-US" b="0" dirty="0"/>
          </a:p>
          <a:p>
            <a:pPr marL="0" indent="0">
              <a:buFont typeface="Arial" panose="020B0604020202020204" pitchFamily="34" charset="0"/>
              <a:buNone/>
            </a:pPr>
            <a:r>
              <a:rPr lang="en-US" b="0" dirty="0"/>
              <a:t>The development of the application will start off with building bare minimum features, i.e., minimum viable product (MVP).</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Basic features:</a:t>
            </a:r>
          </a:p>
          <a:p>
            <a:pPr algn="l">
              <a:buFont typeface="Arial" panose="020B0604020202020204" pitchFamily="34" charset="0"/>
              <a:buChar char="•"/>
            </a:pPr>
            <a:r>
              <a:rPr lang="en-US" b="0" i="0" dirty="0">
                <a:solidFill>
                  <a:srgbClr val="808080"/>
                </a:solidFill>
                <a:effectLst/>
                <a:latin typeface="Roboto" panose="02000000000000000000" pitchFamily="2" charset="0"/>
              </a:rPr>
              <a:t>Sign up</a:t>
            </a:r>
          </a:p>
          <a:p>
            <a:pPr algn="l">
              <a:buFont typeface="Arial" panose="020B0604020202020204" pitchFamily="34" charset="0"/>
              <a:buChar char="•"/>
            </a:pPr>
            <a:r>
              <a:rPr lang="en-US" b="0" i="0" dirty="0">
                <a:solidFill>
                  <a:srgbClr val="808080"/>
                </a:solidFill>
                <a:effectLst/>
                <a:latin typeface="Roboto" panose="02000000000000000000" pitchFamily="2" charset="0"/>
              </a:rPr>
              <a:t>Sign in</a:t>
            </a:r>
          </a:p>
          <a:p>
            <a:pPr algn="l">
              <a:buFont typeface="Arial" panose="020B0604020202020204" pitchFamily="34" charset="0"/>
              <a:buChar char="•"/>
            </a:pPr>
            <a:r>
              <a:rPr lang="en-US" b="0" i="0" dirty="0">
                <a:solidFill>
                  <a:srgbClr val="808080"/>
                </a:solidFill>
                <a:effectLst/>
                <a:latin typeface="Roboto" panose="02000000000000000000" pitchFamily="2" charset="0"/>
              </a:rPr>
              <a:t>Search</a:t>
            </a:r>
          </a:p>
          <a:p>
            <a:pPr algn="l">
              <a:buFont typeface="Arial" panose="020B0604020202020204" pitchFamily="34" charset="0"/>
              <a:buChar char="•"/>
            </a:pPr>
            <a:r>
              <a:rPr lang="en-US" b="0" i="0" dirty="0">
                <a:solidFill>
                  <a:srgbClr val="808080"/>
                </a:solidFill>
                <a:effectLst/>
                <a:latin typeface="Roboto" panose="02000000000000000000" pitchFamily="2" charset="0"/>
              </a:rPr>
              <a:t>Subscription</a:t>
            </a:r>
          </a:p>
          <a:p>
            <a:pPr algn="l">
              <a:buFont typeface="Arial" panose="020B0604020202020204" pitchFamily="34" charset="0"/>
              <a:buChar char="•"/>
            </a:pPr>
            <a:r>
              <a:rPr lang="en-US" b="0" i="0" dirty="0">
                <a:solidFill>
                  <a:srgbClr val="808080"/>
                </a:solidFill>
                <a:effectLst/>
                <a:latin typeface="Roboto" panose="02000000000000000000" pitchFamily="2" charset="0"/>
              </a:rPr>
              <a:t>Newsfeed</a:t>
            </a:r>
          </a:p>
          <a:p>
            <a:pPr algn="l">
              <a:buFont typeface="Arial" panose="020B0604020202020204" pitchFamily="34" charset="0"/>
              <a:buChar char="•"/>
            </a:pPr>
            <a:r>
              <a:rPr lang="en-US" b="0" i="0" dirty="0">
                <a:solidFill>
                  <a:srgbClr val="808080"/>
                </a:solidFill>
                <a:effectLst/>
                <a:latin typeface="Roboto" panose="02000000000000000000" pitchFamily="2" charset="0"/>
              </a:rPr>
              <a:t>Likes</a:t>
            </a:r>
          </a:p>
          <a:p>
            <a:pPr algn="l">
              <a:buFont typeface="Arial" panose="020B0604020202020204" pitchFamily="34" charset="0"/>
              <a:buChar char="•"/>
            </a:pPr>
            <a:r>
              <a:rPr lang="en-US" b="0" i="0" dirty="0">
                <a:solidFill>
                  <a:srgbClr val="808080"/>
                </a:solidFill>
                <a:effectLst/>
                <a:latin typeface="Roboto" panose="02000000000000000000" pitchFamily="2" charset="0"/>
              </a:rPr>
              <a:t>Content publishing</a:t>
            </a:r>
          </a:p>
          <a:p>
            <a:pPr algn="l">
              <a:buFont typeface="Arial" panose="020B0604020202020204" pitchFamily="34" charset="0"/>
              <a:buChar char="•"/>
            </a:pPr>
            <a:r>
              <a:rPr lang="en-US" b="0" i="0" dirty="0">
                <a:solidFill>
                  <a:srgbClr val="808080"/>
                </a:solidFill>
                <a:effectLst/>
                <a:latin typeface="Roboto" panose="02000000000000000000" pitchFamily="2" charset="0"/>
              </a:rPr>
              <a:t>Comments</a:t>
            </a:r>
          </a:p>
          <a:p>
            <a:pPr algn="l">
              <a:buFont typeface="Arial" panose="020B0604020202020204" pitchFamily="34" charset="0"/>
              <a:buChar char="•"/>
            </a:pPr>
            <a:endParaRPr lang="en-US" b="0" i="0" dirty="0">
              <a:solidFill>
                <a:srgbClr val="808080"/>
              </a:solidFill>
              <a:effectLst/>
              <a:latin typeface="Roboto" panose="02000000000000000000" pitchFamily="2" charset="0"/>
            </a:endParaRPr>
          </a:p>
          <a:p>
            <a:pPr algn="l">
              <a:buFont typeface="Arial" panose="020B0604020202020204" pitchFamily="34" charset="0"/>
              <a:buNone/>
            </a:pPr>
            <a:r>
              <a:rPr lang="en-US" b="0" i="0" dirty="0">
                <a:solidFill>
                  <a:srgbClr val="808080"/>
                </a:solidFill>
                <a:effectLst/>
                <a:latin typeface="Roboto" panose="02000000000000000000" pitchFamily="2" charset="0"/>
              </a:rPr>
              <a:t>Required Specialists:</a:t>
            </a:r>
          </a:p>
          <a:p>
            <a:pPr algn="l">
              <a:buFont typeface="Arial" panose="020B0604020202020204" pitchFamily="34" charset="0"/>
              <a:buChar char="•"/>
            </a:pPr>
            <a:r>
              <a:rPr lang="en-US" b="0" i="0" dirty="0">
                <a:solidFill>
                  <a:srgbClr val="808080"/>
                </a:solidFill>
                <a:effectLst/>
                <a:latin typeface="Roboto" panose="02000000000000000000" pitchFamily="2" charset="0"/>
              </a:rPr>
              <a:t>1 Project Manager</a:t>
            </a:r>
          </a:p>
          <a:p>
            <a:pPr algn="l">
              <a:buFont typeface="Arial" panose="020B0604020202020204" pitchFamily="34" charset="0"/>
              <a:buChar char="•"/>
            </a:pPr>
            <a:r>
              <a:rPr lang="en-US" b="0" i="0" dirty="0">
                <a:solidFill>
                  <a:srgbClr val="808080"/>
                </a:solidFill>
                <a:effectLst/>
                <a:latin typeface="Roboto" panose="02000000000000000000" pitchFamily="2" charset="0"/>
              </a:rPr>
              <a:t>1 UI/UX engineer</a:t>
            </a:r>
          </a:p>
          <a:p>
            <a:pPr algn="l">
              <a:buFont typeface="Arial" panose="020B0604020202020204" pitchFamily="34" charset="0"/>
              <a:buChar char="•"/>
            </a:pPr>
            <a:r>
              <a:rPr lang="en-US" b="0" i="0" dirty="0">
                <a:solidFill>
                  <a:srgbClr val="808080"/>
                </a:solidFill>
                <a:effectLst/>
                <a:latin typeface="Roboto" panose="02000000000000000000" pitchFamily="2" charset="0"/>
              </a:rPr>
              <a:t>1 Backend developers</a:t>
            </a:r>
          </a:p>
          <a:p>
            <a:pPr algn="l">
              <a:buFont typeface="Arial" panose="020B0604020202020204" pitchFamily="34" charset="0"/>
              <a:buChar char="•"/>
            </a:pPr>
            <a:r>
              <a:rPr lang="en-US" b="0" i="0" dirty="0">
                <a:solidFill>
                  <a:srgbClr val="808080"/>
                </a:solidFill>
                <a:effectLst/>
                <a:latin typeface="Roboto" panose="02000000000000000000" pitchFamily="2" charset="0"/>
              </a:rPr>
              <a:t>1 iOS developer</a:t>
            </a:r>
          </a:p>
          <a:p>
            <a:pPr algn="l">
              <a:buFont typeface="Arial" panose="020B0604020202020204" pitchFamily="34" charset="0"/>
              <a:buChar char="•"/>
            </a:pPr>
            <a:r>
              <a:rPr lang="en-US" b="0" i="0" dirty="0">
                <a:solidFill>
                  <a:srgbClr val="808080"/>
                </a:solidFill>
                <a:effectLst/>
                <a:latin typeface="Roboto" panose="02000000000000000000" pitchFamily="2" charset="0"/>
              </a:rPr>
              <a:t>1 Android developer</a:t>
            </a:r>
          </a:p>
          <a:p>
            <a:pPr algn="l">
              <a:buFont typeface="Arial" panose="020B0604020202020204" pitchFamily="34" charset="0"/>
              <a:buChar char="•"/>
            </a:pPr>
            <a:r>
              <a:rPr lang="en-US" b="0" i="0" dirty="0">
                <a:solidFill>
                  <a:srgbClr val="808080"/>
                </a:solidFill>
                <a:effectLst/>
                <a:latin typeface="Roboto" panose="02000000000000000000" pitchFamily="2" charset="0"/>
              </a:rPr>
              <a:t>1 QA engineer</a:t>
            </a:r>
          </a:p>
          <a:p>
            <a:pPr algn="l">
              <a:buFont typeface="Arial" panose="020B0604020202020204" pitchFamily="34" charset="0"/>
              <a:buNone/>
            </a:pPr>
            <a:endParaRPr lang="en-US" b="0" i="0" dirty="0">
              <a:solidFill>
                <a:srgbClr val="808080"/>
              </a:solidFill>
              <a:effectLst/>
              <a:latin typeface="Roboto" panose="02000000000000000000" pitchFamily="2" charset="0"/>
            </a:endParaRPr>
          </a:p>
          <a:p>
            <a:br>
              <a:rPr lang="en-US" dirty="0"/>
            </a:br>
            <a:endParaRPr lang="en-US" b="0" dirty="0"/>
          </a:p>
        </p:txBody>
      </p:sp>
      <p:sp>
        <p:nvSpPr>
          <p:cNvPr id="4" name="Slide Number Placeholder 3"/>
          <p:cNvSpPr>
            <a:spLocks noGrp="1"/>
          </p:cNvSpPr>
          <p:nvPr>
            <p:ph type="sldNum" sz="quarter" idx="5"/>
          </p:nvPr>
        </p:nvSpPr>
        <p:spPr/>
        <p:txBody>
          <a:bodyPr/>
          <a:lstStyle/>
          <a:p>
            <a:fld id="{69BB1A04-13E8-48CD-97F9-AC2568E1A8D4}" type="slidenum">
              <a:rPr lang="en-US" smtClean="0"/>
              <a:t>14</a:t>
            </a:fld>
            <a:endParaRPr lang="en-US"/>
          </a:p>
        </p:txBody>
      </p:sp>
    </p:spTree>
    <p:extLst>
      <p:ext uri="{BB962C8B-B14F-4D97-AF65-F5344CB8AC3E}">
        <p14:creationId xmlns:p14="http://schemas.microsoft.com/office/powerpoint/2010/main" val="1821671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above provides estimates for both MVP and full product hours based on most essential application development stages for a social media platform. The 2 platforms in the table refer to Google Play and App 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cost of development also varies based on the country.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developers will require 4 months to build the social media platform and construct the required features. The cost of development varies anywhere from $15,000 to $100,000 for one platform. Maintenance costs are expected to go up to $30,000 per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15</a:t>
            </a:fld>
            <a:endParaRPr lang="en-US"/>
          </a:p>
        </p:txBody>
      </p:sp>
    </p:spTree>
    <p:extLst>
      <p:ext uri="{BB962C8B-B14F-4D97-AF65-F5344CB8AC3E}">
        <p14:creationId xmlns:p14="http://schemas.microsoft.com/office/powerpoint/2010/main" val="2420613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17</a:t>
            </a:fld>
            <a:endParaRPr lang="en-US"/>
          </a:p>
        </p:txBody>
      </p:sp>
    </p:spTree>
    <p:extLst>
      <p:ext uri="{BB962C8B-B14F-4D97-AF65-F5344CB8AC3E}">
        <p14:creationId xmlns:p14="http://schemas.microsoft.com/office/powerpoint/2010/main" val="407626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Inc. (Etsy) profits from competitive advantages generated by a dual-purpose system, implying sellers and shoppers draw one another to the program. Etsy, Inc. is a publicly traded e-commerce company founded in 2005 and has its headquarters in Brooklyn, New York. The company’s primary marketplace is Etsy.com which is a universal market for rare and creative products tying artists and entrepreneurs with considerate customers. According to Etsy’s fact sheet, the company incorporates three more marketplaces: Reverb, Depop, and Elo7. Reverb is a marketplace for musical instruments, Depop is a marketplace that comprises reselling fashion items, and Elo7 is a marketplace based in Brazil for hand-crafted products.</a:t>
            </a:r>
          </a:p>
          <a:p>
            <a:pPr marL="0" marR="0" algn="just">
              <a:lnSpc>
                <a:spcPct val="115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Statista.com’s report on Apr 2021, Etsy ranks 4 among the most visited online marketplace. 1st being Amazon followed by eBay and Walmart.</a:t>
            </a:r>
          </a:p>
          <a:p>
            <a:pPr marL="0" marR="0" algn="just">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WiredDelta, Etsy used artificial intelligence (AI) technology and machine learning to allow shoppers to navigate easily on the platform and sellers to classify their distinctive products.</a:t>
            </a:r>
          </a:p>
          <a:p>
            <a:pPr marL="0" marR="0" algn="just">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current technology stack is as follows: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relationship management (CRM) system: Zendesk</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Server-side programming language: PHP</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Client-side: JavaScript, Flash</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Markup language: HTML5 </a:t>
            </a:r>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a:p>
        </p:txBody>
      </p:sp>
    </p:spTree>
    <p:extLst>
      <p:ext uri="{BB962C8B-B14F-4D97-AF65-F5344CB8AC3E}">
        <p14:creationId xmlns:p14="http://schemas.microsoft.com/office/powerpoint/2010/main" val="313076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SWOT ANALYSIS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Strengths: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competes with a focus on a niche market that emphasizes mainly on specialty products. This makes its marketplace the no.1 destination for consumers looking for unusual, exclusive goods. Improved search results are a high-tech triumph for Etsy, and more and more a financial victory too. Etsy caters to lesser traffic compared to Amazon, thereby increases the visibility of products.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Weaknesses: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charges per listing and takes a percentage of profit the seller makes when an item is sold. There are transaction processing charges as well. If sellers feel they are not making enough profit, they may shift to competitors that offer better services.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sellers and buyers are from across the world, so a buyer from a country with weak currency is at a disadvantage and may drift away from using the platform.</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Opportunities: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can add new line of products or business; for example, build its own social media platform or a streaming service that focuses creating videos on home improvement, online art and craft classes, etc. Etsy can expand its operations internationally which can result in higher sales volume and popularity.</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could open brick-and-mortar stores to draw more customers and gain trust.</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Threats: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threat of new entrants is high as companies like Amazon, eBay, and AliExpress have already entered the industry and are offering similar services provided by Etsy, Inc. Anyone can start an e-commerce business as it does not require much investment. If the competitors offer the same services and goods offered by Etsy in a more efficient and cost-effective way, customers may transition from Etsy to other businesses.</a:t>
            </a:r>
          </a:p>
          <a:p>
            <a:pPr marL="0" marR="0" algn="just">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no assurance as the shoppers are not guaranteed that they will receiving a product of good quality or if it is authentic.</a:t>
            </a: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a:p>
        </p:txBody>
      </p:sp>
    </p:spTree>
    <p:extLst>
      <p:ext uri="{BB962C8B-B14F-4D97-AF65-F5344CB8AC3E}">
        <p14:creationId xmlns:p14="http://schemas.microsoft.com/office/powerpoint/2010/main" val="189794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model evolution recap:</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 can extend its business by entering a new line of business. The company can still have a niche market within this new line of e-commerce, called EtsyPets, for pet products that are handmade. These products shall be hemmed with a tag to create brand recognition. These products shall be made available for wholesalers, resellers, retailers, and individual customers, so they are sold in bulk quantities. Though the products are handmade, there should be mass standard customization. The firm should have brick-and-mortar stores which will increase the profitability of the business.</a:t>
            </a:r>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a:p>
        </p:txBody>
      </p:sp>
    </p:spTree>
    <p:extLst>
      <p:ext uri="{BB962C8B-B14F-4D97-AF65-F5344CB8AC3E}">
        <p14:creationId xmlns:p14="http://schemas.microsoft.com/office/powerpoint/2010/main" val="270113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New addition:</a:t>
            </a:r>
          </a:p>
          <a:p>
            <a:pPr marL="0" marR="0" algn="just">
              <a:lnSpc>
                <a:spcPct val="115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Etsy shall consider non-e-commerce initiative such as producing a social media platform called EtsyGram, where people can share photos or videos. Although Facebook and Instagram are providing these services, consumers may be willing to migrate due to Facebook’s anti-trust violations. The social media site shall be accessible over the Internet both on desktop and other handheld devices like smartphones and tablets. Etsy shall integrate service-oriented architecture (SOA) to make the site scalable to accommodate growing number of users. SOA ensures the social media site is accessible as a mobile app and/or a mobile site.</a:t>
            </a:r>
          </a:p>
          <a:p>
            <a:endParaRPr lang="en-US" dirty="0"/>
          </a:p>
          <a:p>
            <a:r>
              <a:rPr lang="en-US" dirty="0"/>
              <a:t>According to Ryabenko, once the social media platform is deployed to the market, dynamic activities like trailing quantitative metrics and looking over the important key performance indicators (KPIs) must be constantly implemented.</a:t>
            </a:r>
          </a:p>
          <a:p>
            <a:endParaRPr lang="en-US" dirty="0"/>
          </a:p>
          <a:p>
            <a:r>
              <a:rPr lang="en-US" dirty="0"/>
              <a:t>Benefits of such practices:</a:t>
            </a:r>
          </a:p>
          <a:p>
            <a:pPr algn="l">
              <a:buFont typeface="Arial" panose="020B0604020202020204" pitchFamily="34" charset="0"/>
              <a:buChar char="•"/>
            </a:pPr>
            <a:r>
              <a:rPr lang="en-US" b="0" i="0" dirty="0">
                <a:solidFill>
                  <a:srgbClr val="808080"/>
                </a:solidFill>
                <a:effectLst/>
                <a:latin typeface="Roboto" panose="02000000000000000000" pitchFamily="2" charset="0"/>
              </a:rPr>
              <a:t>Better customer retention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808080"/>
                </a:solidFill>
                <a:effectLst/>
                <a:latin typeface="Roboto" panose="02000000000000000000" pitchFamily="2" charset="0"/>
              </a:rPr>
              <a:t>Produces data-driven insights</a:t>
            </a:r>
          </a:p>
          <a:p>
            <a:pPr algn="l">
              <a:buFont typeface="Arial" panose="020B0604020202020204" pitchFamily="34" charset="0"/>
              <a:buChar char="•"/>
            </a:pPr>
            <a:r>
              <a:rPr lang="en-US" b="0" i="0" dirty="0">
                <a:solidFill>
                  <a:srgbClr val="808080"/>
                </a:solidFill>
                <a:effectLst/>
                <a:latin typeface="Roboto" panose="02000000000000000000" pitchFamily="2" charset="0"/>
              </a:rPr>
              <a:t>Enriches product features</a:t>
            </a:r>
            <a:endParaRPr lang="en-US" dirty="0"/>
          </a:p>
          <a:p>
            <a:pPr algn="l">
              <a:buFont typeface="Arial" panose="020B0604020202020204" pitchFamily="34" charset="0"/>
              <a:buChar char="•"/>
            </a:pPr>
            <a:r>
              <a:rPr lang="en-US" b="0" i="0" dirty="0">
                <a:solidFill>
                  <a:srgbClr val="808080"/>
                </a:solidFill>
                <a:effectLst/>
                <a:latin typeface="Roboto" panose="02000000000000000000" pitchFamily="2" charset="0"/>
              </a:rPr>
              <a:t>Recognizes weaknesses and gaps</a:t>
            </a:r>
          </a:p>
          <a:p>
            <a:pPr algn="l">
              <a:buFont typeface="Arial" panose="020B0604020202020204" pitchFamily="34" charset="0"/>
              <a:buChar char="•"/>
            </a:pPr>
            <a:r>
              <a:rPr lang="en-US" b="0" i="0" dirty="0">
                <a:solidFill>
                  <a:srgbClr val="808080"/>
                </a:solidFill>
                <a:effectLst/>
                <a:latin typeface="Roboto" panose="02000000000000000000" pitchFamily="2" charset="0"/>
              </a:rPr>
              <a:t>Amplifies revenue</a:t>
            </a: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a:p>
        </p:txBody>
      </p:sp>
    </p:spTree>
    <p:extLst>
      <p:ext uri="{BB962C8B-B14F-4D97-AF65-F5344CB8AC3E}">
        <p14:creationId xmlns:p14="http://schemas.microsoft.com/office/powerpoint/2010/main" val="3580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EtsyGram creates social engagement that can lead to purchase of goods. The following provides some of the uses of the social media platform:</a:t>
            </a:r>
          </a:p>
          <a:p>
            <a:pPr marL="0" marR="0" algn="just">
              <a:lnSpc>
                <a:spcPct val="115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Operational uses and benefits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15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Product recommendations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Upon registering, users will be asked to choose topics of their interest that can be product groups or lifestyle topics. Product categories include bedding, jewelry, craft supplies, etc. and lifestyle topics can be sports, art &amp; culture, career/ business, technology, etc. This data will be used to provide product recommendations and provide an opportunity to coordinate with other users with similar interests.</a:t>
            </a:r>
          </a:p>
          <a:p>
            <a:pPr marL="0" marR="0" algn="just">
              <a:lnSpc>
                <a:spcPct val="115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Product references</a:t>
            </a:r>
            <a:r>
              <a:rPr lang="en-US" sz="1800" i="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EtsyGram will allow users to add other users and upload photos and short videos. User will tag the products in the image or share links to products in the image. Only the links from Etsy.com are allowed, links from competitors or external sites are prohibited.</a:t>
            </a:r>
          </a:p>
          <a:p>
            <a:pPr marL="0" marR="0" algn="just">
              <a:lnSpc>
                <a:spcPct val="115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Demographical information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have different product and shopping preferences, and these preferences can correlate with shoppers’ demographic attributes such as age, income, gender, and ethnicity. The data collected from demographics will help understand the spending power and the current size of the market.</a:t>
            </a: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8</a:t>
            </a:fld>
            <a:endParaRPr lang="en-US"/>
          </a:p>
        </p:txBody>
      </p:sp>
    </p:spTree>
    <p:extLst>
      <p:ext uri="{BB962C8B-B14F-4D97-AF65-F5344CB8AC3E}">
        <p14:creationId xmlns:p14="http://schemas.microsoft.com/office/powerpoint/2010/main" val="367260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15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Competitive uses and benefits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Caters to larger audience: According to a study by Pew Research Center, 81% of US adults use YouTube and 69% use Facebook.</a:t>
            </a: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Things go viral: Users share posts and short videos which promotes visibility to products by bringing in more shoppers. This also helps cut down costs on advertising. While influencers on Instagram and Facebook can promote any brand and business, influencers on EtsyGram can only promote Etsy products and stores.</a:t>
            </a: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Brand recognition: More users are subjected to the brand and develop brand awareness.</a:t>
            </a:r>
          </a:p>
          <a:p>
            <a:pPr marL="342900" marR="0" lvl="0" indent="-342900" algn="just">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Creativity: Etsy boasts handcrafted goods that are not easily available from its competitors like Amazon and eBay.</a:t>
            </a:r>
          </a:p>
          <a:p>
            <a:pPr marL="342900" marR="0" lvl="0" indent="-342900" algn="just">
              <a:lnSpc>
                <a:spcPct val="115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Website revenue increases: Generates revenue as there will be more traffic entering EtsyGram which will in turn direct the traffic to Etsy website.</a:t>
            </a: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9</a:t>
            </a:fld>
            <a:endParaRPr lang="en-US"/>
          </a:p>
        </p:txBody>
      </p:sp>
    </p:spTree>
    <p:extLst>
      <p:ext uri="{BB962C8B-B14F-4D97-AF65-F5344CB8AC3E}">
        <p14:creationId xmlns:p14="http://schemas.microsoft.com/office/powerpoint/2010/main" val="3557434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EtsyGram is a photo-based and video-based social networking tool that can provide opportunities to leverage competitive advantages. Everett Rogers' classic theory (Rogers, 2003) divides adopters into five categories, depending on when they choose to adopt.</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Innovators</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Early adopters</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Early majority</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Late majority</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Laggards (Module 6)</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Technology maturity</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adoption of new technology falls into the category of early adopters, and the technology is opportunity-driven. Although Facebook has Facebook Marketplace and Instagram has Shops, they do not have an exclusive e-commerce website. The new technology falls between the first two stages on Gartner Hype Curve i.e., technology trigger and peak of inflated expectations. The technology is in early stages, so it is early to recognize all the difficulties involved in deploying the new technology. The technology will require additional testing and evaluation to identify and mitigate any risks.</a:t>
            </a: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10</a:t>
            </a:fld>
            <a:endParaRPr lang="en-US"/>
          </a:p>
        </p:txBody>
      </p:sp>
    </p:spTree>
    <p:extLst>
      <p:ext uri="{BB962C8B-B14F-4D97-AF65-F5344CB8AC3E}">
        <p14:creationId xmlns:p14="http://schemas.microsoft.com/office/powerpoint/2010/main" val="2066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mj-l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Technology displacement</a:t>
            </a:r>
          </a:p>
          <a:p>
            <a:pPr marL="0" marR="0" lvl="0" indent="0">
              <a:lnSpc>
                <a:spcPct val="115000"/>
              </a:lnSpc>
              <a:spcBef>
                <a:spcPts val="0"/>
              </a:spcBef>
              <a:spcAft>
                <a:spcPts val="0"/>
              </a:spcAft>
              <a:buFont typeface="+mj-l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technology will be developed as an independent entity, so it will not displace or disrupt existing technologies within the organization.</a:t>
            </a:r>
          </a:p>
          <a:p>
            <a:pPr marL="0" marR="0" lvl="0" indent="0">
              <a:lnSpc>
                <a:spcPct val="115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 typeface="+mj-l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Gartner provides the following four disruptors that may threaten the social media strategy:</a:t>
            </a:r>
          </a:p>
          <a:p>
            <a:pPr marL="285750" marR="0" lvl="0" indent="-285750">
              <a:lnSpc>
                <a:spcPct val="115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Voice of Society Concerns – political and socioeconomic measures affecting user approaches that activate changes in the behavior of public and usage of EtsyGram</a:t>
            </a:r>
          </a:p>
          <a:p>
            <a:pPr marL="285750" marR="0" lvl="0" indent="-285750">
              <a:lnSpc>
                <a:spcPct val="115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Regulation Impact to Product Visibility – regulatory, legal, and privacy changes that impact product sustainability in terms of transparency, data usage and product integration with EtsyGram</a:t>
            </a:r>
          </a:p>
          <a:p>
            <a:pPr marL="285750" marR="0" lvl="0" indent="-285750">
              <a:lnSpc>
                <a:spcPct val="115000"/>
              </a:lnSpc>
              <a:spcBef>
                <a:spcPts val="0"/>
              </a:spcBef>
              <a:spcAft>
                <a:spcPts val="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Brand Management – market developments and risks that impact brand recognition</a:t>
            </a:r>
          </a:p>
          <a:p>
            <a:pPr marL="285750" marR="0" lvl="0" indent="-285750">
              <a:lnSpc>
                <a:spcPct val="115000"/>
              </a:lnSpc>
              <a:spcBef>
                <a:spcPts val="0"/>
              </a:spcBef>
              <a:spcAft>
                <a:spcPts val="0"/>
              </a:spcAft>
              <a:buFont typeface="Wingdings" panose="05000000000000000000" pitchFamily="2" charset="2"/>
              <a:buChar char="v"/>
            </a:pPr>
            <a:r>
              <a:rPr lang="en-US" sz="1800" b="0" dirty="0">
                <a:effectLst/>
                <a:latin typeface="Calibri" panose="020F0502020204030204" pitchFamily="34" charset="0"/>
                <a:ea typeface="Calibri" panose="020F0502020204030204" pitchFamily="34" charset="0"/>
                <a:cs typeface="Times New Roman" panose="02020603050405020304" pitchFamily="18" charset="0"/>
              </a:rPr>
              <a:t>Security risk – security concerns that originate from EtsyGram that weaken users’ confidence may necessitate inflated remediation and time</a:t>
            </a:r>
          </a:p>
          <a:p>
            <a:pPr marL="0" marR="0" lvl="0" indent="0">
              <a:lnSpc>
                <a:spcPct val="115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11</a:t>
            </a:fld>
            <a:endParaRPr lang="en-US"/>
          </a:p>
        </p:txBody>
      </p:sp>
    </p:spTree>
    <p:extLst>
      <p:ext uri="{BB962C8B-B14F-4D97-AF65-F5344CB8AC3E}">
        <p14:creationId xmlns:p14="http://schemas.microsoft.com/office/powerpoint/2010/main" val="4082069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1918522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l="29"/>
          <a:stretch/>
        </p:blipFill>
        <p:spPr>
          <a:xfrm>
            <a:off x="3611" y="10"/>
            <a:ext cx="12188389" cy="6857990"/>
          </a:xfrm>
          <a:prstGeom prst="rect">
            <a:avLst/>
          </a:prstGeom>
        </p:spPr>
      </p:pic>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ormAutofit fontScale="90000"/>
          </a:bodyPr>
          <a:lstStyle/>
          <a:p>
            <a:pPr algn="ctr"/>
            <a:r>
              <a:rPr lang="en-US" sz="4400" dirty="0"/>
              <a:t>Technology innovation for competitive advantage</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CS782 – IT STRATEGY &amp; MANAGEMENT</a:t>
            </a:r>
          </a:p>
          <a:p>
            <a:pPr algn="ctr"/>
            <a:r>
              <a:rPr lang="en-US" dirty="0"/>
              <a:t>ASSIGNMENT 6</a:t>
            </a:r>
          </a:p>
        </p:txBody>
      </p:sp>
      <p:sp>
        <p:nvSpPr>
          <p:cNvPr id="4" name="TextBox 3">
            <a:extLst>
              <a:ext uri="{FF2B5EF4-FFF2-40B4-BE49-F238E27FC236}">
                <a16:creationId xmlns:a16="http://schemas.microsoft.com/office/drawing/2014/main" id="{6590A64F-7EDB-463A-AA25-F7B0BC67F744}"/>
              </a:ext>
            </a:extLst>
          </p:cNvPr>
          <p:cNvSpPr txBox="1"/>
          <p:nvPr/>
        </p:nvSpPr>
        <p:spPr>
          <a:xfrm>
            <a:off x="9525000" y="5841757"/>
            <a:ext cx="2574235" cy="92333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t>SNEHA PUTTAMARAIAH</a:t>
            </a:r>
          </a:p>
          <a:p>
            <a:r>
              <a:rPr lang="en-US"/>
              <a:t>BOSTON UNIVERSITY</a:t>
            </a:r>
          </a:p>
          <a:p>
            <a:r>
              <a:rPr lang="en-US"/>
              <a:t>psneha@bu.edu</a:t>
            </a:r>
          </a:p>
        </p:txBody>
      </p:sp>
    </p:spTree>
    <p:extLst>
      <p:ext uri="{BB962C8B-B14F-4D97-AF65-F5344CB8AC3E}">
        <p14:creationId xmlns:p14="http://schemas.microsoft.com/office/powerpoint/2010/main" val="21858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7DD-E79B-45BC-9CDF-422B4F90C8FE}"/>
              </a:ext>
            </a:extLst>
          </p:cNvPr>
          <p:cNvSpPr>
            <a:spLocks noGrp="1"/>
          </p:cNvSpPr>
          <p:nvPr>
            <p:ph type="title"/>
          </p:nvPr>
        </p:nvSpPr>
        <p:spPr>
          <a:xfrm>
            <a:off x="1141413" y="618518"/>
            <a:ext cx="9905998" cy="872352"/>
          </a:xfrm>
        </p:spPr>
        <p:txBody>
          <a:bodyPr/>
          <a:lstStyle/>
          <a:p>
            <a:r>
              <a:rPr lang="en-US" dirty="0"/>
              <a:t>Technology analysis</a:t>
            </a:r>
          </a:p>
        </p:txBody>
      </p:sp>
      <p:pic>
        <p:nvPicPr>
          <p:cNvPr id="5" name="Picture 4">
            <a:extLst>
              <a:ext uri="{FF2B5EF4-FFF2-40B4-BE49-F238E27FC236}">
                <a16:creationId xmlns:a16="http://schemas.microsoft.com/office/drawing/2014/main" id="{F787E79C-4AD8-4842-81A1-C32A5695D8A8}"/>
              </a:ext>
            </a:extLst>
          </p:cNvPr>
          <p:cNvPicPr>
            <a:picLocks noChangeAspect="1"/>
          </p:cNvPicPr>
          <p:nvPr/>
        </p:nvPicPr>
        <p:blipFill rotWithShape="1">
          <a:blip r:embed="rId3">
            <a:grayscl/>
          </a:blip>
          <a:srcRect l="3173" t="3921" r="2763" b="3844"/>
          <a:stretch/>
        </p:blipFill>
        <p:spPr>
          <a:xfrm>
            <a:off x="4838330" y="1641790"/>
            <a:ext cx="6800295" cy="4802819"/>
          </a:xfrm>
          <a:prstGeom prst="rect">
            <a:avLst/>
          </a:prstGeom>
        </p:spPr>
      </p:pic>
      <p:sp>
        <p:nvSpPr>
          <p:cNvPr id="6" name="TextBox 5">
            <a:extLst>
              <a:ext uri="{FF2B5EF4-FFF2-40B4-BE49-F238E27FC236}">
                <a16:creationId xmlns:a16="http://schemas.microsoft.com/office/drawing/2014/main" id="{C2910306-00D1-4303-B8F4-1598F8C3C434}"/>
              </a:ext>
            </a:extLst>
          </p:cNvPr>
          <p:cNvSpPr txBox="1"/>
          <p:nvPr/>
        </p:nvSpPr>
        <p:spPr>
          <a:xfrm>
            <a:off x="652767" y="2361624"/>
            <a:ext cx="4048442" cy="646331"/>
          </a:xfrm>
          <a:prstGeom prst="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adoption of new technology falls into the category of early adopters.</a:t>
            </a:r>
            <a:endParaRPr lang="en-US" dirty="0"/>
          </a:p>
        </p:txBody>
      </p:sp>
      <p:sp>
        <p:nvSpPr>
          <p:cNvPr id="7" name="TextBox 6">
            <a:extLst>
              <a:ext uri="{FF2B5EF4-FFF2-40B4-BE49-F238E27FC236}">
                <a16:creationId xmlns:a16="http://schemas.microsoft.com/office/drawing/2014/main" id="{C1AAAC5C-5259-4959-8986-470FE9E1D4B7}"/>
              </a:ext>
            </a:extLst>
          </p:cNvPr>
          <p:cNvSpPr txBox="1"/>
          <p:nvPr/>
        </p:nvSpPr>
        <p:spPr>
          <a:xfrm>
            <a:off x="1736133" y="5212157"/>
            <a:ext cx="2865685" cy="646331"/>
          </a:xfrm>
          <a:prstGeom prst="rect">
            <a:avLst/>
          </a:prstGeom>
          <a:noFill/>
        </p:spPr>
        <p:txBody>
          <a:bodyPr wrap="square" rtlCol="0">
            <a:spAutoFit/>
          </a:bodyPr>
          <a:lstStyle/>
          <a:p>
            <a:r>
              <a:rPr lang="en-US" dirty="0"/>
              <a:t>Figure 4: Technology Hype Curve</a:t>
            </a:r>
          </a:p>
        </p:txBody>
      </p:sp>
    </p:spTree>
    <p:extLst>
      <p:ext uri="{BB962C8B-B14F-4D97-AF65-F5344CB8AC3E}">
        <p14:creationId xmlns:p14="http://schemas.microsoft.com/office/powerpoint/2010/main" val="421072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DD3E-36CA-4868-93DE-296E1EEF5665}"/>
              </a:ext>
            </a:extLst>
          </p:cNvPr>
          <p:cNvSpPr>
            <a:spLocks noGrp="1"/>
          </p:cNvSpPr>
          <p:nvPr>
            <p:ph type="title"/>
          </p:nvPr>
        </p:nvSpPr>
        <p:spPr>
          <a:xfrm>
            <a:off x="1141413" y="618518"/>
            <a:ext cx="9905998" cy="852473"/>
          </a:xfrm>
        </p:spPr>
        <p:txBody>
          <a:bodyPr/>
          <a:lstStyle/>
          <a:p>
            <a:r>
              <a:rPr lang="en-US" dirty="0"/>
              <a:t>Technology analysis – continued</a:t>
            </a:r>
          </a:p>
        </p:txBody>
      </p:sp>
      <p:pic>
        <p:nvPicPr>
          <p:cNvPr id="9" name="Picture 8">
            <a:extLst>
              <a:ext uri="{FF2B5EF4-FFF2-40B4-BE49-F238E27FC236}">
                <a16:creationId xmlns:a16="http://schemas.microsoft.com/office/drawing/2014/main" id="{06F95486-822F-485E-8847-4AF00280C04E}"/>
              </a:ext>
            </a:extLst>
          </p:cNvPr>
          <p:cNvPicPr>
            <a:picLocks noChangeAspect="1"/>
          </p:cNvPicPr>
          <p:nvPr/>
        </p:nvPicPr>
        <p:blipFill>
          <a:blip r:embed="rId3"/>
          <a:stretch>
            <a:fillRect/>
          </a:stretch>
        </p:blipFill>
        <p:spPr>
          <a:xfrm>
            <a:off x="1141413" y="1636219"/>
            <a:ext cx="9182100" cy="4295775"/>
          </a:xfrm>
          <a:prstGeom prst="rect">
            <a:avLst/>
          </a:prstGeom>
        </p:spPr>
      </p:pic>
      <p:sp>
        <p:nvSpPr>
          <p:cNvPr id="10" name="TextBox 9">
            <a:extLst>
              <a:ext uri="{FF2B5EF4-FFF2-40B4-BE49-F238E27FC236}">
                <a16:creationId xmlns:a16="http://schemas.microsoft.com/office/drawing/2014/main" id="{C8C0D4F3-7A1F-4D19-8A3F-10F1D9DC323B}"/>
              </a:ext>
            </a:extLst>
          </p:cNvPr>
          <p:cNvSpPr txBox="1"/>
          <p:nvPr/>
        </p:nvSpPr>
        <p:spPr>
          <a:xfrm>
            <a:off x="1322773" y="6169981"/>
            <a:ext cx="4696287" cy="646331"/>
          </a:xfrm>
          <a:prstGeom prst="rect">
            <a:avLst/>
          </a:prstGeom>
          <a:noFill/>
        </p:spPr>
        <p:txBody>
          <a:bodyPr wrap="square" rtlCol="0">
            <a:spAutoFit/>
          </a:bodyPr>
          <a:lstStyle/>
          <a:p>
            <a:r>
              <a:rPr lang="en-US" dirty="0"/>
              <a:t>Figure 5: Example of Four Areas of Social Media Disruptors</a:t>
            </a:r>
          </a:p>
        </p:txBody>
      </p:sp>
    </p:spTree>
    <p:extLst>
      <p:ext uri="{BB962C8B-B14F-4D97-AF65-F5344CB8AC3E}">
        <p14:creationId xmlns:p14="http://schemas.microsoft.com/office/powerpoint/2010/main" val="181793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7FAA-3D6E-4382-9B9F-3627456BB49D}"/>
              </a:ext>
            </a:extLst>
          </p:cNvPr>
          <p:cNvSpPr>
            <a:spLocks noGrp="1"/>
          </p:cNvSpPr>
          <p:nvPr>
            <p:ph type="title"/>
          </p:nvPr>
        </p:nvSpPr>
        <p:spPr/>
        <p:txBody>
          <a:bodyPr>
            <a:normAutofit/>
          </a:bodyPr>
          <a:lstStyle/>
          <a:p>
            <a:r>
              <a:rPr lang="en-US" dirty="0"/>
              <a:t>Technology analysis – continued</a:t>
            </a:r>
          </a:p>
        </p:txBody>
      </p:sp>
      <p:graphicFrame>
        <p:nvGraphicFramePr>
          <p:cNvPr id="8" name="TextBox 3">
            <a:extLst>
              <a:ext uri="{FF2B5EF4-FFF2-40B4-BE49-F238E27FC236}">
                <a16:creationId xmlns:a16="http://schemas.microsoft.com/office/drawing/2014/main" id="{B1391317-2872-4BFA-9808-07F377A7AADA}"/>
              </a:ext>
            </a:extLst>
          </p:cNvPr>
          <p:cNvGraphicFramePr/>
          <p:nvPr>
            <p:extLst>
              <p:ext uri="{D42A27DB-BD31-4B8C-83A1-F6EECF244321}">
                <p14:modId xmlns:p14="http://schemas.microsoft.com/office/powerpoint/2010/main" val="325576809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6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9F9B-C1F6-4E8B-A1CA-C5EA2D102890}"/>
              </a:ext>
            </a:extLst>
          </p:cNvPr>
          <p:cNvSpPr>
            <a:spLocks noGrp="1"/>
          </p:cNvSpPr>
          <p:nvPr>
            <p:ph type="title"/>
          </p:nvPr>
        </p:nvSpPr>
        <p:spPr/>
        <p:txBody>
          <a:bodyPr>
            <a:normAutofit/>
          </a:bodyPr>
          <a:lstStyle/>
          <a:p>
            <a:r>
              <a:rPr lang="en-US" dirty="0"/>
              <a:t>OPERATIONAL AND competitive Risks</a:t>
            </a:r>
          </a:p>
        </p:txBody>
      </p:sp>
      <p:graphicFrame>
        <p:nvGraphicFramePr>
          <p:cNvPr id="70" name="Content Placeholder 2">
            <a:extLst>
              <a:ext uri="{FF2B5EF4-FFF2-40B4-BE49-F238E27FC236}">
                <a16:creationId xmlns:a16="http://schemas.microsoft.com/office/drawing/2014/main" id="{A7C630D4-CA12-4F98-8C9A-C8AF3E5AE0A6}"/>
              </a:ext>
            </a:extLst>
          </p:cNvPr>
          <p:cNvGraphicFramePr>
            <a:graphicFrameLocks noGrp="1"/>
          </p:cNvGraphicFramePr>
          <p:nvPr>
            <p:ph idx="1"/>
            <p:extLst>
              <p:ext uri="{D42A27DB-BD31-4B8C-83A1-F6EECF244321}">
                <p14:modId xmlns:p14="http://schemas.microsoft.com/office/powerpoint/2010/main" val="165541055"/>
              </p:ext>
            </p:extLst>
          </p:nvPr>
        </p:nvGraphicFramePr>
        <p:xfrm>
          <a:off x="1141413" y="1804667"/>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34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A0A94-DEEB-4983-B12A-4069F27D5F7D}"/>
              </a:ext>
            </a:extLst>
          </p:cNvPr>
          <p:cNvSpPr>
            <a:spLocks noGrp="1"/>
          </p:cNvSpPr>
          <p:nvPr>
            <p:ph type="title"/>
          </p:nvPr>
        </p:nvSpPr>
        <p:spPr>
          <a:xfrm>
            <a:off x="1141413" y="618518"/>
            <a:ext cx="9905998" cy="1478570"/>
          </a:xfrm>
        </p:spPr>
        <p:txBody>
          <a:bodyPr vert="horz" lIns="91440" tIns="45720" rIns="91440" bIns="45720" rtlCol="0">
            <a:normAutofit/>
          </a:bodyPr>
          <a:lstStyle/>
          <a:p>
            <a:r>
              <a:rPr lang="en-US" dirty="0"/>
              <a:t>ADOPTION ANALYSIS SUMMARY</a:t>
            </a:r>
          </a:p>
        </p:txBody>
      </p:sp>
      <p:graphicFrame>
        <p:nvGraphicFramePr>
          <p:cNvPr id="9" name="TextBox 4">
            <a:extLst>
              <a:ext uri="{FF2B5EF4-FFF2-40B4-BE49-F238E27FC236}">
                <a16:creationId xmlns:a16="http://schemas.microsoft.com/office/drawing/2014/main" id="{644829F8-F497-4E8C-BA18-41C65090649C}"/>
              </a:ext>
            </a:extLst>
          </p:cNvPr>
          <p:cNvGraphicFramePr/>
          <p:nvPr>
            <p:extLst>
              <p:ext uri="{D42A27DB-BD31-4B8C-83A1-F6EECF244321}">
                <p14:modId xmlns:p14="http://schemas.microsoft.com/office/powerpoint/2010/main" val="338438849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963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1A31-7921-42D8-A114-6C962CF09C4D}"/>
              </a:ext>
            </a:extLst>
          </p:cNvPr>
          <p:cNvSpPr>
            <a:spLocks noGrp="1"/>
          </p:cNvSpPr>
          <p:nvPr>
            <p:ph type="title"/>
          </p:nvPr>
        </p:nvSpPr>
        <p:spPr/>
        <p:txBody>
          <a:bodyPr/>
          <a:lstStyle/>
          <a:p>
            <a:r>
              <a:rPr lang="en-US" dirty="0"/>
              <a:t>ADOPTION ANALYSIS SUMMARY - continued</a:t>
            </a:r>
          </a:p>
        </p:txBody>
      </p:sp>
      <p:sp>
        <p:nvSpPr>
          <p:cNvPr id="3" name="Content Placeholder 2">
            <a:extLst>
              <a:ext uri="{FF2B5EF4-FFF2-40B4-BE49-F238E27FC236}">
                <a16:creationId xmlns:a16="http://schemas.microsoft.com/office/drawing/2014/main" id="{DC0E0754-56AB-4F29-9561-B4B2DEF2DB8E}"/>
              </a:ext>
            </a:extLst>
          </p:cNvPr>
          <p:cNvSpPr>
            <a:spLocks noGrp="1"/>
          </p:cNvSpPr>
          <p:nvPr>
            <p:ph idx="1"/>
          </p:nvPr>
        </p:nvSpPr>
        <p:spPr>
          <a:xfrm>
            <a:off x="872785" y="5901877"/>
            <a:ext cx="4275685" cy="675210"/>
          </a:xfrm>
        </p:spPr>
        <p:txBody>
          <a:bodyPr>
            <a:noAutofit/>
          </a:bodyPr>
          <a:lstStyle/>
          <a:p>
            <a:pPr marL="0" indent="0">
              <a:buNone/>
            </a:pPr>
            <a:r>
              <a:rPr lang="en-US" sz="1600" dirty="0"/>
              <a:t>Figure 6-1: Estimates Based on Essential Development Stages</a:t>
            </a:r>
          </a:p>
          <a:p>
            <a:pPr marL="0" indent="0">
              <a:buNone/>
            </a:pPr>
            <a:endParaRPr lang="en-US" sz="1600" dirty="0"/>
          </a:p>
        </p:txBody>
      </p:sp>
      <p:pic>
        <p:nvPicPr>
          <p:cNvPr id="7" name="Picture 6">
            <a:extLst>
              <a:ext uri="{FF2B5EF4-FFF2-40B4-BE49-F238E27FC236}">
                <a16:creationId xmlns:a16="http://schemas.microsoft.com/office/drawing/2014/main" id="{CBD79CBD-256C-4B46-B69E-5A31CCCA552C}"/>
              </a:ext>
            </a:extLst>
          </p:cNvPr>
          <p:cNvPicPr>
            <a:picLocks noChangeAspect="1"/>
          </p:cNvPicPr>
          <p:nvPr/>
        </p:nvPicPr>
        <p:blipFill>
          <a:blip r:embed="rId3"/>
          <a:stretch>
            <a:fillRect/>
          </a:stretch>
        </p:blipFill>
        <p:spPr>
          <a:xfrm>
            <a:off x="366759" y="1926038"/>
            <a:ext cx="5572402" cy="3925336"/>
          </a:xfrm>
          <a:prstGeom prst="rect">
            <a:avLst/>
          </a:prstGeom>
        </p:spPr>
      </p:pic>
      <p:pic>
        <p:nvPicPr>
          <p:cNvPr id="9" name="Picture 8">
            <a:extLst>
              <a:ext uri="{FF2B5EF4-FFF2-40B4-BE49-F238E27FC236}">
                <a16:creationId xmlns:a16="http://schemas.microsoft.com/office/drawing/2014/main" id="{287352DD-EA0E-4868-AE39-6006F25A553C}"/>
              </a:ext>
            </a:extLst>
          </p:cNvPr>
          <p:cNvPicPr>
            <a:picLocks noChangeAspect="1"/>
          </p:cNvPicPr>
          <p:nvPr/>
        </p:nvPicPr>
        <p:blipFill rotWithShape="1">
          <a:blip r:embed="rId4"/>
          <a:srcRect t="2848"/>
          <a:stretch/>
        </p:blipFill>
        <p:spPr>
          <a:xfrm>
            <a:off x="6095999" y="1926038"/>
            <a:ext cx="5726065" cy="3925336"/>
          </a:xfrm>
          <a:prstGeom prst="rect">
            <a:avLst/>
          </a:prstGeom>
        </p:spPr>
      </p:pic>
      <p:sp>
        <p:nvSpPr>
          <p:cNvPr id="208" name="Content Placeholder 2">
            <a:extLst>
              <a:ext uri="{FF2B5EF4-FFF2-40B4-BE49-F238E27FC236}">
                <a16:creationId xmlns:a16="http://schemas.microsoft.com/office/drawing/2014/main" id="{EB63E30C-21A1-420F-AA7F-5A8DA9EE607E}"/>
              </a:ext>
            </a:extLst>
          </p:cNvPr>
          <p:cNvSpPr txBox="1">
            <a:spLocks/>
          </p:cNvSpPr>
          <p:nvPr/>
        </p:nvSpPr>
        <p:spPr>
          <a:xfrm>
            <a:off x="6601037" y="5901877"/>
            <a:ext cx="4275685" cy="67521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Figure 6-2: Estimates Based on The Region Where The Software Will Be Developed</a:t>
            </a:r>
          </a:p>
        </p:txBody>
      </p:sp>
    </p:spTree>
    <p:extLst>
      <p:ext uri="{BB962C8B-B14F-4D97-AF65-F5344CB8AC3E}">
        <p14:creationId xmlns:p14="http://schemas.microsoft.com/office/powerpoint/2010/main" val="425279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62C8-69E3-4795-ACE7-1E3BCB7FAEDE}"/>
              </a:ext>
            </a:extLst>
          </p:cNvPr>
          <p:cNvSpPr>
            <a:spLocks noGrp="1"/>
          </p:cNvSpPr>
          <p:nvPr>
            <p:ph type="title"/>
          </p:nvPr>
        </p:nvSpPr>
        <p:spPr>
          <a:xfrm>
            <a:off x="1141413" y="618518"/>
            <a:ext cx="9905998" cy="693447"/>
          </a:xfrm>
        </p:spPr>
        <p:txBody>
          <a:bodyPr/>
          <a:lstStyle/>
          <a:p>
            <a:r>
              <a:rPr lang="en-US" dirty="0"/>
              <a:t>REFERENCES</a:t>
            </a:r>
          </a:p>
        </p:txBody>
      </p:sp>
      <p:sp>
        <p:nvSpPr>
          <p:cNvPr id="3" name="Content Placeholder 2">
            <a:extLst>
              <a:ext uri="{FF2B5EF4-FFF2-40B4-BE49-F238E27FC236}">
                <a16:creationId xmlns:a16="http://schemas.microsoft.com/office/drawing/2014/main" id="{D2E202A4-3E18-47E2-8168-A5D8B9F5F805}"/>
              </a:ext>
            </a:extLst>
          </p:cNvPr>
          <p:cNvSpPr>
            <a:spLocks noGrp="1"/>
          </p:cNvSpPr>
          <p:nvPr>
            <p:ph idx="1"/>
          </p:nvPr>
        </p:nvSpPr>
        <p:spPr>
          <a:xfrm>
            <a:off x="874643" y="1242392"/>
            <a:ext cx="10774018" cy="5194852"/>
          </a:xfrm>
        </p:spPr>
        <p:txBody>
          <a:bodyPr>
            <a:noAutofit/>
          </a:bodyPr>
          <a:lstStyle/>
          <a:p>
            <a:pPr marL="342900" indent="-342900">
              <a:buFont typeface="+mj-lt"/>
              <a:buAutoNum type="arabicPeriod"/>
            </a:pPr>
            <a:r>
              <a:rPr lang="en-US" sz="1400" dirty="0" err="1">
                <a:effectLst/>
                <a:latin typeface="Arial" panose="020B0604020202020204" pitchFamily="34" charset="0"/>
                <a:ea typeface="Times New Roman" panose="02020603050405020304" pitchFamily="18" charset="0"/>
                <a:cs typeface="Arial" panose="020B0604020202020204" pitchFamily="34" charset="0"/>
              </a:rPr>
              <a:t>Auxier</a:t>
            </a:r>
            <a:r>
              <a:rPr lang="en-US" sz="1400" dirty="0">
                <a:effectLst/>
                <a:latin typeface="Arial" panose="020B0604020202020204" pitchFamily="34" charset="0"/>
                <a:ea typeface="Times New Roman" panose="02020603050405020304" pitchFamily="18" charset="0"/>
                <a:cs typeface="Arial" panose="020B0604020202020204" pitchFamily="34" charset="0"/>
              </a:rPr>
              <a:t>, Brooke, and Monica Anderson. “Social Media Use in 2021.” </a:t>
            </a:r>
            <a:r>
              <a:rPr lang="en-US" sz="1400" i="1" dirty="0">
                <a:effectLst/>
                <a:latin typeface="Arial" panose="020B0604020202020204" pitchFamily="34" charset="0"/>
                <a:ea typeface="Times New Roman" panose="02020603050405020304" pitchFamily="18" charset="0"/>
                <a:cs typeface="Arial" panose="020B0604020202020204" pitchFamily="34" charset="0"/>
              </a:rPr>
              <a:t>Pew Research Center: Internet, Science &amp; Tech</a:t>
            </a:r>
            <a:r>
              <a:rPr lang="en-US" sz="1400" dirty="0">
                <a:effectLst/>
                <a:latin typeface="Arial" panose="020B0604020202020204" pitchFamily="34" charset="0"/>
                <a:ea typeface="Times New Roman" panose="02020603050405020304" pitchFamily="18" charset="0"/>
                <a:cs typeface="Arial" panose="020B0604020202020204" pitchFamily="34" charset="0"/>
              </a:rPr>
              <a:t>, 7 Apr. 2021, www.pewresearch.org/internet/2021/04/07/social-media-use-in-2021.</a:t>
            </a:r>
          </a:p>
          <a:p>
            <a:pPr marL="342900" indent="-342900">
              <a:lnSpc>
                <a:spcPct val="200000"/>
              </a:lnSpc>
              <a:buFont typeface="+mj-lt"/>
              <a:buAutoNum type="arabicPeriod"/>
            </a:pPr>
            <a:r>
              <a:rPr lang="en-US" sz="1400" dirty="0">
                <a:effectLst/>
                <a:latin typeface="Arial" panose="020B0604020202020204" pitchFamily="34" charset="0"/>
                <a:cs typeface="Arial" panose="020B0604020202020204" pitchFamily="34" charset="0"/>
              </a:rPr>
              <a:t>Brandle, Inc. “Social Media Compliance | Brandle Inc.” </a:t>
            </a:r>
            <a:r>
              <a:rPr lang="en-US" sz="1400" i="1" dirty="0">
                <a:effectLst/>
                <a:latin typeface="Arial" panose="020B0604020202020204" pitchFamily="34" charset="0"/>
                <a:cs typeface="Arial" panose="020B0604020202020204" pitchFamily="34" charset="0"/>
              </a:rPr>
              <a:t>Brandle</a:t>
            </a:r>
            <a:r>
              <a:rPr lang="en-US" sz="1400" dirty="0">
                <a:effectLst/>
                <a:latin typeface="Arial" panose="020B0604020202020204" pitchFamily="34" charset="0"/>
                <a:cs typeface="Arial" panose="020B0604020202020204" pitchFamily="34" charset="0"/>
              </a:rPr>
              <a:t>, www.brandle.net/social-media-compliance. Accessed 17 Oct. 2021.</a:t>
            </a:r>
          </a:p>
          <a:p>
            <a:pPr marL="342900" indent="-342900">
              <a:lnSpc>
                <a:spcPct val="200000"/>
              </a:lnSpc>
              <a:buFont typeface="+mj-lt"/>
              <a:buAutoNum type="arabicPeriod"/>
            </a:pPr>
            <a:r>
              <a:rPr lang="en-US" sz="1400" dirty="0">
                <a:effectLst/>
                <a:latin typeface="Arial" panose="020B0604020202020204" pitchFamily="34" charset="0"/>
                <a:cs typeface="Arial" panose="020B0604020202020204" pitchFamily="34" charset="0"/>
              </a:rPr>
              <a:t>El-Den, Jamal, et al. “A Model for Social Media Adoption in Social Enterprise: A Comparative Analysis With Existing Models.” </a:t>
            </a:r>
            <a:r>
              <a:rPr lang="en-US" sz="1400" i="1" dirty="0">
                <a:effectLst/>
                <a:latin typeface="Arial" panose="020B0604020202020204" pitchFamily="34" charset="0"/>
                <a:cs typeface="Arial" panose="020B0604020202020204" pitchFamily="34" charset="0"/>
              </a:rPr>
              <a:t>Journal of Advanced Management Science</a:t>
            </a:r>
            <a:r>
              <a:rPr lang="en-US" sz="1400" dirty="0">
                <a:effectLst/>
                <a:latin typeface="Arial" panose="020B0604020202020204" pitchFamily="34" charset="0"/>
                <a:cs typeface="Arial" panose="020B0604020202020204" pitchFamily="34" charset="0"/>
              </a:rPr>
              <a:t>, vol. 5, 2017. </a:t>
            </a:r>
            <a:r>
              <a:rPr lang="en-US" sz="1400" i="1" dirty="0">
                <a:effectLst/>
                <a:latin typeface="Arial" panose="020B0604020202020204" pitchFamily="34" charset="0"/>
                <a:cs typeface="Arial" panose="020B0604020202020204" pitchFamily="34" charset="0"/>
              </a:rPr>
              <a:t>ResearchGate</a:t>
            </a:r>
            <a:r>
              <a:rPr lang="en-US" sz="1400" dirty="0">
                <a:effectLst/>
                <a:latin typeface="Arial" panose="020B0604020202020204" pitchFamily="34" charset="0"/>
                <a:cs typeface="Arial" panose="020B0604020202020204" pitchFamily="34" charset="0"/>
              </a:rPr>
              <a:t>, doi:10.18178/joams.5.6.467-473Journal.</a:t>
            </a:r>
          </a:p>
          <a:p>
            <a:pPr marL="342900" indent="-342900">
              <a:lnSpc>
                <a:spcPct val="200000"/>
              </a:lnSpc>
              <a:buFont typeface="+mj-lt"/>
              <a:buAutoNum type="arabicPeriod"/>
            </a:pPr>
            <a:r>
              <a:rPr lang="en-US" sz="1400" dirty="0">
                <a:effectLst/>
                <a:latin typeface="Arial" panose="020B0604020202020204" pitchFamily="34" charset="0"/>
                <a:cs typeface="Arial" panose="020B0604020202020204" pitchFamily="34" charset="0"/>
              </a:rPr>
              <a:t>“The Evolution of Social Media: How Did It Begin and Where Could It Go Next?” </a:t>
            </a:r>
            <a:r>
              <a:rPr lang="en-US" sz="1400" i="1" dirty="0">
                <a:effectLst/>
                <a:latin typeface="Arial" panose="020B0604020202020204" pitchFamily="34" charset="0"/>
                <a:cs typeface="Arial" panose="020B0604020202020204" pitchFamily="34" charset="0"/>
              </a:rPr>
              <a:t>Maryville Online</a:t>
            </a:r>
            <a:r>
              <a:rPr lang="en-US" sz="1400" dirty="0">
                <a:effectLst/>
                <a:latin typeface="Arial" panose="020B0604020202020204" pitchFamily="34" charset="0"/>
                <a:cs typeface="Arial" panose="020B0604020202020204" pitchFamily="34" charset="0"/>
              </a:rPr>
              <a:t>, 3 Mar. 2021, online.maryville.edu/blog/evolution-social-media.</a:t>
            </a:r>
          </a:p>
          <a:p>
            <a:pPr marL="342900" indent="-342900">
              <a:lnSpc>
                <a:spcPct val="200000"/>
              </a:lnSpc>
              <a:buFont typeface="+mj-lt"/>
              <a:buAutoNum type="arabicPeriod"/>
            </a:pPr>
            <a:r>
              <a:rPr lang="en-US" sz="1400" dirty="0">
                <a:effectLst/>
                <a:latin typeface="Arial" panose="020B0604020202020204" pitchFamily="34" charset="0"/>
                <a:cs typeface="Arial" panose="020B0604020202020204" pitchFamily="34" charset="0"/>
              </a:rPr>
              <a:t>“How to Create a Social Media App: Crucial Development Steps.” </a:t>
            </a:r>
            <a:r>
              <a:rPr lang="en-US" sz="1400" i="1" dirty="0" err="1">
                <a:effectLst/>
                <a:latin typeface="Arial" panose="020B0604020202020204" pitchFamily="34" charset="0"/>
                <a:cs typeface="Arial" panose="020B0604020202020204" pitchFamily="34" charset="0"/>
              </a:rPr>
              <a:t>Aimprosoft</a:t>
            </a:r>
            <a:r>
              <a:rPr lang="en-US" sz="1400" dirty="0">
                <a:effectLst/>
                <a:latin typeface="Arial" panose="020B0604020202020204" pitchFamily="34" charset="0"/>
                <a:cs typeface="Arial" panose="020B0604020202020204" pitchFamily="34" charset="0"/>
              </a:rPr>
              <a:t>, 15 June 2021, www.aimprosoft.com/blog/how-to-make-a-social-media-app.</a:t>
            </a:r>
          </a:p>
          <a:p>
            <a:pPr marL="342900" indent="-342900">
              <a:lnSpc>
                <a:spcPct val="200000"/>
              </a:lnSpc>
              <a:buFont typeface="+mj-lt"/>
              <a:buAutoNum type="arabicPeriod"/>
            </a:pPr>
            <a:r>
              <a:rPr lang="en-US" sz="1600" dirty="0"/>
              <a:t>2020-Integrated-Annual-Report_final.pdf (q4cdn.com)</a:t>
            </a:r>
            <a:endParaRPr lang="en-US" sz="1600" dirty="0">
              <a:effectLst/>
              <a:latin typeface="Arial" panose="020B0604020202020204" pitchFamily="34" charset="0"/>
              <a:cs typeface="Arial" panose="020B0604020202020204" pitchFamily="34" charset="0"/>
            </a:endParaRPr>
          </a:p>
          <a:p>
            <a:pPr marL="457200" indent="-457200">
              <a:lnSpc>
                <a:spcPct val="200000"/>
              </a:lnSpc>
              <a:buFont typeface="+mj-lt"/>
              <a:buAutoNum type="arabicPeriod"/>
            </a:pPr>
            <a:endParaRPr lang="en-US" sz="1600" dirty="0">
              <a:effectLst/>
              <a:latin typeface="Times New Roman" panose="02020603050405020304" pitchFamily="18" charset="0"/>
            </a:endParaRPr>
          </a:p>
          <a:p>
            <a:pPr marL="457200" indent="-457200">
              <a:buFont typeface="+mj-lt"/>
              <a:buAutoNum type="arabicParenR"/>
            </a:pPr>
            <a:endParaRPr lang="en-US" sz="1600" dirty="0"/>
          </a:p>
        </p:txBody>
      </p:sp>
    </p:spTree>
    <p:extLst>
      <p:ext uri="{BB962C8B-B14F-4D97-AF65-F5344CB8AC3E}">
        <p14:creationId xmlns:p14="http://schemas.microsoft.com/office/powerpoint/2010/main" val="404171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EE21-C83C-46F4-9B60-0D401F40B127}"/>
              </a:ext>
            </a:extLst>
          </p:cNvPr>
          <p:cNvSpPr>
            <a:spLocks noGrp="1"/>
          </p:cNvSpPr>
          <p:nvPr>
            <p:ph type="title"/>
          </p:nvPr>
        </p:nvSpPr>
        <p:spPr>
          <a:xfrm>
            <a:off x="1141413" y="618518"/>
            <a:ext cx="9905998" cy="743143"/>
          </a:xfrm>
        </p:spPr>
        <p:txBody>
          <a:bodyPr/>
          <a:lstStyle/>
          <a:p>
            <a:r>
              <a:rPr lang="en-US" dirty="0"/>
              <a:t>REFERENCES – CONTINUED</a:t>
            </a:r>
          </a:p>
        </p:txBody>
      </p:sp>
      <p:sp>
        <p:nvSpPr>
          <p:cNvPr id="3" name="Content Placeholder 2">
            <a:extLst>
              <a:ext uri="{FF2B5EF4-FFF2-40B4-BE49-F238E27FC236}">
                <a16:creationId xmlns:a16="http://schemas.microsoft.com/office/drawing/2014/main" id="{88FEE9B8-CC0F-444A-BA38-9B16BDE8521D}"/>
              </a:ext>
            </a:extLst>
          </p:cNvPr>
          <p:cNvSpPr>
            <a:spLocks noGrp="1"/>
          </p:cNvSpPr>
          <p:nvPr>
            <p:ph idx="1"/>
          </p:nvPr>
        </p:nvSpPr>
        <p:spPr>
          <a:xfrm>
            <a:off x="795130" y="1262270"/>
            <a:ext cx="10793896" cy="5108713"/>
          </a:xfrm>
        </p:spPr>
        <p:txBody>
          <a:bodyPr>
            <a:noAutofit/>
          </a:bodyPr>
          <a:lstStyle/>
          <a:p>
            <a:pPr marL="457200" indent="-457200">
              <a:lnSpc>
                <a:spcPct val="200000"/>
              </a:lnSpc>
              <a:buFont typeface="+mj-lt"/>
              <a:buAutoNum type="arabicPeriod"/>
            </a:pPr>
            <a:r>
              <a:rPr lang="en-US" sz="1200" dirty="0">
                <a:effectLst/>
                <a:latin typeface="Arial" panose="020B0604020202020204" pitchFamily="34" charset="0"/>
                <a:cs typeface="Arial" panose="020B0604020202020204" pitchFamily="34" charset="0"/>
              </a:rPr>
              <a:t>Martin, Sophia. “How Much Does It Cost to Create A Social Media App in 2021.” </a:t>
            </a:r>
            <a:r>
              <a:rPr lang="en-US" sz="1200" i="1" dirty="0">
                <a:effectLst/>
                <a:latin typeface="Arial" panose="020B0604020202020204" pitchFamily="34" charset="0"/>
                <a:cs typeface="Arial" panose="020B0604020202020204" pitchFamily="34" charset="0"/>
              </a:rPr>
              <a:t>Medium</a:t>
            </a:r>
            <a:r>
              <a:rPr lang="en-US" sz="1200" dirty="0">
                <a:effectLst/>
                <a:latin typeface="Arial" panose="020B0604020202020204" pitchFamily="34" charset="0"/>
                <a:cs typeface="Arial" panose="020B0604020202020204" pitchFamily="34" charset="0"/>
              </a:rPr>
              <a:t>, 9 Aug. 2021, medium.com/flutter-community/build-a-social-media-mobile-app-its-cost-features-business-model-etc-62718c7d05e4.</a:t>
            </a:r>
          </a:p>
          <a:p>
            <a:pPr marL="457200" indent="-457200">
              <a:lnSpc>
                <a:spcPct val="200000"/>
              </a:lnSpc>
              <a:buFont typeface="+mj-lt"/>
              <a:buAutoNum type="arabicPeriod"/>
            </a:pPr>
            <a:r>
              <a:rPr lang="en-US" sz="1200" dirty="0">
                <a:effectLst/>
                <a:latin typeface="Arial" panose="020B0604020202020204" pitchFamily="34" charset="0"/>
                <a:cs typeface="Arial" panose="020B0604020202020204" pitchFamily="34" charset="0"/>
              </a:rPr>
              <a:t>Pace, </a:t>
            </a:r>
            <a:r>
              <a:rPr lang="en-US" sz="1200" dirty="0" err="1">
                <a:effectLst/>
                <a:latin typeface="Arial" panose="020B0604020202020204" pitchFamily="34" charset="0"/>
                <a:cs typeface="Arial" panose="020B0604020202020204" pitchFamily="34" charset="0"/>
              </a:rPr>
              <a:t>Barika</a:t>
            </a:r>
            <a:r>
              <a:rPr lang="en-US" sz="1200" dirty="0">
                <a:effectLst/>
                <a:latin typeface="Arial" panose="020B0604020202020204" pitchFamily="34" charset="0"/>
                <a:cs typeface="Arial" panose="020B0604020202020204" pitchFamily="34" charset="0"/>
              </a:rPr>
              <a:t>. “The 4 Disruptive Trends Threatening Your Social Media Strategy In 2021.” </a:t>
            </a:r>
            <a:r>
              <a:rPr lang="en-US" sz="1200" i="1" dirty="0" err="1">
                <a:effectLst/>
                <a:latin typeface="Arial" panose="020B0604020202020204" pitchFamily="34" charset="0"/>
                <a:cs typeface="Arial" panose="020B0604020202020204" pitchFamily="34" charset="0"/>
              </a:rPr>
              <a:t>Barika</a:t>
            </a:r>
            <a:r>
              <a:rPr lang="en-US" sz="1200" i="1" dirty="0">
                <a:effectLst/>
                <a:latin typeface="Arial" panose="020B0604020202020204" pitchFamily="34" charset="0"/>
                <a:cs typeface="Arial" panose="020B0604020202020204" pitchFamily="34" charset="0"/>
              </a:rPr>
              <a:t> Pace</a:t>
            </a:r>
            <a:r>
              <a:rPr lang="en-US" sz="1200" dirty="0">
                <a:effectLst/>
                <a:latin typeface="Arial" panose="020B0604020202020204" pitchFamily="34" charset="0"/>
                <a:cs typeface="Arial" panose="020B0604020202020204" pitchFamily="34" charset="0"/>
              </a:rPr>
              <a:t>, 8 Feb. 2021, blogs.gartner.com/</a:t>
            </a:r>
            <a:r>
              <a:rPr lang="en-US" sz="1200" dirty="0" err="1">
                <a:effectLst/>
                <a:latin typeface="Arial" panose="020B0604020202020204" pitchFamily="34" charset="0"/>
                <a:cs typeface="Arial" panose="020B0604020202020204" pitchFamily="34" charset="0"/>
              </a:rPr>
              <a:t>barika</a:t>
            </a:r>
            <a:r>
              <a:rPr lang="en-US" sz="1200" dirty="0">
                <a:effectLst/>
                <a:latin typeface="Arial" panose="020B0604020202020204" pitchFamily="34" charset="0"/>
                <a:cs typeface="Arial" panose="020B0604020202020204" pitchFamily="34" charset="0"/>
              </a:rPr>
              <a:t>-pace/the-4-disruptive-trends-threatening-your-social-media-strategy-in-2021.</a:t>
            </a:r>
          </a:p>
          <a:p>
            <a:pPr marL="457200" indent="-457200">
              <a:lnSpc>
                <a:spcPct val="200000"/>
              </a:lnSpc>
              <a:buFont typeface="+mj-lt"/>
              <a:buAutoNum type="arabicPeriod"/>
            </a:pPr>
            <a:r>
              <a:rPr lang="en-US" sz="1200" dirty="0">
                <a:effectLst/>
                <a:latin typeface="Arial" panose="020B0604020202020204" pitchFamily="34" charset="0"/>
                <a:cs typeface="Arial" panose="020B0604020202020204" pitchFamily="34" charset="0"/>
              </a:rPr>
              <a:t>Thomson Reuters Legal. “The Compliance Risks of Social Media.” </a:t>
            </a:r>
            <a:r>
              <a:rPr lang="en-US" sz="1200" i="1" dirty="0">
                <a:effectLst/>
                <a:latin typeface="Arial" panose="020B0604020202020204" pitchFamily="34" charset="0"/>
                <a:cs typeface="Arial" panose="020B0604020202020204" pitchFamily="34" charset="0"/>
              </a:rPr>
              <a:t>Thomson Reuters Legal</a:t>
            </a:r>
            <a:r>
              <a:rPr lang="en-US" sz="1200" dirty="0">
                <a:effectLst/>
                <a:latin typeface="Arial" panose="020B0604020202020204" pitchFamily="34" charset="0"/>
                <a:cs typeface="Arial" panose="020B0604020202020204" pitchFamily="34" charset="0"/>
              </a:rPr>
              <a:t>, Thomson Reuters, legal.thomsonreuters.com/</a:t>
            </a:r>
            <a:r>
              <a:rPr lang="en-US" sz="1200" dirty="0" err="1">
                <a:effectLst/>
                <a:latin typeface="Arial" panose="020B0604020202020204" pitchFamily="34" charset="0"/>
                <a:cs typeface="Arial" panose="020B0604020202020204" pitchFamily="34" charset="0"/>
              </a:rPr>
              <a:t>en</a:t>
            </a:r>
            <a:r>
              <a:rPr lang="en-US" sz="1200" dirty="0">
                <a:effectLst/>
                <a:latin typeface="Arial" panose="020B0604020202020204" pitchFamily="34" charset="0"/>
                <a:cs typeface="Arial" panose="020B0604020202020204" pitchFamily="34" charset="0"/>
              </a:rPr>
              <a:t>/insights/articles/compliance-risks-social-media. Accessed 17 Oct. 2021.</a:t>
            </a:r>
          </a:p>
          <a:p>
            <a:pPr marL="457200" indent="-457200">
              <a:lnSpc>
                <a:spcPct val="200000"/>
              </a:lnSpc>
              <a:buFont typeface="+mj-lt"/>
              <a:buAutoNum type="arabicPeriod"/>
            </a:pPr>
            <a:r>
              <a:rPr lang="en-US" sz="1200" dirty="0">
                <a:effectLst/>
                <a:latin typeface="Arial" panose="020B0604020202020204" pitchFamily="34" charset="0"/>
                <a:cs typeface="Arial" panose="020B0604020202020204" pitchFamily="34" charset="0"/>
              </a:rPr>
              <a:t>“Web Technologies Used by </a:t>
            </a:r>
            <a:r>
              <a:rPr lang="en-US" sz="1200" dirty="0" err="1">
                <a:effectLst/>
                <a:latin typeface="Arial" panose="020B0604020202020204" pitchFamily="34" charset="0"/>
                <a:cs typeface="Arial" panose="020B0604020202020204" pitchFamily="34" charset="0"/>
              </a:rPr>
              <a:t>Etsy.Com</a:t>
            </a:r>
            <a:r>
              <a:rPr lang="en-US" sz="1200" dirty="0">
                <a:effectLst/>
                <a:latin typeface="Arial" panose="020B0604020202020204" pitchFamily="34" charset="0"/>
                <a:cs typeface="Arial" panose="020B0604020202020204" pitchFamily="34" charset="0"/>
              </a:rPr>
              <a:t>.” </a:t>
            </a:r>
            <a:r>
              <a:rPr lang="en-US" sz="1200" i="1" dirty="0">
                <a:effectLst/>
                <a:latin typeface="Arial" panose="020B0604020202020204" pitchFamily="34" charset="0"/>
                <a:cs typeface="Arial" panose="020B0604020202020204" pitchFamily="34" charset="0"/>
              </a:rPr>
              <a:t>W3techs</a:t>
            </a:r>
            <a:r>
              <a:rPr lang="en-US" sz="1200" dirty="0">
                <a:effectLst/>
                <a:latin typeface="Arial" panose="020B0604020202020204" pitchFamily="34" charset="0"/>
                <a:cs typeface="Arial" panose="020B0604020202020204" pitchFamily="34" charset="0"/>
              </a:rPr>
              <a:t>, w3techs.com/sites/info/etsy.com. Accessed 17 Oct. 2021.</a:t>
            </a:r>
          </a:p>
          <a:p>
            <a:pPr marL="457200" indent="-457200">
              <a:lnSpc>
                <a:spcPct val="200000"/>
              </a:lnSpc>
              <a:buFont typeface="+mj-lt"/>
              <a:buAutoNum type="arabicPeriod"/>
            </a:pPr>
            <a:r>
              <a:rPr lang="en-US" sz="1200" dirty="0">
                <a:latin typeface="Arial" panose="020B0604020202020204" pitchFamily="34" charset="0"/>
                <a:cs typeface="Arial" panose="020B0604020202020204" pitchFamily="34" charset="0"/>
              </a:rPr>
              <a:t>Singh, Tanvir. “Etsy Business &amp; Revenue Model Explained: How Etsy Works &amp; </a:t>
            </a:r>
            <a:r>
              <a:rPr lang="en-US" sz="1200" dirty="0" err="1">
                <a:latin typeface="Arial" panose="020B0604020202020204" pitchFamily="34" charset="0"/>
                <a:cs typeface="Arial" panose="020B0604020202020204" pitchFamily="34" charset="0"/>
              </a:rPr>
              <a:t>MakesMoney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JungleWorks</a:t>
            </a:r>
            <a:r>
              <a:rPr lang="en-US" sz="1200" dirty="0">
                <a:latin typeface="Arial" panose="020B0604020202020204" pitchFamily="34" charset="0"/>
                <a:cs typeface="Arial" panose="020B0604020202020204" pitchFamily="34" charset="0"/>
              </a:rPr>
              <a:t>, 23 July 2021, jungleworks.com/etsy-business-revenue-model-explained-how-etsy-works-makes-money.</a:t>
            </a:r>
          </a:p>
          <a:p>
            <a:pPr marL="457200" indent="-457200">
              <a:lnSpc>
                <a:spcPct val="200000"/>
              </a:lnSpc>
              <a:buFont typeface="+mj-lt"/>
              <a:buAutoNum type="arabicPeriod"/>
            </a:pPr>
            <a:r>
              <a:rPr lang="en-US" sz="1600" dirty="0">
                <a:effectLst/>
                <a:latin typeface="Arial" panose="020B0604020202020204" pitchFamily="34" charset="0"/>
                <a:cs typeface="Arial" panose="020B0604020202020204" pitchFamily="34" charset="0"/>
              </a:rPr>
              <a:t>“Module 6 - IT Strategy, Governance, Adoption, and Innovation.” </a:t>
            </a:r>
            <a:r>
              <a:rPr lang="en-US" sz="1600" i="1" dirty="0" err="1">
                <a:effectLst/>
                <a:latin typeface="Arial" panose="020B0604020202020204" pitchFamily="34" charset="0"/>
                <a:cs typeface="Arial" panose="020B0604020202020204" pitchFamily="34" charset="0"/>
              </a:rPr>
              <a:t>Bu.Edu</a:t>
            </a:r>
            <a:r>
              <a:rPr lang="en-US" sz="1600" dirty="0">
                <a:effectLst/>
                <a:latin typeface="Arial" panose="020B0604020202020204" pitchFamily="34" charset="0"/>
                <a:cs typeface="Arial" panose="020B0604020202020204" pitchFamily="34" charset="0"/>
              </a:rPr>
              <a:t>, Boston University, onlinecampus.bu.edu/</a:t>
            </a:r>
            <a:r>
              <a:rPr lang="en-US" sz="1600" dirty="0" err="1">
                <a:effectLst/>
                <a:latin typeface="Arial" panose="020B0604020202020204" pitchFamily="34" charset="0"/>
                <a:cs typeface="Arial" panose="020B0604020202020204" pitchFamily="34" charset="0"/>
              </a:rPr>
              <a:t>bbcswebdav</a:t>
            </a:r>
            <a:r>
              <a:rPr lang="en-US" sz="1600" dirty="0">
                <a:effectLst/>
                <a:latin typeface="Arial" panose="020B0604020202020204" pitchFamily="34" charset="0"/>
                <a:cs typeface="Arial" panose="020B0604020202020204" pitchFamily="34" charset="0"/>
              </a:rPr>
              <a:t>/pid-9311636-dt-content-rid-57724910_1/courses/21fallmetcs782_o1/course/module6/allpages.htm</a:t>
            </a:r>
          </a:p>
        </p:txBody>
      </p:sp>
    </p:spTree>
    <p:extLst>
      <p:ext uri="{BB962C8B-B14F-4D97-AF65-F5344CB8AC3E}">
        <p14:creationId xmlns:p14="http://schemas.microsoft.com/office/powerpoint/2010/main" val="371109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4F02-9D55-4732-A5C4-0A936DA7FA0A}"/>
              </a:ext>
            </a:extLst>
          </p:cNvPr>
          <p:cNvSpPr>
            <a:spLocks noGrp="1"/>
          </p:cNvSpPr>
          <p:nvPr>
            <p:ph type="title"/>
          </p:nvPr>
        </p:nvSpPr>
        <p:spPr>
          <a:xfrm>
            <a:off x="1141413" y="618518"/>
            <a:ext cx="9905998" cy="772960"/>
          </a:xfrm>
        </p:spPr>
        <p:txBody>
          <a:bodyPr/>
          <a:lstStyle/>
          <a:p>
            <a:r>
              <a:rPr lang="en-US" dirty="0"/>
              <a:t>TABLE OF  CONTENTS</a:t>
            </a:r>
          </a:p>
        </p:txBody>
      </p:sp>
      <p:graphicFrame>
        <p:nvGraphicFramePr>
          <p:cNvPr id="9" name="Table 9">
            <a:extLst>
              <a:ext uri="{FF2B5EF4-FFF2-40B4-BE49-F238E27FC236}">
                <a16:creationId xmlns:a16="http://schemas.microsoft.com/office/drawing/2014/main" id="{896CFB68-8C6D-426D-AD31-062A87454526}"/>
              </a:ext>
            </a:extLst>
          </p:cNvPr>
          <p:cNvGraphicFramePr>
            <a:graphicFrameLocks noGrp="1"/>
          </p:cNvGraphicFramePr>
          <p:nvPr>
            <p:extLst>
              <p:ext uri="{D42A27DB-BD31-4B8C-83A1-F6EECF244321}">
                <p14:modId xmlns:p14="http://schemas.microsoft.com/office/powerpoint/2010/main" val="3889698801"/>
              </p:ext>
            </p:extLst>
          </p:nvPr>
        </p:nvGraphicFramePr>
        <p:xfrm>
          <a:off x="1141413" y="1391478"/>
          <a:ext cx="9632604" cy="4572000"/>
        </p:xfrm>
        <a:graphic>
          <a:graphicData uri="http://schemas.openxmlformats.org/drawingml/2006/table">
            <a:tbl>
              <a:tblPr firstRow="1" bandRow="1">
                <a:tableStyleId>{7E9639D4-E3E2-4D34-9284-5A2195B3D0D7}</a:tableStyleId>
              </a:tblPr>
              <a:tblGrid>
                <a:gridCol w="4816302">
                  <a:extLst>
                    <a:ext uri="{9D8B030D-6E8A-4147-A177-3AD203B41FA5}">
                      <a16:colId xmlns:a16="http://schemas.microsoft.com/office/drawing/2014/main" val="1360437088"/>
                    </a:ext>
                  </a:extLst>
                </a:gridCol>
                <a:gridCol w="4816302">
                  <a:extLst>
                    <a:ext uri="{9D8B030D-6E8A-4147-A177-3AD203B41FA5}">
                      <a16:colId xmlns:a16="http://schemas.microsoft.com/office/drawing/2014/main" val="2604067061"/>
                    </a:ext>
                  </a:extLst>
                </a:gridCol>
              </a:tblGrid>
              <a:tr h="571500">
                <a:tc>
                  <a:txBody>
                    <a:bodyPr/>
                    <a:lstStyle/>
                    <a:p>
                      <a:pPr algn="ctr"/>
                      <a:r>
                        <a:rPr lang="en-US" dirty="0"/>
                        <a:t>Topics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Page no.</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49881977"/>
                  </a:ext>
                </a:extLst>
              </a:tr>
              <a:tr h="571500">
                <a:tc>
                  <a:txBody>
                    <a:bodyPr/>
                    <a:lstStyle/>
                    <a:p>
                      <a:r>
                        <a:rPr lang="en-US" dirty="0"/>
                        <a:t>ORGANIZATIONAL BACKGROUND</a:t>
                      </a:r>
                    </a:p>
                  </a:txBody>
                  <a:tcPr>
                    <a:lnT w="12700" cap="flat" cmpd="sng" algn="ctr">
                      <a:solidFill>
                        <a:schemeClr val="tx1"/>
                      </a:solidFill>
                      <a:prstDash val="solid"/>
                      <a:round/>
                      <a:headEnd type="none" w="med" len="med"/>
                      <a:tailEnd type="none" w="med" len="med"/>
                    </a:lnT>
                  </a:tcPr>
                </a:tc>
                <a:tc>
                  <a:txBody>
                    <a:bodyPr/>
                    <a:lstStyle/>
                    <a:p>
                      <a:pPr algn="ctr"/>
                      <a:r>
                        <a:rPr lang="en-US" dirty="0"/>
                        <a:t>4-5</a:t>
                      </a:r>
                    </a:p>
                  </a:txBody>
                  <a:tcPr/>
                </a:tc>
                <a:extLst>
                  <a:ext uri="{0D108BD9-81ED-4DB2-BD59-A6C34878D82A}">
                    <a16:rowId xmlns:a16="http://schemas.microsoft.com/office/drawing/2014/main" val="2466668278"/>
                  </a:ext>
                </a:extLst>
              </a:tr>
              <a:tr h="571500">
                <a:tc>
                  <a:txBody>
                    <a:bodyPr/>
                    <a:lstStyle/>
                    <a:p>
                      <a:r>
                        <a:rPr lang="en-US" dirty="0"/>
                        <a:t>TECHNOLOGY DESCRIPTION</a:t>
                      </a:r>
                    </a:p>
                  </a:txBody>
                  <a:tcPr/>
                </a:tc>
                <a:tc>
                  <a:txBody>
                    <a:bodyPr/>
                    <a:lstStyle/>
                    <a:p>
                      <a:pPr algn="ctr"/>
                      <a:r>
                        <a:rPr lang="en-US" dirty="0"/>
                        <a:t>6-7</a:t>
                      </a:r>
                    </a:p>
                  </a:txBody>
                  <a:tcPr/>
                </a:tc>
                <a:extLst>
                  <a:ext uri="{0D108BD9-81ED-4DB2-BD59-A6C34878D82A}">
                    <a16:rowId xmlns:a16="http://schemas.microsoft.com/office/drawing/2014/main" val="4244784044"/>
                  </a:ext>
                </a:extLst>
              </a:tr>
              <a:tr h="571500">
                <a:tc>
                  <a:txBody>
                    <a:bodyPr/>
                    <a:lstStyle/>
                    <a:p>
                      <a:r>
                        <a:rPr lang="en-US" dirty="0"/>
                        <a:t>USES AND BENEFITS</a:t>
                      </a:r>
                    </a:p>
                  </a:txBody>
                  <a:tcPr/>
                </a:tc>
                <a:tc>
                  <a:txBody>
                    <a:bodyPr/>
                    <a:lstStyle/>
                    <a:p>
                      <a:pPr algn="ctr"/>
                      <a:r>
                        <a:rPr lang="en-US" dirty="0"/>
                        <a:t>8-9</a:t>
                      </a:r>
                    </a:p>
                  </a:txBody>
                  <a:tcPr/>
                </a:tc>
                <a:extLst>
                  <a:ext uri="{0D108BD9-81ED-4DB2-BD59-A6C34878D82A}">
                    <a16:rowId xmlns:a16="http://schemas.microsoft.com/office/drawing/2014/main" val="2994788208"/>
                  </a:ext>
                </a:extLst>
              </a:tr>
              <a:tr h="571500">
                <a:tc>
                  <a:txBody>
                    <a:bodyPr/>
                    <a:lstStyle/>
                    <a:p>
                      <a:r>
                        <a:rPr lang="en-US" dirty="0"/>
                        <a:t>TECHNOLOGY ANALYSIS</a:t>
                      </a:r>
                    </a:p>
                  </a:txBody>
                  <a:tcPr/>
                </a:tc>
                <a:tc>
                  <a:txBody>
                    <a:bodyPr/>
                    <a:lstStyle/>
                    <a:p>
                      <a:pPr algn="ctr"/>
                      <a:r>
                        <a:rPr lang="en-US" dirty="0"/>
                        <a:t>10-12</a:t>
                      </a:r>
                    </a:p>
                  </a:txBody>
                  <a:tcPr/>
                </a:tc>
                <a:extLst>
                  <a:ext uri="{0D108BD9-81ED-4DB2-BD59-A6C34878D82A}">
                    <a16:rowId xmlns:a16="http://schemas.microsoft.com/office/drawing/2014/main" val="2834336019"/>
                  </a:ext>
                </a:extLst>
              </a:tr>
              <a:tr h="571500">
                <a:tc>
                  <a:txBody>
                    <a:bodyPr/>
                    <a:lstStyle/>
                    <a:p>
                      <a:r>
                        <a:rPr lang="en-US" dirty="0"/>
                        <a:t>OPERATIONAL AND COMPETITIVE RISKS</a:t>
                      </a:r>
                    </a:p>
                  </a:txBody>
                  <a:tcPr/>
                </a:tc>
                <a:tc>
                  <a:txBody>
                    <a:bodyPr/>
                    <a:lstStyle/>
                    <a:p>
                      <a:pPr algn="ctr"/>
                      <a:r>
                        <a:rPr lang="en-US" dirty="0"/>
                        <a:t>13</a:t>
                      </a:r>
                    </a:p>
                  </a:txBody>
                  <a:tcPr/>
                </a:tc>
                <a:extLst>
                  <a:ext uri="{0D108BD9-81ED-4DB2-BD59-A6C34878D82A}">
                    <a16:rowId xmlns:a16="http://schemas.microsoft.com/office/drawing/2014/main" val="3473583612"/>
                  </a:ext>
                </a:extLst>
              </a:tr>
              <a:tr h="571500">
                <a:tc>
                  <a:txBody>
                    <a:bodyPr/>
                    <a:lstStyle/>
                    <a:p>
                      <a:r>
                        <a:rPr lang="en-US" dirty="0"/>
                        <a:t>ADOPTION ANALYSIS SUMMARY</a:t>
                      </a:r>
                    </a:p>
                  </a:txBody>
                  <a:tcPr/>
                </a:tc>
                <a:tc>
                  <a:txBody>
                    <a:bodyPr/>
                    <a:lstStyle/>
                    <a:p>
                      <a:pPr algn="ctr"/>
                      <a:r>
                        <a:rPr lang="en-US" dirty="0"/>
                        <a:t>14-15</a:t>
                      </a:r>
                    </a:p>
                  </a:txBody>
                  <a:tcPr/>
                </a:tc>
                <a:extLst>
                  <a:ext uri="{0D108BD9-81ED-4DB2-BD59-A6C34878D82A}">
                    <a16:rowId xmlns:a16="http://schemas.microsoft.com/office/drawing/2014/main" val="749600977"/>
                  </a:ext>
                </a:extLst>
              </a:tr>
              <a:tr h="571500">
                <a:tc>
                  <a:txBody>
                    <a:bodyPr/>
                    <a:lstStyle/>
                    <a:p>
                      <a:r>
                        <a:rPr lang="en-US" dirty="0"/>
                        <a:t>REFERENCES</a:t>
                      </a:r>
                    </a:p>
                  </a:txBody>
                  <a:tcPr/>
                </a:tc>
                <a:tc>
                  <a:txBody>
                    <a:bodyPr/>
                    <a:lstStyle/>
                    <a:p>
                      <a:pPr algn="ctr"/>
                      <a:r>
                        <a:rPr lang="en-US" dirty="0"/>
                        <a:t>16-17</a:t>
                      </a:r>
                    </a:p>
                  </a:txBody>
                  <a:tcPr/>
                </a:tc>
                <a:extLst>
                  <a:ext uri="{0D108BD9-81ED-4DB2-BD59-A6C34878D82A}">
                    <a16:rowId xmlns:a16="http://schemas.microsoft.com/office/drawing/2014/main" val="3859433698"/>
                  </a:ext>
                </a:extLst>
              </a:tr>
            </a:tbl>
          </a:graphicData>
        </a:graphic>
      </p:graphicFrame>
    </p:spTree>
    <p:extLst>
      <p:ext uri="{BB962C8B-B14F-4D97-AF65-F5344CB8AC3E}">
        <p14:creationId xmlns:p14="http://schemas.microsoft.com/office/powerpoint/2010/main" val="171589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311A-616B-41F8-9172-F717492585E2}"/>
              </a:ext>
            </a:extLst>
          </p:cNvPr>
          <p:cNvSpPr>
            <a:spLocks noGrp="1"/>
          </p:cNvSpPr>
          <p:nvPr>
            <p:ph type="title"/>
          </p:nvPr>
        </p:nvSpPr>
        <p:spPr>
          <a:xfrm>
            <a:off x="1141413" y="618518"/>
            <a:ext cx="9905998" cy="623873"/>
          </a:xfrm>
        </p:spPr>
        <p:txBody>
          <a:bodyPr/>
          <a:lstStyle/>
          <a:p>
            <a:r>
              <a:rPr lang="en-US" dirty="0"/>
              <a:t>Table of figures</a:t>
            </a:r>
          </a:p>
        </p:txBody>
      </p:sp>
      <p:graphicFrame>
        <p:nvGraphicFramePr>
          <p:cNvPr id="5" name="Table 5">
            <a:extLst>
              <a:ext uri="{FF2B5EF4-FFF2-40B4-BE49-F238E27FC236}">
                <a16:creationId xmlns:a16="http://schemas.microsoft.com/office/drawing/2014/main" id="{C1B11F49-EC03-4241-9766-C11575E25682}"/>
              </a:ext>
            </a:extLst>
          </p:cNvPr>
          <p:cNvGraphicFramePr>
            <a:graphicFrameLocks noGrp="1"/>
          </p:cNvGraphicFramePr>
          <p:nvPr>
            <p:extLst>
              <p:ext uri="{D42A27DB-BD31-4B8C-83A1-F6EECF244321}">
                <p14:modId xmlns:p14="http://schemas.microsoft.com/office/powerpoint/2010/main" val="1615974980"/>
              </p:ext>
            </p:extLst>
          </p:nvPr>
        </p:nvGraphicFramePr>
        <p:xfrm>
          <a:off x="1773582" y="1663884"/>
          <a:ext cx="8128000" cy="3505200"/>
        </p:xfrm>
        <a:graphic>
          <a:graphicData uri="http://schemas.openxmlformats.org/drawingml/2006/table">
            <a:tbl>
              <a:tblPr firstRow="1" bandRow="1">
                <a:tableStyleId>{073A0DAA-6AF3-43AB-8588-CEC1D06C72B9}</a:tableStyleId>
              </a:tblPr>
              <a:tblGrid>
                <a:gridCol w="5690705">
                  <a:extLst>
                    <a:ext uri="{9D8B030D-6E8A-4147-A177-3AD203B41FA5}">
                      <a16:colId xmlns:a16="http://schemas.microsoft.com/office/drawing/2014/main" val="425104417"/>
                    </a:ext>
                  </a:extLst>
                </a:gridCol>
                <a:gridCol w="2437295">
                  <a:extLst>
                    <a:ext uri="{9D8B030D-6E8A-4147-A177-3AD203B41FA5}">
                      <a16:colId xmlns:a16="http://schemas.microsoft.com/office/drawing/2014/main" val="3073437392"/>
                    </a:ext>
                  </a:extLst>
                </a:gridCol>
              </a:tblGrid>
              <a:tr h="370840">
                <a:tc>
                  <a:txBody>
                    <a:bodyPr/>
                    <a:lstStyle/>
                    <a:p>
                      <a:r>
                        <a:rPr lang="en-US" dirty="0">
                          <a:solidFill>
                            <a:schemeClr val="tx1"/>
                          </a:solidFill>
                        </a:rPr>
                        <a:t>Figures</a:t>
                      </a:r>
                    </a:p>
                  </a:txBody>
                  <a:tcPr>
                    <a:blipFill>
                      <a:blip r:embed="rId2"/>
                      <a:tile tx="0" ty="0" sx="100000" sy="100000" flip="none" algn="tl"/>
                    </a:blipFill>
                  </a:tcPr>
                </a:tc>
                <a:tc>
                  <a:txBody>
                    <a:bodyPr/>
                    <a:lstStyle/>
                    <a:p>
                      <a:pPr algn="ctr"/>
                      <a:r>
                        <a:rPr lang="en-US" dirty="0">
                          <a:solidFill>
                            <a:sysClr val="windowText" lastClr="000000"/>
                          </a:solidFill>
                        </a:rPr>
                        <a:t>Page no.</a:t>
                      </a:r>
                    </a:p>
                  </a:txBody>
                  <a:tcPr>
                    <a:blipFill>
                      <a:blip r:embed="rId2"/>
                      <a:tile tx="0" ty="0" sx="100000" sy="100000" flip="none" algn="tl"/>
                    </a:blipFill>
                  </a:tcPr>
                </a:tc>
                <a:extLst>
                  <a:ext uri="{0D108BD9-81ED-4DB2-BD59-A6C34878D82A}">
                    <a16:rowId xmlns:a16="http://schemas.microsoft.com/office/drawing/2014/main" val="2365387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 About Etsy</a:t>
                      </a:r>
                    </a:p>
                  </a:txBody>
                  <a:tcPr>
                    <a:blipFill>
                      <a:blip r:embed="rId2"/>
                      <a:tile tx="0" ty="0" sx="100000" sy="100000" flip="none" algn="tl"/>
                    </a:blipFill>
                  </a:tcPr>
                </a:tc>
                <a:tc>
                  <a:txBody>
                    <a:bodyPr/>
                    <a:lstStyle/>
                    <a:p>
                      <a:pPr algn="ctr"/>
                      <a:r>
                        <a:rPr lang="en-US" dirty="0"/>
                        <a:t>4</a:t>
                      </a:r>
                    </a:p>
                  </a:txBody>
                  <a:tcPr>
                    <a:blipFill>
                      <a:blip r:embed="rId2"/>
                      <a:tile tx="0" ty="0" sx="100000" sy="100000" flip="none" algn="tl"/>
                    </a:blipFill>
                  </a:tcPr>
                </a:tc>
                <a:extLst>
                  <a:ext uri="{0D108BD9-81ED-4DB2-BD59-A6C34878D82A}">
                    <a16:rowId xmlns:a16="http://schemas.microsoft.com/office/drawing/2014/main" val="35064583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2: Etsy Business Model</a:t>
                      </a:r>
                    </a:p>
                  </a:txBody>
                  <a:tcPr>
                    <a:blipFill>
                      <a:blip r:embed="rId2"/>
                      <a:tile tx="0" ty="0" sx="100000" sy="100000" flip="none" algn="tl"/>
                    </a:blipFill>
                  </a:tcPr>
                </a:tc>
                <a:tc>
                  <a:txBody>
                    <a:bodyPr/>
                    <a:lstStyle/>
                    <a:p>
                      <a:pPr algn="ctr"/>
                      <a:r>
                        <a:rPr lang="en-US" dirty="0"/>
                        <a:t>6</a:t>
                      </a:r>
                    </a:p>
                  </a:txBody>
                  <a:tcPr>
                    <a:blipFill>
                      <a:blip r:embed="rId2"/>
                      <a:tile tx="0" ty="0" sx="100000" sy="100000" flip="none" algn="tl"/>
                    </a:blipFill>
                  </a:tcPr>
                </a:tc>
                <a:extLst>
                  <a:ext uri="{0D108BD9-81ED-4DB2-BD59-A6C34878D82A}">
                    <a16:rowId xmlns:a16="http://schemas.microsoft.com/office/drawing/2014/main" val="3133373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3: Revenue Generated By Social Media</a:t>
                      </a:r>
                    </a:p>
                  </a:txBody>
                  <a:tcPr>
                    <a:blipFill>
                      <a:blip r:embed="rId2"/>
                      <a:tile tx="0" ty="0" sx="100000" sy="100000" flip="none" algn="tl"/>
                    </a:blipFill>
                  </a:tcPr>
                </a:tc>
                <a:tc>
                  <a:txBody>
                    <a:bodyPr/>
                    <a:lstStyle/>
                    <a:p>
                      <a:pPr algn="ctr"/>
                      <a:r>
                        <a:rPr lang="en-US" dirty="0"/>
                        <a:t>7</a:t>
                      </a:r>
                    </a:p>
                  </a:txBody>
                  <a:tcPr>
                    <a:blipFill>
                      <a:blip r:embed="rId2"/>
                      <a:tile tx="0" ty="0" sx="100000" sy="100000" flip="none" algn="tl"/>
                    </a:blipFill>
                  </a:tcPr>
                </a:tc>
                <a:extLst>
                  <a:ext uri="{0D108BD9-81ED-4DB2-BD59-A6C34878D82A}">
                    <a16:rowId xmlns:a16="http://schemas.microsoft.com/office/drawing/2014/main" val="3387828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4: Technology Hype Curve</a:t>
                      </a:r>
                    </a:p>
                  </a:txBody>
                  <a:tcPr>
                    <a:blipFill>
                      <a:blip r:embed="rId2"/>
                      <a:tile tx="0" ty="0" sx="100000" sy="100000" flip="none" algn="tl"/>
                    </a:blipFill>
                  </a:tcPr>
                </a:tc>
                <a:tc>
                  <a:txBody>
                    <a:bodyPr/>
                    <a:lstStyle/>
                    <a:p>
                      <a:pPr algn="ctr"/>
                      <a:r>
                        <a:rPr lang="en-US" dirty="0"/>
                        <a:t>10</a:t>
                      </a:r>
                    </a:p>
                  </a:txBody>
                  <a:tcPr>
                    <a:blipFill>
                      <a:blip r:embed="rId2"/>
                      <a:tile tx="0" ty="0" sx="100000" sy="100000" flip="none" algn="tl"/>
                    </a:blipFill>
                  </a:tcPr>
                </a:tc>
                <a:extLst>
                  <a:ext uri="{0D108BD9-81ED-4DB2-BD59-A6C34878D82A}">
                    <a16:rowId xmlns:a16="http://schemas.microsoft.com/office/drawing/2014/main" val="12924849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5: Example of Four Areas of Social Media Disruptors</a:t>
                      </a:r>
                    </a:p>
                  </a:txBody>
                  <a:tcPr>
                    <a:blipFill>
                      <a:blip r:embed="rId2"/>
                      <a:tile tx="0" ty="0" sx="100000" sy="100000" flip="none" algn="tl"/>
                    </a:blipFill>
                  </a:tcPr>
                </a:tc>
                <a:tc>
                  <a:txBody>
                    <a:bodyPr/>
                    <a:lstStyle/>
                    <a:p>
                      <a:pPr algn="ctr"/>
                      <a:r>
                        <a:rPr lang="en-US" dirty="0"/>
                        <a:t>11</a:t>
                      </a:r>
                    </a:p>
                  </a:txBody>
                  <a:tcPr>
                    <a:blipFill>
                      <a:blip r:embed="rId2"/>
                      <a:tile tx="0" ty="0" sx="100000" sy="100000" flip="none" algn="tl"/>
                    </a:blipFill>
                  </a:tcPr>
                </a:tc>
                <a:extLst>
                  <a:ext uri="{0D108BD9-81ED-4DB2-BD59-A6C34878D82A}">
                    <a16:rowId xmlns:a16="http://schemas.microsoft.com/office/drawing/2014/main" val="4019125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Figure 6-1: Estimates Based on Essential Development Stages</a:t>
                      </a:r>
                    </a:p>
                  </a:txBody>
                  <a:tcPr>
                    <a:blipFill>
                      <a:blip r:embed="rId2"/>
                      <a:tile tx="0" ty="0" sx="100000" sy="100000" flip="none" algn="tl"/>
                    </a:blipFill>
                  </a:tcPr>
                </a:tc>
                <a:tc>
                  <a:txBody>
                    <a:bodyPr/>
                    <a:lstStyle/>
                    <a:p>
                      <a:pPr algn="ctr"/>
                      <a:r>
                        <a:rPr lang="en-US" dirty="0"/>
                        <a:t>15</a:t>
                      </a:r>
                    </a:p>
                  </a:txBody>
                  <a:tcPr>
                    <a:blipFill>
                      <a:blip r:embed="rId2"/>
                      <a:tile tx="0" ty="0" sx="100000" sy="100000" flip="none" algn="tl"/>
                    </a:blipFill>
                  </a:tcPr>
                </a:tc>
                <a:extLst>
                  <a:ext uri="{0D108BD9-81ED-4DB2-BD59-A6C34878D82A}">
                    <a16:rowId xmlns:a16="http://schemas.microsoft.com/office/drawing/2014/main" val="3496240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Figure 6-2: Estimates Based on The Region Where The Software Will Be Developed</a:t>
                      </a:r>
                    </a:p>
                  </a:txBody>
                  <a:tcPr>
                    <a:blipFill>
                      <a:blip r:embed="rId2"/>
                      <a:tile tx="0" ty="0" sx="100000" sy="100000" flip="none" algn="tl"/>
                    </a:blipFill>
                  </a:tcPr>
                </a:tc>
                <a:tc>
                  <a:txBody>
                    <a:bodyPr/>
                    <a:lstStyle/>
                    <a:p>
                      <a:pPr algn="ctr"/>
                      <a:r>
                        <a:rPr lang="en-US" dirty="0"/>
                        <a:t>15</a:t>
                      </a:r>
                    </a:p>
                  </a:txBody>
                  <a:tcPr>
                    <a:blipFill>
                      <a:blip r:embed="rId2"/>
                      <a:tile tx="0" ty="0" sx="100000" sy="100000" flip="none" algn="tl"/>
                    </a:blipFill>
                  </a:tcPr>
                </a:tc>
                <a:extLst>
                  <a:ext uri="{0D108BD9-81ED-4DB2-BD59-A6C34878D82A}">
                    <a16:rowId xmlns:a16="http://schemas.microsoft.com/office/drawing/2014/main" val="2972212897"/>
                  </a:ext>
                </a:extLst>
              </a:tr>
            </a:tbl>
          </a:graphicData>
        </a:graphic>
      </p:graphicFrame>
    </p:spTree>
    <p:extLst>
      <p:ext uri="{BB962C8B-B14F-4D97-AF65-F5344CB8AC3E}">
        <p14:creationId xmlns:p14="http://schemas.microsoft.com/office/powerpoint/2010/main" val="20346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8D18-D4FF-4400-B347-04112313AACB}"/>
              </a:ext>
            </a:extLst>
          </p:cNvPr>
          <p:cNvSpPr>
            <a:spLocks noGrp="1"/>
          </p:cNvSpPr>
          <p:nvPr>
            <p:ph type="title"/>
          </p:nvPr>
        </p:nvSpPr>
        <p:spPr>
          <a:xfrm>
            <a:off x="2085975" y="417699"/>
            <a:ext cx="6050713" cy="1478570"/>
          </a:xfrm>
        </p:spPr>
        <p:txBody>
          <a:bodyPr vert="horz" lIns="91440" tIns="45720" rIns="91440" bIns="45720" rtlCol="0" anchor="ctr">
            <a:normAutofit/>
          </a:bodyPr>
          <a:lstStyle/>
          <a:p>
            <a:r>
              <a:rPr lang="en-US" dirty="0"/>
              <a:t>ORGANIZATIONAL BACKGROUND</a:t>
            </a:r>
          </a:p>
        </p:txBody>
      </p:sp>
      <p:pic>
        <p:nvPicPr>
          <p:cNvPr id="5" name="Content Placeholder 4">
            <a:extLst>
              <a:ext uri="{FF2B5EF4-FFF2-40B4-BE49-F238E27FC236}">
                <a16:creationId xmlns:a16="http://schemas.microsoft.com/office/drawing/2014/main" id="{496BF868-11D4-4D15-BB23-5BFD622CCD2C}"/>
              </a:ext>
            </a:extLst>
          </p:cNvPr>
          <p:cNvPicPr>
            <a:picLocks noGrp="1" noChangeAspect="1"/>
          </p:cNvPicPr>
          <p:nvPr>
            <p:ph idx="1"/>
          </p:nvPr>
        </p:nvPicPr>
        <p:blipFill rotWithShape="1">
          <a:blip r:embed="rId3"/>
          <a:srcRect l="7083" r="7083"/>
          <a:stretch/>
        </p:blipFill>
        <p:spPr>
          <a:xfrm>
            <a:off x="7499267" y="10"/>
            <a:ext cx="4635583" cy="6042981"/>
          </a:xfrm>
          <a:prstGeom prst="rect">
            <a:avLst/>
          </a:prstGeom>
        </p:spPr>
      </p:pic>
      <p:sp>
        <p:nvSpPr>
          <p:cNvPr id="6" name="TextBox 5">
            <a:extLst>
              <a:ext uri="{FF2B5EF4-FFF2-40B4-BE49-F238E27FC236}">
                <a16:creationId xmlns:a16="http://schemas.microsoft.com/office/drawing/2014/main" id="{F137B231-D6A1-460E-A858-9AF54D2FF8B4}"/>
              </a:ext>
            </a:extLst>
          </p:cNvPr>
          <p:cNvSpPr txBox="1"/>
          <p:nvPr/>
        </p:nvSpPr>
        <p:spPr>
          <a:xfrm>
            <a:off x="1980644" y="3387979"/>
            <a:ext cx="2486738" cy="2376234"/>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dirty="0"/>
              <a:t>Etsy marketplaces:</a:t>
            </a:r>
          </a:p>
          <a:p>
            <a:pPr indent="-228600" defTabSz="914400">
              <a:lnSpc>
                <a:spcPct val="120000"/>
              </a:lnSpc>
              <a:spcAft>
                <a:spcPts val="600"/>
              </a:spcAft>
              <a:buSzPct val="125000"/>
              <a:buFont typeface="Arial" panose="020B0604020202020204" pitchFamily="34" charset="0"/>
              <a:buChar char="•"/>
            </a:pPr>
            <a:r>
              <a:rPr lang="en-US" dirty="0"/>
              <a:t>Etsy.com</a:t>
            </a:r>
          </a:p>
          <a:p>
            <a:pPr indent="-228600" defTabSz="914400">
              <a:lnSpc>
                <a:spcPct val="120000"/>
              </a:lnSpc>
              <a:spcAft>
                <a:spcPts val="600"/>
              </a:spcAft>
              <a:buSzPct val="125000"/>
              <a:buFont typeface="Arial" panose="020B0604020202020204" pitchFamily="34" charset="0"/>
              <a:buChar char="•"/>
            </a:pPr>
            <a:r>
              <a:rPr lang="en-US" dirty="0"/>
              <a:t>Depop.com</a:t>
            </a:r>
          </a:p>
          <a:p>
            <a:pPr indent="-228600" defTabSz="914400">
              <a:lnSpc>
                <a:spcPct val="120000"/>
              </a:lnSpc>
              <a:spcAft>
                <a:spcPts val="600"/>
              </a:spcAft>
              <a:buSzPct val="125000"/>
              <a:buFont typeface="Arial" panose="020B0604020202020204" pitchFamily="34" charset="0"/>
              <a:buChar char="•"/>
            </a:pPr>
            <a:r>
              <a:rPr lang="en-US" dirty="0"/>
              <a:t>Reverb.com</a:t>
            </a:r>
          </a:p>
          <a:p>
            <a:pPr indent="-228600" defTabSz="914400">
              <a:lnSpc>
                <a:spcPct val="120000"/>
              </a:lnSpc>
              <a:spcAft>
                <a:spcPts val="600"/>
              </a:spcAft>
              <a:buSzPct val="125000"/>
              <a:buFont typeface="Arial" panose="020B0604020202020204" pitchFamily="34" charset="0"/>
              <a:buChar char="•"/>
            </a:pPr>
            <a:r>
              <a:rPr lang="en-US" dirty="0"/>
              <a:t>Elo7.com.br</a:t>
            </a:r>
          </a:p>
        </p:txBody>
      </p:sp>
      <p:sp>
        <p:nvSpPr>
          <p:cNvPr id="7" name="TextBox 6">
            <a:extLst>
              <a:ext uri="{FF2B5EF4-FFF2-40B4-BE49-F238E27FC236}">
                <a16:creationId xmlns:a16="http://schemas.microsoft.com/office/drawing/2014/main" id="{0B118F9F-914D-4BF0-9C93-5F6306F2D281}"/>
              </a:ext>
            </a:extLst>
          </p:cNvPr>
          <p:cNvSpPr txBox="1"/>
          <p:nvPr/>
        </p:nvSpPr>
        <p:spPr>
          <a:xfrm>
            <a:off x="1833563" y="2017713"/>
            <a:ext cx="5362367" cy="923330"/>
          </a:xfrm>
          <a:prstGeom prst="rect">
            <a:avLst/>
          </a:prstGeom>
          <a:noFill/>
        </p:spPr>
        <p:txBody>
          <a:bodyPr wrap="square" rtlCol="0">
            <a:spAutoFit/>
          </a:bodyPr>
          <a:lstStyle/>
          <a:p>
            <a:pPr algn="just"/>
            <a:r>
              <a:rPr lang="en-US" dirty="0"/>
              <a:t>Etsy, Inc. is a product-based e-commerce company providing handcrafted products in categories like jewelry, toys, art &amp; collectibles, apparel, and much more.</a:t>
            </a:r>
          </a:p>
        </p:txBody>
      </p:sp>
      <p:sp>
        <p:nvSpPr>
          <p:cNvPr id="9" name="TextBox 8">
            <a:extLst>
              <a:ext uri="{FF2B5EF4-FFF2-40B4-BE49-F238E27FC236}">
                <a16:creationId xmlns:a16="http://schemas.microsoft.com/office/drawing/2014/main" id="{3F331779-D34B-4190-A9EF-D5FE850BFD11}"/>
              </a:ext>
            </a:extLst>
          </p:cNvPr>
          <p:cNvSpPr txBox="1"/>
          <p:nvPr/>
        </p:nvSpPr>
        <p:spPr>
          <a:xfrm>
            <a:off x="8706679" y="6172200"/>
            <a:ext cx="2037522" cy="369332"/>
          </a:xfrm>
          <a:prstGeom prst="rect">
            <a:avLst/>
          </a:prstGeom>
          <a:noFill/>
        </p:spPr>
        <p:txBody>
          <a:bodyPr wrap="square" rtlCol="0">
            <a:spAutoFit/>
          </a:bodyPr>
          <a:lstStyle/>
          <a:p>
            <a:r>
              <a:rPr lang="en-US" dirty="0"/>
              <a:t>Figure 1: About Etsy</a:t>
            </a:r>
          </a:p>
        </p:txBody>
      </p:sp>
    </p:spTree>
    <p:extLst>
      <p:ext uri="{BB962C8B-B14F-4D97-AF65-F5344CB8AC3E}">
        <p14:creationId xmlns:p14="http://schemas.microsoft.com/office/powerpoint/2010/main" val="184794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9B23-B418-4D0C-A117-59AFD1E1E4E5}"/>
              </a:ext>
            </a:extLst>
          </p:cNvPr>
          <p:cNvSpPr>
            <a:spLocks noGrp="1"/>
          </p:cNvSpPr>
          <p:nvPr>
            <p:ph type="title"/>
          </p:nvPr>
        </p:nvSpPr>
        <p:spPr>
          <a:xfrm>
            <a:off x="1174337" y="496957"/>
            <a:ext cx="9905998" cy="795130"/>
          </a:xfrm>
        </p:spPr>
        <p:txBody>
          <a:bodyPr/>
          <a:lstStyle/>
          <a:p>
            <a:r>
              <a:rPr lang="en-US" dirty="0"/>
              <a:t>ORGANIZATIONAL BACKGROUND – continued</a:t>
            </a:r>
          </a:p>
        </p:txBody>
      </p:sp>
      <p:grpSp>
        <p:nvGrpSpPr>
          <p:cNvPr id="43" name="Group 42">
            <a:extLst>
              <a:ext uri="{FF2B5EF4-FFF2-40B4-BE49-F238E27FC236}">
                <a16:creationId xmlns:a16="http://schemas.microsoft.com/office/drawing/2014/main" id="{05CBDB0C-0F76-41F7-9404-AA4D6413A0D3}"/>
              </a:ext>
            </a:extLst>
          </p:cNvPr>
          <p:cNvGrpSpPr/>
          <p:nvPr/>
        </p:nvGrpSpPr>
        <p:grpSpPr>
          <a:xfrm>
            <a:off x="2231127" y="1371600"/>
            <a:ext cx="7494104" cy="5240779"/>
            <a:chOff x="2231127" y="1475713"/>
            <a:chExt cx="7494104" cy="5240779"/>
          </a:xfrm>
        </p:grpSpPr>
        <p:sp>
          <p:nvSpPr>
            <p:cNvPr id="7" name="Rectangle: Rounded Corners 6">
              <a:extLst>
                <a:ext uri="{FF2B5EF4-FFF2-40B4-BE49-F238E27FC236}">
                  <a16:creationId xmlns:a16="http://schemas.microsoft.com/office/drawing/2014/main" id="{D460DE53-7D2D-4A33-AD51-5D7A898B67D7}"/>
                </a:ext>
              </a:extLst>
            </p:cNvPr>
            <p:cNvSpPr/>
            <p:nvPr/>
          </p:nvSpPr>
          <p:spPr>
            <a:xfrm>
              <a:off x="2231127" y="3356817"/>
              <a:ext cx="2524539" cy="147621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STRENGHTS:</a:t>
              </a:r>
            </a:p>
            <a:p>
              <a:pPr algn="ctr"/>
              <a:r>
                <a:rPr lang="en-US" dirty="0"/>
                <a:t>Niche market</a:t>
              </a:r>
            </a:p>
            <a:p>
              <a:pPr algn="ctr"/>
              <a:r>
                <a:rPr lang="en-US" dirty="0"/>
                <a:t>Accurate search results Product visibility</a:t>
              </a:r>
            </a:p>
          </p:txBody>
        </p:sp>
        <p:sp>
          <p:nvSpPr>
            <p:cNvPr id="72" name="Rectangle: Rounded Corners 71">
              <a:extLst>
                <a:ext uri="{FF2B5EF4-FFF2-40B4-BE49-F238E27FC236}">
                  <a16:creationId xmlns:a16="http://schemas.microsoft.com/office/drawing/2014/main" id="{ED18862F-2574-4BD2-BF80-178EBA9DEDA6}"/>
                </a:ext>
              </a:extLst>
            </p:cNvPr>
            <p:cNvSpPr/>
            <p:nvPr/>
          </p:nvSpPr>
          <p:spPr>
            <a:xfrm>
              <a:off x="7200692" y="3313451"/>
              <a:ext cx="2524539" cy="147857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WEAKNESSES:</a:t>
              </a:r>
            </a:p>
            <a:p>
              <a:pPr algn="ctr"/>
              <a:r>
                <a:rPr lang="en-US" dirty="0"/>
                <a:t>High costs</a:t>
              </a:r>
            </a:p>
            <a:p>
              <a:pPr algn="ctr"/>
              <a:r>
                <a:rPr lang="en-US" dirty="0"/>
                <a:t>Foreign exchange fees</a:t>
              </a:r>
            </a:p>
            <a:p>
              <a:pPr algn="ctr"/>
              <a:endParaRPr lang="en-US" dirty="0"/>
            </a:p>
          </p:txBody>
        </p:sp>
        <p:sp>
          <p:nvSpPr>
            <p:cNvPr id="75" name="Rectangle: Rounded Corners 74">
              <a:extLst>
                <a:ext uri="{FF2B5EF4-FFF2-40B4-BE49-F238E27FC236}">
                  <a16:creationId xmlns:a16="http://schemas.microsoft.com/office/drawing/2014/main" id="{5564AB05-4571-4B6D-AACF-10D4DD99FA0E}"/>
                </a:ext>
              </a:extLst>
            </p:cNvPr>
            <p:cNvSpPr/>
            <p:nvPr/>
          </p:nvSpPr>
          <p:spPr>
            <a:xfrm>
              <a:off x="4715908" y="1475713"/>
              <a:ext cx="2524539" cy="147857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OPPORTUNITIES:</a:t>
              </a:r>
            </a:p>
            <a:p>
              <a:pPr algn="ctr"/>
              <a:r>
                <a:rPr lang="en-US" dirty="0"/>
                <a:t>Market expansion</a:t>
              </a:r>
            </a:p>
            <a:p>
              <a:pPr algn="ctr"/>
              <a:r>
                <a:rPr lang="en-US" dirty="0"/>
                <a:t>Globalization</a:t>
              </a:r>
            </a:p>
            <a:p>
              <a:pPr algn="ctr"/>
              <a:r>
                <a:rPr lang="en-US" dirty="0"/>
                <a:t>Brick-and-mortar presence</a:t>
              </a:r>
            </a:p>
          </p:txBody>
        </p:sp>
        <p:sp>
          <p:nvSpPr>
            <p:cNvPr id="76" name="Rectangle: Rounded Corners 75">
              <a:extLst>
                <a:ext uri="{FF2B5EF4-FFF2-40B4-BE49-F238E27FC236}">
                  <a16:creationId xmlns:a16="http://schemas.microsoft.com/office/drawing/2014/main" id="{91BCACBD-42A3-4187-A6F9-10B06521E0B4}"/>
                </a:ext>
              </a:extLst>
            </p:cNvPr>
            <p:cNvSpPr/>
            <p:nvPr/>
          </p:nvSpPr>
          <p:spPr>
            <a:xfrm>
              <a:off x="4715909" y="5237922"/>
              <a:ext cx="2524539" cy="1478570"/>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THREATS:</a:t>
              </a:r>
            </a:p>
            <a:p>
              <a:pPr algn="ctr"/>
              <a:r>
                <a:rPr lang="en-US" dirty="0"/>
                <a:t>Low entry barrier</a:t>
              </a:r>
            </a:p>
            <a:p>
              <a:pPr algn="ctr"/>
              <a:r>
                <a:rPr lang="en-US" dirty="0"/>
                <a:t>Possible damage to reputation</a:t>
              </a:r>
            </a:p>
          </p:txBody>
        </p:sp>
        <p:sp>
          <p:nvSpPr>
            <p:cNvPr id="41" name="Callout: Quad Arrow 40">
              <a:extLst>
                <a:ext uri="{FF2B5EF4-FFF2-40B4-BE49-F238E27FC236}">
                  <a16:creationId xmlns:a16="http://schemas.microsoft.com/office/drawing/2014/main" id="{6D9D7481-BC94-4A38-9D40-D76A28AC6965}"/>
                </a:ext>
              </a:extLst>
            </p:cNvPr>
            <p:cNvSpPr/>
            <p:nvPr/>
          </p:nvSpPr>
          <p:spPr>
            <a:xfrm>
              <a:off x="4755666" y="2951922"/>
              <a:ext cx="2445026" cy="2286000"/>
            </a:xfrm>
            <a:prstGeom prst="quadArrow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SWOT ANALYSIS</a:t>
              </a:r>
            </a:p>
          </p:txBody>
        </p:sp>
      </p:grpSp>
    </p:spTree>
    <p:extLst>
      <p:ext uri="{BB962C8B-B14F-4D97-AF65-F5344CB8AC3E}">
        <p14:creationId xmlns:p14="http://schemas.microsoft.com/office/powerpoint/2010/main" val="59329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6643-00FB-4471-973F-26FFB7A5391F}"/>
              </a:ext>
            </a:extLst>
          </p:cNvPr>
          <p:cNvSpPr>
            <a:spLocks noGrp="1"/>
          </p:cNvSpPr>
          <p:nvPr>
            <p:ph type="title"/>
          </p:nvPr>
        </p:nvSpPr>
        <p:spPr>
          <a:xfrm>
            <a:off x="1141413" y="618518"/>
            <a:ext cx="9905998" cy="941925"/>
          </a:xfrm>
        </p:spPr>
        <p:txBody>
          <a:bodyPr/>
          <a:lstStyle/>
          <a:p>
            <a:r>
              <a:rPr lang="en-US" dirty="0"/>
              <a:t>Technology description</a:t>
            </a:r>
          </a:p>
        </p:txBody>
      </p:sp>
      <p:pic>
        <p:nvPicPr>
          <p:cNvPr id="6" name="Picture 5">
            <a:extLst>
              <a:ext uri="{FF2B5EF4-FFF2-40B4-BE49-F238E27FC236}">
                <a16:creationId xmlns:a16="http://schemas.microsoft.com/office/drawing/2014/main" id="{DCE4A467-88F2-45EA-952F-56B5EE9DAFDC}"/>
              </a:ext>
            </a:extLst>
          </p:cNvPr>
          <p:cNvPicPr>
            <a:picLocks noChangeAspect="1"/>
          </p:cNvPicPr>
          <p:nvPr/>
        </p:nvPicPr>
        <p:blipFill rotWithShape="1">
          <a:blip r:embed="rId3"/>
          <a:srcRect t="14103"/>
          <a:stretch/>
        </p:blipFill>
        <p:spPr>
          <a:xfrm>
            <a:off x="1141414" y="1420426"/>
            <a:ext cx="8897108" cy="5199035"/>
          </a:xfrm>
          <a:prstGeom prst="rect">
            <a:avLst/>
          </a:prstGeom>
        </p:spPr>
      </p:pic>
      <p:sp>
        <p:nvSpPr>
          <p:cNvPr id="12" name="TextBox 11">
            <a:extLst>
              <a:ext uri="{FF2B5EF4-FFF2-40B4-BE49-F238E27FC236}">
                <a16:creationId xmlns:a16="http://schemas.microsoft.com/office/drawing/2014/main" id="{9AED4EFD-2F00-4CC3-B61F-DC8592B56729}"/>
              </a:ext>
            </a:extLst>
          </p:cNvPr>
          <p:cNvSpPr txBox="1"/>
          <p:nvPr/>
        </p:nvSpPr>
        <p:spPr>
          <a:xfrm>
            <a:off x="10157791" y="1729409"/>
            <a:ext cx="1262270" cy="1200329"/>
          </a:xfrm>
          <a:prstGeom prst="rect">
            <a:avLst/>
          </a:prstGeom>
          <a:noFill/>
        </p:spPr>
        <p:txBody>
          <a:bodyPr wrap="square" rtlCol="0">
            <a:spAutoFit/>
          </a:bodyPr>
          <a:lstStyle/>
          <a:p>
            <a:r>
              <a:rPr lang="en-US" dirty="0"/>
              <a:t>Figure 2: Etsy Business Model</a:t>
            </a:r>
          </a:p>
        </p:txBody>
      </p:sp>
    </p:spTree>
    <p:extLst>
      <p:ext uri="{BB962C8B-B14F-4D97-AF65-F5344CB8AC3E}">
        <p14:creationId xmlns:p14="http://schemas.microsoft.com/office/powerpoint/2010/main" val="333806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E89D-E6AD-4A89-9DDD-3AADC68961C9}"/>
              </a:ext>
            </a:extLst>
          </p:cNvPr>
          <p:cNvSpPr>
            <a:spLocks noGrp="1"/>
          </p:cNvSpPr>
          <p:nvPr>
            <p:ph type="title"/>
          </p:nvPr>
        </p:nvSpPr>
        <p:spPr>
          <a:xfrm>
            <a:off x="1141413" y="618518"/>
            <a:ext cx="9905998" cy="864053"/>
          </a:xfrm>
        </p:spPr>
        <p:txBody>
          <a:bodyPr/>
          <a:lstStyle/>
          <a:p>
            <a:r>
              <a:rPr lang="en-US" dirty="0"/>
              <a:t>Technology description - continued</a:t>
            </a:r>
          </a:p>
        </p:txBody>
      </p:sp>
      <p:graphicFrame>
        <p:nvGraphicFramePr>
          <p:cNvPr id="6" name="Diagram 5">
            <a:extLst>
              <a:ext uri="{FF2B5EF4-FFF2-40B4-BE49-F238E27FC236}">
                <a16:creationId xmlns:a16="http://schemas.microsoft.com/office/drawing/2014/main" id="{255BDBBD-C093-4355-B4F1-69838CD393FB}"/>
              </a:ext>
            </a:extLst>
          </p:cNvPr>
          <p:cNvGraphicFramePr/>
          <p:nvPr>
            <p:extLst>
              <p:ext uri="{D42A27DB-BD31-4B8C-83A1-F6EECF244321}">
                <p14:modId xmlns:p14="http://schemas.microsoft.com/office/powerpoint/2010/main" val="1472554479"/>
              </p:ext>
            </p:extLst>
          </p:nvPr>
        </p:nvGraphicFramePr>
        <p:xfrm>
          <a:off x="845115" y="1764629"/>
          <a:ext cx="4542183" cy="4293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8E68993E-60BF-49C4-BF3F-575323D32411}"/>
              </a:ext>
            </a:extLst>
          </p:cNvPr>
          <p:cNvPicPr>
            <a:picLocks noChangeAspect="1"/>
          </p:cNvPicPr>
          <p:nvPr/>
        </p:nvPicPr>
        <p:blipFill>
          <a:blip r:embed="rId8"/>
          <a:stretch>
            <a:fillRect/>
          </a:stretch>
        </p:blipFill>
        <p:spPr>
          <a:xfrm>
            <a:off x="5641729" y="1739310"/>
            <a:ext cx="6213873" cy="4319025"/>
          </a:xfrm>
          <a:prstGeom prst="rect">
            <a:avLst/>
          </a:prstGeom>
        </p:spPr>
      </p:pic>
      <p:sp>
        <p:nvSpPr>
          <p:cNvPr id="10" name="TextBox 9">
            <a:extLst>
              <a:ext uri="{FF2B5EF4-FFF2-40B4-BE49-F238E27FC236}">
                <a16:creationId xmlns:a16="http://schemas.microsoft.com/office/drawing/2014/main" id="{ECC07C36-C7E2-4726-970F-5CD06D5DBDC4}"/>
              </a:ext>
            </a:extLst>
          </p:cNvPr>
          <p:cNvSpPr txBox="1"/>
          <p:nvPr/>
        </p:nvSpPr>
        <p:spPr>
          <a:xfrm>
            <a:off x="6192079" y="6130408"/>
            <a:ext cx="4621695" cy="369332"/>
          </a:xfrm>
          <a:prstGeom prst="rect">
            <a:avLst/>
          </a:prstGeom>
          <a:noFill/>
        </p:spPr>
        <p:txBody>
          <a:bodyPr wrap="square" rtlCol="0">
            <a:spAutoFit/>
          </a:bodyPr>
          <a:lstStyle/>
          <a:p>
            <a:r>
              <a:rPr lang="en-US" dirty="0"/>
              <a:t>Figure 3: Revenue Generated By Social Media</a:t>
            </a:r>
          </a:p>
        </p:txBody>
      </p:sp>
    </p:spTree>
    <p:extLst>
      <p:ext uri="{BB962C8B-B14F-4D97-AF65-F5344CB8AC3E}">
        <p14:creationId xmlns:p14="http://schemas.microsoft.com/office/powerpoint/2010/main" val="276937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E10C-AA9D-4AEE-B4C3-7002981C34B8}"/>
              </a:ext>
            </a:extLst>
          </p:cNvPr>
          <p:cNvSpPr>
            <a:spLocks noGrp="1"/>
          </p:cNvSpPr>
          <p:nvPr>
            <p:ph type="title"/>
          </p:nvPr>
        </p:nvSpPr>
        <p:spPr>
          <a:xfrm>
            <a:off x="1141413" y="618518"/>
            <a:ext cx="9905998" cy="1081073"/>
          </a:xfrm>
        </p:spPr>
        <p:txBody>
          <a:bodyPr/>
          <a:lstStyle/>
          <a:p>
            <a:r>
              <a:rPr lang="en-US" dirty="0"/>
              <a:t>Uses and benefits – part 1</a:t>
            </a:r>
          </a:p>
        </p:txBody>
      </p:sp>
      <p:graphicFrame>
        <p:nvGraphicFramePr>
          <p:cNvPr id="5" name="Content Placeholder 2">
            <a:extLst>
              <a:ext uri="{FF2B5EF4-FFF2-40B4-BE49-F238E27FC236}">
                <a16:creationId xmlns:a16="http://schemas.microsoft.com/office/drawing/2014/main" id="{A307AB63-F77A-4ED8-8D74-44D9DB23A5CA}"/>
              </a:ext>
            </a:extLst>
          </p:cNvPr>
          <p:cNvGraphicFramePr>
            <a:graphicFrameLocks noGrp="1"/>
          </p:cNvGraphicFramePr>
          <p:nvPr>
            <p:ph idx="1"/>
            <p:extLst>
              <p:ext uri="{D42A27DB-BD31-4B8C-83A1-F6EECF244321}">
                <p14:modId xmlns:p14="http://schemas.microsoft.com/office/powerpoint/2010/main" val="1432553208"/>
              </p:ext>
            </p:extLst>
          </p:nvPr>
        </p:nvGraphicFramePr>
        <p:xfrm>
          <a:off x="1162878" y="2305877"/>
          <a:ext cx="9884533" cy="34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0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46-629E-4B14-8162-D84D8CC8A859}"/>
              </a:ext>
            </a:extLst>
          </p:cNvPr>
          <p:cNvSpPr>
            <a:spLocks noGrp="1"/>
          </p:cNvSpPr>
          <p:nvPr>
            <p:ph type="title"/>
          </p:nvPr>
        </p:nvSpPr>
        <p:spPr>
          <a:xfrm>
            <a:off x="1141413" y="618518"/>
            <a:ext cx="9905998" cy="922047"/>
          </a:xfrm>
        </p:spPr>
        <p:txBody>
          <a:bodyPr/>
          <a:lstStyle/>
          <a:p>
            <a:r>
              <a:rPr lang="en-US" dirty="0"/>
              <a:t>Uses and benefits – part 2</a:t>
            </a:r>
          </a:p>
        </p:txBody>
      </p:sp>
      <p:graphicFrame>
        <p:nvGraphicFramePr>
          <p:cNvPr id="6" name="Content Placeholder 2">
            <a:extLst>
              <a:ext uri="{FF2B5EF4-FFF2-40B4-BE49-F238E27FC236}">
                <a16:creationId xmlns:a16="http://schemas.microsoft.com/office/drawing/2014/main" id="{3AE6C38E-4F2A-437D-BBCF-12A2C5C9A66E}"/>
              </a:ext>
            </a:extLst>
          </p:cNvPr>
          <p:cNvGraphicFramePr>
            <a:graphicFrameLocks noGrp="1"/>
          </p:cNvGraphicFramePr>
          <p:nvPr>
            <p:ph idx="1"/>
            <p:extLst>
              <p:ext uri="{D42A27DB-BD31-4B8C-83A1-F6EECF244321}">
                <p14:modId xmlns:p14="http://schemas.microsoft.com/office/powerpoint/2010/main" val="864809347"/>
              </p:ext>
            </p:extLst>
          </p:nvPr>
        </p:nvGraphicFramePr>
        <p:xfrm>
          <a:off x="1162878" y="2305877"/>
          <a:ext cx="9884533" cy="34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62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1882</TotalTime>
  <Words>3100</Words>
  <Application>Microsoft Office PowerPoint</Application>
  <PresentationFormat>Widescreen</PresentationFormat>
  <Paragraphs>261</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Roboto</vt:lpstr>
      <vt:lpstr>Symbol</vt:lpstr>
      <vt:lpstr>Times New Roman</vt:lpstr>
      <vt:lpstr>Tw Cen MT</vt:lpstr>
      <vt:lpstr>Wingdings</vt:lpstr>
      <vt:lpstr>Circuit</vt:lpstr>
      <vt:lpstr>Technology innovation for competitive advantage</vt:lpstr>
      <vt:lpstr>TABLE OF  CONTENTS</vt:lpstr>
      <vt:lpstr>Table of figures</vt:lpstr>
      <vt:lpstr>ORGANIZATIONAL BACKGROUND</vt:lpstr>
      <vt:lpstr>ORGANIZATIONAL BACKGROUND – continued</vt:lpstr>
      <vt:lpstr>Technology description</vt:lpstr>
      <vt:lpstr>Technology description - continued</vt:lpstr>
      <vt:lpstr>Uses and benefits – part 1</vt:lpstr>
      <vt:lpstr>Uses and benefits – part 2</vt:lpstr>
      <vt:lpstr>Technology analysis</vt:lpstr>
      <vt:lpstr>Technology analysis – continued</vt:lpstr>
      <vt:lpstr>Technology analysis – continued</vt:lpstr>
      <vt:lpstr>OPERATIONAL AND competitive Risks</vt:lpstr>
      <vt:lpstr>ADOPTION ANALYSIS SUMMARY</vt:lpstr>
      <vt:lpstr>ADOPTION ANALYSIS SUMMARY - continued</vt:lpstr>
      <vt:lpstr>REFERENCES</vt:lpstr>
      <vt:lpstr>REFERENCES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innovation for competitive advantage</dc:title>
  <dc:creator>Sneha P</dc:creator>
  <cp:lastModifiedBy>Sneha P</cp:lastModifiedBy>
  <cp:revision>89</cp:revision>
  <dcterms:created xsi:type="dcterms:W3CDTF">2021-10-17T20:59:46Z</dcterms:created>
  <dcterms:modified xsi:type="dcterms:W3CDTF">2021-10-19T04:21:57Z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