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D7E41C-8B46-4685-98F3-A901B4BCF7AB}" v="47" dt="2024-04-20T10:13:33.9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eha paherwar" userId="6307d819832ca6ef" providerId="LiveId" clId="{FCD7E41C-8B46-4685-98F3-A901B4BCF7AB}"/>
    <pc:docChg chg="undo custSel addSld modSld">
      <pc:chgData name="sneha paherwar" userId="6307d819832ca6ef" providerId="LiveId" clId="{FCD7E41C-8B46-4685-98F3-A901B4BCF7AB}" dt="2024-04-20T13:17:37.548" v="1578" actId="20577"/>
      <pc:docMkLst>
        <pc:docMk/>
      </pc:docMkLst>
      <pc:sldChg chg="modSp new mod">
        <pc:chgData name="sneha paherwar" userId="6307d819832ca6ef" providerId="LiveId" clId="{FCD7E41C-8B46-4685-98F3-A901B4BCF7AB}" dt="2024-04-20T09:25:44.297" v="45" actId="20577"/>
        <pc:sldMkLst>
          <pc:docMk/>
          <pc:sldMk cId="2432864997" sldId="256"/>
        </pc:sldMkLst>
        <pc:spChg chg="mod">
          <ac:chgData name="sneha paherwar" userId="6307d819832ca6ef" providerId="LiveId" clId="{FCD7E41C-8B46-4685-98F3-A901B4BCF7AB}" dt="2024-04-20T09:25:03.181" v="35" actId="20577"/>
          <ac:spMkLst>
            <pc:docMk/>
            <pc:sldMk cId="2432864997" sldId="256"/>
            <ac:spMk id="2" creationId="{D30B925E-249A-AF28-0F34-4C12E9282CB7}"/>
          </ac:spMkLst>
        </pc:spChg>
        <pc:spChg chg="mod">
          <ac:chgData name="sneha paherwar" userId="6307d819832ca6ef" providerId="LiveId" clId="{FCD7E41C-8B46-4685-98F3-A901B4BCF7AB}" dt="2024-04-20T09:25:44.297" v="45" actId="20577"/>
          <ac:spMkLst>
            <pc:docMk/>
            <pc:sldMk cId="2432864997" sldId="256"/>
            <ac:spMk id="3" creationId="{F9CA73CD-C98F-D19E-7435-39308D8E5B3A}"/>
          </ac:spMkLst>
        </pc:spChg>
      </pc:sldChg>
      <pc:sldChg chg="modSp new mod">
        <pc:chgData name="sneha paherwar" userId="6307d819832ca6ef" providerId="LiveId" clId="{FCD7E41C-8B46-4685-98F3-A901B4BCF7AB}" dt="2024-04-20T09:30:18.458" v="112" actId="14100"/>
        <pc:sldMkLst>
          <pc:docMk/>
          <pc:sldMk cId="1447593059" sldId="257"/>
        </pc:sldMkLst>
        <pc:spChg chg="mod">
          <ac:chgData name="sneha paherwar" userId="6307d819832ca6ef" providerId="LiveId" clId="{FCD7E41C-8B46-4685-98F3-A901B4BCF7AB}" dt="2024-04-20T09:26:20.425" v="61" actId="113"/>
          <ac:spMkLst>
            <pc:docMk/>
            <pc:sldMk cId="1447593059" sldId="257"/>
            <ac:spMk id="2" creationId="{E397977D-7D84-2CFB-9A00-963B47E9D604}"/>
          </ac:spMkLst>
        </pc:spChg>
        <pc:spChg chg="mod">
          <ac:chgData name="sneha paherwar" userId="6307d819832ca6ef" providerId="LiveId" clId="{FCD7E41C-8B46-4685-98F3-A901B4BCF7AB}" dt="2024-04-20T09:30:18.458" v="112" actId="14100"/>
          <ac:spMkLst>
            <pc:docMk/>
            <pc:sldMk cId="1447593059" sldId="257"/>
            <ac:spMk id="3" creationId="{3759E685-19FB-5741-FEF3-B3E9CC2A283E}"/>
          </ac:spMkLst>
        </pc:spChg>
      </pc:sldChg>
      <pc:sldChg chg="addSp delSp modSp new mod chgLayout">
        <pc:chgData name="sneha paherwar" userId="6307d819832ca6ef" providerId="LiveId" clId="{FCD7E41C-8B46-4685-98F3-A901B4BCF7AB}" dt="2024-04-20T09:30:08.122" v="111" actId="14100"/>
        <pc:sldMkLst>
          <pc:docMk/>
          <pc:sldMk cId="2042623641" sldId="258"/>
        </pc:sldMkLst>
        <pc:spChg chg="del">
          <ac:chgData name="sneha paherwar" userId="6307d819832ca6ef" providerId="LiveId" clId="{FCD7E41C-8B46-4685-98F3-A901B4BCF7AB}" dt="2024-04-20T09:27:35.104" v="69" actId="478"/>
          <ac:spMkLst>
            <pc:docMk/>
            <pc:sldMk cId="2042623641" sldId="258"/>
            <ac:spMk id="2" creationId="{FAC0D6D0-35C9-F147-2F3F-4ADFF8CDE2CB}"/>
          </ac:spMkLst>
        </pc:spChg>
        <pc:spChg chg="add del mod ord">
          <ac:chgData name="sneha paherwar" userId="6307d819832ca6ef" providerId="LiveId" clId="{FCD7E41C-8B46-4685-98F3-A901B4BCF7AB}" dt="2024-04-20T09:30:08.122" v="111" actId="14100"/>
          <ac:spMkLst>
            <pc:docMk/>
            <pc:sldMk cId="2042623641" sldId="258"/>
            <ac:spMk id="3" creationId="{3E1CAF90-B5B9-2857-7D5D-CDBF55473B84}"/>
          </ac:spMkLst>
        </pc:spChg>
        <pc:spChg chg="add mod">
          <ac:chgData name="sneha paherwar" userId="6307d819832ca6ef" providerId="LiveId" clId="{FCD7E41C-8B46-4685-98F3-A901B4BCF7AB}" dt="2024-04-20T09:27:53.640" v="72" actId="21"/>
          <ac:spMkLst>
            <pc:docMk/>
            <pc:sldMk cId="2042623641" sldId="258"/>
            <ac:spMk id="4" creationId="{43284FA4-F984-761C-DDC7-3488D7022967}"/>
          </ac:spMkLst>
        </pc:spChg>
        <pc:spChg chg="add mod ord">
          <ac:chgData name="sneha paherwar" userId="6307d819832ca6ef" providerId="LiveId" clId="{FCD7E41C-8B46-4685-98F3-A901B4BCF7AB}" dt="2024-04-20T09:29:54.263" v="110" actId="20577"/>
          <ac:spMkLst>
            <pc:docMk/>
            <pc:sldMk cId="2042623641" sldId="258"/>
            <ac:spMk id="5" creationId="{62B15CF3-CCFD-F9AA-5430-2EF912C4D8BA}"/>
          </ac:spMkLst>
        </pc:spChg>
        <pc:picChg chg="add del mod">
          <ac:chgData name="sneha paherwar" userId="6307d819832ca6ef" providerId="LiveId" clId="{FCD7E41C-8B46-4685-98F3-A901B4BCF7AB}" dt="2024-04-20T09:28:00.095" v="76" actId="14100"/>
          <ac:picMkLst>
            <pc:docMk/>
            <pc:sldMk cId="2042623641" sldId="258"/>
            <ac:picMk id="1026" creationId="{C58EF158-4AD0-751E-85C8-86E0E1B69CF4}"/>
          </ac:picMkLst>
        </pc:picChg>
        <pc:picChg chg="add mod">
          <ac:chgData name="sneha paherwar" userId="6307d819832ca6ef" providerId="LiveId" clId="{FCD7E41C-8B46-4685-98F3-A901B4BCF7AB}" dt="2024-04-20T09:28:16.237" v="82" actId="14100"/>
          <ac:picMkLst>
            <pc:docMk/>
            <pc:sldMk cId="2042623641" sldId="258"/>
            <ac:picMk id="1028" creationId="{44E36509-08E8-44A6-618B-79FB50886F7B}"/>
          </ac:picMkLst>
        </pc:picChg>
        <pc:picChg chg="add mod">
          <ac:chgData name="sneha paherwar" userId="6307d819832ca6ef" providerId="LiveId" clId="{FCD7E41C-8B46-4685-98F3-A901B4BCF7AB}" dt="2024-04-20T09:29:20.039" v="96" actId="14100"/>
          <ac:picMkLst>
            <pc:docMk/>
            <pc:sldMk cId="2042623641" sldId="258"/>
            <ac:picMk id="1030" creationId="{AA8DBA25-002A-F7BC-6BFF-273C18CB7750}"/>
          </ac:picMkLst>
        </pc:picChg>
      </pc:sldChg>
      <pc:sldChg chg="modSp new mod">
        <pc:chgData name="sneha paherwar" userId="6307d819832ca6ef" providerId="LiveId" clId="{FCD7E41C-8B46-4685-98F3-A901B4BCF7AB}" dt="2024-04-20T09:32:44.576" v="161" actId="14100"/>
        <pc:sldMkLst>
          <pc:docMk/>
          <pc:sldMk cId="578148917" sldId="259"/>
        </pc:sldMkLst>
        <pc:spChg chg="mod">
          <ac:chgData name="sneha paherwar" userId="6307d819832ca6ef" providerId="LiveId" clId="{FCD7E41C-8B46-4685-98F3-A901B4BCF7AB}" dt="2024-04-20T09:30:58.425" v="130" actId="20577"/>
          <ac:spMkLst>
            <pc:docMk/>
            <pc:sldMk cId="578148917" sldId="259"/>
            <ac:spMk id="2" creationId="{98A13229-914A-770B-45A8-3A800627BECD}"/>
          </ac:spMkLst>
        </pc:spChg>
        <pc:spChg chg="mod">
          <ac:chgData name="sneha paherwar" userId="6307d819832ca6ef" providerId="LiveId" clId="{FCD7E41C-8B46-4685-98F3-A901B4BCF7AB}" dt="2024-04-20T09:32:44.576" v="161" actId="14100"/>
          <ac:spMkLst>
            <pc:docMk/>
            <pc:sldMk cId="578148917" sldId="259"/>
            <ac:spMk id="3" creationId="{21773D5E-9229-AE6B-57BF-F02D2CE2451A}"/>
          </ac:spMkLst>
        </pc:spChg>
      </pc:sldChg>
      <pc:sldChg chg="addSp modSp new mod">
        <pc:chgData name="sneha paherwar" userId="6307d819832ca6ef" providerId="LiveId" clId="{FCD7E41C-8B46-4685-98F3-A901B4BCF7AB}" dt="2024-04-20T09:35:51.678" v="224" actId="14100"/>
        <pc:sldMkLst>
          <pc:docMk/>
          <pc:sldMk cId="2260377520" sldId="260"/>
        </pc:sldMkLst>
        <pc:spChg chg="mod">
          <ac:chgData name="sneha paherwar" userId="6307d819832ca6ef" providerId="LiveId" clId="{FCD7E41C-8B46-4685-98F3-A901B4BCF7AB}" dt="2024-04-20T09:33:24.867" v="190" actId="20577"/>
          <ac:spMkLst>
            <pc:docMk/>
            <pc:sldMk cId="2260377520" sldId="260"/>
            <ac:spMk id="2" creationId="{465C0679-8435-5FCA-357F-CBB1277208D3}"/>
          </ac:spMkLst>
        </pc:spChg>
        <pc:spChg chg="mod">
          <ac:chgData name="sneha paherwar" userId="6307d819832ca6ef" providerId="LiveId" clId="{FCD7E41C-8B46-4685-98F3-A901B4BCF7AB}" dt="2024-04-20T09:35:20.657" v="217" actId="5793"/>
          <ac:spMkLst>
            <pc:docMk/>
            <pc:sldMk cId="2260377520" sldId="260"/>
            <ac:spMk id="3" creationId="{5CDAF4A7-B996-9153-BAB9-5AF5E82F9F7D}"/>
          </ac:spMkLst>
        </pc:spChg>
        <pc:picChg chg="add mod">
          <ac:chgData name="sneha paherwar" userId="6307d819832ca6ef" providerId="LiveId" clId="{FCD7E41C-8B46-4685-98F3-A901B4BCF7AB}" dt="2024-04-20T09:35:51.678" v="224" actId="14100"/>
          <ac:picMkLst>
            <pc:docMk/>
            <pc:sldMk cId="2260377520" sldId="260"/>
            <ac:picMk id="2050" creationId="{5D139B00-41B0-DB61-2AF2-1E6DBEBA3B8C}"/>
          </ac:picMkLst>
        </pc:picChg>
      </pc:sldChg>
      <pc:sldChg chg="addSp delSp modSp new mod">
        <pc:chgData name="sneha paherwar" userId="6307d819832ca6ef" providerId="LiveId" clId="{FCD7E41C-8B46-4685-98F3-A901B4BCF7AB}" dt="2024-04-20T10:10:32.007" v="1007" actId="1076"/>
        <pc:sldMkLst>
          <pc:docMk/>
          <pc:sldMk cId="1502589026" sldId="261"/>
        </pc:sldMkLst>
        <pc:spChg chg="mod">
          <ac:chgData name="sneha paherwar" userId="6307d819832ca6ef" providerId="LiveId" clId="{FCD7E41C-8B46-4685-98F3-A901B4BCF7AB}" dt="2024-04-20T09:40:59.561" v="285" actId="20577"/>
          <ac:spMkLst>
            <pc:docMk/>
            <pc:sldMk cId="1502589026" sldId="261"/>
            <ac:spMk id="2" creationId="{20A5AB4B-0E17-2F60-6546-D4B18D295E54}"/>
          </ac:spMkLst>
        </pc:spChg>
        <pc:spChg chg="add del mod">
          <ac:chgData name="sneha paherwar" userId="6307d819832ca6ef" providerId="LiveId" clId="{FCD7E41C-8B46-4685-98F3-A901B4BCF7AB}" dt="2024-04-20T10:10:06.325" v="1003" actId="21"/>
          <ac:spMkLst>
            <pc:docMk/>
            <pc:sldMk cId="1502589026" sldId="261"/>
            <ac:spMk id="3" creationId="{9F3E9E7C-AF68-CD90-8E39-688690B5B2B0}"/>
          </ac:spMkLst>
        </pc:spChg>
        <pc:spChg chg="add mod">
          <ac:chgData name="sneha paherwar" userId="6307d819832ca6ef" providerId="LiveId" clId="{FCD7E41C-8B46-4685-98F3-A901B4BCF7AB}" dt="2024-04-20T09:38:21.024" v="242"/>
          <ac:spMkLst>
            <pc:docMk/>
            <pc:sldMk cId="1502589026" sldId="261"/>
            <ac:spMk id="4" creationId="{EBEE258D-0496-C503-4B8D-C64C41DDB299}"/>
          </ac:spMkLst>
        </pc:spChg>
        <pc:spChg chg="add mod">
          <ac:chgData name="sneha paherwar" userId="6307d819832ca6ef" providerId="LiveId" clId="{FCD7E41C-8B46-4685-98F3-A901B4BCF7AB}" dt="2024-04-20T09:38:41.113" v="248"/>
          <ac:spMkLst>
            <pc:docMk/>
            <pc:sldMk cId="1502589026" sldId="261"/>
            <ac:spMk id="5" creationId="{FDD6A09A-4BB1-FBB7-283B-EFBC928AD777}"/>
          </ac:spMkLst>
        </pc:spChg>
        <pc:spChg chg="add mod">
          <ac:chgData name="sneha paherwar" userId="6307d819832ca6ef" providerId="LiveId" clId="{FCD7E41C-8B46-4685-98F3-A901B4BCF7AB}" dt="2024-04-20T10:10:32.007" v="1007" actId="1076"/>
          <ac:spMkLst>
            <pc:docMk/>
            <pc:sldMk cId="1502589026" sldId="261"/>
            <ac:spMk id="8" creationId="{A610B4DA-2D6D-BFD8-3958-40DC162A140A}"/>
          </ac:spMkLst>
        </pc:spChg>
        <pc:picChg chg="add mod">
          <ac:chgData name="sneha paherwar" userId="6307d819832ca6ef" providerId="LiveId" clId="{FCD7E41C-8B46-4685-98F3-A901B4BCF7AB}" dt="2024-04-20T09:45:35.349" v="399" actId="14100"/>
          <ac:picMkLst>
            <pc:docMk/>
            <pc:sldMk cId="1502589026" sldId="261"/>
            <ac:picMk id="6" creationId="{3C3530AC-233A-8C07-C849-9F9D1E9BD53C}"/>
          </ac:picMkLst>
        </pc:picChg>
      </pc:sldChg>
      <pc:sldChg chg="addSp delSp modSp new mod">
        <pc:chgData name="sneha paherwar" userId="6307d819832ca6ef" providerId="LiveId" clId="{FCD7E41C-8B46-4685-98F3-A901B4BCF7AB}" dt="2024-04-20T10:09:23.322" v="997" actId="14100"/>
        <pc:sldMkLst>
          <pc:docMk/>
          <pc:sldMk cId="1828640061" sldId="262"/>
        </pc:sldMkLst>
        <pc:spChg chg="del">
          <ac:chgData name="sneha paherwar" userId="6307d819832ca6ef" providerId="LiveId" clId="{FCD7E41C-8B46-4685-98F3-A901B4BCF7AB}" dt="2024-04-20T09:45:43.651" v="400" actId="478"/>
          <ac:spMkLst>
            <pc:docMk/>
            <pc:sldMk cId="1828640061" sldId="262"/>
            <ac:spMk id="2" creationId="{183DB7C2-459E-D319-F9E1-57030807A16F}"/>
          </ac:spMkLst>
        </pc:spChg>
        <pc:spChg chg="mod">
          <ac:chgData name="sneha paherwar" userId="6307d819832ca6ef" providerId="LiveId" clId="{FCD7E41C-8B46-4685-98F3-A901B4BCF7AB}" dt="2024-04-20T10:09:00.110" v="991" actId="21"/>
          <ac:spMkLst>
            <pc:docMk/>
            <pc:sldMk cId="1828640061" sldId="262"/>
            <ac:spMk id="3" creationId="{2A84540D-5626-A200-73EB-50C9416B7C76}"/>
          </ac:spMkLst>
        </pc:spChg>
        <pc:spChg chg="add mod">
          <ac:chgData name="sneha paherwar" userId="6307d819832ca6ef" providerId="LiveId" clId="{FCD7E41C-8B46-4685-98F3-A901B4BCF7AB}" dt="2024-04-20T10:09:23.322" v="997" actId="14100"/>
          <ac:spMkLst>
            <pc:docMk/>
            <pc:sldMk cId="1828640061" sldId="262"/>
            <ac:spMk id="6" creationId="{EEACD990-B006-1CFB-5B2F-C2F08F00B60A}"/>
          </ac:spMkLst>
        </pc:spChg>
        <pc:picChg chg="add mod">
          <ac:chgData name="sneha paherwar" userId="6307d819832ca6ef" providerId="LiveId" clId="{FCD7E41C-8B46-4685-98F3-A901B4BCF7AB}" dt="2024-04-20T10:08:29.091" v="986" actId="14100"/>
          <ac:picMkLst>
            <pc:docMk/>
            <pc:sldMk cId="1828640061" sldId="262"/>
            <ac:picMk id="4" creationId="{B344040E-BFDC-C187-4F5B-E3BFF838E930}"/>
          </ac:picMkLst>
        </pc:picChg>
      </pc:sldChg>
      <pc:sldChg chg="addSp delSp modSp new mod">
        <pc:chgData name="sneha paherwar" userId="6307d819832ca6ef" providerId="LiveId" clId="{FCD7E41C-8B46-4685-98F3-A901B4BCF7AB}" dt="2024-04-20T09:54:41.700" v="482" actId="12"/>
        <pc:sldMkLst>
          <pc:docMk/>
          <pc:sldMk cId="1460793748" sldId="263"/>
        </pc:sldMkLst>
        <pc:spChg chg="del">
          <ac:chgData name="sneha paherwar" userId="6307d819832ca6ef" providerId="LiveId" clId="{FCD7E41C-8B46-4685-98F3-A901B4BCF7AB}" dt="2024-04-20T09:50:25.304" v="441" actId="478"/>
          <ac:spMkLst>
            <pc:docMk/>
            <pc:sldMk cId="1460793748" sldId="263"/>
            <ac:spMk id="2" creationId="{170F4BA5-1CB0-24CF-3020-5DAA75FF0570}"/>
          </ac:spMkLst>
        </pc:spChg>
        <pc:spChg chg="mod">
          <ac:chgData name="sneha paherwar" userId="6307d819832ca6ef" providerId="LiveId" clId="{FCD7E41C-8B46-4685-98F3-A901B4BCF7AB}" dt="2024-04-20T09:52:25.647" v="468" actId="14100"/>
          <ac:spMkLst>
            <pc:docMk/>
            <pc:sldMk cId="1460793748" sldId="263"/>
            <ac:spMk id="3" creationId="{EE0C46CC-1686-FAC4-94D1-422FE0C168D3}"/>
          </ac:spMkLst>
        </pc:spChg>
        <pc:spChg chg="add mod">
          <ac:chgData name="sneha paherwar" userId="6307d819832ca6ef" providerId="LiveId" clId="{FCD7E41C-8B46-4685-98F3-A901B4BCF7AB}" dt="2024-04-20T09:54:41.700" v="482" actId="12"/>
          <ac:spMkLst>
            <pc:docMk/>
            <pc:sldMk cId="1460793748" sldId="263"/>
            <ac:spMk id="5" creationId="{5F28A352-ABDE-10F1-D2EE-579E13CB49F8}"/>
          </ac:spMkLst>
        </pc:spChg>
        <pc:picChg chg="add mod">
          <ac:chgData name="sneha paherwar" userId="6307d819832ca6ef" providerId="LiveId" clId="{FCD7E41C-8B46-4685-98F3-A901B4BCF7AB}" dt="2024-04-20T09:53:36.774" v="470" actId="1076"/>
          <ac:picMkLst>
            <pc:docMk/>
            <pc:sldMk cId="1460793748" sldId="263"/>
            <ac:picMk id="4" creationId="{ADCF0F30-86B8-CF82-5557-BA9780D03773}"/>
          </ac:picMkLst>
        </pc:picChg>
      </pc:sldChg>
      <pc:sldChg chg="addSp delSp modSp new mod">
        <pc:chgData name="sneha paherwar" userId="6307d819832ca6ef" providerId="LiveId" clId="{FCD7E41C-8B46-4685-98F3-A901B4BCF7AB}" dt="2024-04-20T10:07:50.603" v="978" actId="1076"/>
        <pc:sldMkLst>
          <pc:docMk/>
          <pc:sldMk cId="3094872661" sldId="264"/>
        </pc:sldMkLst>
        <pc:spChg chg="del">
          <ac:chgData name="sneha paherwar" userId="6307d819832ca6ef" providerId="LiveId" clId="{FCD7E41C-8B46-4685-98F3-A901B4BCF7AB}" dt="2024-04-20T09:56:23.517" v="489" actId="478"/>
          <ac:spMkLst>
            <pc:docMk/>
            <pc:sldMk cId="3094872661" sldId="264"/>
            <ac:spMk id="2" creationId="{9DA3F632-B879-0D94-191B-6B1898AE5F05}"/>
          </ac:spMkLst>
        </pc:spChg>
        <pc:spChg chg="mod">
          <ac:chgData name="sneha paherwar" userId="6307d819832ca6ef" providerId="LiveId" clId="{FCD7E41C-8B46-4685-98F3-A901B4BCF7AB}" dt="2024-04-20T10:07:39.424" v="977" actId="20577"/>
          <ac:spMkLst>
            <pc:docMk/>
            <pc:sldMk cId="3094872661" sldId="264"/>
            <ac:spMk id="3" creationId="{407A392C-3B2A-8928-5973-D4C496896EBC}"/>
          </ac:spMkLst>
        </pc:spChg>
        <pc:spChg chg="add mod">
          <ac:chgData name="sneha paherwar" userId="6307d819832ca6ef" providerId="LiveId" clId="{FCD7E41C-8B46-4685-98F3-A901B4BCF7AB}" dt="2024-04-20T10:07:50.603" v="978" actId="1076"/>
          <ac:spMkLst>
            <pc:docMk/>
            <pc:sldMk cId="3094872661" sldId="264"/>
            <ac:spMk id="5" creationId="{B1A5518A-A800-73D8-D550-D41B1674E73D}"/>
          </ac:spMkLst>
        </pc:spChg>
        <pc:picChg chg="add mod">
          <ac:chgData name="sneha paherwar" userId="6307d819832ca6ef" providerId="LiveId" clId="{FCD7E41C-8B46-4685-98F3-A901B4BCF7AB}" dt="2024-04-20T10:04:09.912" v="507" actId="14100"/>
          <ac:picMkLst>
            <pc:docMk/>
            <pc:sldMk cId="3094872661" sldId="264"/>
            <ac:picMk id="4" creationId="{4C92DE5C-BA0C-44C1-BC94-E1E1708F7FCD}"/>
          </ac:picMkLst>
        </pc:picChg>
      </pc:sldChg>
      <pc:sldChg chg="addSp delSp modSp new mod">
        <pc:chgData name="sneha paherwar" userId="6307d819832ca6ef" providerId="LiveId" clId="{FCD7E41C-8B46-4685-98F3-A901B4BCF7AB}" dt="2024-04-20T10:19:43.307" v="1083" actId="20577"/>
        <pc:sldMkLst>
          <pc:docMk/>
          <pc:sldMk cId="3336871099" sldId="265"/>
        </pc:sldMkLst>
        <pc:spChg chg="del">
          <ac:chgData name="sneha paherwar" userId="6307d819832ca6ef" providerId="LiveId" clId="{FCD7E41C-8B46-4685-98F3-A901B4BCF7AB}" dt="2024-04-20T10:11:18.331" v="1010" actId="21"/>
          <ac:spMkLst>
            <pc:docMk/>
            <pc:sldMk cId="3336871099" sldId="265"/>
            <ac:spMk id="2" creationId="{F042AEA2-B76E-59E7-AA3A-261989D69834}"/>
          </ac:spMkLst>
        </pc:spChg>
        <pc:spChg chg="mod">
          <ac:chgData name="sneha paherwar" userId="6307d819832ca6ef" providerId="LiveId" clId="{FCD7E41C-8B46-4685-98F3-A901B4BCF7AB}" dt="2024-04-20T10:12:39.907" v="1021" actId="14100"/>
          <ac:spMkLst>
            <pc:docMk/>
            <pc:sldMk cId="3336871099" sldId="265"/>
            <ac:spMk id="3" creationId="{A2B09B82-ECE4-0E29-2655-09173D585CE7}"/>
          </ac:spMkLst>
        </pc:spChg>
        <pc:spChg chg="add mod">
          <ac:chgData name="sneha paherwar" userId="6307d819832ca6ef" providerId="LiveId" clId="{FCD7E41C-8B46-4685-98F3-A901B4BCF7AB}" dt="2024-04-20T10:19:43.307" v="1083" actId="20577"/>
          <ac:spMkLst>
            <pc:docMk/>
            <pc:sldMk cId="3336871099" sldId="265"/>
            <ac:spMk id="5" creationId="{98FC8EE6-8EEB-7E72-7925-758F377107D4}"/>
          </ac:spMkLst>
        </pc:spChg>
        <pc:picChg chg="add mod">
          <ac:chgData name="sneha paherwar" userId="6307d819832ca6ef" providerId="LiveId" clId="{FCD7E41C-8B46-4685-98F3-A901B4BCF7AB}" dt="2024-04-20T10:13:56.463" v="1028" actId="1076"/>
          <ac:picMkLst>
            <pc:docMk/>
            <pc:sldMk cId="3336871099" sldId="265"/>
            <ac:picMk id="4" creationId="{872C05B8-1025-8548-0F70-21B0FF83E583}"/>
          </ac:picMkLst>
        </pc:picChg>
      </pc:sldChg>
      <pc:sldChg chg="addSp delSp modSp new mod">
        <pc:chgData name="sneha paherwar" userId="6307d819832ca6ef" providerId="LiveId" clId="{FCD7E41C-8B46-4685-98F3-A901B4BCF7AB}" dt="2024-04-20T10:19:53.278" v="1086" actId="20577"/>
        <pc:sldMkLst>
          <pc:docMk/>
          <pc:sldMk cId="204727392" sldId="266"/>
        </pc:sldMkLst>
        <pc:spChg chg="del">
          <ac:chgData name="sneha paherwar" userId="6307d819832ca6ef" providerId="LiveId" clId="{FCD7E41C-8B46-4685-98F3-A901B4BCF7AB}" dt="2024-04-20T10:14:58.675" v="1035" actId="478"/>
          <ac:spMkLst>
            <pc:docMk/>
            <pc:sldMk cId="204727392" sldId="266"/>
            <ac:spMk id="2" creationId="{5BA631A6-70E7-10CC-C74F-876042701DAB}"/>
          </ac:spMkLst>
        </pc:spChg>
        <pc:spChg chg="mod">
          <ac:chgData name="sneha paherwar" userId="6307d819832ca6ef" providerId="LiveId" clId="{FCD7E41C-8B46-4685-98F3-A901B4BCF7AB}" dt="2024-04-20T10:18:07.102" v="1071" actId="14100"/>
          <ac:spMkLst>
            <pc:docMk/>
            <pc:sldMk cId="204727392" sldId="266"/>
            <ac:spMk id="3" creationId="{4C75FB1B-A4AE-5F66-C853-DB4C39C05BD4}"/>
          </ac:spMkLst>
        </pc:spChg>
        <pc:spChg chg="add mod">
          <ac:chgData name="sneha paherwar" userId="6307d819832ca6ef" providerId="LiveId" clId="{FCD7E41C-8B46-4685-98F3-A901B4BCF7AB}" dt="2024-04-20T10:19:53.278" v="1086" actId="20577"/>
          <ac:spMkLst>
            <pc:docMk/>
            <pc:sldMk cId="204727392" sldId="266"/>
            <ac:spMk id="5" creationId="{864E0632-6C04-0233-03D5-D7C00479BEB1}"/>
          </ac:spMkLst>
        </pc:spChg>
        <pc:picChg chg="add mod">
          <ac:chgData name="sneha paherwar" userId="6307d819832ca6ef" providerId="LiveId" clId="{FCD7E41C-8B46-4685-98F3-A901B4BCF7AB}" dt="2024-04-20T10:19:21.115" v="1078" actId="14100"/>
          <ac:picMkLst>
            <pc:docMk/>
            <pc:sldMk cId="204727392" sldId="266"/>
            <ac:picMk id="4" creationId="{1B76585F-9FF5-1EE3-C97B-CC50FFBDD6BE}"/>
          </ac:picMkLst>
        </pc:picChg>
      </pc:sldChg>
      <pc:sldChg chg="addSp delSp modSp new mod">
        <pc:chgData name="sneha paherwar" userId="6307d819832ca6ef" providerId="LiveId" clId="{FCD7E41C-8B46-4685-98F3-A901B4BCF7AB}" dt="2024-04-20T10:23:57.966" v="1181" actId="20577"/>
        <pc:sldMkLst>
          <pc:docMk/>
          <pc:sldMk cId="3232334471" sldId="267"/>
        </pc:sldMkLst>
        <pc:spChg chg="del">
          <ac:chgData name="sneha paherwar" userId="6307d819832ca6ef" providerId="LiveId" clId="{FCD7E41C-8B46-4685-98F3-A901B4BCF7AB}" dt="2024-04-20T10:20:05.167" v="1087" actId="478"/>
          <ac:spMkLst>
            <pc:docMk/>
            <pc:sldMk cId="3232334471" sldId="267"/>
            <ac:spMk id="2" creationId="{A9BE81FC-6D8D-4AAF-7EA6-0BF864786E66}"/>
          </ac:spMkLst>
        </pc:spChg>
        <pc:spChg chg="mod">
          <ac:chgData name="sneha paherwar" userId="6307d819832ca6ef" providerId="LiveId" clId="{FCD7E41C-8B46-4685-98F3-A901B4BCF7AB}" dt="2024-04-20T10:21:57.492" v="1113" actId="14100"/>
          <ac:spMkLst>
            <pc:docMk/>
            <pc:sldMk cId="3232334471" sldId="267"/>
            <ac:spMk id="3" creationId="{FE679073-6B81-6430-EFF3-CC65CFF4FA18}"/>
          </ac:spMkLst>
        </pc:spChg>
        <pc:spChg chg="add mod">
          <ac:chgData name="sneha paherwar" userId="6307d819832ca6ef" providerId="LiveId" clId="{FCD7E41C-8B46-4685-98F3-A901B4BCF7AB}" dt="2024-04-20T10:23:57.966" v="1181" actId="20577"/>
          <ac:spMkLst>
            <pc:docMk/>
            <pc:sldMk cId="3232334471" sldId="267"/>
            <ac:spMk id="5" creationId="{8456A606-7FE8-810E-CEAC-83BC7E079A00}"/>
          </ac:spMkLst>
        </pc:spChg>
        <pc:picChg chg="add mod">
          <ac:chgData name="sneha paherwar" userId="6307d819832ca6ef" providerId="LiveId" clId="{FCD7E41C-8B46-4685-98F3-A901B4BCF7AB}" dt="2024-04-20T10:22:14.141" v="1116" actId="14100"/>
          <ac:picMkLst>
            <pc:docMk/>
            <pc:sldMk cId="3232334471" sldId="267"/>
            <ac:picMk id="4" creationId="{57274E8B-7CDD-6B4D-BE7D-783D2CCA0470}"/>
          </ac:picMkLst>
        </pc:picChg>
      </pc:sldChg>
      <pc:sldChg chg="addSp delSp modSp new mod">
        <pc:chgData name="sneha paherwar" userId="6307d819832ca6ef" providerId="LiveId" clId="{FCD7E41C-8B46-4685-98F3-A901B4BCF7AB}" dt="2024-04-20T10:27:25.817" v="1228" actId="14100"/>
        <pc:sldMkLst>
          <pc:docMk/>
          <pc:sldMk cId="2073598325" sldId="268"/>
        </pc:sldMkLst>
        <pc:spChg chg="del">
          <ac:chgData name="sneha paherwar" userId="6307d819832ca6ef" providerId="LiveId" clId="{FCD7E41C-8B46-4685-98F3-A901B4BCF7AB}" dt="2024-04-20T10:24:40.205" v="1182" actId="478"/>
          <ac:spMkLst>
            <pc:docMk/>
            <pc:sldMk cId="2073598325" sldId="268"/>
            <ac:spMk id="2" creationId="{2E409E84-08B9-3E47-69A7-B878962D14E0}"/>
          </ac:spMkLst>
        </pc:spChg>
        <pc:spChg chg="mod">
          <ac:chgData name="sneha paherwar" userId="6307d819832ca6ef" providerId="LiveId" clId="{FCD7E41C-8B46-4685-98F3-A901B4BCF7AB}" dt="2024-04-20T10:26:16.216" v="1208" actId="14100"/>
          <ac:spMkLst>
            <pc:docMk/>
            <pc:sldMk cId="2073598325" sldId="268"/>
            <ac:spMk id="3" creationId="{7DA1B97A-A212-E024-84E3-D952ACF3C64C}"/>
          </ac:spMkLst>
        </pc:spChg>
        <pc:spChg chg="add mod">
          <ac:chgData name="sneha paherwar" userId="6307d819832ca6ef" providerId="LiveId" clId="{FCD7E41C-8B46-4685-98F3-A901B4BCF7AB}" dt="2024-04-20T10:27:25.817" v="1228" actId="14100"/>
          <ac:spMkLst>
            <pc:docMk/>
            <pc:sldMk cId="2073598325" sldId="268"/>
            <ac:spMk id="5" creationId="{3A6F698C-26BA-3C2A-DD14-DF78D00B391B}"/>
          </ac:spMkLst>
        </pc:spChg>
        <pc:picChg chg="add mod">
          <ac:chgData name="sneha paherwar" userId="6307d819832ca6ef" providerId="LiveId" clId="{FCD7E41C-8B46-4685-98F3-A901B4BCF7AB}" dt="2024-04-20T10:26:32.242" v="1211" actId="14100"/>
          <ac:picMkLst>
            <pc:docMk/>
            <pc:sldMk cId="2073598325" sldId="268"/>
            <ac:picMk id="4" creationId="{FAFCF23F-8E00-7E85-5ACB-4DA455360E00}"/>
          </ac:picMkLst>
        </pc:picChg>
      </pc:sldChg>
      <pc:sldChg chg="addSp delSp modSp new mod">
        <pc:chgData name="sneha paherwar" userId="6307d819832ca6ef" providerId="LiveId" clId="{FCD7E41C-8B46-4685-98F3-A901B4BCF7AB}" dt="2024-04-20T10:35:54.269" v="1322" actId="14100"/>
        <pc:sldMkLst>
          <pc:docMk/>
          <pc:sldMk cId="2775940097" sldId="269"/>
        </pc:sldMkLst>
        <pc:spChg chg="del">
          <ac:chgData name="sneha paherwar" userId="6307d819832ca6ef" providerId="LiveId" clId="{FCD7E41C-8B46-4685-98F3-A901B4BCF7AB}" dt="2024-04-20T10:27:42.259" v="1229" actId="478"/>
          <ac:spMkLst>
            <pc:docMk/>
            <pc:sldMk cId="2775940097" sldId="269"/>
            <ac:spMk id="2" creationId="{64412F3F-9420-12D4-6BB1-0512900F85EB}"/>
          </ac:spMkLst>
        </pc:spChg>
        <pc:spChg chg="mod">
          <ac:chgData name="sneha paherwar" userId="6307d819832ca6ef" providerId="LiveId" clId="{FCD7E41C-8B46-4685-98F3-A901B4BCF7AB}" dt="2024-04-20T10:35:54.269" v="1322" actId="14100"/>
          <ac:spMkLst>
            <pc:docMk/>
            <pc:sldMk cId="2775940097" sldId="269"/>
            <ac:spMk id="3" creationId="{6114EE89-2EA1-D891-EEED-75A5068EC1D2}"/>
          </ac:spMkLst>
        </pc:spChg>
        <pc:spChg chg="add mod">
          <ac:chgData name="sneha paherwar" userId="6307d819832ca6ef" providerId="LiveId" clId="{FCD7E41C-8B46-4685-98F3-A901B4BCF7AB}" dt="2024-04-20T10:29:37.055" v="1258" actId="1076"/>
          <ac:spMkLst>
            <pc:docMk/>
            <pc:sldMk cId="2775940097" sldId="269"/>
            <ac:spMk id="5" creationId="{9DBED16F-AA33-4A3B-A9B2-4D9DDD538F0B}"/>
          </ac:spMkLst>
        </pc:spChg>
        <pc:picChg chg="add mod">
          <ac:chgData name="sneha paherwar" userId="6307d819832ca6ef" providerId="LiveId" clId="{FCD7E41C-8B46-4685-98F3-A901B4BCF7AB}" dt="2024-04-20T10:28:38.474" v="1243" actId="14100"/>
          <ac:picMkLst>
            <pc:docMk/>
            <pc:sldMk cId="2775940097" sldId="269"/>
            <ac:picMk id="4" creationId="{1F806FDD-C117-C527-73B1-3F6A8017320B}"/>
          </ac:picMkLst>
        </pc:picChg>
      </pc:sldChg>
      <pc:sldChg chg="addSp delSp modSp new mod">
        <pc:chgData name="sneha paherwar" userId="6307d819832ca6ef" providerId="LiveId" clId="{FCD7E41C-8B46-4685-98F3-A901B4BCF7AB}" dt="2024-04-20T10:39:23.721" v="1350" actId="20577"/>
        <pc:sldMkLst>
          <pc:docMk/>
          <pc:sldMk cId="2021048286" sldId="270"/>
        </pc:sldMkLst>
        <pc:spChg chg="del">
          <ac:chgData name="sneha paherwar" userId="6307d819832ca6ef" providerId="LiveId" clId="{FCD7E41C-8B46-4685-98F3-A901B4BCF7AB}" dt="2024-04-20T10:30:00.618" v="1259" actId="478"/>
          <ac:spMkLst>
            <pc:docMk/>
            <pc:sldMk cId="2021048286" sldId="270"/>
            <ac:spMk id="2" creationId="{258DC091-DEB3-151C-7B9D-84377813314B}"/>
          </ac:spMkLst>
        </pc:spChg>
        <pc:spChg chg="mod">
          <ac:chgData name="sneha paherwar" userId="6307d819832ca6ef" providerId="LiveId" clId="{FCD7E41C-8B46-4685-98F3-A901B4BCF7AB}" dt="2024-04-20T10:33:44.099" v="1316" actId="403"/>
          <ac:spMkLst>
            <pc:docMk/>
            <pc:sldMk cId="2021048286" sldId="270"/>
            <ac:spMk id="3" creationId="{E081E0CF-E94C-2852-2705-F9A68B5A826F}"/>
          </ac:spMkLst>
        </pc:spChg>
        <pc:spChg chg="add mod">
          <ac:chgData name="sneha paherwar" userId="6307d819832ca6ef" providerId="LiveId" clId="{FCD7E41C-8B46-4685-98F3-A901B4BCF7AB}" dt="2024-04-20T10:33:54.440" v="1320" actId="403"/>
          <ac:spMkLst>
            <pc:docMk/>
            <pc:sldMk cId="2021048286" sldId="270"/>
            <ac:spMk id="6" creationId="{70AB169E-1D77-4C75-E403-33F2C07F1ADD}"/>
          </ac:spMkLst>
        </pc:spChg>
        <pc:spChg chg="add mod">
          <ac:chgData name="sneha paherwar" userId="6307d819832ca6ef" providerId="LiveId" clId="{FCD7E41C-8B46-4685-98F3-A901B4BCF7AB}" dt="2024-04-20T10:39:23.721" v="1350" actId="20577"/>
          <ac:spMkLst>
            <pc:docMk/>
            <pc:sldMk cId="2021048286" sldId="270"/>
            <ac:spMk id="8" creationId="{45388ED7-8129-660D-6DEC-9E51303A6655}"/>
          </ac:spMkLst>
        </pc:spChg>
        <pc:picChg chg="add mod">
          <ac:chgData name="sneha paherwar" userId="6307d819832ca6ef" providerId="LiveId" clId="{FCD7E41C-8B46-4685-98F3-A901B4BCF7AB}" dt="2024-04-20T10:37:37.317" v="1327" actId="14100"/>
          <ac:picMkLst>
            <pc:docMk/>
            <pc:sldMk cId="2021048286" sldId="270"/>
            <ac:picMk id="7" creationId="{3D1D4E26-D563-955C-ADE2-967A8AC5E943}"/>
          </ac:picMkLst>
        </pc:picChg>
        <pc:cxnChg chg="add">
          <ac:chgData name="sneha paherwar" userId="6307d819832ca6ef" providerId="LiveId" clId="{FCD7E41C-8B46-4685-98F3-A901B4BCF7AB}" dt="2024-04-20T10:30:56.099" v="1272" actId="11529"/>
          <ac:cxnSpMkLst>
            <pc:docMk/>
            <pc:sldMk cId="2021048286" sldId="270"/>
            <ac:cxnSpMk id="5" creationId="{5574948C-3A29-13CD-0F64-4ADED25BF406}"/>
          </ac:cxnSpMkLst>
        </pc:cxnChg>
      </pc:sldChg>
      <pc:sldChg chg="addSp modSp new mod">
        <pc:chgData name="sneha paherwar" userId="6307d819832ca6ef" providerId="LiveId" clId="{FCD7E41C-8B46-4685-98F3-A901B4BCF7AB}" dt="2024-04-20T10:56:38.016" v="1438" actId="14100"/>
        <pc:sldMkLst>
          <pc:docMk/>
          <pc:sldMk cId="2569654983" sldId="271"/>
        </pc:sldMkLst>
        <pc:spChg chg="mod">
          <ac:chgData name="sneha paherwar" userId="6307d819832ca6ef" providerId="LiveId" clId="{FCD7E41C-8B46-4685-98F3-A901B4BCF7AB}" dt="2024-04-20T10:40:04.573" v="1369" actId="20577"/>
          <ac:spMkLst>
            <pc:docMk/>
            <pc:sldMk cId="2569654983" sldId="271"/>
            <ac:spMk id="2" creationId="{9941FE4E-2616-89C4-D477-9621FDBB20F9}"/>
          </ac:spMkLst>
        </pc:spChg>
        <pc:spChg chg="mod">
          <ac:chgData name="sneha paherwar" userId="6307d819832ca6ef" providerId="LiveId" clId="{FCD7E41C-8B46-4685-98F3-A901B4BCF7AB}" dt="2024-04-20T10:55:37.920" v="1433" actId="27636"/>
          <ac:spMkLst>
            <pc:docMk/>
            <pc:sldMk cId="2569654983" sldId="271"/>
            <ac:spMk id="3" creationId="{C56BC926-A1BD-3E28-6159-B6A6E097266A}"/>
          </ac:spMkLst>
        </pc:spChg>
        <pc:picChg chg="add mod">
          <ac:chgData name="sneha paherwar" userId="6307d819832ca6ef" providerId="LiveId" clId="{FCD7E41C-8B46-4685-98F3-A901B4BCF7AB}" dt="2024-04-20T10:56:38.016" v="1438" actId="14100"/>
          <ac:picMkLst>
            <pc:docMk/>
            <pc:sldMk cId="2569654983" sldId="271"/>
            <ac:picMk id="4" creationId="{257E6713-2DCE-F454-94A4-D2ADE5E8EE3E}"/>
          </ac:picMkLst>
        </pc:picChg>
      </pc:sldChg>
      <pc:sldChg chg="addSp delSp modSp new mod">
        <pc:chgData name="sneha paherwar" userId="6307d819832ca6ef" providerId="LiveId" clId="{FCD7E41C-8B46-4685-98F3-A901B4BCF7AB}" dt="2024-04-20T10:58:49.445" v="1469" actId="20577"/>
        <pc:sldMkLst>
          <pc:docMk/>
          <pc:sldMk cId="2453889088" sldId="272"/>
        </pc:sldMkLst>
        <pc:spChg chg="del">
          <ac:chgData name="sneha paherwar" userId="6307d819832ca6ef" providerId="LiveId" clId="{FCD7E41C-8B46-4685-98F3-A901B4BCF7AB}" dt="2024-04-20T10:56:59.224" v="1439" actId="478"/>
          <ac:spMkLst>
            <pc:docMk/>
            <pc:sldMk cId="2453889088" sldId="272"/>
            <ac:spMk id="2" creationId="{EF972616-F5F8-F0DB-8EFC-CAAE7A10E8B3}"/>
          </ac:spMkLst>
        </pc:spChg>
        <pc:spChg chg="mod">
          <ac:chgData name="sneha paherwar" userId="6307d819832ca6ef" providerId="LiveId" clId="{FCD7E41C-8B46-4685-98F3-A901B4BCF7AB}" dt="2024-04-20T10:58:49.445" v="1469" actId="20577"/>
          <ac:spMkLst>
            <pc:docMk/>
            <pc:sldMk cId="2453889088" sldId="272"/>
            <ac:spMk id="3" creationId="{3FCD3DAE-5391-864E-2936-2568C533A082}"/>
          </ac:spMkLst>
        </pc:spChg>
        <pc:picChg chg="add mod">
          <ac:chgData name="sneha paherwar" userId="6307d819832ca6ef" providerId="LiveId" clId="{FCD7E41C-8B46-4685-98F3-A901B4BCF7AB}" dt="2024-04-20T10:58:42.260" v="1467" actId="14100"/>
          <ac:picMkLst>
            <pc:docMk/>
            <pc:sldMk cId="2453889088" sldId="272"/>
            <ac:picMk id="4" creationId="{C2F75C2C-9A31-2B35-A999-03B7E3781130}"/>
          </ac:picMkLst>
        </pc:picChg>
      </pc:sldChg>
      <pc:sldChg chg="modSp new mod">
        <pc:chgData name="sneha paherwar" userId="6307d819832ca6ef" providerId="LiveId" clId="{FCD7E41C-8B46-4685-98F3-A901B4BCF7AB}" dt="2024-04-20T11:02:04.877" v="1494" actId="27636"/>
        <pc:sldMkLst>
          <pc:docMk/>
          <pc:sldMk cId="1450451211" sldId="273"/>
        </pc:sldMkLst>
        <pc:spChg chg="mod">
          <ac:chgData name="sneha paherwar" userId="6307d819832ca6ef" providerId="LiveId" clId="{FCD7E41C-8B46-4685-98F3-A901B4BCF7AB}" dt="2024-04-20T11:01:03.246" v="1479" actId="20577"/>
          <ac:spMkLst>
            <pc:docMk/>
            <pc:sldMk cId="1450451211" sldId="273"/>
            <ac:spMk id="2" creationId="{39166084-1FB6-3380-8F01-1470AA3B8224}"/>
          </ac:spMkLst>
        </pc:spChg>
        <pc:spChg chg="mod">
          <ac:chgData name="sneha paherwar" userId="6307d819832ca6ef" providerId="LiveId" clId="{FCD7E41C-8B46-4685-98F3-A901B4BCF7AB}" dt="2024-04-20T11:02:04.877" v="1494" actId="27636"/>
          <ac:spMkLst>
            <pc:docMk/>
            <pc:sldMk cId="1450451211" sldId="273"/>
            <ac:spMk id="3" creationId="{A4ADE78E-7B82-1B69-D948-E344402390BA}"/>
          </ac:spMkLst>
        </pc:spChg>
      </pc:sldChg>
      <pc:sldChg chg="addSp modSp new mod">
        <pc:chgData name="sneha paherwar" userId="6307d819832ca6ef" providerId="LiveId" clId="{FCD7E41C-8B46-4685-98F3-A901B4BCF7AB}" dt="2024-04-20T13:17:37.548" v="1578" actId="20577"/>
        <pc:sldMkLst>
          <pc:docMk/>
          <pc:sldMk cId="879687029" sldId="274"/>
        </pc:sldMkLst>
        <pc:spChg chg="mod">
          <ac:chgData name="sneha paherwar" userId="6307d819832ca6ef" providerId="LiveId" clId="{FCD7E41C-8B46-4685-98F3-A901B4BCF7AB}" dt="2024-04-20T11:03:15.265" v="1504" actId="20577"/>
          <ac:spMkLst>
            <pc:docMk/>
            <pc:sldMk cId="879687029" sldId="274"/>
            <ac:spMk id="2" creationId="{A5E7FC97-895C-4D2C-1425-5BEA0A70A731}"/>
          </ac:spMkLst>
        </pc:spChg>
        <pc:spChg chg="mod">
          <ac:chgData name="sneha paherwar" userId="6307d819832ca6ef" providerId="LiveId" clId="{FCD7E41C-8B46-4685-98F3-A901B4BCF7AB}" dt="2024-04-20T13:16:31.138" v="1555" actId="2711"/>
          <ac:spMkLst>
            <pc:docMk/>
            <pc:sldMk cId="879687029" sldId="274"/>
            <ac:spMk id="3" creationId="{3A83E87F-EDED-76F8-BD89-25E58F210837}"/>
          </ac:spMkLst>
        </pc:spChg>
        <pc:spChg chg="add mod">
          <ac:chgData name="sneha paherwar" userId="6307d819832ca6ef" providerId="LiveId" clId="{FCD7E41C-8B46-4685-98F3-A901B4BCF7AB}" dt="2024-04-20T13:17:37.548" v="1578" actId="20577"/>
          <ac:spMkLst>
            <pc:docMk/>
            <pc:sldMk cId="879687029" sldId="274"/>
            <ac:spMk id="4" creationId="{9661718A-AB4E-570B-28B2-4CC4FC9374D7}"/>
          </ac:spMkLst>
        </pc:spChg>
        <pc:cxnChg chg="add mod">
          <ac:chgData name="sneha paherwar" userId="6307d819832ca6ef" providerId="LiveId" clId="{FCD7E41C-8B46-4685-98F3-A901B4BCF7AB}" dt="2024-04-20T13:17:05.608" v="1559" actId="14100"/>
          <ac:cxnSpMkLst>
            <pc:docMk/>
            <pc:sldMk cId="879687029" sldId="274"/>
            <ac:cxnSpMk id="6" creationId="{950D2E0E-D475-D296-2C23-069260F7EB4B}"/>
          </ac:cxnSpMkLst>
        </pc:cxn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76077F0-2904-4C8D-9A18-6B7BB500BE47}" type="datetimeFigureOut">
              <a:rPr lang="en-IN" smtClean="0"/>
              <a:t>20-04-2024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8DE68AA-C272-41B9-B179-D86C1B244E0D}" type="slidenum">
              <a:rPr lang="en-IN" smtClean="0"/>
              <a:t>‹#›</a:t>
            </a:fld>
            <a:endParaRPr lang="en-IN"/>
          </a:p>
        </p:txBody>
      </p:sp>
    </p:spTree>
    <p:extLst>
      <p:ext uri="{BB962C8B-B14F-4D97-AF65-F5344CB8AC3E}">
        <p14:creationId xmlns:p14="http://schemas.microsoft.com/office/powerpoint/2010/main" val="455981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6077F0-2904-4C8D-9A18-6B7BB500BE47}"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DE68AA-C272-41B9-B179-D86C1B244E0D}" type="slidenum">
              <a:rPr lang="en-IN" smtClean="0"/>
              <a:t>‹#›</a:t>
            </a:fld>
            <a:endParaRPr lang="en-IN"/>
          </a:p>
        </p:txBody>
      </p:sp>
    </p:spTree>
    <p:extLst>
      <p:ext uri="{BB962C8B-B14F-4D97-AF65-F5344CB8AC3E}">
        <p14:creationId xmlns:p14="http://schemas.microsoft.com/office/powerpoint/2010/main" val="2831292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76077F0-2904-4C8D-9A18-6B7BB500BE47}"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DE68AA-C272-41B9-B179-D86C1B244E0D}" type="slidenum">
              <a:rPr lang="en-IN" smtClean="0"/>
              <a:t>‹#›</a:t>
            </a:fld>
            <a:endParaRPr lang="en-IN"/>
          </a:p>
        </p:txBody>
      </p:sp>
    </p:spTree>
    <p:extLst>
      <p:ext uri="{BB962C8B-B14F-4D97-AF65-F5344CB8AC3E}">
        <p14:creationId xmlns:p14="http://schemas.microsoft.com/office/powerpoint/2010/main" val="3680566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76077F0-2904-4C8D-9A18-6B7BB500BE47}"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DE68AA-C272-41B9-B179-D86C1B244E0D}" type="slidenum">
              <a:rPr lang="en-IN" smtClean="0"/>
              <a:t>‹#›</a:t>
            </a:fld>
            <a:endParaRPr lang="en-IN"/>
          </a:p>
        </p:txBody>
      </p:sp>
    </p:spTree>
    <p:extLst>
      <p:ext uri="{BB962C8B-B14F-4D97-AF65-F5344CB8AC3E}">
        <p14:creationId xmlns:p14="http://schemas.microsoft.com/office/powerpoint/2010/main" val="3922051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077F0-2904-4C8D-9A18-6B7BB500BE47}"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DE68AA-C272-41B9-B179-D86C1B244E0D}" type="slidenum">
              <a:rPr lang="en-IN" smtClean="0"/>
              <a:t>‹#›</a:t>
            </a:fld>
            <a:endParaRPr lang="en-IN"/>
          </a:p>
        </p:txBody>
      </p:sp>
    </p:spTree>
    <p:extLst>
      <p:ext uri="{BB962C8B-B14F-4D97-AF65-F5344CB8AC3E}">
        <p14:creationId xmlns:p14="http://schemas.microsoft.com/office/powerpoint/2010/main" val="3131037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76077F0-2904-4C8D-9A18-6B7BB500BE47}" type="datetimeFigureOut">
              <a:rPr lang="en-IN" smtClean="0"/>
              <a:t>20-04-2024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DE68AA-C272-41B9-B179-D86C1B244E0D}" type="slidenum">
              <a:rPr lang="en-IN" smtClean="0"/>
              <a:t>‹#›</a:t>
            </a:fld>
            <a:endParaRPr lang="en-IN"/>
          </a:p>
        </p:txBody>
      </p:sp>
    </p:spTree>
    <p:extLst>
      <p:ext uri="{BB962C8B-B14F-4D97-AF65-F5344CB8AC3E}">
        <p14:creationId xmlns:p14="http://schemas.microsoft.com/office/powerpoint/2010/main" val="2337762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76077F0-2904-4C8D-9A18-6B7BB500BE47}" type="datetimeFigureOut">
              <a:rPr lang="en-IN" smtClean="0"/>
              <a:t>20-04-2024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B8DE68AA-C272-41B9-B179-D86C1B244E0D}" type="slidenum">
              <a:rPr lang="en-IN" smtClean="0"/>
              <a:t>‹#›</a:t>
            </a:fld>
            <a:endParaRPr lang="en-IN"/>
          </a:p>
        </p:txBody>
      </p:sp>
    </p:spTree>
    <p:extLst>
      <p:ext uri="{BB962C8B-B14F-4D97-AF65-F5344CB8AC3E}">
        <p14:creationId xmlns:p14="http://schemas.microsoft.com/office/powerpoint/2010/main" val="3626651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76077F0-2904-4C8D-9A18-6B7BB500BE47}"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DE68AA-C272-41B9-B179-D86C1B244E0D}" type="slidenum">
              <a:rPr lang="en-IN" smtClean="0"/>
              <a:t>‹#›</a:t>
            </a:fld>
            <a:endParaRPr lang="en-IN"/>
          </a:p>
        </p:txBody>
      </p:sp>
    </p:spTree>
    <p:extLst>
      <p:ext uri="{BB962C8B-B14F-4D97-AF65-F5344CB8AC3E}">
        <p14:creationId xmlns:p14="http://schemas.microsoft.com/office/powerpoint/2010/main" val="2248673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76077F0-2904-4C8D-9A18-6B7BB500BE47}"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DE68AA-C272-41B9-B179-D86C1B244E0D}" type="slidenum">
              <a:rPr lang="en-IN" smtClean="0"/>
              <a:t>‹#›</a:t>
            </a:fld>
            <a:endParaRPr lang="en-IN"/>
          </a:p>
        </p:txBody>
      </p:sp>
    </p:spTree>
    <p:extLst>
      <p:ext uri="{BB962C8B-B14F-4D97-AF65-F5344CB8AC3E}">
        <p14:creationId xmlns:p14="http://schemas.microsoft.com/office/powerpoint/2010/main" val="430924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6077F0-2904-4C8D-9A18-6B7BB500BE47}"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DE68AA-C272-41B9-B179-D86C1B244E0D}" type="slidenum">
              <a:rPr lang="en-IN" smtClean="0"/>
              <a:t>‹#›</a:t>
            </a:fld>
            <a:endParaRPr lang="en-IN"/>
          </a:p>
        </p:txBody>
      </p:sp>
    </p:spTree>
    <p:extLst>
      <p:ext uri="{BB962C8B-B14F-4D97-AF65-F5344CB8AC3E}">
        <p14:creationId xmlns:p14="http://schemas.microsoft.com/office/powerpoint/2010/main" val="2422977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077F0-2904-4C8D-9A18-6B7BB500BE47}"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DE68AA-C272-41B9-B179-D86C1B244E0D}" type="slidenum">
              <a:rPr lang="en-IN" smtClean="0"/>
              <a:t>‹#›</a:t>
            </a:fld>
            <a:endParaRPr lang="en-IN"/>
          </a:p>
        </p:txBody>
      </p:sp>
    </p:spTree>
    <p:extLst>
      <p:ext uri="{BB962C8B-B14F-4D97-AF65-F5344CB8AC3E}">
        <p14:creationId xmlns:p14="http://schemas.microsoft.com/office/powerpoint/2010/main" val="1866578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6077F0-2904-4C8D-9A18-6B7BB500BE47}"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DE68AA-C272-41B9-B179-D86C1B244E0D}" type="slidenum">
              <a:rPr lang="en-IN" smtClean="0"/>
              <a:t>‹#›</a:t>
            </a:fld>
            <a:endParaRPr lang="en-IN"/>
          </a:p>
        </p:txBody>
      </p:sp>
    </p:spTree>
    <p:extLst>
      <p:ext uri="{BB962C8B-B14F-4D97-AF65-F5344CB8AC3E}">
        <p14:creationId xmlns:p14="http://schemas.microsoft.com/office/powerpoint/2010/main" val="26671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6077F0-2904-4C8D-9A18-6B7BB500BE47}" type="datetimeFigureOut">
              <a:rPr lang="en-IN" smtClean="0"/>
              <a:t>20-04-2024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DE68AA-C272-41B9-B179-D86C1B244E0D}" type="slidenum">
              <a:rPr lang="en-IN" smtClean="0"/>
              <a:t>‹#›</a:t>
            </a:fld>
            <a:endParaRPr lang="en-IN"/>
          </a:p>
        </p:txBody>
      </p:sp>
    </p:spTree>
    <p:extLst>
      <p:ext uri="{BB962C8B-B14F-4D97-AF65-F5344CB8AC3E}">
        <p14:creationId xmlns:p14="http://schemas.microsoft.com/office/powerpoint/2010/main" val="3761949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6077F0-2904-4C8D-9A18-6B7BB500BE47}" type="datetimeFigureOut">
              <a:rPr lang="en-IN" smtClean="0"/>
              <a:t>20-04-2024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DE68AA-C272-41B9-B179-D86C1B244E0D}" type="slidenum">
              <a:rPr lang="en-IN" smtClean="0"/>
              <a:t>‹#›</a:t>
            </a:fld>
            <a:endParaRPr lang="en-IN"/>
          </a:p>
        </p:txBody>
      </p:sp>
    </p:spTree>
    <p:extLst>
      <p:ext uri="{BB962C8B-B14F-4D97-AF65-F5344CB8AC3E}">
        <p14:creationId xmlns:p14="http://schemas.microsoft.com/office/powerpoint/2010/main" val="422920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6077F0-2904-4C8D-9A18-6B7BB500BE47}" type="datetimeFigureOut">
              <a:rPr lang="en-IN" smtClean="0"/>
              <a:t>20-04-2024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8DE68AA-C272-41B9-B179-D86C1B244E0D}" type="slidenum">
              <a:rPr lang="en-IN" smtClean="0"/>
              <a:t>‹#›</a:t>
            </a:fld>
            <a:endParaRPr lang="en-IN"/>
          </a:p>
        </p:txBody>
      </p:sp>
    </p:spTree>
    <p:extLst>
      <p:ext uri="{BB962C8B-B14F-4D97-AF65-F5344CB8AC3E}">
        <p14:creationId xmlns:p14="http://schemas.microsoft.com/office/powerpoint/2010/main" val="189402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6077F0-2904-4C8D-9A18-6B7BB500BE47}"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DE68AA-C272-41B9-B179-D86C1B244E0D}" type="slidenum">
              <a:rPr lang="en-IN" smtClean="0"/>
              <a:t>‹#›</a:t>
            </a:fld>
            <a:endParaRPr lang="en-IN"/>
          </a:p>
        </p:txBody>
      </p:sp>
    </p:spTree>
    <p:extLst>
      <p:ext uri="{BB962C8B-B14F-4D97-AF65-F5344CB8AC3E}">
        <p14:creationId xmlns:p14="http://schemas.microsoft.com/office/powerpoint/2010/main" val="2638970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6077F0-2904-4C8D-9A18-6B7BB500BE47}"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DE68AA-C272-41B9-B179-D86C1B244E0D}" type="slidenum">
              <a:rPr lang="en-IN" smtClean="0"/>
              <a:t>‹#›</a:t>
            </a:fld>
            <a:endParaRPr lang="en-IN"/>
          </a:p>
        </p:txBody>
      </p:sp>
    </p:spTree>
    <p:extLst>
      <p:ext uri="{BB962C8B-B14F-4D97-AF65-F5344CB8AC3E}">
        <p14:creationId xmlns:p14="http://schemas.microsoft.com/office/powerpoint/2010/main" val="2744959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76077F0-2904-4C8D-9A18-6B7BB500BE47}" type="datetimeFigureOut">
              <a:rPr lang="en-IN" smtClean="0"/>
              <a:t>20-04-2024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8DE68AA-C272-41B9-B179-D86C1B244E0D}" type="slidenum">
              <a:rPr lang="en-IN" smtClean="0"/>
              <a:t>‹#›</a:t>
            </a:fld>
            <a:endParaRPr lang="en-IN"/>
          </a:p>
        </p:txBody>
      </p:sp>
    </p:spTree>
    <p:extLst>
      <p:ext uri="{BB962C8B-B14F-4D97-AF65-F5344CB8AC3E}">
        <p14:creationId xmlns:p14="http://schemas.microsoft.com/office/powerpoint/2010/main" val="27953498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8weeksqlchallenge.com/case-study-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8weeksqlchallenge.com/case-study-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8weeksqlchallenge.com/case-study-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B925E-249A-AF28-0F34-4C12E9282CB7}"/>
              </a:ext>
            </a:extLst>
          </p:cNvPr>
          <p:cNvSpPr>
            <a:spLocks noGrp="1"/>
          </p:cNvSpPr>
          <p:nvPr>
            <p:ph type="ctrTitle"/>
          </p:nvPr>
        </p:nvSpPr>
        <p:spPr/>
        <p:txBody>
          <a:bodyPr/>
          <a:lstStyle/>
          <a:p>
            <a:r>
              <a:rPr lang="en-IN" dirty="0"/>
              <a:t>CASE STUDY -1 DANNY’S DINER</a:t>
            </a:r>
          </a:p>
        </p:txBody>
      </p:sp>
      <p:sp>
        <p:nvSpPr>
          <p:cNvPr id="3" name="Subtitle 2">
            <a:extLst>
              <a:ext uri="{FF2B5EF4-FFF2-40B4-BE49-F238E27FC236}">
                <a16:creationId xmlns:a16="http://schemas.microsoft.com/office/drawing/2014/main" id="{F9CA73CD-C98F-D19E-7435-39308D8E5B3A}"/>
              </a:ext>
            </a:extLst>
          </p:cNvPr>
          <p:cNvSpPr>
            <a:spLocks noGrp="1"/>
          </p:cNvSpPr>
          <p:nvPr>
            <p:ph type="subTitle" idx="1"/>
          </p:nvPr>
        </p:nvSpPr>
        <p:spPr/>
        <p:txBody>
          <a:bodyPr/>
          <a:lstStyle/>
          <a:p>
            <a:r>
              <a:rPr lang="en-IN" dirty="0"/>
              <a:t>Source: </a:t>
            </a:r>
            <a:r>
              <a:rPr lang="en-IN" dirty="0">
                <a:hlinkClick r:id="rId2"/>
              </a:rPr>
              <a:t>https://8weeksqlchallenge.com/case-study-1/</a:t>
            </a:r>
            <a:endParaRPr lang="en-IN" dirty="0"/>
          </a:p>
          <a:p>
            <a:endParaRPr lang="en-IN" dirty="0"/>
          </a:p>
        </p:txBody>
      </p:sp>
    </p:spTree>
    <p:extLst>
      <p:ext uri="{BB962C8B-B14F-4D97-AF65-F5344CB8AC3E}">
        <p14:creationId xmlns:p14="http://schemas.microsoft.com/office/powerpoint/2010/main" val="2432864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B09B82-ECE4-0E29-2655-09173D585CE7}"/>
              </a:ext>
            </a:extLst>
          </p:cNvPr>
          <p:cNvSpPr>
            <a:spLocks noGrp="1"/>
          </p:cNvSpPr>
          <p:nvPr>
            <p:ph idx="1"/>
          </p:nvPr>
        </p:nvSpPr>
        <p:spPr>
          <a:xfrm>
            <a:off x="727588" y="2241755"/>
            <a:ext cx="7472516" cy="4454013"/>
          </a:xfrm>
        </p:spPr>
        <p:txBody>
          <a:bodyPr>
            <a:normAutofit fontScale="85000" lnSpcReduction="20000"/>
          </a:bodyPr>
          <a:lstStyle/>
          <a:p>
            <a:pPr marL="0" indent="0">
              <a:buNone/>
            </a:pPr>
            <a:r>
              <a:rPr lang="en-IN" sz="1800" b="1" kern="100" spc="-5" dirty="0">
                <a:solidFill>
                  <a:srgbClr val="242424"/>
                </a:solidFill>
                <a:effectLst/>
                <a:latin typeface="source-serif-pro"/>
                <a:ea typeface="Calibri" panose="020F0502020204030204" pitchFamily="34" charset="0"/>
                <a:cs typeface="Segoe UI" panose="020B0502040204020203" pitchFamily="34" charset="0"/>
              </a:rPr>
              <a:t>5. Which item was the most popular for each customer?</a:t>
            </a:r>
            <a:endParaRPr lang="en-IN" sz="1800" b="1"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WITH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cte</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 AS (</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SELECT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customer_id</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product_name</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 COUNT(*) AS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ordered_times</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FROM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salesmenu</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GROUP BY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customer_id</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product_name</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 </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cte2 AS (</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SELECT *,</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DENSE_RANK() OVER(PARTITION BY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customer_id</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 ORDER BY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ordered_times</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 DESC) AS rank1</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FROM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cte</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SELECT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customer_id</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product_name</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FROM cte2 </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WHERE rank1 = 1;</a:t>
            </a:r>
            <a:endParaRPr lang="en-IN" sz="1800" kern="100" dirty="0">
              <a:effectLst/>
              <a:latin typeface="source-serif-pro"/>
              <a:ea typeface="Calibri" panose="020F0502020204030204" pitchFamily="34" charset="0"/>
              <a:cs typeface="Times New Roman" panose="02020603050405020304" pitchFamily="18" charset="0"/>
            </a:endParaRPr>
          </a:p>
          <a:p>
            <a:endParaRPr lang="en-IN" dirty="0">
              <a:latin typeface="source-serif-pro"/>
            </a:endParaRPr>
          </a:p>
        </p:txBody>
      </p:sp>
      <p:pic>
        <p:nvPicPr>
          <p:cNvPr id="4" name="Picture 3">
            <a:extLst>
              <a:ext uri="{FF2B5EF4-FFF2-40B4-BE49-F238E27FC236}">
                <a16:creationId xmlns:a16="http://schemas.microsoft.com/office/drawing/2014/main" id="{872C05B8-1025-8548-0F70-21B0FF83E583}"/>
              </a:ext>
            </a:extLst>
          </p:cNvPr>
          <p:cNvPicPr>
            <a:picLocks noChangeAspect="1"/>
          </p:cNvPicPr>
          <p:nvPr/>
        </p:nvPicPr>
        <p:blipFill>
          <a:blip r:embed="rId2"/>
          <a:stretch>
            <a:fillRect/>
          </a:stretch>
        </p:blipFill>
        <p:spPr>
          <a:xfrm>
            <a:off x="8015441" y="2284882"/>
            <a:ext cx="3181350" cy="2379561"/>
          </a:xfrm>
          <a:prstGeom prst="rect">
            <a:avLst/>
          </a:prstGeom>
        </p:spPr>
      </p:pic>
      <p:sp>
        <p:nvSpPr>
          <p:cNvPr id="5" name="TextBox 4">
            <a:extLst>
              <a:ext uri="{FF2B5EF4-FFF2-40B4-BE49-F238E27FC236}">
                <a16:creationId xmlns:a16="http://schemas.microsoft.com/office/drawing/2014/main" id="{98FC8EE6-8EEB-7E72-7925-758F377107D4}"/>
              </a:ext>
            </a:extLst>
          </p:cNvPr>
          <p:cNvSpPr txBox="1"/>
          <p:nvPr/>
        </p:nvSpPr>
        <p:spPr>
          <a:xfrm>
            <a:off x="8015441" y="4468761"/>
            <a:ext cx="3876674" cy="2308324"/>
          </a:xfrm>
          <a:prstGeom prst="rect">
            <a:avLst/>
          </a:prstGeom>
          <a:noFill/>
        </p:spPr>
        <p:txBody>
          <a:bodyPr wrap="square" rtlCol="0">
            <a:spAutoFit/>
          </a:bodyPr>
          <a:lstStyle/>
          <a:p>
            <a:r>
              <a:rPr lang="en-US" b="1" i="0" dirty="0">
                <a:solidFill>
                  <a:srgbClr val="242424"/>
                </a:solidFill>
                <a:effectLst/>
                <a:highlight>
                  <a:srgbClr val="FFFFFF"/>
                </a:highlight>
                <a:latin typeface="source-serif-pro"/>
              </a:rPr>
              <a:t>Solution: </a:t>
            </a:r>
            <a:r>
              <a:rPr lang="en-US" b="0" i="1" dirty="0">
                <a:solidFill>
                  <a:srgbClr val="242424"/>
                </a:solidFill>
                <a:effectLst/>
                <a:highlight>
                  <a:srgbClr val="FFFFFF"/>
                </a:highlight>
                <a:latin typeface="source-serif-pro"/>
              </a:rPr>
              <a:t>Each user may have more than 1 favorite item.</a:t>
            </a:r>
            <a:endParaRPr lang="en-US" b="0" i="0" dirty="0">
              <a:solidFill>
                <a:srgbClr val="242424"/>
              </a:solidFill>
              <a:effectLst/>
              <a:highlight>
                <a:srgbClr val="FFFFFF"/>
              </a:highlight>
              <a:latin typeface="source-serif-pro"/>
            </a:endParaRPr>
          </a:p>
          <a:p>
            <a:pPr algn="l"/>
            <a:r>
              <a:rPr lang="en-US" b="0" i="0" dirty="0">
                <a:solidFill>
                  <a:srgbClr val="242424"/>
                </a:solidFill>
                <a:effectLst/>
                <a:highlight>
                  <a:srgbClr val="FFFFFF"/>
                </a:highlight>
                <a:latin typeface="source-serif-pro"/>
              </a:rPr>
              <a:t>Answer:</a:t>
            </a:r>
          </a:p>
          <a:p>
            <a:pPr algn="l"/>
            <a:r>
              <a:rPr lang="en-US" b="0" i="0" dirty="0">
                <a:solidFill>
                  <a:srgbClr val="242424"/>
                </a:solidFill>
                <a:effectLst/>
                <a:highlight>
                  <a:srgbClr val="FFFFFF"/>
                </a:highlight>
                <a:latin typeface="source-serif-pro"/>
              </a:rPr>
              <a:t>Customer A and C’s favorite item is ramen.</a:t>
            </a:r>
          </a:p>
          <a:p>
            <a:pPr algn="l"/>
            <a:r>
              <a:rPr lang="en-US" b="0" i="0" dirty="0">
                <a:solidFill>
                  <a:srgbClr val="242424"/>
                </a:solidFill>
                <a:effectLst/>
                <a:highlight>
                  <a:srgbClr val="FFFFFF"/>
                </a:highlight>
                <a:latin typeface="source-serif-pro"/>
              </a:rPr>
              <a:t>Customer B enjoys all items on the menu. He/she is a true foodie.</a:t>
            </a:r>
          </a:p>
          <a:p>
            <a:endParaRPr lang="en-IN" dirty="0"/>
          </a:p>
        </p:txBody>
      </p:sp>
    </p:spTree>
    <p:extLst>
      <p:ext uri="{BB962C8B-B14F-4D97-AF65-F5344CB8AC3E}">
        <p14:creationId xmlns:p14="http://schemas.microsoft.com/office/powerpoint/2010/main" val="3336871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75FB1B-A4AE-5F66-C853-DB4C39C05BD4}"/>
              </a:ext>
            </a:extLst>
          </p:cNvPr>
          <p:cNvSpPr>
            <a:spLocks noGrp="1"/>
          </p:cNvSpPr>
          <p:nvPr>
            <p:ph idx="1"/>
          </p:nvPr>
        </p:nvSpPr>
        <p:spPr>
          <a:xfrm>
            <a:off x="623456" y="2310581"/>
            <a:ext cx="6691744" cy="4414684"/>
          </a:xfrm>
        </p:spPr>
        <p:txBody>
          <a:bodyPr>
            <a:normAutofit fontScale="25000" lnSpcReduction="20000"/>
          </a:bodyPr>
          <a:lstStyle/>
          <a:p>
            <a:pPr marL="0" indent="0">
              <a:buNone/>
            </a:pPr>
            <a:r>
              <a:rPr lang="en-IN" sz="5600" b="1" kern="100" spc="-5" dirty="0">
                <a:solidFill>
                  <a:srgbClr val="242424"/>
                </a:solidFill>
                <a:effectLst/>
                <a:latin typeface="source-serif-pro"/>
                <a:ea typeface="Calibri" panose="020F0502020204030204" pitchFamily="34" charset="0"/>
                <a:cs typeface="Segoe UI" panose="020B0502040204020203" pitchFamily="34" charset="0"/>
              </a:rPr>
              <a:t>6. Which item was purchased first by the customer after they became a member?</a:t>
            </a:r>
            <a:endParaRPr lang="en-IN" sz="5600" b="1" kern="100" dirty="0">
              <a:effectLst/>
              <a:latin typeface="source-serif-pro"/>
              <a:ea typeface="Calibri" panose="020F0502020204030204" pitchFamily="34" charset="0"/>
              <a:cs typeface="Times New Roman" panose="02020603050405020304" pitchFamily="18" charset="0"/>
            </a:endParaRPr>
          </a:p>
          <a:p>
            <a:pPr marL="0" indent="0">
              <a:buNone/>
            </a:pPr>
            <a:r>
              <a:rPr lang="en-IN" sz="4000" kern="100" spc="-5" dirty="0">
                <a:solidFill>
                  <a:srgbClr val="242424"/>
                </a:solidFill>
                <a:effectLst/>
                <a:latin typeface="source-serif-pro"/>
                <a:ea typeface="Calibri" panose="020F0502020204030204" pitchFamily="34" charset="0"/>
                <a:cs typeface="Segoe UI" panose="020B0502040204020203" pitchFamily="34" charset="0"/>
              </a:rPr>
              <a:t>WITH </a:t>
            </a:r>
            <a:r>
              <a:rPr lang="en-IN" sz="4000" kern="100" spc="-5" dirty="0" err="1">
                <a:solidFill>
                  <a:srgbClr val="242424"/>
                </a:solidFill>
                <a:effectLst/>
                <a:latin typeface="source-serif-pro"/>
                <a:ea typeface="Calibri" panose="020F0502020204030204" pitchFamily="34" charset="0"/>
                <a:cs typeface="Segoe UI" panose="020B0502040204020203" pitchFamily="34" charset="0"/>
              </a:rPr>
              <a:t>cte</a:t>
            </a:r>
            <a:r>
              <a:rPr lang="en-IN" sz="4000" kern="100" spc="-5" dirty="0">
                <a:solidFill>
                  <a:srgbClr val="242424"/>
                </a:solidFill>
                <a:effectLst/>
                <a:latin typeface="source-serif-pro"/>
                <a:ea typeface="Calibri" panose="020F0502020204030204" pitchFamily="34" charset="0"/>
                <a:cs typeface="Segoe UI" panose="020B0502040204020203" pitchFamily="34" charset="0"/>
              </a:rPr>
              <a:t> AS (</a:t>
            </a:r>
            <a:endParaRPr lang="en-IN" sz="4000" kern="100" dirty="0">
              <a:effectLst/>
              <a:latin typeface="source-serif-pro"/>
              <a:ea typeface="Calibri" panose="020F0502020204030204" pitchFamily="34" charset="0"/>
              <a:cs typeface="Times New Roman" panose="02020603050405020304" pitchFamily="18" charset="0"/>
            </a:endParaRPr>
          </a:p>
          <a:p>
            <a:pPr marL="0" indent="0">
              <a:buNone/>
            </a:pPr>
            <a:r>
              <a:rPr lang="en-IN" sz="4000" kern="100" spc="-5" dirty="0">
                <a:solidFill>
                  <a:srgbClr val="242424"/>
                </a:solidFill>
                <a:effectLst/>
                <a:latin typeface="source-serif-pro"/>
                <a:ea typeface="Calibri" panose="020F0502020204030204" pitchFamily="34" charset="0"/>
                <a:cs typeface="Segoe UI" panose="020B0502040204020203" pitchFamily="34" charset="0"/>
              </a:rPr>
              <a:t>SELECT </a:t>
            </a:r>
            <a:r>
              <a:rPr lang="en-IN" sz="4000" kern="100" spc="-5" dirty="0" err="1">
                <a:solidFill>
                  <a:srgbClr val="242424"/>
                </a:solidFill>
                <a:effectLst/>
                <a:latin typeface="source-serif-pro"/>
                <a:ea typeface="Calibri" panose="020F0502020204030204" pitchFamily="34" charset="0"/>
                <a:cs typeface="Segoe UI" panose="020B0502040204020203" pitchFamily="34" charset="0"/>
              </a:rPr>
              <a:t>s.customer_id</a:t>
            </a:r>
            <a:r>
              <a:rPr lang="en-IN" sz="4000" kern="100" spc="-5" dirty="0">
                <a:solidFill>
                  <a:srgbClr val="242424"/>
                </a:solidFill>
                <a:effectLst/>
                <a:latin typeface="source-serif-pro"/>
                <a:ea typeface="Calibri" panose="020F0502020204030204" pitchFamily="34" charset="0"/>
                <a:cs typeface="Segoe UI" panose="020B0502040204020203" pitchFamily="34" charset="0"/>
              </a:rPr>
              <a:t>, m2.product_name, </a:t>
            </a:r>
            <a:r>
              <a:rPr lang="en-IN" sz="4000" kern="100" spc="-5" dirty="0" err="1">
                <a:solidFill>
                  <a:srgbClr val="242424"/>
                </a:solidFill>
                <a:effectLst/>
                <a:latin typeface="source-serif-pro"/>
                <a:ea typeface="Calibri" panose="020F0502020204030204" pitchFamily="34" charset="0"/>
                <a:cs typeface="Segoe UI" panose="020B0502040204020203" pitchFamily="34" charset="0"/>
              </a:rPr>
              <a:t>s.order_date</a:t>
            </a:r>
            <a:endParaRPr lang="en-IN" sz="4000" kern="100" dirty="0">
              <a:effectLst/>
              <a:latin typeface="source-serif-pro"/>
              <a:ea typeface="Calibri" panose="020F0502020204030204" pitchFamily="34" charset="0"/>
              <a:cs typeface="Times New Roman" panose="02020603050405020304" pitchFamily="18" charset="0"/>
            </a:endParaRPr>
          </a:p>
          <a:p>
            <a:pPr marL="0" indent="0">
              <a:buNone/>
            </a:pPr>
            <a:r>
              <a:rPr lang="en-IN" sz="4000" kern="100" spc="-5" dirty="0">
                <a:solidFill>
                  <a:srgbClr val="242424"/>
                </a:solidFill>
                <a:effectLst/>
                <a:latin typeface="source-serif-pro"/>
                <a:ea typeface="Calibri" panose="020F0502020204030204" pitchFamily="34" charset="0"/>
                <a:cs typeface="Segoe UI" panose="020B0502040204020203" pitchFamily="34" charset="0"/>
              </a:rPr>
              <a:t>FROM sales s </a:t>
            </a:r>
            <a:endParaRPr lang="en-IN" sz="4000" kern="100" dirty="0">
              <a:effectLst/>
              <a:latin typeface="source-serif-pro"/>
              <a:ea typeface="Calibri" panose="020F0502020204030204" pitchFamily="34" charset="0"/>
              <a:cs typeface="Times New Roman" panose="02020603050405020304" pitchFamily="18" charset="0"/>
            </a:endParaRPr>
          </a:p>
          <a:p>
            <a:pPr marL="0" indent="0">
              <a:buNone/>
            </a:pPr>
            <a:r>
              <a:rPr lang="en-IN" sz="4000" kern="100" spc="-5" dirty="0">
                <a:solidFill>
                  <a:srgbClr val="242424"/>
                </a:solidFill>
                <a:effectLst/>
                <a:latin typeface="source-serif-pro"/>
                <a:ea typeface="Calibri" panose="020F0502020204030204" pitchFamily="34" charset="0"/>
                <a:cs typeface="Segoe UI" panose="020B0502040204020203" pitchFamily="34" charset="0"/>
              </a:rPr>
              <a:t>JOIN members m </a:t>
            </a:r>
            <a:endParaRPr lang="en-IN" sz="4000" kern="100" dirty="0">
              <a:effectLst/>
              <a:latin typeface="source-serif-pro"/>
              <a:ea typeface="Calibri" panose="020F0502020204030204" pitchFamily="34" charset="0"/>
              <a:cs typeface="Times New Roman" panose="02020603050405020304" pitchFamily="18" charset="0"/>
            </a:endParaRPr>
          </a:p>
          <a:p>
            <a:pPr marL="0" indent="0">
              <a:buNone/>
            </a:pPr>
            <a:r>
              <a:rPr lang="en-IN" sz="4000" kern="100" spc="-5" dirty="0">
                <a:solidFill>
                  <a:srgbClr val="242424"/>
                </a:solidFill>
                <a:effectLst/>
                <a:latin typeface="source-serif-pro"/>
                <a:ea typeface="Calibri" panose="020F0502020204030204" pitchFamily="34" charset="0"/>
                <a:cs typeface="Segoe UI" panose="020B0502040204020203" pitchFamily="34" charset="0"/>
              </a:rPr>
              <a:t>ON </a:t>
            </a:r>
            <a:r>
              <a:rPr lang="en-IN" sz="4000" kern="100" spc="-5" dirty="0" err="1">
                <a:solidFill>
                  <a:srgbClr val="242424"/>
                </a:solidFill>
                <a:effectLst/>
                <a:latin typeface="source-serif-pro"/>
                <a:ea typeface="Calibri" panose="020F0502020204030204" pitchFamily="34" charset="0"/>
                <a:cs typeface="Segoe UI" panose="020B0502040204020203" pitchFamily="34" charset="0"/>
              </a:rPr>
              <a:t>s.customer_id</a:t>
            </a:r>
            <a:r>
              <a:rPr lang="en-IN" sz="4000" kern="100" spc="-5" dirty="0">
                <a:solidFill>
                  <a:srgbClr val="242424"/>
                </a:solidFill>
                <a:effectLst/>
                <a:latin typeface="source-serif-pro"/>
                <a:ea typeface="Calibri" panose="020F0502020204030204" pitchFamily="34" charset="0"/>
                <a:cs typeface="Segoe UI" panose="020B0502040204020203" pitchFamily="34" charset="0"/>
              </a:rPr>
              <a:t> = </a:t>
            </a:r>
            <a:r>
              <a:rPr lang="en-IN" sz="4000" kern="100" spc="-5" dirty="0" err="1">
                <a:solidFill>
                  <a:srgbClr val="242424"/>
                </a:solidFill>
                <a:effectLst/>
                <a:latin typeface="source-serif-pro"/>
                <a:ea typeface="Calibri" panose="020F0502020204030204" pitchFamily="34" charset="0"/>
                <a:cs typeface="Segoe UI" panose="020B0502040204020203" pitchFamily="34" charset="0"/>
              </a:rPr>
              <a:t>m.customer_id</a:t>
            </a:r>
            <a:endParaRPr lang="en-IN" sz="4000" kern="100" dirty="0">
              <a:effectLst/>
              <a:latin typeface="source-serif-pro"/>
              <a:ea typeface="Calibri" panose="020F0502020204030204" pitchFamily="34" charset="0"/>
              <a:cs typeface="Times New Roman" panose="02020603050405020304" pitchFamily="18" charset="0"/>
            </a:endParaRPr>
          </a:p>
          <a:p>
            <a:pPr marL="0" indent="0">
              <a:buNone/>
            </a:pPr>
            <a:r>
              <a:rPr lang="en-IN" sz="4000" kern="100" spc="-5" dirty="0">
                <a:solidFill>
                  <a:srgbClr val="242424"/>
                </a:solidFill>
                <a:effectLst/>
                <a:latin typeface="source-serif-pro"/>
                <a:ea typeface="Calibri" panose="020F0502020204030204" pitchFamily="34" charset="0"/>
                <a:cs typeface="Segoe UI" panose="020B0502040204020203" pitchFamily="34" charset="0"/>
              </a:rPr>
              <a:t>JOIN menu m2 </a:t>
            </a:r>
            <a:endParaRPr lang="en-IN" sz="4000" kern="100" dirty="0">
              <a:effectLst/>
              <a:latin typeface="source-serif-pro"/>
              <a:ea typeface="Calibri" panose="020F0502020204030204" pitchFamily="34" charset="0"/>
              <a:cs typeface="Times New Roman" panose="02020603050405020304" pitchFamily="18" charset="0"/>
            </a:endParaRPr>
          </a:p>
          <a:p>
            <a:pPr marL="0" indent="0">
              <a:buNone/>
            </a:pPr>
            <a:r>
              <a:rPr lang="en-IN" sz="4000" kern="100" spc="-5" dirty="0">
                <a:solidFill>
                  <a:srgbClr val="242424"/>
                </a:solidFill>
                <a:effectLst/>
                <a:latin typeface="source-serif-pro"/>
                <a:ea typeface="Calibri" panose="020F0502020204030204" pitchFamily="34" charset="0"/>
                <a:cs typeface="Segoe UI" panose="020B0502040204020203" pitchFamily="34" charset="0"/>
              </a:rPr>
              <a:t>ON </a:t>
            </a:r>
            <a:r>
              <a:rPr lang="en-IN" sz="4000" kern="100" spc="-5" dirty="0" err="1">
                <a:solidFill>
                  <a:srgbClr val="242424"/>
                </a:solidFill>
                <a:effectLst/>
                <a:latin typeface="source-serif-pro"/>
                <a:ea typeface="Calibri" panose="020F0502020204030204" pitchFamily="34" charset="0"/>
                <a:cs typeface="Segoe UI" panose="020B0502040204020203" pitchFamily="34" charset="0"/>
              </a:rPr>
              <a:t>s.product_id</a:t>
            </a:r>
            <a:r>
              <a:rPr lang="en-IN" sz="4000" kern="100" spc="-5" dirty="0">
                <a:solidFill>
                  <a:srgbClr val="242424"/>
                </a:solidFill>
                <a:effectLst/>
                <a:latin typeface="source-serif-pro"/>
                <a:ea typeface="Calibri" panose="020F0502020204030204" pitchFamily="34" charset="0"/>
                <a:cs typeface="Segoe UI" panose="020B0502040204020203" pitchFamily="34" charset="0"/>
              </a:rPr>
              <a:t> = m2.product_id</a:t>
            </a:r>
            <a:endParaRPr lang="en-IN" sz="4000" kern="100" dirty="0">
              <a:effectLst/>
              <a:latin typeface="source-serif-pro"/>
              <a:ea typeface="Calibri" panose="020F0502020204030204" pitchFamily="34" charset="0"/>
              <a:cs typeface="Times New Roman" panose="02020603050405020304" pitchFamily="18" charset="0"/>
            </a:endParaRPr>
          </a:p>
          <a:p>
            <a:pPr marL="0" indent="0">
              <a:buNone/>
            </a:pPr>
            <a:r>
              <a:rPr lang="en-IN" sz="4000" kern="100" spc="-5" dirty="0">
                <a:solidFill>
                  <a:srgbClr val="242424"/>
                </a:solidFill>
                <a:effectLst/>
                <a:latin typeface="source-serif-pro"/>
                <a:ea typeface="Calibri" panose="020F0502020204030204" pitchFamily="34" charset="0"/>
                <a:cs typeface="Segoe UI" panose="020B0502040204020203" pitchFamily="34" charset="0"/>
              </a:rPr>
              <a:t>WHERE </a:t>
            </a:r>
            <a:r>
              <a:rPr lang="en-IN" sz="4000" kern="100" spc="-5" dirty="0" err="1">
                <a:solidFill>
                  <a:srgbClr val="242424"/>
                </a:solidFill>
                <a:effectLst/>
                <a:latin typeface="source-serif-pro"/>
                <a:ea typeface="Calibri" panose="020F0502020204030204" pitchFamily="34" charset="0"/>
                <a:cs typeface="Segoe UI" panose="020B0502040204020203" pitchFamily="34" charset="0"/>
              </a:rPr>
              <a:t>s.order_date</a:t>
            </a:r>
            <a:r>
              <a:rPr lang="en-IN" sz="4000" kern="100" spc="-5" dirty="0">
                <a:solidFill>
                  <a:srgbClr val="242424"/>
                </a:solidFill>
                <a:effectLst/>
                <a:latin typeface="source-serif-pro"/>
                <a:ea typeface="Calibri" panose="020F0502020204030204" pitchFamily="34" charset="0"/>
                <a:cs typeface="Segoe UI" panose="020B0502040204020203" pitchFamily="34" charset="0"/>
              </a:rPr>
              <a:t> &gt;= </a:t>
            </a:r>
            <a:r>
              <a:rPr lang="en-IN" sz="4000" kern="100" spc="-5" dirty="0" err="1">
                <a:solidFill>
                  <a:srgbClr val="242424"/>
                </a:solidFill>
                <a:effectLst/>
                <a:latin typeface="source-serif-pro"/>
                <a:ea typeface="Calibri" panose="020F0502020204030204" pitchFamily="34" charset="0"/>
                <a:cs typeface="Segoe UI" panose="020B0502040204020203" pitchFamily="34" charset="0"/>
              </a:rPr>
              <a:t>m.join_date</a:t>
            </a:r>
            <a:r>
              <a:rPr lang="en-IN" sz="4000" kern="100" spc="-5" dirty="0">
                <a:solidFill>
                  <a:srgbClr val="242424"/>
                </a:solidFill>
                <a:effectLst/>
                <a:latin typeface="source-serif-pro"/>
                <a:ea typeface="Calibri" panose="020F0502020204030204" pitchFamily="34" charset="0"/>
                <a:cs typeface="Segoe UI" panose="020B0502040204020203" pitchFamily="34" charset="0"/>
              </a:rPr>
              <a:t> </a:t>
            </a:r>
            <a:endParaRPr lang="en-IN" sz="4000" kern="100" dirty="0">
              <a:effectLst/>
              <a:latin typeface="source-serif-pro"/>
              <a:ea typeface="Calibri" panose="020F0502020204030204" pitchFamily="34" charset="0"/>
              <a:cs typeface="Times New Roman" panose="02020603050405020304" pitchFamily="18" charset="0"/>
            </a:endParaRPr>
          </a:p>
          <a:p>
            <a:pPr marL="0" indent="0">
              <a:buNone/>
            </a:pPr>
            <a:r>
              <a:rPr lang="en-IN" sz="4000" kern="100" spc="-5" dirty="0">
                <a:solidFill>
                  <a:srgbClr val="242424"/>
                </a:solidFill>
                <a:effectLst/>
                <a:latin typeface="source-serif-pro"/>
                <a:ea typeface="Calibri" panose="020F0502020204030204" pitchFamily="34" charset="0"/>
                <a:cs typeface="Segoe UI" panose="020B0502040204020203" pitchFamily="34" charset="0"/>
              </a:rPr>
              <a:t>),</a:t>
            </a:r>
            <a:endParaRPr lang="en-IN" sz="4000" kern="100" dirty="0">
              <a:effectLst/>
              <a:latin typeface="source-serif-pro"/>
              <a:ea typeface="Calibri" panose="020F0502020204030204" pitchFamily="34" charset="0"/>
              <a:cs typeface="Times New Roman" panose="02020603050405020304" pitchFamily="18" charset="0"/>
            </a:endParaRPr>
          </a:p>
          <a:p>
            <a:pPr marL="0" indent="0">
              <a:buNone/>
            </a:pPr>
            <a:r>
              <a:rPr lang="en-IN" sz="4000" kern="100" spc="-5" dirty="0">
                <a:solidFill>
                  <a:srgbClr val="242424"/>
                </a:solidFill>
                <a:effectLst/>
                <a:latin typeface="source-serif-pro"/>
                <a:ea typeface="Calibri" panose="020F0502020204030204" pitchFamily="34" charset="0"/>
                <a:cs typeface="Segoe UI" panose="020B0502040204020203" pitchFamily="34" charset="0"/>
              </a:rPr>
              <a:t>cte2 AS (</a:t>
            </a:r>
            <a:endParaRPr lang="en-IN" sz="4000" kern="100" dirty="0">
              <a:effectLst/>
              <a:latin typeface="source-serif-pro"/>
              <a:ea typeface="Calibri" panose="020F0502020204030204" pitchFamily="34" charset="0"/>
              <a:cs typeface="Times New Roman" panose="02020603050405020304" pitchFamily="18" charset="0"/>
            </a:endParaRPr>
          </a:p>
          <a:p>
            <a:pPr marL="0" indent="0">
              <a:buNone/>
            </a:pPr>
            <a:r>
              <a:rPr lang="en-IN" sz="4000" kern="100" spc="-5" dirty="0">
                <a:solidFill>
                  <a:srgbClr val="242424"/>
                </a:solidFill>
                <a:effectLst/>
                <a:latin typeface="source-serif-pro"/>
                <a:ea typeface="Calibri" panose="020F0502020204030204" pitchFamily="34" charset="0"/>
                <a:cs typeface="Segoe UI" panose="020B0502040204020203" pitchFamily="34" charset="0"/>
              </a:rPr>
              <a:t>SELECT *,</a:t>
            </a:r>
            <a:endParaRPr lang="en-IN" sz="4000" kern="100" dirty="0">
              <a:effectLst/>
              <a:latin typeface="source-serif-pro"/>
              <a:ea typeface="Calibri" panose="020F0502020204030204" pitchFamily="34" charset="0"/>
              <a:cs typeface="Times New Roman" panose="02020603050405020304" pitchFamily="18" charset="0"/>
            </a:endParaRPr>
          </a:p>
          <a:p>
            <a:pPr marL="0" indent="0">
              <a:buNone/>
            </a:pPr>
            <a:r>
              <a:rPr lang="en-IN" sz="4000" kern="100" spc="-5" dirty="0">
                <a:solidFill>
                  <a:srgbClr val="242424"/>
                </a:solidFill>
                <a:effectLst/>
                <a:latin typeface="source-serif-pro"/>
                <a:ea typeface="Calibri" panose="020F0502020204030204" pitchFamily="34" charset="0"/>
                <a:cs typeface="Segoe UI" panose="020B0502040204020203" pitchFamily="34" charset="0"/>
              </a:rPr>
              <a:t>RANK() OVER(PARTITION BY </a:t>
            </a:r>
            <a:r>
              <a:rPr lang="en-IN" sz="4000" kern="100" spc="-5" dirty="0" err="1">
                <a:solidFill>
                  <a:srgbClr val="242424"/>
                </a:solidFill>
                <a:effectLst/>
                <a:latin typeface="source-serif-pro"/>
                <a:ea typeface="Calibri" panose="020F0502020204030204" pitchFamily="34" charset="0"/>
                <a:cs typeface="Segoe UI" panose="020B0502040204020203" pitchFamily="34" charset="0"/>
              </a:rPr>
              <a:t>customer_id</a:t>
            </a:r>
            <a:r>
              <a:rPr lang="en-IN" sz="4000" kern="100" spc="-5" dirty="0">
                <a:solidFill>
                  <a:srgbClr val="242424"/>
                </a:solidFill>
                <a:effectLst/>
                <a:latin typeface="source-serif-pro"/>
                <a:ea typeface="Calibri" panose="020F0502020204030204" pitchFamily="34" charset="0"/>
                <a:cs typeface="Segoe UI" panose="020B0502040204020203" pitchFamily="34" charset="0"/>
              </a:rPr>
              <a:t> ORDER BY </a:t>
            </a:r>
            <a:r>
              <a:rPr lang="en-IN" sz="4000" kern="100" spc="-5" dirty="0" err="1">
                <a:solidFill>
                  <a:srgbClr val="242424"/>
                </a:solidFill>
                <a:effectLst/>
                <a:latin typeface="source-serif-pro"/>
                <a:ea typeface="Calibri" panose="020F0502020204030204" pitchFamily="34" charset="0"/>
                <a:cs typeface="Segoe UI" panose="020B0502040204020203" pitchFamily="34" charset="0"/>
              </a:rPr>
              <a:t>order_date</a:t>
            </a:r>
            <a:r>
              <a:rPr lang="en-IN" sz="4000" kern="100" spc="-5" dirty="0">
                <a:solidFill>
                  <a:srgbClr val="242424"/>
                </a:solidFill>
                <a:effectLst/>
                <a:latin typeface="source-serif-pro"/>
                <a:ea typeface="Calibri" panose="020F0502020204030204" pitchFamily="34" charset="0"/>
                <a:cs typeface="Segoe UI" panose="020B0502040204020203" pitchFamily="34" charset="0"/>
              </a:rPr>
              <a:t>) AS r1</a:t>
            </a:r>
            <a:endParaRPr lang="en-IN" sz="4000" kern="100" dirty="0">
              <a:effectLst/>
              <a:latin typeface="source-serif-pro"/>
              <a:ea typeface="Calibri" panose="020F0502020204030204" pitchFamily="34" charset="0"/>
              <a:cs typeface="Times New Roman" panose="02020603050405020304" pitchFamily="18" charset="0"/>
            </a:endParaRPr>
          </a:p>
          <a:p>
            <a:pPr marL="0" indent="0">
              <a:buNone/>
            </a:pPr>
            <a:r>
              <a:rPr lang="en-IN" sz="4000" kern="100" spc="-5" dirty="0">
                <a:solidFill>
                  <a:srgbClr val="242424"/>
                </a:solidFill>
                <a:effectLst/>
                <a:latin typeface="source-serif-pro"/>
                <a:ea typeface="Calibri" panose="020F0502020204030204" pitchFamily="34" charset="0"/>
                <a:cs typeface="Segoe UI" panose="020B0502040204020203" pitchFamily="34" charset="0"/>
              </a:rPr>
              <a:t>FROM </a:t>
            </a:r>
            <a:r>
              <a:rPr lang="en-IN" sz="4000" kern="100" spc="-5" dirty="0" err="1">
                <a:solidFill>
                  <a:srgbClr val="242424"/>
                </a:solidFill>
                <a:effectLst/>
                <a:latin typeface="source-serif-pro"/>
                <a:ea typeface="Calibri" panose="020F0502020204030204" pitchFamily="34" charset="0"/>
                <a:cs typeface="Segoe UI" panose="020B0502040204020203" pitchFamily="34" charset="0"/>
              </a:rPr>
              <a:t>cte</a:t>
            </a:r>
            <a:endParaRPr lang="en-IN" sz="4000" kern="100" dirty="0">
              <a:effectLst/>
              <a:latin typeface="source-serif-pro"/>
              <a:ea typeface="Calibri" panose="020F0502020204030204" pitchFamily="34" charset="0"/>
              <a:cs typeface="Times New Roman" panose="02020603050405020304" pitchFamily="18" charset="0"/>
            </a:endParaRPr>
          </a:p>
          <a:p>
            <a:pPr marL="0" indent="0">
              <a:buNone/>
            </a:pPr>
            <a:r>
              <a:rPr lang="en-IN" sz="4000" kern="100" spc="-5" dirty="0">
                <a:solidFill>
                  <a:srgbClr val="242424"/>
                </a:solidFill>
                <a:effectLst/>
                <a:latin typeface="source-serif-pro"/>
                <a:ea typeface="Calibri" panose="020F0502020204030204" pitchFamily="34" charset="0"/>
                <a:cs typeface="Segoe UI" panose="020B0502040204020203" pitchFamily="34" charset="0"/>
              </a:rPr>
              <a:t>)</a:t>
            </a:r>
            <a:endParaRPr lang="en-IN" sz="4000" kern="100" dirty="0">
              <a:effectLst/>
              <a:latin typeface="source-serif-pro"/>
              <a:ea typeface="Calibri" panose="020F0502020204030204" pitchFamily="34" charset="0"/>
              <a:cs typeface="Times New Roman" panose="02020603050405020304" pitchFamily="18" charset="0"/>
            </a:endParaRPr>
          </a:p>
          <a:p>
            <a:pPr marL="0" indent="0">
              <a:buNone/>
            </a:pPr>
            <a:r>
              <a:rPr lang="en-IN" sz="4000" kern="100" spc="-5" dirty="0">
                <a:solidFill>
                  <a:srgbClr val="242424"/>
                </a:solidFill>
                <a:effectLst/>
                <a:latin typeface="source-serif-pro"/>
                <a:ea typeface="Calibri" panose="020F0502020204030204" pitchFamily="34" charset="0"/>
                <a:cs typeface="Segoe UI" panose="020B0502040204020203" pitchFamily="34" charset="0"/>
              </a:rPr>
              <a:t>SELECT </a:t>
            </a:r>
            <a:r>
              <a:rPr lang="en-IN" sz="4000" kern="100" spc="-5" dirty="0" err="1">
                <a:solidFill>
                  <a:srgbClr val="242424"/>
                </a:solidFill>
                <a:effectLst/>
                <a:latin typeface="source-serif-pro"/>
                <a:ea typeface="Calibri" panose="020F0502020204030204" pitchFamily="34" charset="0"/>
                <a:cs typeface="Segoe UI" panose="020B0502040204020203" pitchFamily="34" charset="0"/>
              </a:rPr>
              <a:t>customer_id</a:t>
            </a:r>
            <a:r>
              <a:rPr lang="en-IN" sz="4000" kern="100" spc="-5" dirty="0">
                <a:solidFill>
                  <a:srgbClr val="242424"/>
                </a:solidFill>
                <a:effectLst/>
                <a:latin typeface="source-serif-pro"/>
                <a:ea typeface="Calibri" panose="020F0502020204030204" pitchFamily="34" charset="0"/>
                <a:cs typeface="Segoe UI" panose="020B0502040204020203" pitchFamily="34" charset="0"/>
              </a:rPr>
              <a:t>, </a:t>
            </a:r>
            <a:r>
              <a:rPr lang="en-IN" sz="4000" kern="100" spc="-5" dirty="0" err="1">
                <a:solidFill>
                  <a:srgbClr val="242424"/>
                </a:solidFill>
                <a:effectLst/>
                <a:latin typeface="source-serif-pro"/>
                <a:ea typeface="Calibri" panose="020F0502020204030204" pitchFamily="34" charset="0"/>
                <a:cs typeface="Segoe UI" panose="020B0502040204020203" pitchFamily="34" charset="0"/>
              </a:rPr>
              <a:t>product_name</a:t>
            </a:r>
            <a:r>
              <a:rPr lang="en-IN" sz="4000" kern="100" spc="-5" dirty="0">
                <a:solidFill>
                  <a:srgbClr val="242424"/>
                </a:solidFill>
                <a:effectLst/>
                <a:latin typeface="source-serif-pro"/>
                <a:ea typeface="Calibri" panose="020F0502020204030204" pitchFamily="34" charset="0"/>
                <a:cs typeface="Segoe UI" panose="020B0502040204020203" pitchFamily="34" charset="0"/>
              </a:rPr>
              <a:t> AS </a:t>
            </a:r>
            <a:r>
              <a:rPr lang="en-IN" sz="4000" kern="100" spc="-5" dirty="0" err="1">
                <a:solidFill>
                  <a:srgbClr val="242424"/>
                </a:solidFill>
                <a:effectLst/>
                <a:latin typeface="source-serif-pro"/>
                <a:ea typeface="Calibri" panose="020F0502020204030204" pitchFamily="34" charset="0"/>
                <a:cs typeface="Segoe UI" panose="020B0502040204020203" pitchFamily="34" charset="0"/>
              </a:rPr>
              <a:t>first_ordered_product</a:t>
            </a:r>
            <a:endParaRPr lang="en-IN" sz="4000" kern="100" dirty="0">
              <a:effectLst/>
              <a:latin typeface="source-serif-pro"/>
              <a:ea typeface="Calibri" panose="020F0502020204030204" pitchFamily="34" charset="0"/>
              <a:cs typeface="Times New Roman" panose="02020603050405020304" pitchFamily="18" charset="0"/>
            </a:endParaRPr>
          </a:p>
          <a:p>
            <a:pPr marL="0" indent="0">
              <a:buNone/>
            </a:pPr>
            <a:r>
              <a:rPr lang="en-IN" sz="4000" kern="100" spc="-5" dirty="0">
                <a:solidFill>
                  <a:srgbClr val="242424"/>
                </a:solidFill>
                <a:effectLst/>
                <a:latin typeface="source-serif-pro"/>
                <a:ea typeface="Calibri" panose="020F0502020204030204" pitchFamily="34" charset="0"/>
                <a:cs typeface="Segoe UI" panose="020B0502040204020203" pitchFamily="34" charset="0"/>
              </a:rPr>
              <a:t>FROM cte2 </a:t>
            </a:r>
            <a:endParaRPr lang="en-IN" sz="4000" kern="100" dirty="0">
              <a:effectLst/>
              <a:latin typeface="source-serif-pro"/>
              <a:ea typeface="Calibri" panose="020F0502020204030204" pitchFamily="34" charset="0"/>
              <a:cs typeface="Times New Roman" panose="02020603050405020304" pitchFamily="18" charset="0"/>
            </a:endParaRPr>
          </a:p>
          <a:p>
            <a:pPr marL="0" indent="0">
              <a:buNone/>
            </a:pPr>
            <a:r>
              <a:rPr lang="en-IN" sz="4000" kern="100" spc="-5" dirty="0">
                <a:solidFill>
                  <a:srgbClr val="242424"/>
                </a:solidFill>
                <a:effectLst/>
                <a:latin typeface="source-serif-pro"/>
                <a:ea typeface="Calibri" panose="020F0502020204030204" pitchFamily="34" charset="0"/>
                <a:cs typeface="Segoe UI" panose="020B0502040204020203" pitchFamily="34" charset="0"/>
              </a:rPr>
              <a:t>WHERE r1 =1;</a:t>
            </a:r>
            <a:endParaRPr lang="en-IN" sz="4400" kern="100" dirty="0">
              <a:effectLst/>
              <a:latin typeface="source-serif-pro"/>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B76585F-9FF5-1EE3-C97B-CC50FFBDD6BE}"/>
              </a:ext>
            </a:extLst>
          </p:cNvPr>
          <p:cNvPicPr>
            <a:picLocks noChangeAspect="1"/>
          </p:cNvPicPr>
          <p:nvPr/>
        </p:nvPicPr>
        <p:blipFill>
          <a:blip r:embed="rId2"/>
          <a:stretch>
            <a:fillRect/>
          </a:stretch>
        </p:blipFill>
        <p:spPr>
          <a:xfrm>
            <a:off x="7752428" y="2471338"/>
            <a:ext cx="3333750" cy="1628714"/>
          </a:xfrm>
          <a:prstGeom prst="rect">
            <a:avLst/>
          </a:prstGeom>
        </p:spPr>
      </p:pic>
      <p:sp>
        <p:nvSpPr>
          <p:cNvPr id="5" name="TextBox 4">
            <a:extLst>
              <a:ext uri="{FF2B5EF4-FFF2-40B4-BE49-F238E27FC236}">
                <a16:creationId xmlns:a16="http://schemas.microsoft.com/office/drawing/2014/main" id="{864E0632-6C04-0233-03D5-D7C00479BEB1}"/>
              </a:ext>
            </a:extLst>
          </p:cNvPr>
          <p:cNvSpPr txBox="1"/>
          <p:nvPr/>
        </p:nvSpPr>
        <p:spPr>
          <a:xfrm>
            <a:off x="7678994" y="4237703"/>
            <a:ext cx="3889550" cy="1477328"/>
          </a:xfrm>
          <a:prstGeom prst="rect">
            <a:avLst/>
          </a:prstGeom>
          <a:noFill/>
        </p:spPr>
        <p:txBody>
          <a:bodyPr wrap="square" rtlCol="0">
            <a:spAutoFit/>
          </a:bodyPr>
          <a:lstStyle/>
          <a:p>
            <a:r>
              <a:rPr lang="en-US" b="1" i="0" dirty="0">
                <a:solidFill>
                  <a:srgbClr val="242424"/>
                </a:solidFill>
                <a:effectLst/>
                <a:highlight>
                  <a:srgbClr val="FFFFFF"/>
                </a:highlight>
                <a:latin typeface="source-serif-pro"/>
              </a:rPr>
              <a:t>Solution: </a:t>
            </a:r>
            <a:r>
              <a:rPr lang="en-US" b="0" i="0" dirty="0">
                <a:solidFill>
                  <a:srgbClr val="242424"/>
                </a:solidFill>
                <a:effectLst/>
                <a:highlight>
                  <a:srgbClr val="FFFFFF"/>
                </a:highlight>
                <a:latin typeface="source-serif-pro"/>
              </a:rPr>
              <a:t>Customer A’s first order as a member is ramen.</a:t>
            </a:r>
          </a:p>
          <a:p>
            <a:pPr algn="l"/>
            <a:r>
              <a:rPr lang="en-US" b="0" i="0" dirty="0">
                <a:solidFill>
                  <a:srgbClr val="242424"/>
                </a:solidFill>
                <a:effectLst/>
                <a:highlight>
                  <a:srgbClr val="FFFFFF"/>
                </a:highlight>
                <a:latin typeface="source-serif-pro"/>
              </a:rPr>
              <a:t>Customer B’s first order as a member is sushi.</a:t>
            </a:r>
          </a:p>
          <a:p>
            <a:endParaRPr lang="en-IN" dirty="0"/>
          </a:p>
        </p:txBody>
      </p:sp>
    </p:spTree>
    <p:extLst>
      <p:ext uri="{BB962C8B-B14F-4D97-AF65-F5344CB8AC3E}">
        <p14:creationId xmlns:p14="http://schemas.microsoft.com/office/powerpoint/2010/main" val="204727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679073-6B81-6430-EFF3-CC65CFF4FA18}"/>
              </a:ext>
            </a:extLst>
          </p:cNvPr>
          <p:cNvSpPr>
            <a:spLocks noGrp="1"/>
          </p:cNvSpPr>
          <p:nvPr>
            <p:ph idx="1"/>
          </p:nvPr>
        </p:nvSpPr>
        <p:spPr>
          <a:xfrm>
            <a:off x="766916" y="2231923"/>
            <a:ext cx="5663381" cy="4542503"/>
          </a:xfrm>
        </p:spPr>
        <p:txBody>
          <a:bodyPr>
            <a:noAutofit/>
          </a:bodyPr>
          <a:lstStyle/>
          <a:p>
            <a:pPr marL="0" indent="0">
              <a:buNone/>
            </a:pPr>
            <a:r>
              <a:rPr lang="en-IN" sz="1200" b="1" kern="100" spc="-5" dirty="0">
                <a:solidFill>
                  <a:srgbClr val="242424"/>
                </a:solidFill>
                <a:effectLst/>
                <a:latin typeface="source-serif-pro"/>
                <a:ea typeface="Calibri" panose="020F0502020204030204" pitchFamily="34" charset="0"/>
                <a:cs typeface="Segoe UI" panose="020B0502040204020203" pitchFamily="34" charset="0"/>
              </a:rPr>
              <a:t>7. Which item was purchased just before the customer became a member?</a:t>
            </a:r>
            <a:endParaRPr lang="en-IN" sz="1200" b="1" kern="100" dirty="0">
              <a:effectLst/>
              <a:latin typeface="source-serif-pro"/>
              <a:ea typeface="Calibri" panose="020F0502020204030204" pitchFamily="34" charset="0"/>
              <a:cs typeface="Times New Roman" panose="02020603050405020304" pitchFamily="18" charset="0"/>
            </a:endParaRPr>
          </a:p>
          <a:p>
            <a:pPr marL="0" indent="0">
              <a:buNone/>
            </a:pPr>
            <a:r>
              <a:rPr lang="en-IN" sz="800" kern="100" spc="-5" dirty="0">
                <a:solidFill>
                  <a:srgbClr val="242424"/>
                </a:solidFill>
                <a:effectLst/>
                <a:latin typeface="source-serif-pro"/>
                <a:ea typeface="Calibri" panose="020F0502020204030204" pitchFamily="34" charset="0"/>
                <a:cs typeface="Segoe UI" panose="020B0502040204020203" pitchFamily="34" charset="0"/>
              </a:rPr>
              <a:t>WITH </a:t>
            </a:r>
            <a:r>
              <a:rPr lang="en-IN" sz="800" kern="100" spc="-5" dirty="0" err="1">
                <a:solidFill>
                  <a:srgbClr val="242424"/>
                </a:solidFill>
                <a:effectLst/>
                <a:latin typeface="source-serif-pro"/>
                <a:ea typeface="Calibri" panose="020F0502020204030204" pitchFamily="34" charset="0"/>
                <a:cs typeface="Segoe UI" panose="020B0502040204020203" pitchFamily="34" charset="0"/>
              </a:rPr>
              <a:t>cte</a:t>
            </a:r>
            <a:r>
              <a:rPr lang="en-IN" sz="800" kern="100" spc="-5" dirty="0">
                <a:solidFill>
                  <a:srgbClr val="242424"/>
                </a:solidFill>
                <a:effectLst/>
                <a:latin typeface="source-serif-pro"/>
                <a:ea typeface="Calibri" panose="020F0502020204030204" pitchFamily="34" charset="0"/>
                <a:cs typeface="Segoe UI" panose="020B0502040204020203" pitchFamily="34" charset="0"/>
              </a:rPr>
              <a:t> AS (</a:t>
            </a:r>
            <a:endParaRPr lang="en-IN" sz="800" kern="100" dirty="0">
              <a:effectLst/>
              <a:latin typeface="source-serif-pro"/>
              <a:ea typeface="Calibri" panose="020F0502020204030204" pitchFamily="34" charset="0"/>
              <a:cs typeface="Times New Roman" panose="02020603050405020304" pitchFamily="18" charset="0"/>
            </a:endParaRPr>
          </a:p>
          <a:p>
            <a:pPr marL="0" indent="0">
              <a:buNone/>
            </a:pPr>
            <a:r>
              <a:rPr lang="en-IN" sz="800" kern="100" spc="-5" dirty="0">
                <a:solidFill>
                  <a:srgbClr val="242424"/>
                </a:solidFill>
                <a:effectLst/>
                <a:latin typeface="source-serif-pro"/>
                <a:ea typeface="Calibri" panose="020F0502020204030204" pitchFamily="34" charset="0"/>
                <a:cs typeface="Segoe UI" panose="020B0502040204020203" pitchFamily="34" charset="0"/>
              </a:rPr>
              <a:t>SELECT </a:t>
            </a:r>
            <a:r>
              <a:rPr lang="en-IN" sz="800" kern="100" spc="-5" dirty="0" err="1">
                <a:solidFill>
                  <a:srgbClr val="242424"/>
                </a:solidFill>
                <a:effectLst/>
                <a:latin typeface="source-serif-pro"/>
                <a:ea typeface="Calibri" panose="020F0502020204030204" pitchFamily="34" charset="0"/>
                <a:cs typeface="Segoe UI" panose="020B0502040204020203" pitchFamily="34" charset="0"/>
              </a:rPr>
              <a:t>s.customer_id</a:t>
            </a:r>
            <a:r>
              <a:rPr lang="en-IN" sz="800" kern="100" spc="-5" dirty="0">
                <a:solidFill>
                  <a:srgbClr val="242424"/>
                </a:solidFill>
                <a:effectLst/>
                <a:latin typeface="source-serif-pro"/>
                <a:ea typeface="Calibri" panose="020F0502020204030204" pitchFamily="34" charset="0"/>
                <a:cs typeface="Segoe UI" panose="020B0502040204020203" pitchFamily="34" charset="0"/>
              </a:rPr>
              <a:t>, </a:t>
            </a:r>
            <a:r>
              <a:rPr lang="en-IN" sz="800" kern="100" spc="-5" dirty="0" err="1">
                <a:solidFill>
                  <a:srgbClr val="242424"/>
                </a:solidFill>
                <a:effectLst/>
                <a:latin typeface="source-serif-pro"/>
                <a:ea typeface="Calibri" panose="020F0502020204030204" pitchFamily="34" charset="0"/>
                <a:cs typeface="Segoe UI" panose="020B0502040204020203" pitchFamily="34" charset="0"/>
              </a:rPr>
              <a:t>s.order_date</a:t>
            </a:r>
            <a:r>
              <a:rPr lang="en-IN" sz="800" kern="100" spc="-5" dirty="0">
                <a:solidFill>
                  <a:srgbClr val="242424"/>
                </a:solidFill>
                <a:effectLst/>
                <a:latin typeface="source-serif-pro"/>
                <a:ea typeface="Calibri" panose="020F0502020204030204" pitchFamily="34" charset="0"/>
                <a:cs typeface="Segoe UI" panose="020B0502040204020203" pitchFamily="34" charset="0"/>
              </a:rPr>
              <a:t>, m2.product_name</a:t>
            </a:r>
            <a:endParaRPr lang="en-IN" sz="800" kern="100" dirty="0">
              <a:effectLst/>
              <a:latin typeface="source-serif-pro"/>
              <a:ea typeface="Calibri" panose="020F0502020204030204" pitchFamily="34" charset="0"/>
              <a:cs typeface="Times New Roman" panose="02020603050405020304" pitchFamily="18" charset="0"/>
            </a:endParaRPr>
          </a:p>
          <a:p>
            <a:pPr marL="0" indent="0">
              <a:buNone/>
            </a:pPr>
            <a:r>
              <a:rPr lang="en-IN" sz="800" kern="100" spc="-5" dirty="0">
                <a:solidFill>
                  <a:srgbClr val="242424"/>
                </a:solidFill>
                <a:effectLst/>
                <a:latin typeface="source-serif-pro"/>
                <a:ea typeface="Calibri" panose="020F0502020204030204" pitchFamily="34" charset="0"/>
                <a:cs typeface="Segoe UI" panose="020B0502040204020203" pitchFamily="34" charset="0"/>
              </a:rPr>
              <a:t>FROM sales s </a:t>
            </a:r>
            <a:endParaRPr lang="en-IN" sz="800" kern="100" dirty="0">
              <a:effectLst/>
              <a:latin typeface="source-serif-pro"/>
              <a:ea typeface="Calibri" panose="020F0502020204030204" pitchFamily="34" charset="0"/>
              <a:cs typeface="Times New Roman" panose="02020603050405020304" pitchFamily="18" charset="0"/>
            </a:endParaRPr>
          </a:p>
          <a:p>
            <a:pPr marL="0" indent="0">
              <a:buNone/>
            </a:pPr>
            <a:r>
              <a:rPr lang="en-IN" sz="800" kern="100" spc="-5" dirty="0">
                <a:solidFill>
                  <a:srgbClr val="242424"/>
                </a:solidFill>
                <a:effectLst/>
                <a:latin typeface="source-serif-pro"/>
                <a:ea typeface="Calibri" panose="020F0502020204030204" pitchFamily="34" charset="0"/>
                <a:cs typeface="Segoe UI" panose="020B0502040204020203" pitchFamily="34" charset="0"/>
              </a:rPr>
              <a:t>JOIN members m </a:t>
            </a:r>
            <a:endParaRPr lang="en-IN" sz="800" kern="100" dirty="0">
              <a:effectLst/>
              <a:latin typeface="source-serif-pro"/>
              <a:ea typeface="Calibri" panose="020F0502020204030204" pitchFamily="34" charset="0"/>
              <a:cs typeface="Times New Roman" panose="02020603050405020304" pitchFamily="18" charset="0"/>
            </a:endParaRPr>
          </a:p>
          <a:p>
            <a:pPr marL="0" indent="0">
              <a:buNone/>
            </a:pPr>
            <a:r>
              <a:rPr lang="en-IN" sz="800" kern="100" spc="-5" dirty="0">
                <a:solidFill>
                  <a:srgbClr val="242424"/>
                </a:solidFill>
                <a:effectLst/>
                <a:latin typeface="source-serif-pro"/>
                <a:ea typeface="Calibri" panose="020F0502020204030204" pitchFamily="34" charset="0"/>
                <a:cs typeface="Segoe UI" panose="020B0502040204020203" pitchFamily="34" charset="0"/>
              </a:rPr>
              <a:t>ON </a:t>
            </a:r>
            <a:r>
              <a:rPr lang="en-IN" sz="800" kern="100" spc="-5" dirty="0" err="1">
                <a:solidFill>
                  <a:srgbClr val="242424"/>
                </a:solidFill>
                <a:effectLst/>
                <a:latin typeface="source-serif-pro"/>
                <a:ea typeface="Calibri" panose="020F0502020204030204" pitchFamily="34" charset="0"/>
                <a:cs typeface="Segoe UI" panose="020B0502040204020203" pitchFamily="34" charset="0"/>
              </a:rPr>
              <a:t>s.customer_id</a:t>
            </a:r>
            <a:r>
              <a:rPr lang="en-IN" sz="800" kern="100" spc="-5" dirty="0">
                <a:solidFill>
                  <a:srgbClr val="242424"/>
                </a:solidFill>
                <a:effectLst/>
                <a:latin typeface="source-serif-pro"/>
                <a:ea typeface="Calibri" panose="020F0502020204030204" pitchFamily="34" charset="0"/>
                <a:cs typeface="Segoe UI" panose="020B0502040204020203" pitchFamily="34" charset="0"/>
              </a:rPr>
              <a:t> = </a:t>
            </a:r>
            <a:r>
              <a:rPr lang="en-IN" sz="800" kern="100" spc="-5" dirty="0" err="1">
                <a:solidFill>
                  <a:srgbClr val="242424"/>
                </a:solidFill>
                <a:effectLst/>
                <a:latin typeface="source-serif-pro"/>
                <a:ea typeface="Calibri" panose="020F0502020204030204" pitchFamily="34" charset="0"/>
                <a:cs typeface="Segoe UI" panose="020B0502040204020203" pitchFamily="34" charset="0"/>
              </a:rPr>
              <a:t>m.customer_id</a:t>
            </a:r>
            <a:endParaRPr lang="en-IN" sz="800" kern="100" dirty="0">
              <a:effectLst/>
              <a:latin typeface="source-serif-pro"/>
              <a:ea typeface="Calibri" panose="020F0502020204030204" pitchFamily="34" charset="0"/>
              <a:cs typeface="Times New Roman" panose="02020603050405020304" pitchFamily="18" charset="0"/>
            </a:endParaRPr>
          </a:p>
          <a:p>
            <a:pPr marL="0" indent="0">
              <a:buNone/>
            </a:pPr>
            <a:r>
              <a:rPr lang="en-IN" sz="800" kern="100" spc="-5" dirty="0">
                <a:solidFill>
                  <a:srgbClr val="242424"/>
                </a:solidFill>
                <a:effectLst/>
                <a:latin typeface="source-serif-pro"/>
                <a:ea typeface="Calibri" panose="020F0502020204030204" pitchFamily="34" charset="0"/>
                <a:cs typeface="Segoe UI" panose="020B0502040204020203" pitchFamily="34" charset="0"/>
              </a:rPr>
              <a:t>JOIN menu m2 </a:t>
            </a:r>
            <a:endParaRPr lang="en-IN" sz="800" kern="100" dirty="0">
              <a:effectLst/>
              <a:latin typeface="source-serif-pro"/>
              <a:ea typeface="Calibri" panose="020F0502020204030204" pitchFamily="34" charset="0"/>
              <a:cs typeface="Times New Roman" panose="02020603050405020304" pitchFamily="18" charset="0"/>
            </a:endParaRPr>
          </a:p>
          <a:p>
            <a:pPr marL="0" indent="0">
              <a:buNone/>
            </a:pPr>
            <a:r>
              <a:rPr lang="en-IN" sz="800" kern="100" spc="-5" dirty="0">
                <a:solidFill>
                  <a:srgbClr val="242424"/>
                </a:solidFill>
                <a:effectLst/>
                <a:latin typeface="source-serif-pro"/>
                <a:ea typeface="Calibri" panose="020F0502020204030204" pitchFamily="34" charset="0"/>
                <a:cs typeface="Segoe UI" panose="020B0502040204020203" pitchFamily="34" charset="0"/>
              </a:rPr>
              <a:t>ON </a:t>
            </a:r>
            <a:r>
              <a:rPr lang="en-IN" sz="800" kern="100" spc="-5" dirty="0" err="1">
                <a:solidFill>
                  <a:srgbClr val="242424"/>
                </a:solidFill>
                <a:effectLst/>
                <a:latin typeface="source-serif-pro"/>
                <a:ea typeface="Calibri" panose="020F0502020204030204" pitchFamily="34" charset="0"/>
                <a:cs typeface="Segoe UI" panose="020B0502040204020203" pitchFamily="34" charset="0"/>
              </a:rPr>
              <a:t>s.product_id</a:t>
            </a:r>
            <a:r>
              <a:rPr lang="en-IN" sz="800" kern="100" spc="-5" dirty="0">
                <a:solidFill>
                  <a:srgbClr val="242424"/>
                </a:solidFill>
                <a:effectLst/>
                <a:latin typeface="source-serif-pro"/>
                <a:ea typeface="Calibri" panose="020F0502020204030204" pitchFamily="34" charset="0"/>
                <a:cs typeface="Segoe UI" panose="020B0502040204020203" pitchFamily="34" charset="0"/>
              </a:rPr>
              <a:t> = m2.product_id</a:t>
            </a:r>
            <a:endParaRPr lang="en-IN" sz="800" kern="100" dirty="0">
              <a:effectLst/>
              <a:latin typeface="source-serif-pro"/>
              <a:ea typeface="Calibri" panose="020F0502020204030204" pitchFamily="34" charset="0"/>
              <a:cs typeface="Times New Roman" panose="02020603050405020304" pitchFamily="18" charset="0"/>
            </a:endParaRPr>
          </a:p>
          <a:p>
            <a:pPr marL="0" indent="0">
              <a:buNone/>
            </a:pPr>
            <a:r>
              <a:rPr lang="en-IN" sz="800" kern="100" spc="-5" dirty="0">
                <a:solidFill>
                  <a:srgbClr val="242424"/>
                </a:solidFill>
                <a:effectLst/>
                <a:latin typeface="source-serif-pro"/>
                <a:ea typeface="Calibri" panose="020F0502020204030204" pitchFamily="34" charset="0"/>
                <a:cs typeface="Segoe UI" panose="020B0502040204020203" pitchFamily="34" charset="0"/>
              </a:rPr>
              <a:t>WHERE </a:t>
            </a:r>
            <a:r>
              <a:rPr lang="en-IN" sz="800" kern="100" spc="-5" dirty="0" err="1">
                <a:solidFill>
                  <a:srgbClr val="242424"/>
                </a:solidFill>
                <a:effectLst/>
                <a:latin typeface="source-serif-pro"/>
                <a:ea typeface="Calibri" panose="020F0502020204030204" pitchFamily="34" charset="0"/>
                <a:cs typeface="Segoe UI" panose="020B0502040204020203" pitchFamily="34" charset="0"/>
              </a:rPr>
              <a:t>order_date</a:t>
            </a:r>
            <a:r>
              <a:rPr lang="en-IN" sz="800" kern="100" spc="-5" dirty="0">
                <a:solidFill>
                  <a:srgbClr val="242424"/>
                </a:solidFill>
                <a:effectLst/>
                <a:latin typeface="source-serif-pro"/>
                <a:ea typeface="Calibri" panose="020F0502020204030204" pitchFamily="34" charset="0"/>
                <a:cs typeface="Segoe UI" panose="020B0502040204020203" pitchFamily="34" charset="0"/>
              </a:rPr>
              <a:t> &lt; </a:t>
            </a:r>
            <a:r>
              <a:rPr lang="en-IN" sz="800" kern="100" spc="-5" dirty="0" err="1">
                <a:solidFill>
                  <a:srgbClr val="242424"/>
                </a:solidFill>
                <a:effectLst/>
                <a:latin typeface="source-serif-pro"/>
                <a:ea typeface="Calibri" panose="020F0502020204030204" pitchFamily="34" charset="0"/>
                <a:cs typeface="Segoe UI" panose="020B0502040204020203" pitchFamily="34" charset="0"/>
              </a:rPr>
              <a:t>join_date</a:t>
            </a:r>
            <a:endParaRPr lang="en-IN" sz="800" kern="100" dirty="0">
              <a:effectLst/>
              <a:latin typeface="source-serif-pro"/>
              <a:ea typeface="Calibri" panose="020F0502020204030204" pitchFamily="34" charset="0"/>
              <a:cs typeface="Times New Roman" panose="02020603050405020304" pitchFamily="18" charset="0"/>
            </a:endParaRPr>
          </a:p>
          <a:p>
            <a:pPr marL="0" indent="0">
              <a:buNone/>
            </a:pPr>
            <a:r>
              <a:rPr lang="en-IN" sz="800" kern="100" spc="-5" dirty="0">
                <a:solidFill>
                  <a:srgbClr val="242424"/>
                </a:solidFill>
                <a:effectLst/>
                <a:latin typeface="source-serif-pro"/>
                <a:ea typeface="Calibri" panose="020F0502020204030204" pitchFamily="34" charset="0"/>
                <a:cs typeface="Segoe UI" panose="020B0502040204020203" pitchFamily="34" charset="0"/>
              </a:rPr>
              <a:t>),</a:t>
            </a:r>
            <a:endParaRPr lang="en-IN" sz="800" kern="100" dirty="0">
              <a:effectLst/>
              <a:latin typeface="source-serif-pro"/>
              <a:ea typeface="Calibri" panose="020F0502020204030204" pitchFamily="34" charset="0"/>
              <a:cs typeface="Times New Roman" panose="02020603050405020304" pitchFamily="18" charset="0"/>
            </a:endParaRPr>
          </a:p>
          <a:p>
            <a:pPr marL="0" indent="0">
              <a:buNone/>
            </a:pPr>
            <a:r>
              <a:rPr lang="en-IN" sz="800" kern="100" spc="-5" dirty="0">
                <a:solidFill>
                  <a:srgbClr val="242424"/>
                </a:solidFill>
                <a:effectLst/>
                <a:latin typeface="source-serif-pro"/>
                <a:ea typeface="Calibri" panose="020F0502020204030204" pitchFamily="34" charset="0"/>
                <a:cs typeface="Segoe UI" panose="020B0502040204020203" pitchFamily="34" charset="0"/>
              </a:rPr>
              <a:t>cte2 AS (</a:t>
            </a:r>
            <a:endParaRPr lang="en-IN" sz="800" kern="100" dirty="0">
              <a:effectLst/>
              <a:latin typeface="source-serif-pro"/>
              <a:ea typeface="Calibri" panose="020F0502020204030204" pitchFamily="34" charset="0"/>
              <a:cs typeface="Times New Roman" panose="02020603050405020304" pitchFamily="18" charset="0"/>
            </a:endParaRPr>
          </a:p>
          <a:p>
            <a:pPr marL="0" indent="0">
              <a:buNone/>
            </a:pPr>
            <a:r>
              <a:rPr lang="en-IN" sz="800" kern="100" spc="-5" dirty="0">
                <a:solidFill>
                  <a:srgbClr val="242424"/>
                </a:solidFill>
                <a:effectLst/>
                <a:latin typeface="source-serif-pro"/>
                <a:ea typeface="Calibri" panose="020F0502020204030204" pitchFamily="34" charset="0"/>
                <a:cs typeface="Segoe UI" panose="020B0502040204020203" pitchFamily="34" charset="0"/>
              </a:rPr>
              <a:t>SELECT *,</a:t>
            </a:r>
            <a:endParaRPr lang="en-IN" sz="800" kern="100" dirty="0">
              <a:effectLst/>
              <a:latin typeface="source-serif-pro"/>
              <a:ea typeface="Calibri" panose="020F0502020204030204" pitchFamily="34" charset="0"/>
              <a:cs typeface="Times New Roman" panose="02020603050405020304" pitchFamily="18" charset="0"/>
            </a:endParaRPr>
          </a:p>
          <a:p>
            <a:pPr marL="0" indent="0">
              <a:buNone/>
            </a:pPr>
            <a:r>
              <a:rPr lang="en-IN" sz="800" kern="100" spc="-5" dirty="0">
                <a:solidFill>
                  <a:srgbClr val="242424"/>
                </a:solidFill>
                <a:effectLst/>
                <a:latin typeface="source-serif-pro"/>
                <a:ea typeface="Calibri" panose="020F0502020204030204" pitchFamily="34" charset="0"/>
                <a:cs typeface="Segoe UI" panose="020B0502040204020203" pitchFamily="34" charset="0"/>
              </a:rPr>
              <a:t>RANK() OVER(PARTITION BY </a:t>
            </a:r>
            <a:r>
              <a:rPr lang="en-IN" sz="800" kern="100" spc="-5" dirty="0" err="1">
                <a:solidFill>
                  <a:srgbClr val="242424"/>
                </a:solidFill>
                <a:effectLst/>
                <a:latin typeface="source-serif-pro"/>
                <a:ea typeface="Calibri" panose="020F0502020204030204" pitchFamily="34" charset="0"/>
                <a:cs typeface="Segoe UI" panose="020B0502040204020203" pitchFamily="34" charset="0"/>
              </a:rPr>
              <a:t>customer_id</a:t>
            </a:r>
            <a:r>
              <a:rPr lang="en-IN" sz="800" kern="100" spc="-5" dirty="0">
                <a:solidFill>
                  <a:srgbClr val="242424"/>
                </a:solidFill>
                <a:effectLst/>
                <a:latin typeface="source-serif-pro"/>
                <a:ea typeface="Calibri" panose="020F0502020204030204" pitchFamily="34" charset="0"/>
                <a:cs typeface="Segoe UI" panose="020B0502040204020203" pitchFamily="34" charset="0"/>
              </a:rPr>
              <a:t> ORDER BY </a:t>
            </a:r>
            <a:r>
              <a:rPr lang="en-IN" sz="800" kern="100" spc="-5" dirty="0" err="1">
                <a:solidFill>
                  <a:srgbClr val="242424"/>
                </a:solidFill>
                <a:effectLst/>
                <a:latin typeface="source-serif-pro"/>
                <a:ea typeface="Calibri" panose="020F0502020204030204" pitchFamily="34" charset="0"/>
                <a:cs typeface="Segoe UI" panose="020B0502040204020203" pitchFamily="34" charset="0"/>
              </a:rPr>
              <a:t>order_date</a:t>
            </a:r>
            <a:r>
              <a:rPr lang="en-IN" sz="800" kern="100" spc="-5" dirty="0">
                <a:solidFill>
                  <a:srgbClr val="242424"/>
                </a:solidFill>
                <a:effectLst/>
                <a:latin typeface="source-serif-pro"/>
                <a:ea typeface="Calibri" panose="020F0502020204030204" pitchFamily="34" charset="0"/>
                <a:cs typeface="Segoe UI" panose="020B0502040204020203" pitchFamily="34" charset="0"/>
              </a:rPr>
              <a:t> DESC) AS R1</a:t>
            </a:r>
            <a:endParaRPr lang="en-IN" sz="800" kern="100" dirty="0">
              <a:effectLst/>
              <a:latin typeface="source-serif-pro"/>
              <a:ea typeface="Calibri" panose="020F0502020204030204" pitchFamily="34" charset="0"/>
              <a:cs typeface="Times New Roman" panose="02020603050405020304" pitchFamily="18" charset="0"/>
            </a:endParaRPr>
          </a:p>
          <a:p>
            <a:pPr marL="0" indent="0">
              <a:buNone/>
            </a:pPr>
            <a:r>
              <a:rPr lang="en-IN" sz="800" kern="100" spc="-5" dirty="0">
                <a:solidFill>
                  <a:srgbClr val="242424"/>
                </a:solidFill>
                <a:effectLst/>
                <a:latin typeface="source-serif-pro"/>
                <a:ea typeface="Calibri" panose="020F0502020204030204" pitchFamily="34" charset="0"/>
                <a:cs typeface="Segoe UI" panose="020B0502040204020203" pitchFamily="34" charset="0"/>
              </a:rPr>
              <a:t>FROM </a:t>
            </a:r>
            <a:r>
              <a:rPr lang="en-IN" sz="800" kern="100" spc="-5" dirty="0" err="1">
                <a:solidFill>
                  <a:srgbClr val="242424"/>
                </a:solidFill>
                <a:effectLst/>
                <a:latin typeface="source-serif-pro"/>
                <a:ea typeface="Calibri" panose="020F0502020204030204" pitchFamily="34" charset="0"/>
                <a:cs typeface="Segoe UI" panose="020B0502040204020203" pitchFamily="34" charset="0"/>
              </a:rPr>
              <a:t>cte</a:t>
            </a:r>
            <a:endParaRPr lang="en-IN" sz="800" kern="100" dirty="0">
              <a:effectLst/>
              <a:latin typeface="source-serif-pro"/>
              <a:ea typeface="Calibri" panose="020F0502020204030204" pitchFamily="34" charset="0"/>
              <a:cs typeface="Times New Roman" panose="02020603050405020304" pitchFamily="18" charset="0"/>
            </a:endParaRPr>
          </a:p>
          <a:p>
            <a:pPr marL="0" indent="0">
              <a:buNone/>
            </a:pPr>
            <a:r>
              <a:rPr lang="en-IN" sz="800" kern="100" spc="-5" dirty="0">
                <a:solidFill>
                  <a:srgbClr val="242424"/>
                </a:solidFill>
                <a:effectLst/>
                <a:latin typeface="source-serif-pro"/>
                <a:ea typeface="Calibri" panose="020F0502020204030204" pitchFamily="34" charset="0"/>
                <a:cs typeface="Segoe UI" panose="020B0502040204020203" pitchFamily="34" charset="0"/>
              </a:rPr>
              <a:t>)</a:t>
            </a:r>
            <a:endParaRPr lang="en-IN" sz="800" kern="100" dirty="0">
              <a:effectLst/>
              <a:latin typeface="source-serif-pro"/>
              <a:ea typeface="Calibri" panose="020F0502020204030204" pitchFamily="34" charset="0"/>
              <a:cs typeface="Times New Roman" panose="02020603050405020304" pitchFamily="18" charset="0"/>
            </a:endParaRPr>
          </a:p>
          <a:p>
            <a:pPr marL="0" indent="0">
              <a:buNone/>
            </a:pPr>
            <a:r>
              <a:rPr lang="en-IN" sz="800" kern="100" spc="-5" dirty="0">
                <a:solidFill>
                  <a:srgbClr val="242424"/>
                </a:solidFill>
                <a:effectLst/>
                <a:latin typeface="source-serif-pro"/>
                <a:ea typeface="Calibri" panose="020F0502020204030204" pitchFamily="34" charset="0"/>
                <a:cs typeface="Segoe UI" panose="020B0502040204020203" pitchFamily="34" charset="0"/>
              </a:rPr>
              <a:t>SELECT </a:t>
            </a:r>
            <a:r>
              <a:rPr lang="en-IN" sz="800" kern="100" spc="-5" dirty="0" err="1">
                <a:solidFill>
                  <a:srgbClr val="242424"/>
                </a:solidFill>
                <a:effectLst/>
                <a:latin typeface="source-serif-pro"/>
                <a:ea typeface="Calibri" panose="020F0502020204030204" pitchFamily="34" charset="0"/>
                <a:cs typeface="Segoe UI" panose="020B0502040204020203" pitchFamily="34" charset="0"/>
              </a:rPr>
              <a:t>customer_id</a:t>
            </a:r>
            <a:r>
              <a:rPr lang="en-IN" sz="800" kern="100" spc="-5" dirty="0">
                <a:solidFill>
                  <a:srgbClr val="242424"/>
                </a:solidFill>
                <a:effectLst/>
                <a:latin typeface="source-serif-pro"/>
                <a:ea typeface="Calibri" panose="020F0502020204030204" pitchFamily="34" charset="0"/>
                <a:cs typeface="Segoe UI" panose="020B0502040204020203" pitchFamily="34" charset="0"/>
              </a:rPr>
              <a:t>, </a:t>
            </a:r>
            <a:r>
              <a:rPr lang="en-IN" sz="800" kern="100" spc="-5" dirty="0" err="1">
                <a:solidFill>
                  <a:srgbClr val="242424"/>
                </a:solidFill>
                <a:effectLst/>
                <a:latin typeface="source-serif-pro"/>
                <a:ea typeface="Calibri" panose="020F0502020204030204" pitchFamily="34" charset="0"/>
                <a:cs typeface="Segoe UI" panose="020B0502040204020203" pitchFamily="34" charset="0"/>
              </a:rPr>
              <a:t>product_name</a:t>
            </a:r>
            <a:r>
              <a:rPr lang="en-IN" sz="800" kern="100" spc="-5" dirty="0">
                <a:solidFill>
                  <a:srgbClr val="242424"/>
                </a:solidFill>
                <a:effectLst/>
                <a:latin typeface="source-serif-pro"/>
                <a:ea typeface="Calibri" panose="020F0502020204030204" pitchFamily="34" charset="0"/>
                <a:cs typeface="Segoe UI" panose="020B0502040204020203" pitchFamily="34" charset="0"/>
              </a:rPr>
              <a:t> AS </a:t>
            </a:r>
            <a:r>
              <a:rPr lang="en-IN" sz="800" kern="100" spc="-5" dirty="0" err="1">
                <a:solidFill>
                  <a:srgbClr val="242424"/>
                </a:solidFill>
                <a:effectLst/>
                <a:latin typeface="source-serif-pro"/>
                <a:ea typeface="Calibri" panose="020F0502020204030204" pitchFamily="34" charset="0"/>
                <a:cs typeface="Segoe UI" panose="020B0502040204020203" pitchFamily="34" charset="0"/>
              </a:rPr>
              <a:t>order_before_joining</a:t>
            </a:r>
            <a:endParaRPr lang="en-IN" sz="800" kern="100" dirty="0">
              <a:effectLst/>
              <a:latin typeface="source-serif-pro"/>
              <a:ea typeface="Calibri" panose="020F0502020204030204" pitchFamily="34" charset="0"/>
              <a:cs typeface="Times New Roman" panose="02020603050405020304" pitchFamily="18" charset="0"/>
            </a:endParaRPr>
          </a:p>
          <a:p>
            <a:pPr marL="0" indent="0">
              <a:buNone/>
            </a:pPr>
            <a:r>
              <a:rPr lang="en-IN" sz="800" kern="100" spc="-5" dirty="0">
                <a:solidFill>
                  <a:srgbClr val="242424"/>
                </a:solidFill>
                <a:effectLst/>
                <a:latin typeface="source-serif-pro"/>
                <a:ea typeface="Calibri" panose="020F0502020204030204" pitchFamily="34" charset="0"/>
                <a:cs typeface="Segoe UI" panose="020B0502040204020203" pitchFamily="34" charset="0"/>
              </a:rPr>
              <a:t>FROM cte2</a:t>
            </a:r>
            <a:endParaRPr lang="en-IN" sz="800" kern="100" dirty="0">
              <a:effectLst/>
              <a:latin typeface="source-serif-pro"/>
              <a:ea typeface="Calibri" panose="020F0502020204030204" pitchFamily="34" charset="0"/>
              <a:cs typeface="Times New Roman" panose="02020603050405020304" pitchFamily="18" charset="0"/>
            </a:endParaRPr>
          </a:p>
          <a:p>
            <a:pPr marL="0" indent="0">
              <a:buNone/>
            </a:pPr>
            <a:r>
              <a:rPr lang="en-IN" sz="800" kern="100" spc="-5" dirty="0">
                <a:solidFill>
                  <a:srgbClr val="242424"/>
                </a:solidFill>
                <a:effectLst/>
                <a:latin typeface="source-serif-pro"/>
                <a:ea typeface="Calibri" panose="020F0502020204030204" pitchFamily="34" charset="0"/>
                <a:cs typeface="Segoe UI" panose="020B0502040204020203" pitchFamily="34" charset="0"/>
              </a:rPr>
              <a:t>WHERE R1=1;</a:t>
            </a:r>
            <a:endParaRPr lang="en-IN" sz="800" kern="100" dirty="0">
              <a:effectLst/>
              <a:latin typeface="source-serif-pro"/>
              <a:ea typeface="Calibri" panose="020F0502020204030204" pitchFamily="34" charset="0"/>
              <a:cs typeface="Times New Roman" panose="02020603050405020304" pitchFamily="18" charset="0"/>
            </a:endParaRPr>
          </a:p>
          <a:p>
            <a:pPr marL="0" indent="0">
              <a:buNone/>
            </a:pPr>
            <a:endParaRPr lang="en-IN" sz="900" dirty="0">
              <a:latin typeface="source-serif-pro"/>
            </a:endParaRPr>
          </a:p>
        </p:txBody>
      </p:sp>
      <p:pic>
        <p:nvPicPr>
          <p:cNvPr id="4" name="Picture 3">
            <a:extLst>
              <a:ext uri="{FF2B5EF4-FFF2-40B4-BE49-F238E27FC236}">
                <a16:creationId xmlns:a16="http://schemas.microsoft.com/office/drawing/2014/main" id="{57274E8B-7CDD-6B4D-BE7D-783D2CCA0470}"/>
              </a:ext>
            </a:extLst>
          </p:cNvPr>
          <p:cNvPicPr>
            <a:picLocks noChangeAspect="1"/>
          </p:cNvPicPr>
          <p:nvPr/>
        </p:nvPicPr>
        <p:blipFill>
          <a:blip r:embed="rId2"/>
          <a:stretch>
            <a:fillRect/>
          </a:stretch>
        </p:blipFill>
        <p:spPr>
          <a:xfrm>
            <a:off x="7947230" y="2231923"/>
            <a:ext cx="3219450" cy="1995948"/>
          </a:xfrm>
          <a:prstGeom prst="rect">
            <a:avLst/>
          </a:prstGeom>
        </p:spPr>
      </p:pic>
      <p:sp>
        <p:nvSpPr>
          <p:cNvPr id="5" name="TextBox 4">
            <a:extLst>
              <a:ext uri="{FF2B5EF4-FFF2-40B4-BE49-F238E27FC236}">
                <a16:creationId xmlns:a16="http://schemas.microsoft.com/office/drawing/2014/main" id="{8456A606-7FE8-810E-CEAC-83BC7E079A00}"/>
              </a:ext>
            </a:extLst>
          </p:cNvPr>
          <p:cNvSpPr txBox="1"/>
          <p:nvPr/>
        </p:nvSpPr>
        <p:spPr>
          <a:xfrm>
            <a:off x="8040022" y="4395019"/>
            <a:ext cx="3126658" cy="2308324"/>
          </a:xfrm>
          <a:prstGeom prst="rect">
            <a:avLst/>
          </a:prstGeom>
          <a:noFill/>
        </p:spPr>
        <p:txBody>
          <a:bodyPr wrap="square" rtlCol="0">
            <a:spAutoFit/>
          </a:bodyPr>
          <a:lstStyle/>
          <a:p>
            <a:pPr algn="l"/>
            <a:r>
              <a:rPr lang="en-US" b="1" dirty="0">
                <a:solidFill>
                  <a:srgbClr val="242424"/>
                </a:solidFill>
                <a:highlight>
                  <a:srgbClr val="FFFFFF"/>
                </a:highlight>
                <a:latin typeface="source-serif-pro"/>
              </a:rPr>
              <a:t>Solution</a:t>
            </a:r>
            <a:r>
              <a:rPr lang="en-US" b="1" i="0" dirty="0">
                <a:solidFill>
                  <a:srgbClr val="242424"/>
                </a:solidFill>
                <a:effectLst/>
                <a:highlight>
                  <a:srgbClr val="FFFFFF"/>
                </a:highlight>
                <a:latin typeface="source-serif-pro"/>
              </a:rPr>
              <a:t>:</a:t>
            </a:r>
          </a:p>
          <a:p>
            <a:pPr algn="l"/>
            <a:r>
              <a:rPr lang="en-US" dirty="0">
                <a:solidFill>
                  <a:srgbClr val="242424"/>
                </a:solidFill>
                <a:highlight>
                  <a:srgbClr val="FFFFFF"/>
                </a:highlight>
                <a:latin typeface="source-serif-pro"/>
              </a:rPr>
              <a:t>A’s last order is Curry and Sushi.</a:t>
            </a:r>
            <a:endParaRPr lang="en-US" i="0" dirty="0">
              <a:solidFill>
                <a:srgbClr val="242424"/>
              </a:solidFill>
              <a:effectLst/>
              <a:highlight>
                <a:srgbClr val="FFFFFF"/>
              </a:highlight>
              <a:latin typeface="source-serif-pro"/>
            </a:endParaRPr>
          </a:p>
          <a:p>
            <a:pPr algn="l"/>
            <a:r>
              <a:rPr lang="en-US" b="0" i="0" dirty="0">
                <a:solidFill>
                  <a:srgbClr val="242424"/>
                </a:solidFill>
                <a:effectLst/>
                <a:highlight>
                  <a:srgbClr val="FFFFFF"/>
                </a:highlight>
                <a:latin typeface="source-serif-pro"/>
              </a:rPr>
              <a:t>Both customers common last order before becoming members are sushi. That must have been a really good sushi.</a:t>
            </a:r>
          </a:p>
          <a:p>
            <a:endParaRPr lang="en-IN" dirty="0"/>
          </a:p>
        </p:txBody>
      </p:sp>
    </p:spTree>
    <p:extLst>
      <p:ext uri="{BB962C8B-B14F-4D97-AF65-F5344CB8AC3E}">
        <p14:creationId xmlns:p14="http://schemas.microsoft.com/office/powerpoint/2010/main" val="3232334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A1B97A-A212-E024-84E3-D952ACF3C64C}"/>
              </a:ext>
            </a:extLst>
          </p:cNvPr>
          <p:cNvSpPr>
            <a:spLocks noGrp="1"/>
          </p:cNvSpPr>
          <p:nvPr>
            <p:ph idx="1"/>
          </p:nvPr>
        </p:nvSpPr>
        <p:spPr>
          <a:xfrm>
            <a:off x="688258" y="2369573"/>
            <a:ext cx="6774426" cy="4139381"/>
          </a:xfrm>
        </p:spPr>
        <p:txBody>
          <a:bodyPr>
            <a:normAutofit fontScale="92500" lnSpcReduction="20000"/>
          </a:bodyPr>
          <a:lstStyle/>
          <a:p>
            <a:pPr marL="0" indent="0">
              <a:buNone/>
            </a:pPr>
            <a:r>
              <a:rPr lang="en-IN" b="1" kern="100" spc="-5" dirty="0">
                <a:solidFill>
                  <a:srgbClr val="242424"/>
                </a:solidFill>
                <a:effectLst/>
                <a:latin typeface="source-serif-pro"/>
                <a:ea typeface="Calibri" panose="020F0502020204030204" pitchFamily="34" charset="0"/>
                <a:cs typeface="Segoe UI" panose="020B0502040204020203" pitchFamily="34" charset="0"/>
              </a:rPr>
              <a:t>8. What is the total items and amount spent for each member </a:t>
            </a:r>
          </a:p>
          <a:p>
            <a:pPr marL="0" indent="0">
              <a:buNone/>
            </a:pPr>
            <a:r>
              <a:rPr lang="en-IN" b="1" kern="100" spc="-5" dirty="0">
                <a:solidFill>
                  <a:srgbClr val="242424"/>
                </a:solidFill>
                <a:effectLst/>
                <a:latin typeface="source-serif-pro"/>
                <a:ea typeface="Calibri" panose="020F0502020204030204" pitchFamily="34" charset="0"/>
                <a:cs typeface="Segoe UI" panose="020B0502040204020203" pitchFamily="34" charset="0"/>
              </a:rPr>
              <a:t>before they became a member?</a:t>
            </a:r>
            <a:endParaRPr lang="en-IN" b="1" kern="100" dirty="0">
              <a:effectLst/>
              <a:latin typeface="source-serif-pro"/>
              <a:ea typeface="Calibri" panose="020F0502020204030204" pitchFamily="34" charset="0"/>
              <a:cs typeface="Times New Roman" panose="02020603050405020304" pitchFamily="18" charset="0"/>
            </a:endParaRPr>
          </a:p>
          <a:p>
            <a:pPr marL="0" indent="0">
              <a:buNone/>
            </a:pPr>
            <a:r>
              <a:rPr lang="en-IN" sz="1400" kern="100" spc="-5" dirty="0">
                <a:solidFill>
                  <a:srgbClr val="242424"/>
                </a:solidFill>
                <a:effectLst/>
                <a:latin typeface="source-serif-pro"/>
                <a:ea typeface="Calibri" panose="020F0502020204030204" pitchFamily="34" charset="0"/>
                <a:cs typeface="Segoe UI" panose="020B0502040204020203" pitchFamily="34" charset="0"/>
              </a:rPr>
              <a:t>WITH </a:t>
            </a:r>
            <a:r>
              <a:rPr lang="en-IN" sz="1400" kern="100" spc="-5" dirty="0" err="1">
                <a:solidFill>
                  <a:srgbClr val="242424"/>
                </a:solidFill>
                <a:effectLst/>
                <a:latin typeface="source-serif-pro"/>
                <a:ea typeface="Calibri" panose="020F0502020204030204" pitchFamily="34" charset="0"/>
                <a:cs typeface="Segoe UI" panose="020B0502040204020203" pitchFamily="34" charset="0"/>
              </a:rPr>
              <a:t>cte</a:t>
            </a:r>
            <a:r>
              <a:rPr lang="en-IN" sz="1400" kern="100" spc="-5" dirty="0">
                <a:solidFill>
                  <a:srgbClr val="242424"/>
                </a:solidFill>
                <a:effectLst/>
                <a:latin typeface="source-serif-pro"/>
                <a:ea typeface="Calibri" panose="020F0502020204030204" pitchFamily="34" charset="0"/>
                <a:cs typeface="Segoe UI" panose="020B0502040204020203" pitchFamily="34" charset="0"/>
              </a:rPr>
              <a:t> AS (</a:t>
            </a:r>
            <a:endParaRPr lang="en-IN" sz="1400" kern="100" dirty="0">
              <a:effectLst/>
              <a:latin typeface="source-serif-pro"/>
              <a:ea typeface="Calibri" panose="020F0502020204030204" pitchFamily="34" charset="0"/>
              <a:cs typeface="Times New Roman" panose="02020603050405020304" pitchFamily="18" charset="0"/>
            </a:endParaRPr>
          </a:p>
          <a:p>
            <a:pPr marL="0" indent="0">
              <a:buNone/>
            </a:pPr>
            <a:r>
              <a:rPr lang="en-IN" sz="1400" kern="100" spc="-5" dirty="0">
                <a:solidFill>
                  <a:srgbClr val="242424"/>
                </a:solidFill>
                <a:effectLst/>
                <a:latin typeface="source-serif-pro"/>
                <a:ea typeface="Calibri" panose="020F0502020204030204" pitchFamily="34" charset="0"/>
                <a:cs typeface="Segoe UI" panose="020B0502040204020203" pitchFamily="34" charset="0"/>
              </a:rPr>
              <a:t>SELECT </a:t>
            </a:r>
            <a:r>
              <a:rPr lang="en-IN" sz="1400" kern="100" spc="-5" dirty="0" err="1">
                <a:solidFill>
                  <a:srgbClr val="242424"/>
                </a:solidFill>
                <a:effectLst/>
                <a:latin typeface="source-serif-pro"/>
                <a:ea typeface="Calibri" panose="020F0502020204030204" pitchFamily="34" charset="0"/>
                <a:cs typeface="Segoe UI" panose="020B0502040204020203" pitchFamily="34" charset="0"/>
              </a:rPr>
              <a:t>s.customer_id</a:t>
            </a:r>
            <a:r>
              <a:rPr lang="en-IN" sz="1400" kern="100" spc="-5" dirty="0">
                <a:solidFill>
                  <a:srgbClr val="242424"/>
                </a:solidFill>
                <a:effectLst/>
                <a:latin typeface="source-serif-pro"/>
                <a:ea typeface="Calibri" panose="020F0502020204030204" pitchFamily="34" charset="0"/>
                <a:cs typeface="Segoe UI" panose="020B0502040204020203" pitchFamily="34" charset="0"/>
              </a:rPr>
              <a:t>, </a:t>
            </a:r>
            <a:r>
              <a:rPr lang="en-IN" sz="1400" kern="100" spc="-5" dirty="0" err="1">
                <a:solidFill>
                  <a:srgbClr val="242424"/>
                </a:solidFill>
                <a:effectLst/>
                <a:latin typeface="source-serif-pro"/>
                <a:ea typeface="Calibri" panose="020F0502020204030204" pitchFamily="34" charset="0"/>
                <a:cs typeface="Segoe UI" panose="020B0502040204020203" pitchFamily="34" charset="0"/>
              </a:rPr>
              <a:t>s.order_date</a:t>
            </a:r>
            <a:r>
              <a:rPr lang="en-IN" sz="1400" kern="100" spc="-5" dirty="0">
                <a:solidFill>
                  <a:srgbClr val="242424"/>
                </a:solidFill>
                <a:effectLst/>
                <a:latin typeface="source-serif-pro"/>
                <a:ea typeface="Calibri" panose="020F0502020204030204" pitchFamily="34" charset="0"/>
                <a:cs typeface="Segoe UI" panose="020B0502040204020203" pitchFamily="34" charset="0"/>
              </a:rPr>
              <a:t>, m2.product_name, m2.price</a:t>
            </a:r>
            <a:endParaRPr lang="en-IN" sz="1400" kern="100" dirty="0">
              <a:effectLst/>
              <a:latin typeface="source-serif-pro"/>
              <a:ea typeface="Calibri" panose="020F0502020204030204" pitchFamily="34" charset="0"/>
              <a:cs typeface="Times New Roman" panose="02020603050405020304" pitchFamily="18" charset="0"/>
            </a:endParaRPr>
          </a:p>
          <a:p>
            <a:pPr marL="0" indent="0">
              <a:buNone/>
            </a:pPr>
            <a:r>
              <a:rPr lang="en-IN" sz="1400" kern="100" spc="-5" dirty="0">
                <a:solidFill>
                  <a:srgbClr val="242424"/>
                </a:solidFill>
                <a:effectLst/>
                <a:latin typeface="source-serif-pro"/>
                <a:ea typeface="Calibri" panose="020F0502020204030204" pitchFamily="34" charset="0"/>
                <a:cs typeface="Segoe UI" panose="020B0502040204020203" pitchFamily="34" charset="0"/>
              </a:rPr>
              <a:t>FROM sales s </a:t>
            </a:r>
            <a:endParaRPr lang="en-IN" sz="1400" kern="100" dirty="0">
              <a:effectLst/>
              <a:latin typeface="source-serif-pro"/>
              <a:ea typeface="Calibri" panose="020F0502020204030204" pitchFamily="34" charset="0"/>
              <a:cs typeface="Times New Roman" panose="02020603050405020304" pitchFamily="18" charset="0"/>
            </a:endParaRPr>
          </a:p>
          <a:p>
            <a:pPr marL="0" indent="0">
              <a:buNone/>
            </a:pPr>
            <a:r>
              <a:rPr lang="en-IN" sz="1400" kern="100" spc="-5" dirty="0">
                <a:solidFill>
                  <a:srgbClr val="242424"/>
                </a:solidFill>
                <a:effectLst/>
                <a:latin typeface="source-serif-pro"/>
                <a:ea typeface="Calibri" panose="020F0502020204030204" pitchFamily="34" charset="0"/>
                <a:cs typeface="Segoe UI" panose="020B0502040204020203" pitchFamily="34" charset="0"/>
              </a:rPr>
              <a:t>JOIN members m </a:t>
            </a:r>
            <a:endParaRPr lang="en-IN" sz="1400" kern="100" dirty="0">
              <a:effectLst/>
              <a:latin typeface="source-serif-pro"/>
              <a:ea typeface="Calibri" panose="020F0502020204030204" pitchFamily="34" charset="0"/>
              <a:cs typeface="Times New Roman" panose="02020603050405020304" pitchFamily="18" charset="0"/>
            </a:endParaRPr>
          </a:p>
          <a:p>
            <a:pPr marL="0" indent="0">
              <a:buNone/>
            </a:pPr>
            <a:r>
              <a:rPr lang="en-IN" sz="1400" kern="100" spc="-5" dirty="0">
                <a:solidFill>
                  <a:srgbClr val="242424"/>
                </a:solidFill>
                <a:effectLst/>
                <a:latin typeface="source-serif-pro"/>
                <a:ea typeface="Calibri" panose="020F0502020204030204" pitchFamily="34" charset="0"/>
                <a:cs typeface="Segoe UI" panose="020B0502040204020203" pitchFamily="34" charset="0"/>
              </a:rPr>
              <a:t>ON </a:t>
            </a:r>
            <a:r>
              <a:rPr lang="en-IN" sz="1400" kern="100" spc="-5" dirty="0" err="1">
                <a:solidFill>
                  <a:srgbClr val="242424"/>
                </a:solidFill>
                <a:effectLst/>
                <a:latin typeface="source-serif-pro"/>
                <a:ea typeface="Calibri" panose="020F0502020204030204" pitchFamily="34" charset="0"/>
                <a:cs typeface="Segoe UI" panose="020B0502040204020203" pitchFamily="34" charset="0"/>
              </a:rPr>
              <a:t>s.customer_id</a:t>
            </a:r>
            <a:r>
              <a:rPr lang="en-IN" sz="1400" kern="100" spc="-5" dirty="0">
                <a:solidFill>
                  <a:srgbClr val="242424"/>
                </a:solidFill>
                <a:effectLst/>
                <a:latin typeface="source-serif-pro"/>
                <a:ea typeface="Calibri" panose="020F0502020204030204" pitchFamily="34" charset="0"/>
                <a:cs typeface="Segoe UI" panose="020B0502040204020203" pitchFamily="34" charset="0"/>
              </a:rPr>
              <a:t> = </a:t>
            </a:r>
            <a:r>
              <a:rPr lang="en-IN" sz="1400" kern="100" spc="-5" dirty="0" err="1">
                <a:solidFill>
                  <a:srgbClr val="242424"/>
                </a:solidFill>
                <a:effectLst/>
                <a:latin typeface="source-serif-pro"/>
                <a:ea typeface="Calibri" panose="020F0502020204030204" pitchFamily="34" charset="0"/>
                <a:cs typeface="Segoe UI" panose="020B0502040204020203" pitchFamily="34" charset="0"/>
              </a:rPr>
              <a:t>m.customer_id</a:t>
            </a:r>
            <a:endParaRPr lang="en-IN" sz="1400" kern="100" dirty="0">
              <a:effectLst/>
              <a:latin typeface="source-serif-pro"/>
              <a:ea typeface="Calibri" panose="020F0502020204030204" pitchFamily="34" charset="0"/>
              <a:cs typeface="Times New Roman" panose="02020603050405020304" pitchFamily="18" charset="0"/>
            </a:endParaRPr>
          </a:p>
          <a:p>
            <a:pPr marL="0" indent="0">
              <a:buNone/>
            </a:pPr>
            <a:r>
              <a:rPr lang="en-IN" sz="1400" kern="100" spc="-5" dirty="0">
                <a:solidFill>
                  <a:srgbClr val="242424"/>
                </a:solidFill>
                <a:effectLst/>
                <a:latin typeface="source-serif-pro"/>
                <a:ea typeface="Calibri" panose="020F0502020204030204" pitchFamily="34" charset="0"/>
                <a:cs typeface="Segoe UI" panose="020B0502040204020203" pitchFamily="34" charset="0"/>
              </a:rPr>
              <a:t>JOIN menu m2 </a:t>
            </a:r>
            <a:endParaRPr lang="en-IN" sz="1400" kern="100" dirty="0">
              <a:effectLst/>
              <a:latin typeface="source-serif-pro"/>
              <a:ea typeface="Calibri" panose="020F0502020204030204" pitchFamily="34" charset="0"/>
              <a:cs typeface="Times New Roman" panose="02020603050405020304" pitchFamily="18" charset="0"/>
            </a:endParaRPr>
          </a:p>
          <a:p>
            <a:pPr marL="0" indent="0">
              <a:buNone/>
            </a:pPr>
            <a:r>
              <a:rPr lang="en-IN" sz="1400" kern="100" spc="-5" dirty="0">
                <a:solidFill>
                  <a:srgbClr val="242424"/>
                </a:solidFill>
                <a:effectLst/>
                <a:latin typeface="source-serif-pro"/>
                <a:ea typeface="Calibri" panose="020F0502020204030204" pitchFamily="34" charset="0"/>
                <a:cs typeface="Segoe UI" panose="020B0502040204020203" pitchFamily="34" charset="0"/>
              </a:rPr>
              <a:t>ON </a:t>
            </a:r>
            <a:r>
              <a:rPr lang="en-IN" sz="1400" kern="100" spc="-5" dirty="0" err="1">
                <a:solidFill>
                  <a:srgbClr val="242424"/>
                </a:solidFill>
                <a:effectLst/>
                <a:latin typeface="source-serif-pro"/>
                <a:ea typeface="Calibri" panose="020F0502020204030204" pitchFamily="34" charset="0"/>
                <a:cs typeface="Segoe UI" panose="020B0502040204020203" pitchFamily="34" charset="0"/>
              </a:rPr>
              <a:t>s.product_id</a:t>
            </a:r>
            <a:r>
              <a:rPr lang="en-IN" sz="1400" kern="100" spc="-5" dirty="0">
                <a:solidFill>
                  <a:srgbClr val="242424"/>
                </a:solidFill>
                <a:effectLst/>
                <a:latin typeface="source-serif-pro"/>
                <a:ea typeface="Calibri" panose="020F0502020204030204" pitchFamily="34" charset="0"/>
                <a:cs typeface="Segoe UI" panose="020B0502040204020203" pitchFamily="34" charset="0"/>
              </a:rPr>
              <a:t> = m2.product_id</a:t>
            </a:r>
            <a:endParaRPr lang="en-IN" sz="1400" kern="100" dirty="0">
              <a:effectLst/>
              <a:latin typeface="source-serif-pro"/>
              <a:ea typeface="Calibri" panose="020F0502020204030204" pitchFamily="34" charset="0"/>
              <a:cs typeface="Times New Roman" panose="02020603050405020304" pitchFamily="18" charset="0"/>
            </a:endParaRPr>
          </a:p>
          <a:p>
            <a:pPr marL="0" indent="0">
              <a:buNone/>
            </a:pPr>
            <a:r>
              <a:rPr lang="en-IN" sz="1400" kern="100" spc="-5" dirty="0">
                <a:solidFill>
                  <a:srgbClr val="242424"/>
                </a:solidFill>
                <a:effectLst/>
                <a:latin typeface="source-serif-pro"/>
                <a:ea typeface="Calibri" panose="020F0502020204030204" pitchFamily="34" charset="0"/>
                <a:cs typeface="Segoe UI" panose="020B0502040204020203" pitchFamily="34" charset="0"/>
              </a:rPr>
              <a:t>WHERE </a:t>
            </a:r>
            <a:r>
              <a:rPr lang="en-IN" sz="1400" kern="100" spc="-5" dirty="0" err="1">
                <a:solidFill>
                  <a:srgbClr val="242424"/>
                </a:solidFill>
                <a:effectLst/>
                <a:latin typeface="source-serif-pro"/>
                <a:ea typeface="Calibri" panose="020F0502020204030204" pitchFamily="34" charset="0"/>
                <a:cs typeface="Segoe UI" panose="020B0502040204020203" pitchFamily="34" charset="0"/>
              </a:rPr>
              <a:t>order_date</a:t>
            </a:r>
            <a:r>
              <a:rPr lang="en-IN" sz="1400" kern="100" spc="-5" dirty="0">
                <a:solidFill>
                  <a:srgbClr val="242424"/>
                </a:solidFill>
                <a:effectLst/>
                <a:latin typeface="source-serif-pro"/>
                <a:ea typeface="Calibri" panose="020F0502020204030204" pitchFamily="34" charset="0"/>
                <a:cs typeface="Segoe UI" panose="020B0502040204020203" pitchFamily="34" charset="0"/>
              </a:rPr>
              <a:t> &lt; </a:t>
            </a:r>
            <a:r>
              <a:rPr lang="en-IN" sz="1400" kern="100" spc="-5" dirty="0" err="1">
                <a:solidFill>
                  <a:srgbClr val="242424"/>
                </a:solidFill>
                <a:effectLst/>
                <a:latin typeface="source-serif-pro"/>
                <a:ea typeface="Calibri" panose="020F0502020204030204" pitchFamily="34" charset="0"/>
                <a:cs typeface="Segoe UI" panose="020B0502040204020203" pitchFamily="34" charset="0"/>
              </a:rPr>
              <a:t>join_date</a:t>
            </a:r>
            <a:endParaRPr lang="en-IN" sz="1400" kern="100" dirty="0">
              <a:effectLst/>
              <a:latin typeface="source-serif-pro"/>
              <a:ea typeface="Calibri" panose="020F0502020204030204" pitchFamily="34" charset="0"/>
              <a:cs typeface="Times New Roman" panose="02020603050405020304" pitchFamily="18" charset="0"/>
            </a:endParaRPr>
          </a:p>
          <a:p>
            <a:pPr marL="0" indent="0">
              <a:buNone/>
            </a:pPr>
            <a:r>
              <a:rPr lang="en-IN" sz="1400" kern="100" spc="-5" dirty="0">
                <a:solidFill>
                  <a:srgbClr val="242424"/>
                </a:solidFill>
                <a:effectLst/>
                <a:latin typeface="source-serif-pro"/>
                <a:ea typeface="Calibri" panose="020F0502020204030204" pitchFamily="34" charset="0"/>
                <a:cs typeface="Segoe UI" panose="020B0502040204020203" pitchFamily="34" charset="0"/>
              </a:rPr>
              <a:t>)</a:t>
            </a:r>
            <a:endParaRPr lang="en-IN" sz="1400" kern="100" dirty="0">
              <a:effectLst/>
              <a:latin typeface="source-serif-pro"/>
              <a:ea typeface="Calibri" panose="020F0502020204030204" pitchFamily="34" charset="0"/>
              <a:cs typeface="Times New Roman" panose="02020603050405020304" pitchFamily="18" charset="0"/>
            </a:endParaRPr>
          </a:p>
          <a:p>
            <a:pPr marL="0" indent="0">
              <a:buNone/>
            </a:pPr>
            <a:r>
              <a:rPr lang="en-IN" sz="1400" kern="100" spc="-5" dirty="0">
                <a:solidFill>
                  <a:srgbClr val="242424"/>
                </a:solidFill>
                <a:effectLst/>
                <a:latin typeface="source-serif-pro"/>
                <a:ea typeface="Calibri" panose="020F0502020204030204" pitchFamily="34" charset="0"/>
                <a:cs typeface="Segoe UI" panose="020B0502040204020203" pitchFamily="34" charset="0"/>
              </a:rPr>
              <a:t>SELECT </a:t>
            </a:r>
            <a:r>
              <a:rPr lang="en-IN" sz="1400" kern="100" spc="-5" dirty="0" err="1">
                <a:solidFill>
                  <a:srgbClr val="242424"/>
                </a:solidFill>
                <a:effectLst/>
                <a:latin typeface="source-serif-pro"/>
                <a:ea typeface="Calibri" panose="020F0502020204030204" pitchFamily="34" charset="0"/>
                <a:cs typeface="Segoe UI" panose="020B0502040204020203" pitchFamily="34" charset="0"/>
              </a:rPr>
              <a:t>customer_id</a:t>
            </a:r>
            <a:r>
              <a:rPr lang="en-IN" sz="1400" kern="100" spc="-5" dirty="0">
                <a:solidFill>
                  <a:srgbClr val="242424"/>
                </a:solidFill>
                <a:effectLst/>
                <a:latin typeface="source-serif-pro"/>
                <a:ea typeface="Calibri" panose="020F0502020204030204" pitchFamily="34" charset="0"/>
                <a:cs typeface="Segoe UI" panose="020B0502040204020203" pitchFamily="34" charset="0"/>
              </a:rPr>
              <a:t>, COUNT(*) AS </a:t>
            </a:r>
            <a:r>
              <a:rPr lang="en-IN" sz="1400" kern="100" spc="-5" dirty="0" err="1">
                <a:solidFill>
                  <a:srgbClr val="242424"/>
                </a:solidFill>
                <a:effectLst/>
                <a:latin typeface="source-serif-pro"/>
                <a:ea typeface="Calibri" panose="020F0502020204030204" pitchFamily="34" charset="0"/>
                <a:cs typeface="Segoe UI" panose="020B0502040204020203" pitchFamily="34" charset="0"/>
              </a:rPr>
              <a:t>no_of_dishes_ordered</a:t>
            </a:r>
            <a:r>
              <a:rPr lang="en-IN" sz="1400" kern="100" spc="-5" dirty="0">
                <a:solidFill>
                  <a:srgbClr val="242424"/>
                </a:solidFill>
                <a:effectLst/>
                <a:latin typeface="source-serif-pro"/>
                <a:ea typeface="Calibri" panose="020F0502020204030204" pitchFamily="34" charset="0"/>
                <a:cs typeface="Segoe UI" panose="020B0502040204020203" pitchFamily="34" charset="0"/>
              </a:rPr>
              <a:t>, SUM(price) AS </a:t>
            </a:r>
            <a:r>
              <a:rPr lang="en-IN" sz="1400" kern="100" spc="-5" dirty="0" err="1">
                <a:solidFill>
                  <a:srgbClr val="242424"/>
                </a:solidFill>
                <a:effectLst/>
                <a:latin typeface="source-serif-pro"/>
                <a:ea typeface="Calibri" panose="020F0502020204030204" pitchFamily="34" charset="0"/>
                <a:cs typeface="Segoe UI" panose="020B0502040204020203" pitchFamily="34" charset="0"/>
              </a:rPr>
              <a:t>amount_spent</a:t>
            </a:r>
            <a:endParaRPr lang="en-IN" sz="1400" kern="100" dirty="0">
              <a:effectLst/>
              <a:latin typeface="source-serif-pro"/>
              <a:ea typeface="Calibri" panose="020F0502020204030204" pitchFamily="34" charset="0"/>
              <a:cs typeface="Times New Roman" panose="02020603050405020304" pitchFamily="18" charset="0"/>
            </a:endParaRPr>
          </a:p>
          <a:p>
            <a:pPr marL="0" indent="0">
              <a:buNone/>
            </a:pPr>
            <a:r>
              <a:rPr lang="en-IN" sz="1400" kern="100" spc="-5" dirty="0">
                <a:solidFill>
                  <a:srgbClr val="242424"/>
                </a:solidFill>
                <a:effectLst/>
                <a:latin typeface="source-serif-pro"/>
                <a:ea typeface="Calibri" panose="020F0502020204030204" pitchFamily="34" charset="0"/>
                <a:cs typeface="Segoe UI" panose="020B0502040204020203" pitchFamily="34" charset="0"/>
              </a:rPr>
              <a:t>FROM </a:t>
            </a:r>
            <a:r>
              <a:rPr lang="en-IN" sz="1400" kern="100" spc="-5" dirty="0" err="1">
                <a:solidFill>
                  <a:srgbClr val="242424"/>
                </a:solidFill>
                <a:effectLst/>
                <a:latin typeface="source-serif-pro"/>
                <a:ea typeface="Calibri" panose="020F0502020204030204" pitchFamily="34" charset="0"/>
                <a:cs typeface="Segoe UI" panose="020B0502040204020203" pitchFamily="34" charset="0"/>
              </a:rPr>
              <a:t>cte</a:t>
            </a:r>
            <a:r>
              <a:rPr lang="en-IN" sz="1400" kern="100" spc="-5" dirty="0">
                <a:solidFill>
                  <a:srgbClr val="242424"/>
                </a:solidFill>
                <a:effectLst/>
                <a:latin typeface="source-serif-pro"/>
                <a:ea typeface="Calibri" panose="020F0502020204030204" pitchFamily="34" charset="0"/>
                <a:cs typeface="Segoe UI" panose="020B0502040204020203" pitchFamily="34" charset="0"/>
              </a:rPr>
              <a:t> </a:t>
            </a:r>
            <a:endParaRPr lang="en-IN" sz="1400" kern="100" dirty="0">
              <a:effectLst/>
              <a:latin typeface="source-serif-pro"/>
              <a:ea typeface="Calibri" panose="020F0502020204030204" pitchFamily="34" charset="0"/>
              <a:cs typeface="Times New Roman" panose="02020603050405020304" pitchFamily="18" charset="0"/>
            </a:endParaRPr>
          </a:p>
          <a:p>
            <a:pPr marL="0" indent="0">
              <a:buNone/>
            </a:pPr>
            <a:r>
              <a:rPr lang="en-IN" sz="1400" kern="100" spc="-5" dirty="0">
                <a:solidFill>
                  <a:srgbClr val="242424"/>
                </a:solidFill>
                <a:effectLst/>
                <a:latin typeface="source-serif-pro"/>
                <a:ea typeface="Calibri" panose="020F0502020204030204" pitchFamily="34" charset="0"/>
                <a:cs typeface="Segoe UI" panose="020B0502040204020203" pitchFamily="34" charset="0"/>
              </a:rPr>
              <a:t>GROUP BY </a:t>
            </a:r>
            <a:r>
              <a:rPr lang="en-IN" sz="1400" kern="100" spc="-5" dirty="0" err="1">
                <a:solidFill>
                  <a:srgbClr val="242424"/>
                </a:solidFill>
                <a:effectLst/>
                <a:latin typeface="source-serif-pro"/>
                <a:ea typeface="Calibri" panose="020F0502020204030204" pitchFamily="34" charset="0"/>
                <a:cs typeface="Segoe UI" panose="020B0502040204020203" pitchFamily="34" charset="0"/>
              </a:rPr>
              <a:t>customer_id</a:t>
            </a:r>
            <a:r>
              <a:rPr lang="en-IN" sz="1400" kern="100" spc="-5" dirty="0">
                <a:solidFill>
                  <a:srgbClr val="242424"/>
                </a:solidFill>
                <a:effectLst/>
                <a:latin typeface="source-serif-pro"/>
                <a:ea typeface="Calibri" panose="020F0502020204030204" pitchFamily="34" charset="0"/>
                <a:cs typeface="Segoe UI" panose="020B0502040204020203" pitchFamily="34" charset="0"/>
              </a:rPr>
              <a:t>;</a:t>
            </a:r>
            <a:endParaRPr lang="en-IN" sz="1400" kern="100" dirty="0">
              <a:effectLst/>
              <a:latin typeface="source-serif-pro"/>
              <a:ea typeface="Calibri" panose="020F0502020204030204" pitchFamily="34" charset="0"/>
              <a:cs typeface="Times New Roman" panose="02020603050405020304" pitchFamily="18" charset="0"/>
            </a:endParaRPr>
          </a:p>
          <a:p>
            <a:endParaRPr lang="en-IN" sz="1400" dirty="0">
              <a:latin typeface="source-serif-pro"/>
            </a:endParaRPr>
          </a:p>
        </p:txBody>
      </p:sp>
      <p:pic>
        <p:nvPicPr>
          <p:cNvPr id="4" name="Picture 3">
            <a:extLst>
              <a:ext uri="{FF2B5EF4-FFF2-40B4-BE49-F238E27FC236}">
                <a16:creationId xmlns:a16="http://schemas.microsoft.com/office/drawing/2014/main" id="{FAFCF23F-8E00-7E85-5ACB-4DA455360E00}"/>
              </a:ext>
            </a:extLst>
          </p:cNvPr>
          <p:cNvPicPr>
            <a:picLocks noChangeAspect="1"/>
          </p:cNvPicPr>
          <p:nvPr/>
        </p:nvPicPr>
        <p:blipFill>
          <a:blip r:embed="rId2"/>
          <a:stretch>
            <a:fillRect/>
          </a:stretch>
        </p:blipFill>
        <p:spPr>
          <a:xfrm>
            <a:off x="7103192" y="2543328"/>
            <a:ext cx="4400550" cy="1822195"/>
          </a:xfrm>
          <a:prstGeom prst="rect">
            <a:avLst/>
          </a:prstGeom>
        </p:spPr>
      </p:pic>
      <p:sp>
        <p:nvSpPr>
          <p:cNvPr id="5" name="TextBox 4">
            <a:extLst>
              <a:ext uri="{FF2B5EF4-FFF2-40B4-BE49-F238E27FC236}">
                <a16:creationId xmlns:a16="http://schemas.microsoft.com/office/drawing/2014/main" id="{3A6F698C-26BA-3C2A-DD14-DF78D00B391B}"/>
              </a:ext>
            </a:extLst>
          </p:cNvPr>
          <p:cNvSpPr txBox="1"/>
          <p:nvPr/>
        </p:nvSpPr>
        <p:spPr>
          <a:xfrm>
            <a:off x="7846142" y="4778477"/>
            <a:ext cx="3588774" cy="1477328"/>
          </a:xfrm>
          <a:prstGeom prst="rect">
            <a:avLst/>
          </a:prstGeom>
          <a:noFill/>
        </p:spPr>
        <p:txBody>
          <a:bodyPr wrap="square" rtlCol="0">
            <a:spAutoFit/>
          </a:bodyPr>
          <a:lstStyle/>
          <a:p>
            <a:r>
              <a:rPr lang="en-IN" b="1" dirty="0">
                <a:latin typeface="source-serif-pro"/>
              </a:rPr>
              <a:t>Solution:</a:t>
            </a:r>
          </a:p>
          <a:p>
            <a:pPr algn="l"/>
            <a:r>
              <a:rPr lang="en-US" b="0" i="0" dirty="0">
                <a:solidFill>
                  <a:srgbClr val="242424"/>
                </a:solidFill>
                <a:effectLst/>
                <a:highlight>
                  <a:srgbClr val="FFFFFF"/>
                </a:highlight>
                <a:latin typeface="source-serif-pro"/>
              </a:rPr>
              <a:t>Before becoming members,</a:t>
            </a:r>
          </a:p>
          <a:p>
            <a:pPr algn="l"/>
            <a:r>
              <a:rPr lang="en-US" b="0" i="0" dirty="0">
                <a:solidFill>
                  <a:srgbClr val="242424"/>
                </a:solidFill>
                <a:effectLst/>
                <a:highlight>
                  <a:srgbClr val="FFFFFF"/>
                </a:highlight>
                <a:latin typeface="source-serif-pro"/>
              </a:rPr>
              <a:t>Customer A spent $25 on 2 items.</a:t>
            </a:r>
          </a:p>
          <a:p>
            <a:pPr algn="l"/>
            <a:r>
              <a:rPr lang="en-US" b="0" i="0" dirty="0">
                <a:solidFill>
                  <a:srgbClr val="242424"/>
                </a:solidFill>
                <a:effectLst/>
                <a:highlight>
                  <a:srgbClr val="FFFFFF"/>
                </a:highlight>
                <a:latin typeface="source-serif-pro"/>
              </a:rPr>
              <a:t>Customer B spent $40 on 3 items.</a:t>
            </a:r>
          </a:p>
          <a:p>
            <a:endParaRPr lang="en-IN" dirty="0"/>
          </a:p>
        </p:txBody>
      </p:sp>
    </p:spTree>
    <p:extLst>
      <p:ext uri="{BB962C8B-B14F-4D97-AF65-F5344CB8AC3E}">
        <p14:creationId xmlns:p14="http://schemas.microsoft.com/office/powerpoint/2010/main" val="2073598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14EE89-2EA1-D891-EEED-75A5068EC1D2}"/>
              </a:ext>
            </a:extLst>
          </p:cNvPr>
          <p:cNvSpPr>
            <a:spLocks noGrp="1"/>
          </p:cNvSpPr>
          <p:nvPr>
            <p:ph idx="1"/>
          </p:nvPr>
        </p:nvSpPr>
        <p:spPr>
          <a:xfrm>
            <a:off x="580103" y="2359743"/>
            <a:ext cx="6420465" cy="4257368"/>
          </a:xfrm>
        </p:spPr>
        <p:txBody>
          <a:bodyPr>
            <a:normAutofit/>
          </a:bodyPr>
          <a:lstStyle/>
          <a:p>
            <a:pPr marL="0" indent="0">
              <a:buNone/>
            </a:pPr>
            <a:r>
              <a:rPr lang="en-IN" sz="1800" b="1" kern="100" spc="-5" dirty="0">
                <a:solidFill>
                  <a:srgbClr val="242424"/>
                </a:solidFill>
                <a:effectLst/>
                <a:latin typeface="source-serif-pro"/>
                <a:ea typeface="Calibri" panose="020F0502020204030204" pitchFamily="34" charset="0"/>
                <a:cs typeface="Segoe UI" panose="020B0502040204020203" pitchFamily="34" charset="0"/>
              </a:rPr>
              <a:t>9. If each $1 spent equates to 10 points and sushi has a 2x points multiplier - how many points would each customer have?</a:t>
            </a:r>
            <a:endParaRPr lang="en-IN" sz="1800" b="1"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SELECT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customer_id</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SUM(CASE </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WHEN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product_name</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 = "sushi" THEN price*20</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ELSE price * 10</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END) AS points</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FROM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salesmenu</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GROUP BY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customer_id</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a:t>
            </a:r>
            <a:endParaRPr lang="en-IN" sz="1800" kern="100" dirty="0">
              <a:effectLst/>
              <a:latin typeface="source-serif-pro"/>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F806FDD-C117-C527-73B1-3F6A8017320B}"/>
              </a:ext>
            </a:extLst>
          </p:cNvPr>
          <p:cNvPicPr>
            <a:picLocks noChangeAspect="1"/>
          </p:cNvPicPr>
          <p:nvPr/>
        </p:nvPicPr>
        <p:blipFill>
          <a:blip r:embed="rId2"/>
          <a:stretch>
            <a:fillRect/>
          </a:stretch>
        </p:blipFill>
        <p:spPr>
          <a:xfrm>
            <a:off x="8105775" y="2603499"/>
            <a:ext cx="3122664" cy="1866900"/>
          </a:xfrm>
          <a:prstGeom prst="rect">
            <a:avLst/>
          </a:prstGeom>
        </p:spPr>
      </p:pic>
      <p:sp>
        <p:nvSpPr>
          <p:cNvPr id="5" name="TextBox 4">
            <a:extLst>
              <a:ext uri="{FF2B5EF4-FFF2-40B4-BE49-F238E27FC236}">
                <a16:creationId xmlns:a16="http://schemas.microsoft.com/office/drawing/2014/main" id="{9DBED16F-AA33-4A3B-A9B2-4D9DDD538F0B}"/>
              </a:ext>
            </a:extLst>
          </p:cNvPr>
          <p:cNvSpPr txBox="1"/>
          <p:nvPr/>
        </p:nvSpPr>
        <p:spPr>
          <a:xfrm>
            <a:off x="8455742" y="4886632"/>
            <a:ext cx="3283974" cy="1477328"/>
          </a:xfrm>
          <a:prstGeom prst="rect">
            <a:avLst/>
          </a:prstGeom>
          <a:noFill/>
        </p:spPr>
        <p:txBody>
          <a:bodyPr wrap="square" rtlCol="0">
            <a:spAutoFit/>
          </a:bodyPr>
          <a:lstStyle/>
          <a:p>
            <a:r>
              <a:rPr lang="en-US" b="1" i="0" dirty="0">
                <a:solidFill>
                  <a:srgbClr val="242424"/>
                </a:solidFill>
                <a:effectLst/>
                <a:highlight>
                  <a:srgbClr val="FFFFFF"/>
                </a:highlight>
                <a:latin typeface="source-serif-pro"/>
              </a:rPr>
              <a:t>Solution: </a:t>
            </a:r>
          </a:p>
          <a:p>
            <a:r>
              <a:rPr lang="en-US" b="0" i="0" dirty="0">
                <a:solidFill>
                  <a:srgbClr val="242424"/>
                </a:solidFill>
                <a:effectLst/>
                <a:highlight>
                  <a:srgbClr val="FFFFFF"/>
                </a:highlight>
                <a:latin typeface="source-serif-pro"/>
              </a:rPr>
              <a:t>The total points for Customers A, B and C are $860, $940 and $360.</a:t>
            </a:r>
          </a:p>
          <a:p>
            <a:endParaRPr lang="en-IN" dirty="0"/>
          </a:p>
        </p:txBody>
      </p:sp>
    </p:spTree>
    <p:extLst>
      <p:ext uri="{BB962C8B-B14F-4D97-AF65-F5344CB8AC3E}">
        <p14:creationId xmlns:p14="http://schemas.microsoft.com/office/powerpoint/2010/main" val="2775940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81E0CF-E94C-2852-2705-F9A68B5A826F}"/>
              </a:ext>
            </a:extLst>
          </p:cNvPr>
          <p:cNvSpPr>
            <a:spLocks noGrp="1"/>
          </p:cNvSpPr>
          <p:nvPr>
            <p:ph idx="1"/>
          </p:nvPr>
        </p:nvSpPr>
        <p:spPr>
          <a:xfrm>
            <a:off x="688258" y="2222090"/>
            <a:ext cx="3569109" cy="4542504"/>
          </a:xfrm>
        </p:spPr>
        <p:txBody>
          <a:bodyPr>
            <a:normAutofit fontScale="40000" lnSpcReduction="20000"/>
          </a:bodyPr>
          <a:lstStyle/>
          <a:p>
            <a:pPr marL="0" indent="0">
              <a:buNone/>
            </a:pPr>
            <a:r>
              <a:rPr lang="en-IN" sz="3500" b="1" kern="100" spc="-5" dirty="0">
                <a:solidFill>
                  <a:srgbClr val="242424"/>
                </a:solidFill>
                <a:effectLst/>
                <a:latin typeface="source-serif-pro"/>
                <a:ea typeface="Calibri" panose="020F0502020204030204" pitchFamily="34" charset="0"/>
                <a:cs typeface="Segoe UI" panose="020B0502040204020203" pitchFamily="34" charset="0"/>
              </a:rPr>
              <a:t>10. In the first week after a customer joins the program (including their join date) they earn 2x points on all items, # not just sushi - how many points do customer A and B have at the end of January?</a:t>
            </a:r>
            <a:endParaRPr lang="en-IN" sz="3500" b="1" kern="100" dirty="0">
              <a:effectLst/>
              <a:latin typeface="source-serif-pro"/>
              <a:ea typeface="Calibri" panose="020F0502020204030204" pitchFamily="34" charset="0"/>
              <a:cs typeface="Times New Roman" panose="02020603050405020304" pitchFamily="18" charset="0"/>
            </a:endParaRPr>
          </a:p>
          <a:p>
            <a:pPr marL="0" indent="0">
              <a:buNone/>
            </a:pPr>
            <a:r>
              <a:rPr lang="en-IN" sz="3000" kern="100" spc="-5" dirty="0">
                <a:solidFill>
                  <a:srgbClr val="242424"/>
                </a:solidFill>
                <a:effectLst/>
                <a:latin typeface="source-serif-pro"/>
                <a:ea typeface="Calibri" panose="020F0502020204030204" pitchFamily="34" charset="0"/>
                <a:cs typeface="Segoe UI" panose="020B0502040204020203" pitchFamily="34" charset="0"/>
              </a:rPr>
              <a:t>WITH </a:t>
            </a:r>
            <a:r>
              <a:rPr lang="en-IN" sz="3000" kern="100" spc="-5" dirty="0" err="1">
                <a:solidFill>
                  <a:srgbClr val="242424"/>
                </a:solidFill>
                <a:effectLst/>
                <a:latin typeface="source-serif-pro"/>
                <a:ea typeface="Calibri" panose="020F0502020204030204" pitchFamily="34" charset="0"/>
                <a:cs typeface="Segoe UI" panose="020B0502040204020203" pitchFamily="34" charset="0"/>
              </a:rPr>
              <a:t>cte</a:t>
            </a:r>
            <a:r>
              <a:rPr lang="en-IN" sz="3000" kern="100" spc="-5" dirty="0">
                <a:solidFill>
                  <a:srgbClr val="242424"/>
                </a:solidFill>
                <a:effectLst/>
                <a:latin typeface="source-serif-pro"/>
                <a:ea typeface="Calibri" panose="020F0502020204030204" pitchFamily="34" charset="0"/>
                <a:cs typeface="Segoe UI" panose="020B0502040204020203" pitchFamily="34" charset="0"/>
              </a:rPr>
              <a:t> AS (</a:t>
            </a:r>
            <a:endParaRPr lang="en-IN" sz="3000" kern="100" dirty="0">
              <a:effectLst/>
              <a:latin typeface="source-serif-pro"/>
              <a:ea typeface="Calibri" panose="020F0502020204030204" pitchFamily="34" charset="0"/>
              <a:cs typeface="Times New Roman" panose="02020603050405020304" pitchFamily="18" charset="0"/>
            </a:endParaRPr>
          </a:p>
          <a:p>
            <a:pPr marL="0" indent="0">
              <a:buNone/>
            </a:pPr>
            <a:r>
              <a:rPr lang="en-IN" sz="3000" kern="100" spc="-5" dirty="0">
                <a:solidFill>
                  <a:srgbClr val="242424"/>
                </a:solidFill>
                <a:effectLst/>
                <a:latin typeface="source-serif-pro"/>
                <a:ea typeface="Calibri" panose="020F0502020204030204" pitchFamily="34" charset="0"/>
                <a:cs typeface="Segoe UI" panose="020B0502040204020203" pitchFamily="34" charset="0"/>
              </a:rPr>
              <a:t>SELECT s.*, </a:t>
            </a:r>
            <a:r>
              <a:rPr lang="en-IN" sz="3000" kern="100" spc="-5" dirty="0" err="1">
                <a:solidFill>
                  <a:srgbClr val="242424"/>
                </a:solidFill>
                <a:effectLst/>
                <a:latin typeface="source-serif-pro"/>
                <a:ea typeface="Calibri" panose="020F0502020204030204" pitchFamily="34" charset="0"/>
                <a:cs typeface="Segoe UI" panose="020B0502040204020203" pitchFamily="34" charset="0"/>
              </a:rPr>
              <a:t>m.join_date</a:t>
            </a:r>
            <a:endParaRPr lang="en-IN" sz="3000" kern="100" dirty="0">
              <a:effectLst/>
              <a:latin typeface="source-serif-pro"/>
              <a:ea typeface="Calibri" panose="020F0502020204030204" pitchFamily="34" charset="0"/>
              <a:cs typeface="Times New Roman" panose="02020603050405020304" pitchFamily="18" charset="0"/>
            </a:endParaRPr>
          </a:p>
          <a:p>
            <a:pPr marL="0" indent="0">
              <a:buNone/>
            </a:pPr>
            <a:r>
              <a:rPr lang="en-IN" sz="3000" kern="100" spc="-5" dirty="0">
                <a:solidFill>
                  <a:srgbClr val="242424"/>
                </a:solidFill>
                <a:effectLst/>
                <a:latin typeface="source-serif-pro"/>
                <a:ea typeface="Calibri" panose="020F0502020204030204" pitchFamily="34" charset="0"/>
                <a:cs typeface="Segoe UI" panose="020B0502040204020203" pitchFamily="34" charset="0"/>
              </a:rPr>
              <a:t>FROM </a:t>
            </a:r>
            <a:r>
              <a:rPr lang="en-IN" sz="3000" kern="100" spc="-5" dirty="0" err="1">
                <a:solidFill>
                  <a:srgbClr val="242424"/>
                </a:solidFill>
                <a:effectLst/>
                <a:latin typeface="source-serif-pro"/>
                <a:ea typeface="Calibri" panose="020F0502020204030204" pitchFamily="34" charset="0"/>
                <a:cs typeface="Segoe UI" panose="020B0502040204020203" pitchFamily="34" charset="0"/>
              </a:rPr>
              <a:t>salesmenu</a:t>
            </a:r>
            <a:r>
              <a:rPr lang="en-IN" sz="3000" kern="100" spc="-5" dirty="0">
                <a:solidFill>
                  <a:srgbClr val="242424"/>
                </a:solidFill>
                <a:effectLst/>
                <a:latin typeface="source-serif-pro"/>
                <a:ea typeface="Calibri" panose="020F0502020204030204" pitchFamily="34" charset="0"/>
                <a:cs typeface="Segoe UI" panose="020B0502040204020203" pitchFamily="34" charset="0"/>
              </a:rPr>
              <a:t> s</a:t>
            </a:r>
            <a:endParaRPr lang="en-IN" sz="3000" kern="100" dirty="0">
              <a:effectLst/>
              <a:latin typeface="source-serif-pro"/>
              <a:ea typeface="Calibri" panose="020F0502020204030204" pitchFamily="34" charset="0"/>
              <a:cs typeface="Times New Roman" panose="02020603050405020304" pitchFamily="18" charset="0"/>
            </a:endParaRPr>
          </a:p>
          <a:p>
            <a:pPr marL="0" indent="0">
              <a:buNone/>
            </a:pPr>
            <a:r>
              <a:rPr lang="en-IN" sz="3000" kern="100" spc="-5" dirty="0">
                <a:solidFill>
                  <a:srgbClr val="242424"/>
                </a:solidFill>
                <a:effectLst/>
                <a:latin typeface="source-serif-pro"/>
                <a:ea typeface="Calibri" panose="020F0502020204030204" pitchFamily="34" charset="0"/>
                <a:cs typeface="Segoe UI" panose="020B0502040204020203" pitchFamily="34" charset="0"/>
              </a:rPr>
              <a:t>JOIN members m </a:t>
            </a:r>
            <a:endParaRPr lang="en-IN" sz="3000" kern="100" dirty="0">
              <a:effectLst/>
              <a:latin typeface="source-serif-pro"/>
              <a:ea typeface="Calibri" panose="020F0502020204030204" pitchFamily="34" charset="0"/>
              <a:cs typeface="Times New Roman" panose="02020603050405020304" pitchFamily="18" charset="0"/>
            </a:endParaRPr>
          </a:p>
          <a:p>
            <a:pPr marL="0" indent="0">
              <a:buNone/>
            </a:pPr>
            <a:r>
              <a:rPr lang="en-IN" sz="3000" kern="100" spc="-5" dirty="0">
                <a:solidFill>
                  <a:srgbClr val="242424"/>
                </a:solidFill>
                <a:effectLst/>
                <a:latin typeface="source-serif-pro"/>
                <a:ea typeface="Calibri" panose="020F0502020204030204" pitchFamily="34" charset="0"/>
                <a:cs typeface="Segoe UI" panose="020B0502040204020203" pitchFamily="34" charset="0"/>
              </a:rPr>
              <a:t>ON </a:t>
            </a:r>
            <a:r>
              <a:rPr lang="en-IN" sz="3000" kern="100" spc="-5" dirty="0" err="1">
                <a:solidFill>
                  <a:srgbClr val="242424"/>
                </a:solidFill>
                <a:effectLst/>
                <a:latin typeface="source-serif-pro"/>
                <a:ea typeface="Calibri" panose="020F0502020204030204" pitchFamily="34" charset="0"/>
                <a:cs typeface="Segoe UI" panose="020B0502040204020203" pitchFamily="34" charset="0"/>
              </a:rPr>
              <a:t>s.customer_id</a:t>
            </a:r>
            <a:r>
              <a:rPr lang="en-IN" sz="3000" kern="100" spc="-5" dirty="0">
                <a:solidFill>
                  <a:srgbClr val="242424"/>
                </a:solidFill>
                <a:effectLst/>
                <a:latin typeface="source-serif-pro"/>
                <a:ea typeface="Calibri" panose="020F0502020204030204" pitchFamily="34" charset="0"/>
                <a:cs typeface="Segoe UI" panose="020B0502040204020203" pitchFamily="34" charset="0"/>
              </a:rPr>
              <a:t> = </a:t>
            </a:r>
            <a:r>
              <a:rPr lang="en-IN" sz="3000" kern="100" spc="-5" dirty="0" err="1">
                <a:solidFill>
                  <a:srgbClr val="242424"/>
                </a:solidFill>
                <a:effectLst/>
                <a:latin typeface="source-serif-pro"/>
                <a:ea typeface="Calibri" panose="020F0502020204030204" pitchFamily="34" charset="0"/>
                <a:cs typeface="Segoe UI" panose="020B0502040204020203" pitchFamily="34" charset="0"/>
              </a:rPr>
              <a:t>m.customer_id</a:t>
            </a:r>
            <a:r>
              <a:rPr lang="en-IN" sz="3000" kern="100" spc="-5" dirty="0">
                <a:solidFill>
                  <a:srgbClr val="242424"/>
                </a:solidFill>
                <a:effectLst/>
                <a:latin typeface="source-serif-pro"/>
                <a:ea typeface="Calibri" panose="020F0502020204030204" pitchFamily="34" charset="0"/>
                <a:cs typeface="Segoe UI" panose="020B0502040204020203" pitchFamily="34" charset="0"/>
              </a:rPr>
              <a:t> </a:t>
            </a:r>
            <a:endParaRPr lang="en-IN" sz="3000" kern="100" dirty="0">
              <a:effectLst/>
              <a:latin typeface="source-serif-pro"/>
              <a:ea typeface="Calibri" panose="020F0502020204030204" pitchFamily="34" charset="0"/>
              <a:cs typeface="Times New Roman" panose="02020603050405020304" pitchFamily="18" charset="0"/>
            </a:endParaRPr>
          </a:p>
          <a:p>
            <a:pPr marL="0" indent="0">
              <a:buNone/>
            </a:pPr>
            <a:r>
              <a:rPr lang="en-IN" sz="3000" kern="100" spc="-5" dirty="0">
                <a:solidFill>
                  <a:srgbClr val="242424"/>
                </a:solidFill>
                <a:effectLst/>
                <a:latin typeface="source-serif-pro"/>
                <a:ea typeface="Calibri" panose="020F0502020204030204" pitchFamily="34" charset="0"/>
                <a:cs typeface="Segoe UI" panose="020B0502040204020203" pitchFamily="34" charset="0"/>
              </a:rPr>
              <a:t>), </a:t>
            </a:r>
            <a:endParaRPr lang="en-IN" sz="3000" kern="100" dirty="0">
              <a:effectLst/>
              <a:latin typeface="source-serif-pro"/>
              <a:ea typeface="Calibri" panose="020F0502020204030204" pitchFamily="34" charset="0"/>
              <a:cs typeface="Times New Roman" panose="02020603050405020304" pitchFamily="18" charset="0"/>
            </a:endParaRPr>
          </a:p>
          <a:p>
            <a:pPr marL="0" indent="0">
              <a:buNone/>
            </a:pPr>
            <a:r>
              <a:rPr lang="en-IN" sz="3000" kern="100" spc="-5" dirty="0">
                <a:solidFill>
                  <a:srgbClr val="242424"/>
                </a:solidFill>
                <a:effectLst/>
                <a:latin typeface="source-serif-pro"/>
                <a:ea typeface="Calibri" panose="020F0502020204030204" pitchFamily="34" charset="0"/>
                <a:cs typeface="Segoe UI" panose="020B0502040204020203" pitchFamily="34" charset="0"/>
              </a:rPr>
              <a:t>cte2 AS (</a:t>
            </a:r>
            <a:endParaRPr lang="en-IN" sz="3000" kern="100" dirty="0">
              <a:effectLst/>
              <a:latin typeface="source-serif-pro"/>
              <a:ea typeface="Calibri" panose="020F0502020204030204" pitchFamily="34" charset="0"/>
              <a:cs typeface="Times New Roman" panose="02020603050405020304" pitchFamily="18" charset="0"/>
            </a:endParaRPr>
          </a:p>
          <a:p>
            <a:pPr marL="0" indent="0">
              <a:buNone/>
            </a:pPr>
            <a:r>
              <a:rPr lang="en-IN" sz="3000" kern="100" spc="-5" dirty="0">
                <a:solidFill>
                  <a:srgbClr val="242424"/>
                </a:solidFill>
                <a:effectLst/>
                <a:latin typeface="source-serif-pro"/>
                <a:ea typeface="Calibri" panose="020F0502020204030204" pitchFamily="34" charset="0"/>
                <a:cs typeface="Segoe UI" panose="020B0502040204020203" pitchFamily="34" charset="0"/>
              </a:rPr>
              <a:t>SELECT </a:t>
            </a:r>
            <a:r>
              <a:rPr lang="en-IN" sz="3000" kern="100" spc="-5" dirty="0" err="1">
                <a:solidFill>
                  <a:srgbClr val="242424"/>
                </a:solidFill>
                <a:effectLst/>
                <a:latin typeface="source-serif-pro"/>
                <a:ea typeface="Calibri" panose="020F0502020204030204" pitchFamily="34" charset="0"/>
                <a:cs typeface="Segoe UI" panose="020B0502040204020203" pitchFamily="34" charset="0"/>
              </a:rPr>
              <a:t>customer_id</a:t>
            </a:r>
            <a:r>
              <a:rPr lang="en-IN" sz="3000" kern="100" spc="-5" dirty="0">
                <a:solidFill>
                  <a:srgbClr val="242424"/>
                </a:solidFill>
                <a:effectLst/>
                <a:latin typeface="source-serif-pro"/>
                <a:ea typeface="Calibri" panose="020F0502020204030204" pitchFamily="34" charset="0"/>
                <a:cs typeface="Segoe UI" panose="020B0502040204020203" pitchFamily="34" charset="0"/>
              </a:rPr>
              <a:t>,</a:t>
            </a:r>
            <a:endParaRPr lang="en-IN" sz="3000" kern="100" dirty="0">
              <a:effectLst/>
              <a:latin typeface="source-serif-pro"/>
              <a:ea typeface="Calibri" panose="020F0502020204030204" pitchFamily="34" charset="0"/>
              <a:cs typeface="Times New Roman" panose="02020603050405020304" pitchFamily="18" charset="0"/>
            </a:endParaRPr>
          </a:p>
          <a:p>
            <a:pPr marL="0" indent="0">
              <a:buNone/>
            </a:pPr>
            <a:r>
              <a:rPr lang="en-IN" sz="3000" kern="100" spc="-5" dirty="0">
                <a:solidFill>
                  <a:srgbClr val="242424"/>
                </a:solidFill>
                <a:effectLst/>
                <a:latin typeface="source-serif-pro"/>
                <a:ea typeface="Calibri" panose="020F0502020204030204" pitchFamily="34" charset="0"/>
                <a:cs typeface="Segoe UI" panose="020B0502040204020203" pitchFamily="34" charset="0"/>
              </a:rPr>
              <a:t>SUM(CASE </a:t>
            </a:r>
            <a:endParaRPr lang="en-IN" sz="3000" kern="100" dirty="0">
              <a:effectLst/>
              <a:latin typeface="source-serif-pro"/>
              <a:ea typeface="Calibri" panose="020F0502020204030204" pitchFamily="34" charset="0"/>
              <a:cs typeface="Times New Roman" panose="02020603050405020304" pitchFamily="18" charset="0"/>
            </a:endParaRPr>
          </a:p>
          <a:p>
            <a:pPr marL="0" indent="0">
              <a:buNone/>
            </a:pPr>
            <a:r>
              <a:rPr lang="en-IN" sz="3000" kern="100" spc="-5" dirty="0">
                <a:solidFill>
                  <a:srgbClr val="242424"/>
                </a:solidFill>
                <a:effectLst/>
                <a:latin typeface="source-serif-pro"/>
                <a:ea typeface="Calibri" panose="020F0502020204030204" pitchFamily="34" charset="0"/>
                <a:cs typeface="Segoe UI" panose="020B0502040204020203" pitchFamily="34" charset="0"/>
              </a:rPr>
              <a:t>WHEN </a:t>
            </a:r>
            <a:r>
              <a:rPr lang="en-IN" sz="3000" kern="100" spc="-5" dirty="0" err="1">
                <a:solidFill>
                  <a:srgbClr val="242424"/>
                </a:solidFill>
                <a:effectLst/>
                <a:latin typeface="source-serif-pro"/>
                <a:ea typeface="Calibri" panose="020F0502020204030204" pitchFamily="34" charset="0"/>
                <a:cs typeface="Segoe UI" panose="020B0502040204020203" pitchFamily="34" charset="0"/>
              </a:rPr>
              <a:t>product_name</a:t>
            </a:r>
            <a:r>
              <a:rPr lang="en-IN" sz="3000" kern="100" spc="-5" dirty="0">
                <a:solidFill>
                  <a:srgbClr val="242424"/>
                </a:solidFill>
                <a:effectLst/>
                <a:latin typeface="source-serif-pro"/>
                <a:ea typeface="Calibri" panose="020F0502020204030204" pitchFamily="34" charset="0"/>
                <a:cs typeface="Segoe UI" panose="020B0502040204020203" pitchFamily="34" charset="0"/>
              </a:rPr>
              <a:t> = "sushi" THEN price*20</a:t>
            </a:r>
            <a:endParaRPr lang="en-IN" sz="3000" kern="100" dirty="0">
              <a:effectLst/>
              <a:latin typeface="source-serif-pro"/>
              <a:ea typeface="Calibri" panose="020F0502020204030204" pitchFamily="34" charset="0"/>
              <a:cs typeface="Times New Roman" panose="02020603050405020304" pitchFamily="18" charset="0"/>
            </a:endParaRPr>
          </a:p>
          <a:p>
            <a:pPr marL="0" indent="0">
              <a:buNone/>
            </a:pPr>
            <a:r>
              <a:rPr lang="en-IN" sz="3000" kern="100" spc="-5" dirty="0">
                <a:solidFill>
                  <a:srgbClr val="242424"/>
                </a:solidFill>
                <a:effectLst/>
                <a:latin typeface="source-serif-pro"/>
                <a:ea typeface="Calibri" panose="020F0502020204030204" pitchFamily="34" charset="0"/>
                <a:cs typeface="Segoe UI" panose="020B0502040204020203" pitchFamily="34" charset="0"/>
              </a:rPr>
              <a:t>ELSE price * 10</a:t>
            </a:r>
            <a:endParaRPr lang="en-IN" sz="3000" kern="100" dirty="0">
              <a:effectLst/>
              <a:latin typeface="source-serif-pro"/>
              <a:ea typeface="Calibri" panose="020F0502020204030204" pitchFamily="34" charset="0"/>
              <a:cs typeface="Times New Roman" panose="02020603050405020304" pitchFamily="18" charset="0"/>
            </a:endParaRPr>
          </a:p>
          <a:p>
            <a:pPr marL="0" indent="0">
              <a:buNone/>
            </a:pPr>
            <a:r>
              <a:rPr lang="en-IN" sz="3000" kern="100" spc="-5" dirty="0">
                <a:solidFill>
                  <a:srgbClr val="242424"/>
                </a:solidFill>
                <a:effectLst/>
                <a:latin typeface="source-serif-pro"/>
                <a:ea typeface="Calibri" panose="020F0502020204030204" pitchFamily="34" charset="0"/>
                <a:cs typeface="Segoe UI" panose="020B0502040204020203" pitchFamily="34" charset="0"/>
              </a:rPr>
              <a:t>END) AS </a:t>
            </a:r>
            <a:r>
              <a:rPr lang="en-IN" sz="3000" kern="100" spc="-5" dirty="0" err="1">
                <a:solidFill>
                  <a:srgbClr val="242424"/>
                </a:solidFill>
                <a:effectLst/>
                <a:latin typeface="source-serif-pro"/>
                <a:ea typeface="Calibri" panose="020F0502020204030204" pitchFamily="34" charset="0"/>
                <a:cs typeface="Segoe UI" panose="020B0502040204020203" pitchFamily="34" charset="0"/>
              </a:rPr>
              <a:t>before_joining_points</a:t>
            </a:r>
            <a:endParaRPr lang="en-IN" sz="3000" kern="100" dirty="0">
              <a:effectLst/>
              <a:latin typeface="source-serif-pro"/>
              <a:ea typeface="Calibri" panose="020F0502020204030204" pitchFamily="34" charset="0"/>
              <a:cs typeface="Times New Roman" panose="02020603050405020304" pitchFamily="18" charset="0"/>
            </a:endParaRPr>
          </a:p>
          <a:p>
            <a:pPr marL="0" indent="0">
              <a:buNone/>
            </a:pPr>
            <a:r>
              <a:rPr lang="en-IN" sz="3000" kern="100" spc="-5" dirty="0">
                <a:solidFill>
                  <a:srgbClr val="242424"/>
                </a:solidFill>
                <a:effectLst/>
                <a:latin typeface="source-serif-pro"/>
                <a:ea typeface="Calibri" panose="020F0502020204030204" pitchFamily="34" charset="0"/>
                <a:cs typeface="Segoe UI" panose="020B0502040204020203" pitchFamily="34" charset="0"/>
              </a:rPr>
              <a:t>FROM </a:t>
            </a:r>
            <a:r>
              <a:rPr lang="en-IN" sz="3000" kern="100" spc="-5" dirty="0" err="1">
                <a:solidFill>
                  <a:srgbClr val="242424"/>
                </a:solidFill>
                <a:effectLst/>
                <a:latin typeface="source-serif-pro"/>
                <a:ea typeface="Calibri" panose="020F0502020204030204" pitchFamily="34" charset="0"/>
                <a:cs typeface="Segoe UI" panose="020B0502040204020203" pitchFamily="34" charset="0"/>
              </a:rPr>
              <a:t>cte</a:t>
            </a:r>
            <a:endParaRPr lang="en-IN" sz="3000" kern="100" dirty="0">
              <a:effectLst/>
              <a:latin typeface="source-serif-pro"/>
              <a:ea typeface="Calibri" panose="020F0502020204030204" pitchFamily="34" charset="0"/>
              <a:cs typeface="Times New Roman" panose="02020603050405020304" pitchFamily="18" charset="0"/>
            </a:endParaRPr>
          </a:p>
          <a:p>
            <a:pPr marL="0" indent="0">
              <a:buNone/>
            </a:pPr>
            <a:endParaRPr lang="en-IN" dirty="0">
              <a:latin typeface="source-serif-pro"/>
            </a:endParaRPr>
          </a:p>
        </p:txBody>
      </p:sp>
      <p:cxnSp>
        <p:nvCxnSpPr>
          <p:cNvPr id="5" name="Straight Connector 4">
            <a:extLst>
              <a:ext uri="{FF2B5EF4-FFF2-40B4-BE49-F238E27FC236}">
                <a16:creationId xmlns:a16="http://schemas.microsoft.com/office/drawing/2014/main" id="{5574948C-3A29-13CD-0F64-4ADED25BF406}"/>
              </a:ext>
            </a:extLst>
          </p:cNvPr>
          <p:cNvCxnSpPr/>
          <p:nvPr/>
        </p:nvCxnSpPr>
        <p:spPr>
          <a:xfrm>
            <a:off x="4768645" y="2340077"/>
            <a:ext cx="0" cy="4517923"/>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0AB169E-1D77-4C75-E403-33F2C07F1ADD}"/>
              </a:ext>
            </a:extLst>
          </p:cNvPr>
          <p:cNvSpPr txBox="1"/>
          <p:nvPr/>
        </p:nvSpPr>
        <p:spPr>
          <a:xfrm>
            <a:off x="4975123" y="2418735"/>
            <a:ext cx="3165983" cy="3208571"/>
          </a:xfrm>
          <a:prstGeom prst="rect">
            <a:avLst/>
          </a:prstGeom>
          <a:noFill/>
        </p:spPr>
        <p:txBody>
          <a:bodyPr wrap="square" rtlCol="0">
            <a:spAutoFit/>
          </a:bodyPr>
          <a:lstStyle/>
          <a:p>
            <a:pPr marL="0" indent="0">
              <a:buNone/>
            </a:pPr>
            <a:r>
              <a:rPr lang="en-IN" sz="1200" kern="100" spc="-5" dirty="0">
                <a:solidFill>
                  <a:srgbClr val="242424"/>
                </a:solidFill>
                <a:effectLst/>
                <a:latin typeface="source-serif-pro"/>
                <a:ea typeface="Calibri" panose="020F0502020204030204" pitchFamily="34" charset="0"/>
                <a:cs typeface="Segoe UI" panose="020B0502040204020203" pitchFamily="34" charset="0"/>
              </a:rPr>
              <a:t>WHERE </a:t>
            </a:r>
            <a:r>
              <a:rPr lang="en-IN" sz="1200" kern="100" spc="-5" dirty="0" err="1">
                <a:solidFill>
                  <a:srgbClr val="242424"/>
                </a:solidFill>
                <a:effectLst/>
                <a:latin typeface="source-serif-pro"/>
                <a:ea typeface="Calibri" panose="020F0502020204030204" pitchFamily="34" charset="0"/>
                <a:cs typeface="Segoe UI" panose="020B0502040204020203" pitchFamily="34" charset="0"/>
              </a:rPr>
              <a:t>order_date</a:t>
            </a:r>
            <a:r>
              <a:rPr lang="en-IN" sz="1200" kern="100" spc="-5" dirty="0">
                <a:solidFill>
                  <a:srgbClr val="242424"/>
                </a:solidFill>
                <a:effectLst/>
                <a:latin typeface="source-serif-pro"/>
                <a:ea typeface="Calibri" panose="020F0502020204030204" pitchFamily="34" charset="0"/>
                <a:cs typeface="Segoe UI" panose="020B0502040204020203" pitchFamily="34" charset="0"/>
              </a:rPr>
              <a:t> &lt; </a:t>
            </a:r>
            <a:r>
              <a:rPr lang="en-IN" sz="1200" kern="100" spc="-5" dirty="0" err="1">
                <a:solidFill>
                  <a:srgbClr val="242424"/>
                </a:solidFill>
                <a:effectLst/>
                <a:latin typeface="source-serif-pro"/>
                <a:ea typeface="Calibri" panose="020F0502020204030204" pitchFamily="34" charset="0"/>
                <a:cs typeface="Segoe UI" panose="020B0502040204020203" pitchFamily="34" charset="0"/>
              </a:rPr>
              <a:t>join_date</a:t>
            </a:r>
            <a:r>
              <a:rPr lang="en-IN" sz="1200" kern="100" spc="-5" dirty="0">
                <a:solidFill>
                  <a:srgbClr val="242424"/>
                </a:solidFill>
                <a:effectLst/>
                <a:latin typeface="source-serif-pro"/>
                <a:ea typeface="Calibri" panose="020F0502020204030204" pitchFamily="34" charset="0"/>
                <a:cs typeface="Segoe UI" panose="020B0502040204020203" pitchFamily="34" charset="0"/>
              </a:rPr>
              <a:t> </a:t>
            </a:r>
            <a:endParaRPr lang="en-IN" sz="1200" kern="100" dirty="0">
              <a:effectLst/>
              <a:latin typeface="source-serif-pro"/>
              <a:ea typeface="Calibri" panose="020F0502020204030204" pitchFamily="34" charset="0"/>
              <a:cs typeface="Times New Roman" panose="02020603050405020304" pitchFamily="18" charset="0"/>
            </a:endParaRPr>
          </a:p>
          <a:p>
            <a:pPr marL="0" indent="0">
              <a:buNone/>
            </a:pPr>
            <a:r>
              <a:rPr lang="en-IN" sz="1200" kern="100" spc="-5" dirty="0">
                <a:solidFill>
                  <a:srgbClr val="242424"/>
                </a:solidFill>
                <a:effectLst/>
                <a:latin typeface="source-serif-pro"/>
                <a:ea typeface="Calibri" panose="020F0502020204030204" pitchFamily="34" charset="0"/>
                <a:cs typeface="Segoe UI" panose="020B0502040204020203" pitchFamily="34" charset="0"/>
              </a:rPr>
              <a:t>GROUP BY </a:t>
            </a:r>
            <a:r>
              <a:rPr lang="en-IN" sz="1200" kern="100" spc="-5" dirty="0" err="1">
                <a:solidFill>
                  <a:srgbClr val="242424"/>
                </a:solidFill>
                <a:effectLst/>
                <a:latin typeface="source-serif-pro"/>
                <a:ea typeface="Calibri" panose="020F0502020204030204" pitchFamily="34" charset="0"/>
                <a:cs typeface="Segoe UI" panose="020B0502040204020203" pitchFamily="34" charset="0"/>
              </a:rPr>
              <a:t>customer_id</a:t>
            </a:r>
            <a:endParaRPr lang="en-IN" sz="1200" kern="100" dirty="0">
              <a:effectLst/>
              <a:latin typeface="source-serif-pro"/>
              <a:ea typeface="Calibri" panose="020F0502020204030204" pitchFamily="34" charset="0"/>
              <a:cs typeface="Times New Roman" panose="02020603050405020304" pitchFamily="18" charset="0"/>
            </a:endParaRPr>
          </a:p>
          <a:p>
            <a:pPr marL="0" indent="0">
              <a:buNone/>
            </a:pPr>
            <a:r>
              <a:rPr lang="en-IN" sz="1200" kern="100" spc="-5" dirty="0">
                <a:solidFill>
                  <a:srgbClr val="242424"/>
                </a:solidFill>
                <a:effectLst/>
                <a:latin typeface="source-serif-pro"/>
                <a:ea typeface="Calibri" panose="020F0502020204030204" pitchFamily="34" charset="0"/>
                <a:cs typeface="Segoe UI" panose="020B0502040204020203" pitchFamily="34" charset="0"/>
              </a:rPr>
              <a:t>), </a:t>
            </a:r>
            <a:endParaRPr lang="en-IN" sz="1200" kern="100" dirty="0">
              <a:effectLst/>
              <a:latin typeface="source-serif-pro"/>
              <a:ea typeface="Calibri" panose="020F0502020204030204" pitchFamily="34" charset="0"/>
              <a:cs typeface="Times New Roman" panose="02020603050405020304" pitchFamily="18" charset="0"/>
            </a:endParaRPr>
          </a:p>
          <a:p>
            <a:r>
              <a:rPr lang="en-IN" sz="1200" kern="100" spc="-5" dirty="0">
                <a:solidFill>
                  <a:srgbClr val="242424"/>
                </a:solidFill>
                <a:effectLst/>
                <a:latin typeface="source-serif-pro"/>
                <a:ea typeface="Calibri" panose="020F0502020204030204" pitchFamily="34" charset="0"/>
                <a:cs typeface="Segoe UI" panose="020B0502040204020203" pitchFamily="34" charset="0"/>
              </a:rPr>
              <a:t>cte3 AS (</a:t>
            </a:r>
            <a:endParaRPr lang="en-IN" sz="1200" kern="100" dirty="0">
              <a:effectLst/>
              <a:latin typeface="source-serif-pro"/>
              <a:ea typeface="Calibri" panose="020F0502020204030204" pitchFamily="34" charset="0"/>
              <a:cs typeface="Times New Roman" panose="02020603050405020304" pitchFamily="18" charset="0"/>
            </a:endParaRPr>
          </a:p>
          <a:p>
            <a:r>
              <a:rPr lang="en-IN" sz="1200" kern="100" spc="-5" dirty="0">
                <a:solidFill>
                  <a:srgbClr val="242424"/>
                </a:solidFill>
                <a:effectLst/>
                <a:latin typeface="source-serif-pro"/>
                <a:ea typeface="Calibri" panose="020F0502020204030204" pitchFamily="34" charset="0"/>
                <a:cs typeface="Segoe UI" panose="020B0502040204020203" pitchFamily="34" charset="0"/>
              </a:rPr>
              <a:t>SELECT </a:t>
            </a:r>
            <a:r>
              <a:rPr lang="en-IN" sz="1200" kern="100" spc="-5" dirty="0" err="1">
                <a:solidFill>
                  <a:srgbClr val="242424"/>
                </a:solidFill>
                <a:effectLst/>
                <a:latin typeface="source-serif-pro"/>
                <a:ea typeface="Calibri" panose="020F0502020204030204" pitchFamily="34" charset="0"/>
                <a:cs typeface="Segoe UI" panose="020B0502040204020203" pitchFamily="34" charset="0"/>
              </a:rPr>
              <a:t>customer_id</a:t>
            </a:r>
            <a:r>
              <a:rPr lang="en-IN" sz="1200" kern="100" spc="-5" dirty="0">
                <a:solidFill>
                  <a:srgbClr val="242424"/>
                </a:solidFill>
                <a:effectLst/>
                <a:latin typeface="source-serif-pro"/>
                <a:ea typeface="Calibri" panose="020F0502020204030204" pitchFamily="34" charset="0"/>
                <a:cs typeface="Segoe UI" panose="020B0502040204020203" pitchFamily="34" charset="0"/>
              </a:rPr>
              <a:t>,</a:t>
            </a:r>
            <a:endParaRPr lang="en-IN" sz="1200" kern="100" dirty="0">
              <a:effectLst/>
              <a:latin typeface="source-serif-pro"/>
              <a:ea typeface="Calibri" panose="020F0502020204030204" pitchFamily="34" charset="0"/>
              <a:cs typeface="Times New Roman" panose="02020603050405020304" pitchFamily="18" charset="0"/>
            </a:endParaRPr>
          </a:p>
          <a:p>
            <a:r>
              <a:rPr lang="en-IN" sz="1200" kern="100" spc="-5" dirty="0">
                <a:solidFill>
                  <a:srgbClr val="242424"/>
                </a:solidFill>
                <a:effectLst/>
                <a:latin typeface="source-serif-pro"/>
                <a:ea typeface="Calibri" panose="020F0502020204030204" pitchFamily="34" charset="0"/>
                <a:cs typeface="Segoe UI" panose="020B0502040204020203" pitchFamily="34" charset="0"/>
              </a:rPr>
              <a:t>SUM(price * 20) AS </a:t>
            </a:r>
            <a:r>
              <a:rPr lang="en-IN" sz="1200" kern="100" spc="-5" dirty="0" err="1">
                <a:solidFill>
                  <a:srgbClr val="242424"/>
                </a:solidFill>
                <a:effectLst/>
                <a:latin typeface="source-serif-pro"/>
                <a:ea typeface="Calibri" panose="020F0502020204030204" pitchFamily="34" charset="0"/>
                <a:cs typeface="Segoe UI" panose="020B0502040204020203" pitchFamily="34" charset="0"/>
              </a:rPr>
              <a:t>after_joining_points</a:t>
            </a:r>
            <a:endParaRPr lang="en-IN" sz="1200" kern="100" dirty="0">
              <a:effectLst/>
              <a:latin typeface="source-serif-pro"/>
              <a:ea typeface="Calibri" panose="020F0502020204030204" pitchFamily="34" charset="0"/>
              <a:cs typeface="Times New Roman" panose="02020603050405020304" pitchFamily="18" charset="0"/>
            </a:endParaRPr>
          </a:p>
          <a:p>
            <a:r>
              <a:rPr lang="en-IN" sz="1200" kern="100" spc="-5" dirty="0">
                <a:solidFill>
                  <a:srgbClr val="242424"/>
                </a:solidFill>
                <a:effectLst/>
                <a:latin typeface="source-serif-pro"/>
                <a:ea typeface="Calibri" panose="020F0502020204030204" pitchFamily="34" charset="0"/>
                <a:cs typeface="Segoe UI" panose="020B0502040204020203" pitchFamily="34" charset="0"/>
              </a:rPr>
              <a:t>FROM </a:t>
            </a:r>
            <a:r>
              <a:rPr lang="en-IN" sz="1200" kern="100" spc="-5" dirty="0" err="1">
                <a:solidFill>
                  <a:srgbClr val="242424"/>
                </a:solidFill>
                <a:effectLst/>
                <a:latin typeface="source-serif-pro"/>
                <a:ea typeface="Calibri" panose="020F0502020204030204" pitchFamily="34" charset="0"/>
                <a:cs typeface="Segoe UI" panose="020B0502040204020203" pitchFamily="34" charset="0"/>
              </a:rPr>
              <a:t>cte</a:t>
            </a:r>
            <a:r>
              <a:rPr lang="en-IN" sz="1200" kern="100" spc="-5" dirty="0">
                <a:solidFill>
                  <a:srgbClr val="242424"/>
                </a:solidFill>
                <a:effectLst/>
                <a:latin typeface="source-serif-pro"/>
                <a:ea typeface="Calibri" panose="020F0502020204030204" pitchFamily="34" charset="0"/>
                <a:cs typeface="Segoe UI" panose="020B0502040204020203" pitchFamily="34" charset="0"/>
              </a:rPr>
              <a:t> </a:t>
            </a:r>
            <a:endParaRPr lang="en-IN" sz="1200" kern="100" dirty="0">
              <a:effectLst/>
              <a:latin typeface="source-serif-pro"/>
              <a:ea typeface="Calibri" panose="020F0502020204030204" pitchFamily="34" charset="0"/>
              <a:cs typeface="Times New Roman" panose="02020603050405020304" pitchFamily="18" charset="0"/>
            </a:endParaRPr>
          </a:p>
          <a:p>
            <a:r>
              <a:rPr lang="en-IN" sz="1200" kern="100" spc="-5" dirty="0">
                <a:solidFill>
                  <a:srgbClr val="242424"/>
                </a:solidFill>
                <a:effectLst/>
                <a:latin typeface="source-serif-pro"/>
                <a:ea typeface="Calibri" panose="020F0502020204030204" pitchFamily="34" charset="0"/>
                <a:cs typeface="Segoe UI" panose="020B0502040204020203" pitchFamily="34" charset="0"/>
              </a:rPr>
              <a:t>WHERE </a:t>
            </a:r>
            <a:r>
              <a:rPr lang="en-IN" sz="1200" kern="100" spc="-5" dirty="0" err="1">
                <a:solidFill>
                  <a:srgbClr val="242424"/>
                </a:solidFill>
                <a:effectLst/>
                <a:latin typeface="source-serif-pro"/>
                <a:ea typeface="Calibri" panose="020F0502020204030204" pitchFamily="34" charset="0"/>
                <a:cs typeface="Segoe UI" panose="020B0502040204020203" pitchFamily="34" charset="0"/>
              </a:rPr>
              <a:t>order_date</a:t>
            </a:r>
            <a:r>
              <a:rPr lang="en-IN" sz="1200" kern="100" spc="-5" dirty="0">
                <a:solidFill>
                  <a:srgbClr val="242424"/>
                </a:solidFill>
                <a:effectLst/>
                <a:latin typeface="source-serif-pro"/>
                <a:ea typeface="Calibri" panose="020F0502020204030204" pitchFamily="34" charset="0"/>
                <a:cs typeface="Segoe UI" panose="020B0502040204020203" pitchFamily="34" charset="0"/>
              </a:rPr>
              <a:t> &gt;= </a:t>
            </a:r>
            <a:r>
              <a:rPr lang="en-IN" sz="1200" kern="100" spc="-5" dirty="0" err="1">
                <a:solidFill>
                  <a:srgbClr val="242424"/>
                </a:solidFill>
                <a:effectLst/>
                <a:latin typeface="source-serif-pro"/>
                <a:ea typeface="Calibri" panose="020F0502020204030204" pitchFamily="34" charset="0"/>
                <a:cs typeface="Segoe UI" panose="020B0502040204020203" pitchFamily="34" charset="0"/>
              </a:rPr>
              <a:t>join_date</a:t>
            </a:r>
            <a:r>
              <a:rPr lang="en-IN" sz="1200" kern="100" spc="-5" dirty="0">
                <a:solidFill>
                  <a:srgbClr val="242424"/>
                </a:solidFill>
                <a:effectLst/>
                <a:latin typeface="source-serif-pro"/>
                <a:ea typeface="Calibri" panose="020F0502020204030204" pitchFamily="34" charset="0"/>
                <a:cs typeface="Segoe UI" panose="020B0502040204020203" pitchFamily="34" charset="0"/>
              </a:rPr>
              <a:t> </a:t>
            </a:r>
            <a:endParaRPr lang="en-IN" sz="1200" kern="100" dirty="0">
              <a:effectLst/>
              <a:latin typeface="source-serif-pro"/>
              <a:ea typeface="Calibri" panose="020F0502020204030204" pitchFamily="34" charset="0"/>
              <a:cs typeface="Times New Roman" panose="02020603050405020304" pitchFamily="18" charset="0"/>
            </a:endParaRPr>
          </a:p>
          <a:p>
            <a:r>
              <a:rPr lang="en-IN" sz="1200" kern="100" spc="-5" dirty="0">
                <a:solidFill>
                  <a:srgbClr val="242424"/>
                </a:solidFill>
                <a:effectLst/>
                <a:latin typeface="source-serif-pro"/>
                <a:ea typeface="Calibri" panose="020F0502020204030204" pitchFamily="34" charset="0"/>
                <a:cs typeface="Segoe UI" panose="020B0502040204020203" pitchFamily="34" charset="0"/>
              </a:rPr>
              <a:t>AND </a:t>
            </a:r>
            <a:r>
              <a:rPr lang="en-IN" sz="1200" kern="100" spc="-5" dirty="0" err="1">
                <a:solidFill>
                  <a:srgbClr val="242424"/>
                </a:solidFill>
                <a:effectLst/>
                <a:latin typeface="source-serif-pro"/>
                <a:ea typeface="Calibri" panose="020F0502020204030204" pitchFamily="34" charset="0"/>
                <a:cs typeface="Segoe UI" panose="020B0502040204020203" pitchFamily="34" charset="0"/>
              </a:rPr>
              <a:t>order_date</a:t>
            </a:r>
            <a:r>
              <a:rPr lang="en-IN" sz="1200" kern="100" spc="-5" dirty="0">
                <a:solidFill>
                  <a:srgbClr val="242424"/>
                </a:solidFill>
                <a:effectLst/>
                <a:latin typeface="source-serif-pro"/>
                <a:ea typeface="Calibri" panose="020F0502020204030204" pitchFamily="34" charset="0"/>
                <a:cs typeface="Segoe UI" panose="020B0502040204020203" pitchFamily="34" charset="0"/>
              </a:rPr>
              <a:t> &lt; '2021-02-01'</a:t>
            </a:r>
            <a:endParaRPr lang="en-IN" sz="1200" kern="100" dirty="0">
              <a:effectLst/>
              <a:latin typeface="source-serif-pro"/>
              <a:ea typeface="Calibri" panose="020F0502020204030204" pitchFamily="34" charset="0"/>
              <a:cs typeface="Times New Roman" panose="02020603050405020304" pitchFamily="18" charset="0"/>
            </a:endParaRPr>
          </a:p>
          <a:p>
            <a:r>
              <a:rPr lang="en-IN" sz="1200" kern="100" spc="-5" dirty="0">
                <a:solidFill>
                  <a:srgbClr val="242424"/>
                </a:solidFill>
                <a:effectLst/>
                <a:latin typeface="source-serif-pro"/>
                <a:ea typeface="Calibri" panose="020F0502020204030204" pitchFamily="34" charset="0"/>
                <a:cs typeface="Segoe UI" panose="020B0502040204020203" pitchFamily="34" charset="0"/>
              </a:rPr>
              <a:t>GROUP BY </a:t>
            </a:r>
            <a:r>
              <a:rPr lang="en-IN" sz="1200" kern="100" spc="-5" dirty="0" err="1">
                <a:solidFill>
                  <a:srgbClr val="242424"/>
                </a:solidFill>
                <a:effectLst/>
                <a:latin typeface="source-serif-pro"/>
                <a:ea typeface="Calibri" panose="020F0502020204030204" pitchFamily="34" charset="0"/>
                <a:cs typeface="Segoe UI" panose="020B0502040204020203" pitchFamily="34" charset="0"/>
              </a:rPr>
              <a:t>customer_id</a:t>
            </a:r>
            <a:endParaRPr lang="en-IN" sz="1200" kern="100" dirty="0">
              <a:effectLst/>
              <a:latin typeface="source-serif-pro"/>
              <a:ea typeface="Calibri" panose="020F0502020204030204" pitchFamily="34" charset="0"/>
              <a:cs typeface="Times New Roman" panose="02020603050405020304" pitchFamily="18" charset="0"/>
            </a:endParaRPr>
          </a:p>
          <a:p>
            <a:r>
              <a:rPr lang="en-IN" sz="1200" kern="100" spc="-5" dirty="0">
                <a:solidFill>
                  <a:srgbClr val="242424"/>
                </a:solidFill>
                <a:effectLst/>
                <a:latin typeface="source-serif-pro"/>
                <a:ea typeface="Calibri" panose="020F0502020204030204" pitchFamily="34" charset="0"/>
                <a:cs typeface="Segoe UI" panose="020B0502040204020203" pitchFamily="34" charset="0"/>
              </a:rPr>
              <a:t>)</a:t>
            </a:r>
            <a:endParaRPr lang="en-IN" sz="1200" kern="100" dirty="0">
              <a:effectLst/>
              <a:latin typeface="source-serif-pro"/>
              <a:ea typeface="Calibri" panose="020F0502020204030204" pitchFamily="34" charset="0"/>
              <a:cs typeface="Times New Roman" panose="02020603050405020304" pitchFamily="18" charset="0"/>
            </a:endParaRPr>
          </a:p>
          <a:p>
            <a:r>
              <a:rPr lang="en-IN" sz="1200" kern="100" spc="-5" dirty="0">
                <a:solidFill>
                  <a:srgbClr val="242424"/>
                </a:solidFill>
                <a:effectLst/>
                <a:latin typeface="source-serif-pro"/>
                <a:ea typeface="Calibri" panose="020F0502020204030204" pitchFamily="34" charset="0"/>
                <a:cs typeface="Segoe UI" panose="020B0502040204020203" pitchFamily="34" charset="0"/>
              </a:rPr>
              <a:t>SELECT c2.customer_id, </a:t>
            </a:r>
            <a:r>
              <a:rPr lang="en-IN" sz="1200" kern="100" spc="-5" dirty="0" err="1">
                <a:solidFill>
                  <a:srgbClr val="242424"/>
                </a:solidFill>
                <a:effectLst/>
                <a:latin typeface="source-serif-pro"/>
                <a:ea typeface="Calibri" panose="020F0502020204030204" pitchFamily="34" charset="0"/>
                <a:cs typeface="Segoe UI" panose="020B0502040204020203" pitchFamily="34" charset="0"/>
              </a:rPr>
              <a:t>before_joining_points</a:t>
            </a:r>
            <a:r>
              <a:rPr lang="en-IN" sz="1200" kern="100" spc="-5" dirty="0">
                <a:solidFill>
                  <a:srgbClr val="242424"/>
                </a:solidFill>
                <a:effectLst/>
                <a:latin typeface="source-serif-pro"/>
                <a:ea typeface="Calibri" panose="020F0502020204030204" pitchFamily="34" charset="0"/>
                <a:cs typeface="Segoe UI" panose="020B0502040204020203" pitchFamily="34" charset="0"/>
              </a:rPr>
              <a:t> + </a:t>
            </a:r>
            <a:r>
              <a:rPr lang="en-IN" sz="1200" kern="100" spc="-5" dirty="0" err="1">
                <a:solidFill>
                  <a:srgbClr val="242424"/>
                </a:solidFill>
                <a:effectLst/>
                <a:latin typeface="source-serif-pro"/>
                <a:ea typeface="Calibri" panose="020F0502020204030204" pitchFamily="34" charset="0"/>
                <a:cs typeface="Segoe UI" panose="020B0502040204020203" pitchFamily="34" charset="0"/>
              </a:rPr>
              <a:t>after_joining_points</a:t>
            </a:r>
            <a:r>
              <a:rPr lang="en-IN" sz="1200" kern="100" spc="-5" dirty="0">
                <a:solidFill>
                  <a:srgbClr val="242424"/>
                </a:solidFill>
                <a:effectLst/>
                <a:latin typeface="source-serif-pro"/>
                <a:ea typeface="Calibri" panose="020F0502020204030204" pitchFamily="34" charset="0"/>
                <a:cs typeface="Segoe UI" panose="020B0502040204020203" pitchFamily="34" charset="0"/>
              </a:rPr>
              <a:t> AS </a:t>
            </a:r>
            <a:r>
              <a:rPr lang="en-IN" sz="1200" kern="100" spc="-5" dirty="0" err="1">
                <a:solidFill>
                  <a:srgbClr val="242424"/>
                </a:solidFill>
                <a:effectLst/>
                <a:latin typeface="source-serif-pro"/>
                <a:ea typeface="Calibri" panose="020F0502020204030204" pitchFamily="34" charset="0"/>
                <a:cs typeface="Segoe UI" panose="020B0502040204020203" pitchFamily="34" charset="0"/>
              </a:rPr>
              <a:t>total_points</a:t>
            </a:r>
            <a:endParaRPr lang="en-IN" sz="1200" kern="100" dirty="0">
              <a:effectLst/>
              <a:latin typeface="source-serif-pro"/>
              <a:ea typeface="Calibri" panose="020F0502020204030204" pitchFamily="34" charset="0"/>
              <a:cs typeface="Times New Roman" panose="02020603050405020304" pitchFamily="18" charset="0"/>
            </a:endParaRPr>
          </a:p>
          <a:p>
            <a:r>
              <a:rPr lang="en-IN" sz="1200" kern="100" spc="-5" dirty="0">
                <a:solidFill>
                  <a:srgbClr val="242424"/>
                </a:solidFill>
                <a:effectLst/>
                <a:latin typeface="source-serif-pro"/>
                <a:ea typeface="Calibri" panose="020F0502020204030204" pitchFamily="34" charset="0"/>
                <a:cs typeface="Segoe UI" panose="020B0502040204020203" pitchFamily="34" charset="0"/>
              </a:rPr>
              <a:t>FROM cte2 c2</a:t>
            </a:r>
            <a:endParaRPr lang="en-IN" sz="1200" kern="100" dirty="0">
              <a:effectLst/>
              <a:latin typeface="source-serif-pro"/>
              <a:ea typeface="Calibri" panose="020F0502020204030204" pitchFamily="34" charset="0"/>
              <a:cs typeface="Times New Roman" panose="02020603050405020304" pitchFamily="18" charset="0"/>
            </a:endParaRPr>
          </a:p>
          <a:p>
            <a:r>
              <a:rPr lang="en-IN" sz="1200" kern="100" spc="-5" dirty="0">
                <a:solidFill>
                  <a:srgbClr val="242424"/>
                </a:solidFill>
                <a:effectLst/>
                <a:latin typeface="source-serif-pro"/>
                <a:ea typeface="Calibri" panose="020F0502020204030204" pitchFamily="34" charset="0"/>
                <a:cs typeface="Segoe UI" panose="020B0502040204020203" pitchFamily="34" charset="0"/>
              </a:rPr>
              <a:t>JOIN cte3 c3</a:t>
            </a:r>
            <a:endParaRPr lang="en-IN" sz="1200" kern="100" dirty="0">
              <a:effectLst/>
              <a:latin typeface="source-serif-pro"/>
              <a:ea typeface="Calibri" panose="020F0502020204030204" pitchFamily="34" charset="0"/>
              <a:cs typeface="Times New Roman" panose="02020603050405020304" pitchFamily="18" charset="0"/>
            </a:endParaRPr>
          </a:p>
          <a:p>
            <a:r>
              <a:rPr lang="en-IN" sz="1200" kern="100" spc="-5" dirty="0">
                <a:solidFill>
                  <a:srgbClr val="242424"/>
                </a:solidFill>
                <a:effectLst/>
                <a:latin typeface="source-serif-pro"/>
                <a:ea typeface="Calibri" panose="020F0502020204030204" pitchFamily="34" charset="0"/>
                <a:cs typeface="Segoe UI" panose="020B0502040204020203" pitchFamily="34" charset="0"/>
              </a:rPr>
              <a:t>ON c2.customer_id = c3.customer_id;</a:t>
            </a:r>
            <a:endParaRPr lang="en-IN" sz="1200" kern="100" dirty="0">
              <a:effectLst/>
              <a:latin typeface="source-serif-pro"/>
              <a:ea typeface="Calibri" panose="020F0502020204030204" pitchFamily="34" charset="0"/>
              <a:cs typeface="Times New Roman" panose="02020603050405020304" pitchFamily="18" charset="0"/>
            </a:endParaRPr>
          </a:p>
          <a:p>
            <a:endParaRPr lang="en-IN" sz="1050" dirty="0">
              <a:latin typeface="source-serif-pro"/>
            </a:endParaRPr>
          </a:p>
        </p:txBody>
      </p:sp>
      <p:pic>
        <p:nvPicPr>
          <p:cNvPr id="7" name="Picture 6">
            <a:extLst>
              <a:ext uri="{FF2B5EF4-FFF2-40B4-BE49-F238E27FC236}">
                <a16:creationId xmlns:a16="http://schemas.microsoft.com/office/drawing/2014/main" id="{3D1D4E26-D563-955C-ADE2-967A8AC5E943}"/>
              </a:ext>
            </a:extLst>
          </p:cNvPr>
          <p:cNvPicPr>
            <a:picLocks noChangeAspect="1"/>
          </p:cNvPicPr>
          <p:nvPr/>
        </p:nvPicPr>
        <p:blipFill>
          <a:blip r:embed="rId2"/>
          <a:stretch>
            <a:fillRect/>
          </a:stretch>
        </p:blipFill>
        <p:spPr>
          <a:xfrm>
            <a:off x="8347583" y="2418734"/>
            <a:ext cx="2936162" cy="1818969"/>
          </a:xfrm>
          <a:prstGeom prst="rect">
            <a:avLst/>
          </a:prstGeom>
        </p:spPr>
      </p:pic>
      <p:sp>
        <p:nvSpPr>
          <p:cNvPr id="8" name="TextBox 7">
            <a:extLst>
              <a:ext uri="{FF2B5EF4-FFF2-40B4-BE49-F238E27FC236}">
                <a16:creationId xmlns:a16="http://schemas.microsoft.com/office/drawing/2014/main" id="{45388ED7-8129-660D-6DEC-9E51303A6655}"/>
              </a:ext>
            </a:extLst>
          </p:cNvPr>
          <p:cNvSpPr txBox="1"/>
          <p:nvPr/>
        </p:nvSpPr>
        <p:spPr>
          <a:xfrm>
            <a:off x="8524568" y="4778477"/>
            <a:ext cx="3372460" cy="1200329"/>
          </a:xfrm>
          <a:prstGeom prst="rect">
            <a:avLst/>
          </a:prstGeom>
          <a:noFill/>
        </p:spPr>
        <p:txBody>
          <a:bodyPr wrap="square" rtlCol="0">
            <a:spAutoFit/>
          </a:bodyPr>
          <a:lstStyle/>
          <a:p>
            <a:r>
              <a:rPr lang="en-IN" b="1" dirty="0">
                <a:latin typeface="source-serif-pro"/>
              </a:rPr>
              <a:t>Solution:</a:t>
            </a:r>
          </a:p>
          <a:p>
            <a:pPr algn="l"/>
            <a:r>
              <a:rPr lang="en-US" b="0" i="0" dirty="0">
                <a:solidFill>
                  <a:srgbClr val="242424"/>
                </a:solidFill>
                <a:effectLst/>
                <a:highlight>
                  <a:srgbClr val="FFFFFF"/>
                </a:highlight>
                <a:latin typeface="source-serif-pro"/>
              </a:rPr>
              <a:t>Customer A has 1,370 points.</a:t>
            </a:r>
          </a:p>
          <a:p>
            <a:pPr algn="l"/>
            <a:r>
              <a:rPr lang="en-US" b="0" i="0" dirty="0">
                <a:solidFill>
                  <a:srgbClr val="242424"/>
                </a:solidFill>
                <a:effectLst/>
                <a:highlight>
                  <a:srgbClr val="FFFFFF"/>
                </a:highlight>
                <a:latin typeface="source-serif-pro"/>
              </a:rPr>
              <a:t>Customer B has 940 points.</a:t>
            </a:r>
          </a:p>
          <a:p>
            <a:endParaRPr lang="en-IN" dirty="0"/>
          </a:p>
        </p:txBody>
      </p:sp>
    </p:spTree>
    <p:extLst>
      <p:ext uri="{BB962C8B-B14F-4D97-AF65-F5344CB8AC3E}">
        <p14:creationId xmlns:p14="http://schemas.microsoft.com/office/powerpoint/2010/main" val="2021048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FE4E-2616-89C4-D477-9621FDBB20F9}"/>
              </a:ext>
            </a:extLst>
          </p:cNvPr>
          <p:cNvSpPr>
            <a:spLocks noGrp="1"/>
          </p:cNvSpPr>
          <p:nvPr>
            <p:ph type="title"/>
          </p:nvPr>
        </p:nvSpPr>
        <p:spPr/>
        <p:txBody>
          <a:bodyPr/>
          <a:lstStyle/>
          <a:p>
            <a:r>
              <a:rPr lang="en-IN" dirty="0"/>
              <a:t>BONUS QUESTIONS</a:t>
            </a:r>
          </a:p>
        </p:txBody>
      </p:sp>
      <p:sp>
        <p:nvSpPr>
          <p:cNvPr id="3" name="Content Placeholder 2">
            <a:extLst>
              <a:ext uri="{FF2B5EF4-FFF2-40B4-BE49-F238E27FC236}">
                <a16:creationId xmlns:a16="http://schemas.microsoft.com/office/drawing/2014/main" id="{C56BC926-A1BD-3E28-6159-B6A6E097266A}"/>
              </a:ext>
            </a:extLst>
          </p:cNvPr>
          <p:cNvSpPr>
            <a:spLocks noGrp="1"/>
          </p:cNvSpPr>
          <p:nvPr>
            <p:ph idx="1"/>
          </p:nvPr>
        </p:nvSpPr>
        <p:spPr>
          <a:xfrm>
            <a:off x="674914" y="2307771"/>
            <a:ext cx="5421086" cy="4550229"/>
          </a:xfrm>
        </p:spPr>
        <p:txBody>
          <a:bodyPr>
            <a:normAutofit/>
          </a:bodyPr>
          <a:lstStyle/>
          <a:p>
            <a:pPr marL="0" indent="0">
              <a:buNone/>
            </a:pPr>
            <a:r>
              <a:rPr lang="en-IN" sz="1000" b="1" kern="100" spc="-5" dirty="0">
                <a:solidFill>
                  <a:srgbClr val="242424"/>
                </a:solidFill>
                <a:effectLst/>
                <a:latin typeface="source-serif-pro"/>
                <a:ea typeface="Calibri" panose="020F0502020204030204" pitchFamily="34" charset="0"/>
                <a:cs typeface="Segoe UI" panose="020B0502040204020203" pitchFamily="34" charset="0"/>
              </a:rPr>
              <a:t>The following questions are related creating basic data tables that Danny and his team can use to quickly derive insights without </a:t>
            </a:r>
            <a:r>
              <a:rPr lang="en-IN" sz="1000" b="1" spc="-5" dirty="0">
                <a:solidFill>
                  <a:srgbClr val="242424"/>
                </a:solidFill>
                <a:effectLst/>
                <a:latin typeface="source-serif-pro"/>
                <a:ea typeface="Calibri" panose="020F0502020204030204" pitchFamily="34" charset="0"/>
                <a:cs typeface="Segoe UI" panose="020B0502040204020203" pitchFamily="34" charset="0"/>
              </a:rPr>
              <a:t>needing to join the underlying tables using SQL. </a:t>
            </a:r>
            <a:endParaRPr lang="en-IN" sz="1000" b="1" dirty="0">
              <a:latin typeface="source-serif-pro"/>
            </a:endParaRPr>
          </a:p>
          <a:p>
            <a:pPr marL="0" indent="0">
              <a:buNone/>
            </a:pPr>
            <a:r>
              <a:rPr lang="en-IN" sz="700" b="1" dirty="0">
                <a:latin typeface="source-serif-pro"/>
              </a:rPr>
              <a:t>1</a:t>
            </a:r>
            <a:r>
              <a:rPr lang="en-IN" sz="800" b="1" dirty="0">
                <a:latin typeface="source-serif-pro"/>
              </a:rPr>
              <a:t>. </a:t>
            </a:r>
            <a:r>
              <a:rPr lang="en-IN" sz="1000" b="1" kern="100" spc="-5" dirty="0">
                <a:solidFill>
                  <a:srgbClr val="242424"/>
                </a:solidFill>
                <a:effectLst/>
                <a:latin typeface="source-serif-pro"/>
                <a:ea typeface="Calibri" panose="020F0502020204030204" pitchFamily="34" charset="0"/>
                <a:cs typeface="Segoe UI" panose="020B0502040204020203" pitchFamily="34" charset="0"/>
              </a:rPr>
              <a:t>Recreate the following table output using the available data: </a:t>
            </a:r>
            <a:endParaRPr lang="en-IN" sz="800" b="1" kern="100" dirty="0">
              <a:effectLst/>
              <a:latin typeface="source-serif-pro"/>
              <a:ea typeface="Calibri" panose="020F0502020204030204" pitchFamily="34" charset="0"/>
              <a:cs typeface="Times New Roman" panose="02020603050405020304" pitchFamily="18" charset="0"/>
            </a:endParaRPr>
          </a:p>
          <a:p>
            <a:pPr marL="0" indent="0">
              <a:buNone/>
            </a:pPr>
            <a:r>
              <a:rPr lang="en-IN" sz="900" kern="100" spc="-5" dirty="0">
                <a:solidFill>
                  <a:srgbClr val="242424"/>
                </a:solidFill>
                <a:effectLst/>
                <a:latin typeface="source-serif-pro"/>
                <a:ea typeface="Calibri" panose="020F0502020204030204" pitchFamily="34" charset="0"/>
                <a:cs typeface="Segoe UI" panose="020B0502040204020203" pitchFamily="34" charset="0"/>
              </a:rPr>
              <a:t>CREATE TABLE </a:t>
            </a:r>
            <a:r>
              <a:rPr lang="en-IN" sz="900" kern="100" spc="-5" dirty="0" err="1">
                <a:solidFill>
                  <a:srgbClr val="242424"/>
                </a:solidFill>
                <a:effectLst/>
                <a:latin typeface="source-serif-pro"/>
                <a:ea typeface="Calibri" panose="020F0502020204030204" pitchFamily="34" charset="0"/>
                <a:cs typeface="Segoe UI" panose="020B0502040204020203" pitchFamily="34" charset="0"/>
              </a:rPr>
              <a:t>customerinfo</a:t>
            </a:r>
            <a:r>
              <a:rPr lang="en-IN" sz="900" kern="100" spc="-5" dirty="0">
                <a:solidFill>
                  <a:srgbClr val="242424"/>
                </a:solidFill>
                <a:effectLst/>
                <a:latin typeface="source-serif-pro"/>
                <a:ea typeface="Calibri" panose="020F0502020204030204" pitchFamily="34" charset="0"/>
                <a:cs typeface="Segoe UI" panose="020B0502040204020203" pitchFamily="34" charset="0"/>
              </a:rPr>
              <a:t> AS </a:t>
            </a:r>
            <a:endParaRPr lang="en-IN" sz="900" kern="100" dirty="0">
              <a:effectLst/>
              <a:latin typeface="source-serif-pro"/>
              <a:ea typeface="Calibri" panose="020F0502020204030204" pitchFamily="34" charset="0"/>
              <a:cs typeface="Times New Roman" panose="02020603050405020304" pitchFamily="18" charset="0"/>
            </a:endParaRPr>
          </a:p>
          <a:p>
            <a:pPr marL="0" indent="0">
              <a:buNone/>
            </a:pPr>
            <a:r>
              <a:rPr lang="en-IN" sz="900" kern="100" spc="-5" dirty="0">
                <a:solidFill>
                  <a:srgbClr val="242424"/>
                </a:solidFill>
                <a:effectLst/>
                <a:latin typeface="source-serif-pro"/>
                <a:ea typeface="Calibri" panose="020F0502020204030204" pitchFamily="34" charset="0"/>
                <a:cs typeface="Segoe UI" panose="020B0502040204020203" pitchFamily="34" charset="0"/>
              </a:rPr>
              <a:t>SELECT </a:t>
            </a:r>
            <a:r>
              <a:rPr lang="en-IN" sz="900" kern="100" spc="-5" dirty="0" err="1">
                <a:solidFill>
                  <a:srgbClr val="242424"/>
                </a:solidFill>
                <a:effectLst/>
                <a:latin typeface="source-serif-pro"/>
                <a:ea typeface="Calibri" panose="020F0502020204030204" pitchFamily="34" charset="0"/>
                <a:cs typeface="Segoe UI" panose="020B0502040204020203" pitchFamily="34" charset="0"/>
              </a:rPr>
              <a:t>s.customer_id</a:t>
            </a:r>
            <a:r>
              <a:rPr lang="en-IN" sz="900" kern="100" spc="-5" dirty="0">
                <a:solidFill>
                  <a:srgbClr val="242424"/>
                </a:solidFill>
                <a:effectLst/>
                <a:latin typeface="source-serif-pro"/>
                <a:ea typeface="Calibri" panose="020F0502020204030204" pitchFamily="34" charset="0"/>
                <a:cs typeface="Segoe UI" panose="020B0502040204020203" pitchFamily="34" charset="0"/>
              </a:rPr>
              <a:t>, </a:t>
            </a:r>
            <a:r>
              <a:rPr lang="en-IN" sz="900" kern="100" spc="-5" dirty="0" err="1">
                <a:solidFill>
                  <a:srgbClr val="242424"/>
                </a:solidFill>
                <a:effectLst/>
                <a:latin typeface="source-serif-pro"/>
                <a:ea typeface="Calibri" panose="020F0502020204030204" pitchFamily="34" charset="0"/>
                <a:cs typeface="Segoe UI" panose="020B0502040204020203" pitchFamily="34" charset="0"/>
              </a:rPr>
              <a:t>s.order_date</a:t>
            </a:r>
            <a:r>
              <a:rPr lang="en-IN" sz="900" kern="100" spc="-5" dirty="0">
                <a:solidFill>
                  <a:srgbClr val="242424"/>
                </a:solidFill>
                <a:effectLst/>
                <a:latin typeface="source-serif-pro"/>
                <a:ea typeface="Calibri" panose="020F0502020204030204" pitchFamily="34" charset="0"/>
                <a:cs typeface="Segoe UI" panose="020B0502040204020203" pitchFamily="34" charset="0"/>
              </a:rPr>
              <a:t>, </a:t>
            </a:r>
            <a:r>
              <a:rPr lang="en-IN" sz="900" kern="100" spc="-5" dirty="0" err="1">
                <a:solidFill>
                  <a:srgbClr val="242424"/>
                </a:solidFill>
                <a:effectLst/>
                <a:latin typeface="source-serif-pro"/>
                <a:ea typeface="Calibri" panose="020F0502020204030204" pitchFamily="34" charset="0"/>
                <a:cs typeface="Segoe UI" panose="020B0502040204020203" pitchFamily="34" charset="0"/>
              </a:rPr>
              <a:t>m.product_name</a:t>
            </a:r>
            <a:r>
              <a:rPr lang="en-IN" sz="900" kern="100" spc="-5" dirty="0">
                <a:solidFill>
                  <a:srgbClr val="242424"/>
                </a:solidFill>
                <a:effectLst/>
                <a:latin typeface="source-serif-pro"/>
                <a:ea typeface="Calibri" panose="020F0502020204030204" pitchFamily="34" charset="0"/>
                <a:cs typeface="Segoe UI" panose="020B0502040204020203" pitchFamily="34" charset="0"/>
              </a:rPr>
              <a:t>, </a:t>
            </a:r>
            <a:r>
              <a:rPr lang="en-IN" sz="900" kern="100" spc="-5" dirty="0" err="1">
                <a:solidFill>
                  <a:srgbClr val="242424"/>
                </a:solidFill>
                <a:effectLst/>
                <a:latin typeface="source-serif-pro"/>
                <a:ea typeface="Calibri" panose="020F0502020204030204" pitchFamily="34" charset="0"/>
                <a:cs typeface="Segoe UI" panose="020B0502040204020203" pitchFamily="34" charset="0"/>
              </a:rPr>
              <a:t>m.price</a:t>
            </a:r>
            <a:r>
              <a:rPr lang="en-IN" sz="900" kern="100" spc="-5" dirty="0">
                <a:solidFill>
                  <a:srgbClr val="242424"/>
                </a:solidFill>
                <a:effectLst/>
                <a:latin typeface="source-serif-pro"/>
                <a:ea typeface="Calibri" panose="020F0502020204030204" pitchFamily="34" charset="0"/>
                <a:cs typeface="Segoe UI" panose="020B0502040204020203" pitchFamily="34" charset="0"/>
              </a:rPr>
              <a:t>,</a:t>
            </a:r>
            <a:endParaRPr lang="en-IN" sz="900" kern="100" dirty="0">
              <a:effectLst/>
              <a:latin typeface="source-serif-pro"/>
              <a:ea typeface="Calibri" panose="020F0502020204030204" pitchFamily="34" charset="0"/>
              <a:cs typeface="Times New Roman" panose="02020603050405020304" pitchFamily="18" charset="0"/>
            </a:endParaRPr>
          </a:p>
          <a:p>
            <a:pPr marL="0" indent="0">
              <a:buNone/>
            </a:pPr>
            <a:r>
              <a:rPr lang="en-IN" sz="900" kern="100" spc="-5" dirty="0">
                <a:solidFill>
                  <a:srgbClr val="242424"/>
                </a:solidFill>
                <a:effectLst/>
                <a:latin typeface="source-serif-pro"/>
                <a:ea typeface="Calibri" panose="020F0502020204030204" pitchFamily="34" charset="0"/>
                <a:cs typeface="Segoe UI" panose="020B0502040204020203" pitchFamily="34" charset="0"/>
              </a:rPr>
              <a:t>CASE </a:t>
            </a:r>
            <a:endParaRPr lang="en-IN" sz="900" kern="100" dirty="0">
              <a:effectLst/>
              <a:latin typeface="source-serif-pro"/>
              <a:ea typeface="Calibri" panose="020F0502020204030204" pitchFamily="34" charset="0"/>
              <a:cs typeface="Times New Roman" panose="02020603050405020304" pitchFamily="18" charset="0"/>
            </a:endParaRPr>
          </a:p>
          <a:p>
            <a:pPr marL="0" indent="0">
              <a:buNone/>
            </a:pPr>
            <a:r>
              <a:rPr lang="en-IN" sz="900" kern="100" spc="-5" dirty="0">
                <a:solidFill>
                  <a:srgbClr val="242424"/>
                </a:solidFill>
                <a:effectLst/>
                <a:latin typeface="source-serif-pro"/>
                <a:ea typeface="Calibri" panose="020F0502020204030204" pitchFamily="34" charset="0"/>
                <a:cs typeface="Segoe UI" panose="020B0502040204020203" pitchFamily="34" charset="0"/>
              </a:rPr>
              <a:t>WHEN m2.join_date IS NULL THEN 'N'</a:t>
            </a:r>
            <a:endParaRPr lang="en-IN" sz="900" kern="100" dirty="0">
              <a:effectLst/>
              <a:latin typeface="source-serif-pro"/>
              <a:ea typeface="Calibri" panose="020F0502020204030204" pitchFamily="34" charset="0"/>
              <a:cs typeface="Times New Roman" panose="02020603050405020304" pitchFamily="18" charset="0"/>
            </a:endParaRPr>
          </a:p>
          <a:p>
            <a:pPr marL="0" indent="0">
              <a:buNone/>
            </a:pPr>
            <a:r>
              <a:rPr lang="en-IN" sz="900" kern="100" spc="-5" dirty="0">
                <a:solidFill>
                  <a:srgbClr val="242424"/>
                </a:solidFill>
                <a:effectLst/>
                <a:latin typeface="source-serif-pro"/>
                <a:ea typeface="Calibri" panose="020F0502020204030204" pitchFamily="34" charset="0"/>
                <a:cs typeface="Segoe UI" panose="020B0502040204020203" pitchFamily="34" charset="0"/>
              </a:rPr>
              <a:t>WHEN </a:t>
            </a:r>
            <a:r>
              <a:rPr lang="en-IN" sz="900" kern="100" spc="-5" dirty="0" err="1">
                <a:solidFill>
                  <a:srgbClr val="242424"/>
                </a:solidFill>
                <a:effectLst/>
                <a:latin typeface="source-serif-pro"/>
                <a:ea typeface="Calibri" panose="020F0502020204030204" pitchFamily="34" charset="0"/>
                <a:cs typeface="Segoe UI" panose="020B0502040204020203" pitchFamily="34" charset="0"/>
              </a:rPr>
              <a:t>s.order_date</a:t>
            </a:r>
            <a:r>
              <a:rPr lang="en-IN" sz="900" kern="100" spc="-5" dirty="0">
                <a:solidFill>
                  <a:srgbClr val="242424"/>
                </a:solidFill>
                <a:effectLst/>
                <a:latin typeface="source-serif-pro"/>
                <a:ea typeface="Calibri" panose="020F0502020204030204" pitchFamily="34" charset="0"/>
                <a:cs typeface="Segoe UI" panose="020B0502040204020203" pitchFamily="34" charset="0"/>
              </a:rPr>
              <a:t> &lt; m2.join_date THEN 'N'</a:t>
            </a:r>
            <a:endParaRPr lang="en-IN" sz="900" kern="100" dirty="0">
              <a:effectLst/>
              <a:latin typeface="source-serif-pro"/>
              <a:ea typeface="Calibri" panose="020F0502020204030204" pitchFamily="34" charset="0"/>
              <a:cs typeface="Times New Roman" panose="02020603050405020304" pitchFamily="18" charset="0"/>
            </a:endParaRPr>
          </a:p>
          <a:p>
            <a:pPr marL="0" indent="0">
              <a:buNone/>
            </a:pPr>
            <a:r>
              <a:rPr lang="en-IN" sz="900" kern="100" spc="-5" dirty="0">
                <a:solidFill>
                  <a:srgbClr val="242424"/>
                </a:solidFill>
                <a:effectLst/>
                <a:latin typeface="source-serif-pro"/>
                <a:ea typeface="Calibri" panose="020F0502020204030204" pitchFamily="34" charset="0"/>
                <a:cs typeface="Segoe UI" panose="020B0502040204020203" pitchFamily="34" charset="0"/>
              </a:rPr>
              <a:t>ELSE 'Y'</a:t>
            </a:r>
            <a:endParaRPr lang="en-IN" sz="900" kern="100" dirty="0">
              <a:effectLst/>
              <a:latin typeface="source-serif-pro"/>
              <a:ea typeface="Calibri" panose="020F0502020204030204" pitchFamily="34" charset="0"/>
              <a:cs typeface="Times New Roman" panose="02020603050405020304" pitchFamily="18" charset="0"/>
            </a:endParaRPr>
          </a:p>
          <a:p>
            <a:pPr marL="0" indent="0">
              <a:buNone/>
            </a:pPr>
            <a:r>
              <a:rPr lang="en-IN" sz="900" kern="100" spc="-5" dirty="0">
                <a:solidFill>
                  <a:srgbClr val="242424"/>
                </a:solidFill>
                <a:effectLst/>
                <a:latin typeface="source-serif-pro"/>
                <a:ea typeface="Calibri" panose="020F0502020204030204" pitchFamily="34" charset="0"/>
                <a:cs typeface="Segoe UI" panose="020B0502040204020203" pitchFamily="34" charset="0"/>
              </a:rPr>
              <a:t>END AS member</a:t>
            </a:r>
            <a:endParaRPr lang="en-IN" sz="900" kern="100" dirty="0">
              <a:effectLst/>
              <a:latin typeface="source-serif-pro"/>
              <a:ea typeface="Calibri" panose="020F0502020204030204" pitchFamily="34" charset="0"/>
              <a:cs typeface="Times New Roman" panose="02020603050405020304" pitchFamily="18" charset="0"/>
            </a:endParaRPr>
          </a:p>
          <a:p>
            <a:pPr marL="0" indent="0">
              <a:buNone/>
            </a:pPr>
            <a:r>
              <a:rPr lang="en-IN" sz="900" kern="100" spc="-5" dirty="0">
                <a:solidFill>
                  <a:srgbClr val="242424"/>
                </a:solidFill>
                <a:effectLst/>
                <a:latin typeface="source-serif-pro"/>
                <a:ea typeface="Calibri" panose="020F0502020204030204" pitchFamily="34" charset="0"/>
                <a:cs typeface="Segoe UI" panose="020B0502040204020203" pitchFamily="34" charset="0"/>
              </a:rPr>
              <a:t>FROM sales s</a:t>
            </a:r>
            <a:endParaRPr lang="en-IN" sz="900" kern="100" dirty="0">
              <a:effectLst/>
              <a:latin typeface="source-serif-pro"/>
              <a:ea typeface="Calibri" panose="020F0502020204030204" pitchFamily="34" charset="0"/>
              <a:cs typeface="Times New Roman" panose="02020603050405020304" pitchFamily="18" charset="0"/>
            </a:endParaRPr>
          </a:p>
          <a:p>
            <a:pPr marL="0" indent="0">
              <a:buNone/>
            </a:pPr>
            <a:r>
              <a:rPr lang="en-IN" sz="900" kern="100" spc="-5" dirty="0">
                <a:solidFill>
                  <a:srgbClr val="242424"/>
                </a:solidFill>
                <a:effectLst/>
                <a:latin typeface="source-serif-pro"/>
                <a:ea typeface="Calibri" panose="020F0502020204030204" pitchFamily="34" charset="0"/>
                <a:cs typeface="Segoe UI" panose="020B0502040204020203" pitchFamily="34" charset="0"/>
              </a:rPr>
              <a:t>LEFT JOIN menu m </a:t>
            </a:r>
            <a:endParaRPr lang="en-IN" sz="900" kern="100" dirty="0">
              <a:effectLst/>
              <a:latin typeface="source-serif-pro"/>
              <a:ea typeface="Calibri" panose="020F0502020204030204" pitchFamily="34" charset="0"/>
              <a:cs typeface="Times New Roman" panose="02020603050405020304" pitchFamily="18" charset="0"/>
            </a:endParaRPr>
          </a:p>
          <a:p>
            <a:pPr marL="0" indent="0">
              <a:buNone/>
            </a:pPr>
            <a:r>
              <a:rPr lang="en-IN" sz="900" kern="100" spc="-5" dirty="0">
                <a:solidFill>
                  <a:srgbClr val="242424"/>
                </a:solidFill>
                <a:effectLst/>
                <a:latin typeface="source-serif-pro"/>
                <a:ea typeface="Calibri" panose="020F0502020204030204" pitchFamily="34" charset="0"/>
                <a:cs typeface="Segoe UI" panose="020B0502040204020203" pitchFamily="34" charset="0"/>
              </a:rPr>
              <a:t>ON </a:t>
            </a:r>
            <a:r>
              <a:rPr lang="en-IN" sz="900" kern="100" spc="-5" dirty="0" err="1">
                <a:solidFill>
                  <a:srgbClr val="242424"/>
                </a:solidFill>
                <a:effectLst/>
                <a:latin typeface="source-serif-pro"/>
                <a:ea typeface="Calibri" panose="020F0502020204030204" pitchFamily="34" charset="0"/>
                <a:cs typeface="Segoe UI" panose="020B0502040204020203" pitchFamily="34" charset="0"/>
              </a:rPr>
              <a:t>s.product_id</a:t>
            </a:r>
            <a:r>
              <a:rPr lang="en-IN" sz="900" kern="100" spc="-5" dirty="0">
                <a:solidFill>
                  <a:srgbClr val="242424"/>
                </a:solidFill>
                <a:effectLst/>
                <a:latin typeface="source-serif-pro"/>
                <a:ea typeface="Calibri" panose="020F0502020204030204" pitchFamily="34" charset="0"/>
                <a:cs typeface="Segoe UI" panose="020B0502040204020203" pitchFamily="34" charset="0"/>
              </a:rPr>
              <a:t> = </a:t>
            </a:r>
            <a:r>
              <a:rPr lang="en-IN" sz="900" kern="100" spc="-5" dirty="0" err="1">
                <a:solidFill>
                  <a:srgbClr val="242424"/>
                </a:solidFill>
                <a:effectLst/>
                <a:latin typeface="source-serif-pro"/>
                <a:ea typeface="Calibri" panose="020F0502020204030204" pitchFamily="34" charset="0"/>
                <a:cs typeface="Segoe UI" panose="020B0502040204020203" pitchFamily="34" charset="0"/>
              </a:rPr>
              <a:t>m.product_id</a:t>
            </a:r>
            <a:endParaRPr lang="en-IN" sz="900" kern="100" dirty="0">
              <a:effectLst/>
              <a:latin typeface="source-serif-pro"/>
              <a:ea typeface="Calibri" panose="020F0502020204030204" pitchFamily="34" charset="0"/>
              <a:cs typeface="Times New Roman" panose="02020603050405020304" pitchFamily="18" charset="0"/>
            </a:endParaRPr>
          </a:p>
          <a:p>
            <a:pPr marL="0" indent="0">
              <a:buNone/>
            </a:pPr>
            <a:r>
              <a:rPr lang="en-IN" sz="900" kern="100" spc="-5" dirty="0">
                <a:solidFill>
                  <a:srgbClr val="242424"/>
                </a:solidFill>
                <a:effectLst/>
                <a:latin typeface="source-serif-pro"/>
                <a:ea typeface="Calibri" panose="020F0502020204030204" pitchFamily="34" charset="0"/>
                <a:cs typeface="Segoe UI" panose="020B0502040204020203" pitchFamily="34" charset="0"/>
              </a:rPr>
              <a:t>LEFT JOIN members m2 </a:t>
            </a:r>
            <a:endParaRPr lang="en-IN" sz="900" kern="100" dirty="0">
              <a:effectLst/>
              <a:latin typeface="source-serif-pro"/>
              <a:ea typeface="Calibri" panose="020F0502020204030204" pitchFamily="34" charset="0"/>
              <a:cs typeface="Times New Roman" panose="02020603050405020304" pitchFamily="18" charset="0"/>
            </a:endParaRPr>
          </a:p>
          <a:p>
            <a:pPr marL="0" indent="0">
              <a:buNone/>
            </a:pPr>
            <a:r>
              <a:rPr lang="en-IN" sz="900" kern="100" spc="-5" dirty="0">
                <a:solidFill>
                  <a:srgbClr val="242424"/>
                </a:solidFill>
                <a:effectLst/>
                <a:latin typeface="source-serif-pro"/>
                <a:ea typeface="Calibri" panose="020F0502020204030204" pitchFamily="34" charset="0"/>
                <a:cs typeface="Segoe UI" panose="020B0502040204020203" pitchFamily="34" charset="0"/>
              </a:rPr>
              <a:t>ON </a:t>
            </a:r>
            <a:r>
              <a:rPr lang="en-IN" sz="900" kern="100" spc="-5" dirty="0" err="1">
                <a:solidFill>
                  <a:srgbClr val="242424"/>
                </a:solidFill>
                <a:effectLst/>
                <a:latin typeface="source-serif-pro"/>
                <a:ea typeface="Calibri" panose="020F0502020204030204" pitchFamily="34" charset="0"/>
                <a:cs typeface="Segoe UI" panose="020B0502040204020203" pitchFamily="34" charset="0"/>
              </a:rPr>
              <a:t>s.customer_id</a:t>
            </a:r>
            <a:r>
              <a:rPr lang="en-IN" sz="900" kern="100" spc="-5" dirty="0">
                <a:solidFill>
                  <a:srgbClr val="242424"/>
                </a:solidFill>
                <a:effectLst/>
                <a:latin typeface="source-serif-pro"/>
                <a:ea typeface="Calibri" panose="020F0502020204030204" pitchFamily="34" charset="0"/>
                <a:cs typeface="Segoe UI" panose="020B0502040204020203" pitchFamily="34" charset="0"/>
              </a:rPr>
              <a:t> = m2.customer_id</a:t>
            </a:r>
            <a:endParaRPr lang="en-IN" sz="900" kern="100" dirty="0">
              <a:effectLst/>
              <a:latin typeface="source-serif-pro"/>
              <a:ea typeface="Calibri" panose="020F0502020204030204" pitchFamily="34" charset="0"/>
              <a:cs typeface="Times New Roman" panose="02020603050405020304" pitchFamily="18" charset="0"/>
            </a:endParaRPr>
          </a:p>
          <a:p>
            <a:pPr marL="0" indent="0">
              <a:buNone/>
            </a:pPr>
            <a:r>
              <a:rPr lang="en-IN" sz="900" kern="100" spc="-5" dirty="0">
                <a:solidFill>
                  <a:srgbClr val="242424"/>
                </a:solidFill>
                <a:effectLst/>
                <a:latin typeface="source-serif-pro"/>
                <a:ea typeface="Calibri" panose="020F0502020204030204" pitchFamily="34" charset="0"/>
                <a:cs typeface="Segoe UI" panose="020B0502040204020203" pitchFamily="34" charset="0"/>
              </a:rPr>
              <a:t>ORDER BY </a:t>
            </a:r>
            <a:r>
              <a:rPr lang="en-IN" sz="900" kern="100" spc="-5" dirty="0" err="1">
                <a:solidFill>
                  <a:srgbClr val="242424"/>
                </a:solidFill>
                <a:effectLst/>
                <a:latin typeface="source-serif-pro"/>
                <a:ea typeface="Calibri" panose="020F0502020204030204" pitchFamily="34" charset="0"/>
                <a:cs typeface="Segoe UI" panose="020B0502040204020203" pitchFamily="34" charset="0"/>
              </a:rPr>
              <a:t>s.customer_id</a:t>
            </a:r>
            <a:r>
              <a:rPr lang="en-IN" sz="900" kern="100" spc="-5" dirty="0">
                <a:solidFill>
                  <a:srgbClr val="242424"/>
                </a:solidFill>
                <a:effectLst/>
                <a:latin typeface="source-serif-pro"/>
                <a:ea typeface="Calibri" panose="020F0502020204030204" pitchFamily="34" charset="0"/>
                <a:cs typeface="Segoe UI" panose="020B0502040204020203" pitchFamily="34" charset="0"/>
              </a:rPr>
              <a:t>, </a:t>
            </a:r>
            <a:r>
              <a:rPr lang="en-IN" sz="900" kern="100" spc="-5" dirty="0" err="1">
                <a:solidFill>
                  <a:srgbClr val="242424"/>
                </a:solidFill>
                <a:effectLst/>
                <a:latin typeface="source-serif-pro"/>
                <a:ea typeface="Calibri" panose="020F0502020204030204" pitchFamily="34" charset="0"/>
                <a:cs typeface="Segoe UI" panose="020B0502040204020203" pitchFamily="34" charset="0"/>
              </a:rPr>
              <a:t>s.order_date</a:t>
            </a:r>
            <a:r>
              <a:rPr lang="en-IN" sz="900" kern="100" spc="-5" dirty="0">
                <a:solidFill>
                  <a:srgbClr val="242424"/>
                </a:solidFill>
                <a:effectLst/>
                <a:latin typeface="source-serif-pro"/>
                <a:ea typeface="Calibri" panose="020F0502020204030204" pitchFamily="34" charset="0"/>
                <a:cs typeface="Segoe UI" panose="020B0502040204020203" pitchFamily="34" charset="0"/>
              </a:rPr>
              <a:t>, </a:t>
            </a:r>
            <a:r>
              <a:rPr lang="en-IN" sz="900" kern="100" spc="-5" dirty="0" err="1">
                <a:solidFill>
                  <a:srgbClr val="242424"/>
                </a:solidFill>
                <a:effectLst/>
                <a:latin typeface="source-serif-pro"/>
                <a:ea typeface="Calibri" panose="020F0502020204030204" pitchFamily="34" charset="0"/>
                <a:cs typeface="Segoe UI" panose="020B0502040204020203" pitchFamily="34" charset="0"/>
              </a:rPr>
              <a:t>m.product_name</a:t>
            </a:r>
            <a:r>
              <a:rPr lang="en-IN" sz="900" kern="100" spc="-5" dirty="0">
                <a:solidFill>
                  <a:srgbClr val="242424"/>
                </a:solidFill>
                <a:effectLst/>
                <a:latin typeface="source-serif-pro"/>
                <a:ea typeface="Calibri" panose="020F0502020204030204" pitchFamily="34" charset="0"/>
                <a:cs typeface="Segoe UI" panose="020B0502040204020203" pitchFamily="34" charset="0"/>
              </a:rPr>
              <a:t>;</a:t>
            </a:r>
            <a:endParaRPr lang="en-IN" sz="900" kern="100" dirty="0">
              <a:effectLst/>
              <a:latin typeface="source-serif-pro"/>
              <a:ea typeface="Calibri" panose="020F0502020204030204" pitchFamily="34" charset="0"/>
              <a:cs typeface="Times New Roman" panose="02020603050405020304" pitchFamily="18" charset="0"/>
            </a:endParaRPr>
          </a:p>
          <a:p>
            <a:pPr marL="0" indent="0">
              <a:buNone/>
            </a:pPr>
            <a:r>
              <a:rPr lang="en-IN" sz="900" kern="100" spc="-5" dirty="0">
                <a:solidFill>
                  <a:srgbClr val="242424"/>
                </a:solidFill>
                <a:effectLst/>
                <a:latin typeface="source-serif-pro"/>
                <a:ea typeface="Calibri" panose="020F0502020204030204" pitchFamily="34" charset="0"/>
                <a:cs typeface="Segoe UI" panose="020B0502040204020203" pitchFamily="34" charset="0"/>
              </a:rPr>
              <a:t>SELECT * FROM </a:t>
            </a:r>
            <a:r>
              <a:rPr lang="en-IN" sz="900" kern="100" spc="-5" dirty="0" err="1">
                <a:solidFill>
                  <a:srgbClr val="242424"/>
                </a:solidFill>
                <a:effectLst/>
                <a:latin typeface="source-serif-pro"/>
                <a:ea typeface="Calibri" panose="020F0502020204030204" pitchFamily="34" charset="0"/>
                <a:cs typeface="Segoe UI" panose="020B0502040204020203" pitchFamily="34" charset="0"/>
              </a:rPr>
              <a:t>customerinfo</a:t>
            </a:r>
            <a:r>
              <a:rPr lang="en-IN" sz="900" kern="100" spc="-5" dirty="0">
                <a:solidFill>
                  <a:srgbClr val="242424"/>
                </a:solidFill>
                <a:effectLst/>
                <a:latin typeface="source-serif-pro"/>
                <a:ea typeface="Calibri" panose="020F0502020204030204" pitchFamily="34" charset="0"/>
                <a:cs typeface="Segoe UI" panose="020B0502040204020203" pitchFamily="34" charset="0"/>
              </a:rPr>
              <a:t>;</a:t>
            </a:r>
            <a:endParaRPr lang="en-IN" sz="900" kern="100" dirty="0">
              <a:effectLst/>
              <a:latin typeface="source-serif-pro"/>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57E6713-2DCE-F454-94A4-D2ADE5E8EE3E}"/>
              </a:ext>
            </a:extLst>
          </p:cNvPr>
          <p:cNvPicPr>
            <a:picLocks noChangeAspect="1"/>
          </p:cNvPicPr>
          <p:nvPr/>
        </p:nvPicPr>
        <p:blipFill>
          <a:blip r:embed="rId2"/>
          <a:stretch>
            <a:fillRect/>
          </a:stretch>
        </p:blipFill>
        <p:spPr>
          <a:xfrm>
            <a:off x="6096000" y="2218644"/>
            <a:ext cx="5529943" cy="4301899"/>
          </a:xfrm>
          <a:prstGeom prst="rect">
            <a:avLst/>
          </a:prstGeom>
        </p:spPr>
      </p:pic>
    </p:spTree>
    <p:extLst>
      <p:ext uri="{BB962C8B-B14F-4D97-AF65-F5344CB8AC3E}">
        <p14:creationId xmlns:p14="http://schemas.microsoft.com/office/powerpoint/2010/main" val="2569654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CD3DAE-5391-864E-2936-2568C533A082}"/>
              </a:ext>
            </a:extLst>
          </p:cNvPr>
          <p:cNvSpPr>
            <a:spLocks noGrp="1"/>
          </p:cNvSpPr>
          <p:nvPr>
            <p:ph idx="1"/>
          </p:nvPr>
        </p:nvSpPr>
        <p:spPr>
          <a:xfrm>
            <a:off x="664030" y="2307771"/>
            <a:ext cx="6770913" cy="4550229"/>
          </a:xfrm>
        </p:spPr>
        <p:txBody>
          <a:bodyPr>
            <a:normAutofit fontScale="92500" lnSpcReduction="20000"/>
          </a:bodyPr>
          <a:lstStyle/>
          <a:p>
            <a:pPr marL="0" indent="0">
              <a:buNone/>
            </a:pPr>
            <a:r>
              <a:rPr lang="en-IN" sz="1800" b="1" kern="100" spc="-5" dirty="0">
                <a:solidFill>
                  <a:srgbClr val="242424"/>
                </a:solidFill>
                <a:effectLst/>
                <a:latin typeface="source-serif-pro"/>
                <a:ea typeface="Calibri" panose="020F0502020204030204" pitchFamily="34" charset="0"/>
                <a:cs typeface="Segoe UI" panose="020B0502040204020203" pitchFamily="34" charset="0"/>
              </a:rPr>
              <a:t>2. Danny also requires further information about the ranking of customer products, but he purposely does not need the ranking for non-member purchases so he expects null ranking values for the records when customers are not yet part of the loyalty program.</a:t>
            </a: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SELECT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customer_id</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order_date</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product_name</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 price, member,</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DENSE_RANK() OVER(PARTITION BY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customer_id</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 ORDER BY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order_date</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 AS ranking</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FROM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customerinfo</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WHERE member != 'N'</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UNION ALL</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SELECT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customer_id</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order_date</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product_name</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 price, member, "null" AS ranking</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FROM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customerinfo</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WHERE member = 'N'</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ORDER BY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customer_id</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order_date</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endParaRPr lang="en-IN" dirty="0">
              <a:latin typeface="source-serif-pro"/>
            </a:endParaRPr>
          </a:p>
        </p:txBody>
      </p:sp>
      <p:pic>
        <p:nvPicPr>
          <p:cNvPr id="4" name="Picture 3">
            <a:extLst>
              <a:ext uri="{FF2B5EF4-FFF2-40B4-BE49-F238E27FC236}">
                <a16:creationId xmlns:a16="http://schemas.microsoft.com/office/drawing/2014/main" id="{C2F75C2C-9A31-2B35-A999-03B7E3781130}"/>
              </a:ext>
            </a:extLst>
          </p:cNvPr>
          <p:cNvPicPr>
            <a:picLocks noChangeAspect="1"/>
          </p:cNvPicPr>
          <p:nvPr/>
        </p:nvPicPr>
        <p:blipFill>
          <a:blip r:embed="rId2"/>
          <a:stretch>
            <a:fillRect/>
          </a:stretch>
        </p:blipFill>
        <p:spPr>
          <a:xfrm>
            <a:off x="6977742" y="2307771"/>
            <a:ext cx="4764859" cy="4288972"/>
          </a:xfrm>
          <a:prstGeom prst="rect">
            <a:avLst/>
          </a:prstGeom>
        </p:spPr>
      </p:pic>
    </p:spTree>
    <p:extLst>
      <p:ext uri="{BB962C8B-B14F-4D97-AF65-F5344CB8AC3E}">
        <p14:creationId xmlns:p14="http://schemas.microsoft.com/office/powerpoint/2010/main" val="2453889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6084-1FB6-3380-8F01-1470AA3B8224}"/>
              </a:ext>
            </a:extLst>
          </p:cNvPr>
          <p:cNvSpPr>
            <a:spLocks noGrp="1"/>
          </p:cNvSpPr>
          <p:nvPr>
            <p:ph type="title"/>
          </p:nvPr>
        </p:nvSpPr>
        <p:spPr/>
        <p:txBody>
          <a:bodyPr/>
          <a:lstStyle/>
          <a:p>
            <a:r>
              <a:rPr lang="en-IN" dirty="0"/>
              <a:t>INSIGHTS</a:t>
            </a:r>
          </a:p>
        </p:txBody>
      </p:sp>
      <p:sp>
        <p:nvSpPr>
          <p:cNvPr id="3" name="Content Placeholder 2">
            <a:extLst>
              <a:ext uri="{FF2B5EF4-FFF2-40B4-BE49-F238E27FC236}">
                <a16:creationId xmlns:a16="http://schemas.microsoft.com/office/drawing/2014/main" id="{A4ADE78E-7B82-1B69-D948-E344402390BA}"/>
              </a:ext>
            </a:extLst>
          </p:cNvPr>
          <p:cNvSpPr>
            <a:spLocks noGrp="1"/>
          </p:cNvSpPr>
          <p:nvPr>
            <p:ph idx="1"/>
          </p:nvPr>
        </p:nvSpPr>
        <p:spPr>
          <a:xfrm>
            <a:off x="740230" y="2383971"/>
            <a:ext cx="10907484" cy="4212771"/>
          </a:xfrm>
        </p:spPr>
        <p:txBody>
          <a:bodyPr>
            <a:normAutofit/>
          </a:bodyPr>
          <a:lstStyle/>
          <a:p>
            <a:pPr marL="0" indent="0" algn="l">
              <a:buNone/>
            </a:pPr>
            <a:r>
              <a:rPr lang="en-US" b="0" i="0" dirty="0">
                <a:solidFill>
                  <a:srgbClr val="242424"/>
                </a:solidFill>
                <a:effectLst/>
                <a:highlight>
                  <a:srgbClr val="FFFFFF"/>
                </a:highlight>
                <a:latin typeface="source-serif-pro"/>
              </a:rPr>
              <a:t>From the analysis, we discover a few interesting insights that would be certainly useful for Danny.</a:t>
            </a:r>
          </a:p>
          <a:p>
            <a:pPr algn="l">
              <a:buFont typeface="Wingdings" panose="05000000000000000000" pitchFamily="2" charset="2"/>
              <a:buChar char="v"/>
            </a:pPr>
            <a:r>
              <a:rPr lang="en-US" b="0" i="0" dirty="0">
                <a:solidFill>
                  <a:srgbClr val="242424"/>
                </a:solidFill>
                <a:effectLst/>
                <a:highlight>
                  <a:srgbClr val="FFFFFF"/>
                </a:highlight>
                <a:latin typeface="source-serif-pro"/>
              </a:rPr>
              <a:t>Customer B is the most frequent visitor with 6 visits in Jan 2021.</a:t>
            </a:r>
          </a:p>
          <a:p>
            <a:pPr algn="l">
              <a:buFont typeface="Wingdings" panose="05000000000000000000" pitchFamily="2" charset="2"/>
              <a:buChar char="v"/>
            </a:pPr>
            <a:r>
              <a:rPr lang="en-US" b="0" i="0" dirty="0">
                <a:solidFill>
                  <a:srgbClr val="242424"/>
                </a:solidFill>
                <a:effectLst/>
                <a:highlight>
                  <a:srgbClr val="FFFFFF"/>
                </a:highlight>
                <a:latin typeface="source-serif-pro"/>
              </a:rPr>
              <a:t>Danny’s Diner’s most popular item is ramen, followed by curry and sushi.</a:t>
            </a:r>
          </a:p>
          <a:p>
            <a:pPr algn="l">
              <a:buFont typeface="Wingdings" panose="05000000000000000000" pitchFamily="2" charset="2"/>
              <a:buChar char="v"/>
            </a:pPr>
            <a:r>
              <a:rPr lang="en-US" b="0" i="0" dirty="0">
                <a:solidFill>
                  <a:srgbClr val="242424"/>
                </a:solidFill>
                <a:effectLst/>
                <a:highlight>
                  <a:srgbClr val="FFFFFF"/>
                </a:highlight>
                <a:latin typeface="source-serif-pro"/>
              </a:rPr>
              <a:t>Customer A and C loves ramen whereas Customer B seems to enjoy sushi, curry and ramen equally. </a:t>
            </a:r>
          </a:p>
          <a:p>
            <a:pPr algn="l">
              <a:buFont typeface="Wingdings" panose="05000000000000000000" pitchFamily="2" charset="2"/>
              <a:buChar char="v"/>
            </a:pPr>
            <a:r>
              <a:rPr lang="en-US" b="0" i="0" dirty="0">
                <a:solidFill>
                  <a:srgbClr val="242424"/>
                </a:solidFill>
                <a:effectLst/>
                <a:highlight>
                  <a:srgbClr val="FFFFFF"/>
                </a:highlight>
                <a:latin typeface="source-serif-pro"/>
              </a:rPr>
              <a:t>Customer A is the 1st member of Danny’s Diner and his first order is curry. Gotta fulfill his curry cravings!</a:t>
            </a:r>
          </a:p>
          <a:p>
            <a:pPr algn="l">
              <a:buFont typeface="Wingdings" panose="05000000000000000000" pitchFamily="2" charset="2"/>
              <a:buChar char="v"/>
            </a:pPr>
            <a:r>
              <a:rPr lang="en-US" b="0" i="0" dirty="0">
                <a:solidFill>
                  <a:srgbClr val="242424"/>
                </a:solidFill>
                <a:effectLst/>
                <a:highlight>
                  <a:srgbClr val="FFFFFF"/>
                </a:highlight>
                <a:latin typeface="source-serif-pro"/>
              </a:rPr>
              <a:t>The last item ordered by Customers A and B before they became members are sushi and curry. Does it mean both of these items are the deciding factor? It must be really delicious for them to sign up as members!</a:t>
            </a:r>
          </a:p>
          <a:p>
            <a:pPr algn="l">
              <a:buFont typeface="Wingdings" panose="05000000000000000000" pitchFamily="2" charset="2"/>
              <a:buChar char="v"/>
            </a:pPr>
            <a:r>
              <a:rPr lang="en-US" b="0" i="0" dirty="0">
                <a:solidFill>
                  <a:srgbClr val="242424"/>
                </a:solidFill>
                <a:effectLst/>
                <a:highlight>
                  <a:srgbClr val="FFFFFF"/>
                </a:highlight>
                <a:latin typeface="source-serif-pro"/>
              </a:rPr>
              <a:t>Before they became members, both Customers A and B spent $25 and $40.</a:t>
            </a:r>
          </a:p>
          <a:p>
            <a:pPr algn="l">
              <a:buFont typeface="Wingdings" panose="05000000000000000000" pitchFamily="2" charset="2"/>
              <a:buChar char="v"/>
            </a:pPr>
            <a:r>
              <a:rPr lang="en-US" b="0" i="0" dirty="0">
                <a:solidFill>
                  <a:srgbClr val="242424"/>
                </a:solidFill>
                <a:effectLst/>
                <a:highlight>
                  <a:srgbClr val="FFFFFF"/>
                </a:highlight>
                <a:latin typeface="source-serif-pro"/>
              </a:rPr>
              <a:t>Throughout Jan 2021, their points for Customer A: 860, Customer B: 940 and Customer C: 360.</a:t>
            </a:r>
          </a:p>
          <a:p>
            <a:pPr algn="l">
              <a:buFont typeface="Wingdings" panose="05000000000000000000" pitchFamily="2" charset="2"/>
              <a:buChar char="v"/>
            </a:pPr>
            <a:r>
              <a:rPr lang="en-US" b="0" i="0" dirty="0">
                <a:solidFill>
                  <a:srgbClr val="242424"/>
                </a:solidFill>
                <a:effectLst/>
                <a:highlight>
                  <a:srgbClr val="FFFFFF"/>
                </a:highlight>
                <a:latin typeface="source-serif-pro"/>
              </a:rPr>
              <a:t>Assuming that members can earn 2x a week from the day they became a member with bonus 2x points for sushi, Customer A has 660 points and Customer B has 340 by the end of Jan 2021.</a:t>
            </a:r>
          </a:p>
          <a:p>
            <a:endParaRPr lang="en-IN" dirty="0"/>
          </a:p>
        </p:txBody>
      </p:sp>
    </p:spTree>
    <p:extLst>
      <p:ext uri="{BB962C8B-B14F-4D97-AF65-F5344CB8AC3E}">
        <p14:creationId xmlns:p14="http://schemas.microsoft.com/office/powerpoint/2010/main" val="1450451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7FC97-895C-4D2C-1425-5BEA0A70A73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A83E87F-EDED-76F8-BD89-25E58F210837}"/>
              </a:ext>
            </a:extLst>
          </p:cNvPr>
          <p:cNvSpPr>
            <a:spLocks noGrp="1"/>
          </p:cNvSpPr>
          <p:nvPr>
            <p:ph idx="1"/>
          </p:nvPr>
        </p:nvSpPr>
        <p:spPr>
          <a:xfrm>
            <a:off x="707572" y="2427515"/>
            <a:ext cx="3972584" cy="3951514"/>
          </a:xfrm>
        </p:spPr>
        <p:txBody>
          <a:bodyPr/>
          <a:lstStyle/>
          <a:p>
            <a:pPr algn="just"/>
            <a:r>
              <a:rPr lang="en-IN" sz="1800" dirty="0">
                <a:solidFill>
                  <a:srgbClr val="000000"/>
                </a:solidFill>
                <a:effectLst/>
                <a:latin typeface="source-serif-pro"/>
                <a:ea typeface="Times New Roman" panose="02020603050405020304" pitchFamily="18" charset="0"/>
              </a:rPr>
              <a:t>This project was a hands-on learning experience that enhanced my SQL skills and analytical abilities. </a:t>
            </a:r>
          </a:p>
          <a:p>
            <a:pPr algn="just"/>
            <a:endParaRPr lang="en-IN" dirty="0">
              <a:solidFill>
                <a:srgbClr val="000000"/>
              </a:solidFill>
              <a:latin typeface="source-serif-pro"/>
              <a:ea typeface="Times New Roman" panose="02020603050405020304" pitchFamily="18" charset="0"/>
            </a:endParaRPr>
          </a:p>
          <a:p>
            <a:pPr algn="just"/>
            <a:r>
              <a:rPr lang="en-IN" sz="1800" dirty="0">
                <a:solidFill>
                  <a:srgbClr val="000000"/>
                </a:solidFill>
                <a:effectLst/>
                <a:latin typeface="source-serif-pro"/>
                <a:ea typeface="Times New Roman" panose="02020603050405020304" pitchFamily="18" charset="0"/>
              </a:rPr>
              <a:t>I gained proficiency in using SQL to explore and analyse large datasets, extract relevant information, and draw valuable insights. </a:t>
            </a:r>
            <a:endParaRPr lang="en-IN" dirty="0">
              <a:latin typeface="source-serif-pro"/>
            </a:endParaRPr>
          </a:p>
        </p:txBody>
      </p:sp>
      <p:sp>
        <p:nvSpPr>
          <p:cNvPr id="4" name="TextBox 3">
            <a:extLst>
              <a:ext uri="{FF2B5EF4-FFF2-40B4-BE49-F238E27FC236}">
                <a16:creationId xmlns:a16="http://schemas.microsoft.com/office/drawing/2014/main" id="{9661718A-AB4E-570B-28B2-4CC4FC9374D7}"/>
              </a:ext>
            </a:extLst>
          </p:cNvPr>
          <p:cNvSpPr txBox="1"/>
          <p:nvPr/>
        </p:nvSpPr>
        <p:spPr>
          <a:xfrm>
            <a:off x="6597445" y="2536723"/>
            <a:ext cx="5211097" cy="1754326"/>
          </a:xfrm>
          <a:prstGeom prst="rect">
            <a:avLst/>
          </a:prstGeom>
          <a:noFill/>
        </p:spPr>
        <p:txBody>
          <a:bodyPr wrap="square" rtlCol="0">
            <a:spAutoFit/>
          </a:bodyPr>
          <a:lstStyle/>
          <a:p>
            <a:r>
              <a:rPr lang="en-IN" b="1" dirty="0">
                <a:latin typeface="source-serif-pro"/>
              </a:rPr>
              <a:t>Links to Project file:</a:t>
            </a:r>
          </a:p>
          <a:p>
            <a:endParaRPr lang="en-IN" dirty="0">
              <a:latin typeface="source-serif-pro"/>
            </a:endParaRPr>
          </a:p>
          <a:p>
            <a:r>
              <a:rPr lang="en-IN" b="1" dirty="0">
                <a:latin typeface="source-serif-pro"/>
              </a:rPr>
              <a:t>Dataset:  </a:t>
            </a:r>
            <a:r>
              <a:rPr lang="en-IN" dirty="0">
                <a:latin typeface="source-serif-pro"/>
                <a:hlinkClick r:id="rId2"/>
              </a:rPr>
              <a:t>https://8weeksqlchallenge.com/case-study-1/</a:t>
            </a:r>
            <a:endParaRPr lang="en-IN" dirty="0">
              <a:latin typeface="source-serif-pro"/>
            </a:endParaRPr>
          </a:p>
          <a:p>
            <a:r>
              <a:rPr lang="en-IN" b="1" dirty="0" err="1">
                <a:latin typeface="source-serif-pro"/>
              </a:rPr>
              <a:t>Github</a:t>
            </a:r>
            <a:r>
              <a:rPr lang="en-IN" b="1" dirty="0">
                <a:latin typeface="source-serif-pro"/>
              </a:rPr>
              <a:t> Link: </a:t>
            </a:r>
          </a:p>
          <a:p>
            <a:endParaRPr lang="en-IN" dirty="0">
              <a:latin typeface="source-serif-pro"/>
            </a:endParaRPr>
          </a:p>
        </p:txBody>
      </p:sp>
      <p:cxnSp>
        <p:nvCxnSpPr>
          <p:cNvPr id="6" name="Straight Connector 5">
            <a:extLst>
              <a:ext uri="{FF2B5EF4-FFF2-40B4-BE49-F238E27FC236}">
                <a16:creationId xmlns:a16="http://schemas.microsoft.com/office/drawing/2014/main" id="{950D2E0E-D475-D296-2C23-069260F7EB4B}"/>
              </a:ext>
            </a:extLst>
          </p:cNvPr>
          <p:cNvCxnSpPr>
            <a:cxnSpLocks/>
          </p:cNvCxnSpPr>
          <p:nvPr/>
        </p:nvCxnSpPr>
        <p:spPr>
          <a:xfrm>
            <a:off x="5742039" y="2427515"/>
            <a:ext cx="0" cy="443048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687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B15CF3-CCFD-F9AA-5430-2EF912C4D8BA}"/>
              </a:ext>
            </a:extLst>
          </p:cNvPr>
          <p:cNvSpPr>
            <a:spLocks noGrp="1"/>
          </p:cNvSpPr>
          <p:nvPr>
            <p:ph type="title"/>
          </p:nvPr>
        </p:nvSpPr>
        <p:spPr/>
        <p:txBody>
          <a:bodyPr/>
          <a:lstStyle/>
          <a:p>
            <a:r>
              <a:rPr lang="en-IN" dirty="0"/>
              <a:t>DATA SOURCE</a:t>
            </a:r>
          </a:p>
        </p:txBody>
      </p:sp>
      <p:sp>
        <p:nvSpPr>
          <p:cNvPr id="3" name="Content Placeholder 2">
            <a:extLst>
              <a:ext uri="{FF2B5EF4-FFF2-40B4-BE49-F238E27FC236}">
                <a16:creationId xmlns:a16="http://schemas.microsoft.com/office/drawing/2014/main" id="{3E1CAF90-B5B9-2857-7D5D-CDBF55473B84}"/>
              </a:ext>
            </a:extLst>
          </p:cNvPr>
          <p:cNvSpPr>
            <a:spLocks noGrp="1"/>
          </p:cNvSpPr>
          <p:nvPr>
            <p:ph idx="1"/>
          </p:nvPr>
        </p:nvSpPr>
        <p:spPr>
          <a:xfrm>
            <a:off x="1154954" y="2603500"/>
            <a:ext cx="4075807" cy="3416300"/>
          </a:xfrm>
        </p:spPr>
        <p:txBody>
          <a:bodyPr/>
          <a:lstStyle/>
          <a:p>
            <a:pPr marL="0" indent="0">
              <a:buNone/>
            </a:pPr>
            <a:r>
              <a:rPr lang="en-US" b="0" i="0" dirty="0">
                <a:solidFill>
                  <a:srgbClr val="242424"/>
                </a:solidFill>
                <a:effectLst/>
                <a:highlight>
                  <a:srgbClr val="FFFFFF"/>
                </a:highlight>
                <a:latin typeface="source-serif-pro"/>
              </a:rPr>
              <a:t>Please note that the case study information provided below has been sourced from the following link: </a:t>
            </a:r>
            <a:r>
              <a:rPr lang="en-US" b="0" i="0" u="sng" dirty="0">
                <a:effectLst/>
                <a:highlight>
                  <a:srgbClr val="FFFFFF"/>
                </a:highlight>
                <a:latin typeface="source-serif-pro"/>
                <a:hlinkClick r:id="rId2"/>
              </a:rPr>
              <a:t>https://8weeksqlchallenge.com/case-study-1/</a:t>
            </a:r>
            <a:endParaRPr lang="en-US" b="0" i="0" u="sng" dirty="0">
              <a:effectLst/>
              <a:highlight>
                <a:srgbClr val="FFFFFF"/>
              </a:highlight>
              <a:latin typeface="source-serif-pro"/>
            </a:endParaRPr>
          </a:p>
          <a:p>
            <a:endParaRPr lang="en-US" u="sng" dirty="0">
              <a:highlight>
                <a:srgbClr val="FFFFFF"/>
              </a:highlight>
              <a:latin typeface="source-serif-pro"/>
            </a:endParaRPr>
          </a:p>
          <a:p>
            <a:endParaRPr lang="en-US" u="sng" dirty="0">
              <a:highlight>
                <a:srgbClr val="FFFFFF"/>
              </a:highlight>
              <a:latin typeface="source-serif-pro"/>
            </a:endParaRPr>
          </a:p>
          <a:p>
            <a:endParaRPr lang="en-IN" dirty="0"/>
          </a:p>
        </p:txBody>
      </p:sp>
      <p:pic>
        <p:nvPicPr>
          <p:cNvPr id="1030" name="Picture 6">
            <a:extLst>
              <a:ext uri="{FF2B5EF4-FFF2-40B4-BE49-F238E27FC236}">
                <a16:creationId xmlns:a16="http://schemas.microsoft.com/office/drawing/2014/main" id="{AA8DBA25-002A-F7BC-6BFF-273C18CB7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7845" y="2389238"/>
            <a:ext cx="5325599" cy="4468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623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7977D-7D84-2CFB-9A00-963B47E9D60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759E685-19FB-5741-FEF3-B3E9CC2A283E}"/>
              </a:ext>
            </a:extLst>
          </p:cNvPr>
          <p:cNvSpPr>
            <a:spLocks noGrp="1"/>
          </p:cNvSpPr>
          <p:nvPr>
            <p:ph idx="1"/>
          </p:nvPr>
        </p:nvSpPr>
        <p:spPr>
          <a:xfrm>
            <a:off x="1154954" y="2536723"/>
            <a:ext cx="8825659" cy="3667431"/>
          </a:xfrm>
        </p:spPr>
        <p:txBody>
          <a:bodyPr/>
          <a:lstStyle/>
          <a:p>
            <a:pPr algn="l"/>
            <a:r>
              <a:rPr lang="en-US" b="0" i="0" dirty="0">
                <a:solidFill>
                  <a:srgbClr val="242424"/>
                </a:solidFill>
                <a:effectLst/>
                <a:highlight>
                  <a:srgbClr val="FFFFFF"/>
                </a:highlight>
                <a:latin typeface="source-serif-pro"/>
              </a:rPr>
              <a:t>Danny seriously loves Japanese food so in the beginning of 2021, he decides to embark upon a risky venture and opens up a cute little restaurant that sells his 3 favorite foods: sushi, curry and ramen.</a:t>
            </a:r>
          </a:p>
          <a:p>
            <a:pPr marL="0" indent="0" algn="l">
              <a:buNone/>
            </a:pPr>
            <a:endParaRPr lang="en-US" b="0" i="0" dirty="0">
              <a:solidFill>
                <a:srgbClr val="242424"/>
              </a:solidFill>
              <a:effectLst/>
              <a:highlight>
                <a:srgbClr val="FFFFFF"/>
              </a:highlight>
              <a:latin typeface="source-serif-pro"/>
            </a:endParaRPr>
          </a:p>
          <a:p>
            <a:pPr algn="l"/>
            <a:r>
              <a:rPr lang="en-US" b="0" i="0" dirty="0">
                <a:solidFill>
                  <a:srgbClr val="242424"/>
                </a:solidFill>
                <a:effectLst/>
                <a:highlight>
                  <a:srgbClr val="FFFFFF"/>
                </a:highlight>
                <a:latin typeface="source-serif-pro"/>
              </a:rPr>
              <a:t>Danny’s Diner is in need of assistance to help the restaurant stay afloat — the restaurant has captured some very basic data from their few months of operation but have no idea how to use their data to help them run the business.</a:t>
            </a:r>
          </a:p>
          <a:p>
            <a:endParaRPr lang="en-IN" dirty="0"/>
          </a:p>
        </p:txBody>
      </p:sp>
    </p:spTree>
    <p:extLst>
      <p:ext uri="{BB962C8B-B14F-4D97-AF65-F5344CB8AC3E}">
        <p14:creationId xmlns:p14="http://schemas.microsoft.com/office/powerpoint/2010/main" val="1447593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13229-914A-770B-45A8-3A800627BECD}"/>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21773D5E-9229-AE6B-57BF-F02D2CE2451A}"/>
              </a:ext>
            </a:extLst>
          </p:cNvPr>
          <p:cNvSpPr>
            <a:spLocks noGrp="1"/>
          </p:cNvSpPr>
          <p:nvPr>
            <p:ph idx="1"/>
          </p:nvPr>
        </p:nvSpPr>
        <p:spPr>
          <a:xfrm>
            <a:off x="1154954" y="2359741"/>
            <a:ext cx="10220969" cy="3903407"/>
          </a:xfrm>
        </p:spPr>
        <p:txBody>
          <a:bodyPr>
            <a:normAutofit/>
          </a:bodyPr>
          <a:lstStyle/>
          <a:p>
            <a:pPr algn="l"/>
            <a:r>
              <a:rPr lang="en-US" b="0" i="0" dirty="0">
                <a:solidFill>
                  <a:srgbClr val="242424"/>
                </a:solidFill>
                <a:effectLst/>
                <a:highlight>
                  <a:srgbClr val="FFFFFF"/>
                </a:highlight>
                <a:latin typeface="source-serif-pro"/>
              </a:rPr>
              <a:t>Danny wants to use the data to answer a few simple questions about his customers, especially about their </a:t>
            </a:r>
            <a:r>
              <a:rPr lang="en-US" b="1" i="0" dirty="0">
                <a:solidFill>
                  <a:srgbClr val="242424"/>
                </a:solidFill>
                <a:effectLst/>
                <a:highlight>
                  <a:srgbClr val="FFFFFF"/>
                </a:highlight>
                <a:latin typeface="source-serif-pro"/>
              </a:rPr>
              <a:t>visiting patterns</a:t>
            </a:r>
            <a:r>
              <a:rPr lang="en-US" b="0" i="0" dirty="0">
                <a:solidFill>
                  <a:srgbClr val="242424"/>
                </a:solidFill>
                <a:effectLst/>
                <a:highlight>
                  <a:srgbClr val="FFFFFF"/>
                </a:highlight>
                <a:latin typeface="source-serif-pro"/>
              </a:rPr>
              <a:t>, </a:t>
            </a:r>
            <a:r>
              <a:rPr lang="en-US" b="1" i="0" dirty="0">
                <a:solidFill>
                  <a:srgbClr val="242424"/>
                </a:solidFill>
                <a:effectLst/>
                <a:highlight>
                  <a:srgbClr val="FFFFFF"/>
                </a:highlight>
                <a:latin typeface="source-serif-pro"/>
              </a:rPr>
              <a:t>how much money they’ve spent, </a:t>
            </a:r>
            <a:r>
              <a:rPr lang="en-US" b="0" i="0" dirty="0">
                <a:solidFill>
                  <a:srgbClr val="242424"/>
                </a:solidFill>
                <a:effectLst/>
                <a:highlight>
                  <a:srgbClr val="FFFFFF"/>
                </a:highlight>
                <a:latin typeface="source-serif-pro"/>
              </a:rPr>
              <a:t>and </a:t>
            </a:r>
            <a:r>
              <a:rPr lang="en-US" b="1" i="0" dirty="0">
                <a:solidFill>
                  <a:srgbClr val="242424"/>
                </a:solidFill>
                <a:effectLst/>
                <a:highlight>
                  <a:srgbClr val="FFFFFF"/>
                </a:highlight>
                <a:latin typeface="source-serif-pro"/>
              </a:rPr>
              <a:t>which menu items are their favorite</a:t>
            </a:r>
            <a:r>
              <a:rPr lang="en-US" b="0" i="0" dirty="0">
                <a:solidFill>
                  <a:srgbClr val="242424"/>
                </a:solidFill>
                <a:effectLst/>
                <a:highlight>
                  <a:srgbClr val="FFFFFF"/>
                </a:highlight>
                <a:latin typeface="source-serif-pro"/>
              </a:rPr>
              <a:t>.</a:t>
            </a:r>
          </a:p>
          <a:p>
            <a:pPr marL="0" indent="0" algn="l">
              <a:buNone/>
            </a:pPr>
            <a:endParaRPr lang="en-US" b="0" i="0" dirty="0">
              <a:solidFill>
                <a:srgbClr val="242424"/>
              </a:solidFill>
              <a:effectLst/>
              <a:highlight>
                <a:srgbClr val="FFFFFF"/>
              </a:highlight>
              <a:latin typeface="source-serif-pro"/>
            </a:endParaRPr>
          </a:p>
          <a:p>
            <a:pPr algn="l"/>
            <a:r>
              <a:rPr lang="en-US" b="0" i="0" dirty="0">
                <a:solidFill>
                  <a:srgbClr val="242424"/>
                </a:solidFill>
                <a:effectLst/>
                <a:highlight>
                  <a:srgbClr val="FFFFFF"/>
                </a:highlight>
                <a:latin typeface="source-serif-pro"/>
              </a:rPr>
              <a:t>Having this deeper connection with his customers will help him </a:t>
            </a:r>
            <a:r>
              <a:rPr lang="en-US" b="1" i="0" dirty="0">
                <a:solidFill>
                  <a:srgbClr val="242424"/>
                </a:solidFill>
                <a:effectLst/>
                <a:highlight>
                  <a:srgbClr val="FFFFFF"/>
                </a:highlight>
                <a:latin typeface="source-serif-pro"/>
              </a:rPr>
              <a:t>deliver a better and more</a:t>
            </a:r>
            <a:r>
              <a:rPr lang="en-US" b="0" i="0" dirty="0">
                <a:solidFill>
                  <a:srgbClr val="242424"/>
                </a:solidFill>
                <a:effectLst/>
                <a:highlight>
                  <a:srgbClr val="FFFFFF"/>
                </a:highlight>
                <a:latin typeface="source-serif-pro"/>
              </a:rPr>
              <a:t> </a:t>
            </a:r>
            <a:r>
              <a:rPr lang="en-US" b="1" i="0" dirty="0">
                <a:solidFill>
                  <a:srgbClr val="242424"/>
                </a:solidFill>
                <a:effectLst/>
                <a:highlight>
                  <a:srgbClr val="FFFFFF"/>
                </a:highlight>
                <a:latin typeface="source-serif-pro"/>
              </a:rPr>
              <a:t>personalized experience for his loyal customers</a:t>
            </a:r>
            <a:r>
              <a:rPr lang="en-US" b="0" i="0" dirty="0">
                <a:solidFill>
                  <a:srgbClr val="242424"/>
                </a:solidFill>
                <a:effectLst/>
                <a:highlight>
                  <a:srgbClr val="FFFFFF"/>
                </a:highlight>
                <a:latin typeface="source-serif-pro"/>
              </a:rPr>
              <a:t>.</a:t>
            </a:r>
          </a:p>
          <a:p>
            <a:pPr marL="0" indent="0" algn="l">
              <a:buNone/>
            </a:pPr>
            <a:endParaRPr lang="en-US" b="0" i="0" dirty="0">
              <a:solidFill>
                <a:srgbClr val="242424"/>
              </a:solidFill>
              <a:effectLst/>
              <a:highlight>
                <a:srgbClr val="FFFFFF"/>
              </a:highlight>
              <a:latin typeface="source-serif-pro"/>
            </a:endParaRPr>
          </a:p>
          <a:p>
            <a:pPr algn="l"/>
            <a:r>
              <a:rPr lang="en-US" b="0" i="0" dirty="0">
                <a:solidFill>
                  <a:srgbClr val="242424"/>
                </a:solidFill>
                <a:effectLst/>
                <a:highlight>
                  <a:srgbClr val="FFFFFF"/>
                </a:highlight>
                <a:latin typeface="source-serif-pro"/>
              </a:rPr>
              <a:t>He plans on using these insights to help him </a:t>
            </a:r>
            <a:r>
              <a:rPr lang="en-US" b="1" i="0" dirty="0">
                <a:solidFill>
                  <a:srgbClr val="242424"/>
                </a:solidFill>
                <a:effectLst/>
                <a:highlight>
                  <a:srgbClr val="FFFFFF"/>
                </a:highlight>
                <a:latin typeface="source-serif-pro"/>
              </a:rPr>
              <a:t>decide whether he should expand the existing customer loyalty program </a:t>
            </a:r>
            <a:r>
              <a:rPr lang="en-US" b="0" i="0" dirty="0">
                <a:solidFill>
                  <a:srgbClr val="242424"/>
                </a:solidFill>
                <a:effectLst/>
                <a:highlight>
                  <a:srgbClr val="FFFFFF"/>
                </a:highlight>
                <a:latin typeface="source-serif-pro"/>
              </a:rPr>
              <a:t>— additionally he needs help to generate some basic datasets so his team can easily inspect the data without needing to use SQL.</a:t>
            </a:r>
          </a:p>
          <a:p>
            <a:endParaRPr lang="en-IN" dirty="0"/>
          </a:p>
        </p:txBody>
      </p:sp>
    </p:spTree>
    <p:extLst>
      <p:ext uri="{BB962C8B-B14F-4D97-AF65-F5344CB8AC3E}">
        <p14:creationId xmlns:p14="http://schemas.microsoft.com/office/powerpoint/2010/main" val="578148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C0679-8435-5FCA-357F-CBB1277208D3}"/>
              </a:ext>
            </a:extLst>
          </p:cNvPr>
          <p:cNvSpPr>
            <a:spLocks noGrp="1"/>
          </p:cNvSpPr>
          <p:nvPr>
            <p:ph type="title"/>
          </p:nvPr>
        </p:nvSpPr>
        <p:spPr/>
        <p:txBody>
          <a:bodyPr/>
          <a:lstStyle/>
          <a:p>
            <a:r>
              <a:rPr lang="en-IN" dirty="0"/>
              <a:t>TABLES AND ITS RELATIONSHIPS</a:t>
            </a:r>
          </a:p>
        </p:txBody>
      </p:sp>
      <p:sp>
        <p:nvSpPr>
          <p:cNvPr id="3" name="Content Placeholder 2">
            <a:extLst>
              <a:ext uri="{FF2B5EF4-FFF2-40B4-BE49-F238E27FC236}">
                <a16:creationId xmlns:a16="http://schemas.microsoft.com/office/drawing/2014/main" id="{5CDAF4A7-B996-9153-BAB9-5AF5E82F9F7D}"/>
              </a:ext>
            </a:extLst>
          </p:cNvPr>
          <p:cNvSpPr>
            <a:spLocks noGrp="1"/>
          </p:cNvSpPr>
          <p:nvPr>
            <p:ph idx="1"/>
          </p:nvPr>
        </p:nvSpPr>
        <p:spPr>
          <a:xfrm>
            <a:off x="1154955" y="2644877"/>
            <a:ext cx="3112246" cy="2694039"/>
          </a:xfrm>
        </p:spPr>
        <p:txBody>
          <a:bodyPr/>
          <a:lstStyle/>
          <a:p>
            <a:pPr marL="0" indent="0" algn="l">
              <a:buNone/>
            </a:pPr>
            <a:r>
              <a:rPr lang="en-US" b="0" i="0" dirty="0">
                <a:solidFill>
                  <a:srgbClr val="242424"/>
                </a:solidFill>
                <a:effectLst/>
                <a:highlight>
                  <a:srgbClr val="FFFFFF"/>
                </a:highlight>
                <a:latin typeface="source-serif-pro"/>
              </a:rPr>
              <a:t>The data set contains the following 3 tables:</a:t>
            </a:r>
          </a:p>
          <a:p>
            <a:pPr algn="l">
              <a:buFont typeface="Arial" panose="020B0604020202020204" pitchFamily="34" charset="0"/>
              <a:buChar char="•"/>
            </a:pPr>
            <a:r>
              <a:rPr lang="en-US" dirty="0">
                <a:solidFill>
                  <a:srgbClr val="242424"/>
                </a:solidFill>
                <a:highlight>
                  <a:srgbClr val="FFFFFF"/>
                </a:highlight>
                <a:latin typeface="source-serif-pro"/>
              </a:rPr>
              <a:t>M</a:t>
            </a:r>
            <a:r>
              <a:rPr lang="en-US" b="0" i="0" dirty="0">
                <a:solidFill>
                  <a:srgbClr val="242424"/>
                </a:solidFill>
                <a:effectLst/>
                <a:highlight>
                  <a:srgbClr val="FFFFFF"/>
                </a:highlight>
                <a:latin typeface="source-serif-pro"/>
              </a:rPr>
              <a:t>embers</a:t>
            </a:r>
          </a:p>
          <a:p>
            <a:pPr algn="l">
              <a:buFont typeface="Arial" panose="020B0604020202020204" pitchFamily="34" charset="0"/>
              <a:buChar char="•"/>
            </a:pPr>
            <a:r>
              <a:rPr lang="en-US" b="0" i="0" dirty="0">
                <a:solidFill>
                  <a:srgbClr val="242424"/>
                </a:solidFill>
                <a:effectLst/>
                <a:highlight>
                  <a:srgbClr val="FFFFFF"/>
                </a:highlight>
                <a:latin typeface="source-serif-pro"/>
              </a:rPr>
              <a:t>Menu</a:t>
            </a:r>
          </a:p>
          <a:p>
            <a:pPr algn="l">
              <a:buFont typeface="Arial" panose="020B0604020202020204" pitchFamily="34" charset="0"/>
              <a:buChar char="•"/>
            </a:pPr>
            <a:r>
              <a:rPr lang="en-US" dirty="0">
                <a:solidFill>
                  <a:srgbClr val="242424"/>
                </a:solidFill>
                <a:highlight>
                  <a:srgbClr val="FFFFFF"/>
                </a:highlight>
                <a:latin typeface="source-serif-pro"/>
              </a:rPr>
              <a:t>S</a:t>
            </a:r>
            <a:r>
              <a:rPr lang="en-US" b="0" i="0" dirty="0">
                <a:solidFill>
                  <a:srgbClr val="242424"/>
                </a:solidFill>
                <a:effectLst/>
                <a:highlight>
                  <a:srgbClr val="FFFFFF"/>
                </a:highlight>
                <a:latin typeface="source-serif-pro"/>
              </a:rPr>
              <a:t>ales</a:t>
            </a:r>
          </a:p>
          <a:p>
            <a:endParaRPr lang="en-IN" dirty="0"/>
          </a:p>
        </p:txBody>
      </p:sp>
      <p:pic>
        <p:nvPicPr>
          <p:cNvPr id="2050" name="Picture 2">
            <a:extLst>
              <a:ext uri="{FF2B5EF4-FFF2-40B4-BE49-F238E27FC236}">
                <a16:creationId xmlns:a16="http://schemas.microsoft.com/office/drawing/2014/main" id="{5D139B00-41B0-DB61-2AF2-1E6DBEBA3B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1394" y="2428567"/>
            <a:ext cx="7541341" cy="4011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377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5AB4B-0E17-2F60-6546-D4B18D295E54}"/>
              </a:ext>
            </a:extLst>
          </p:cNvPr>
          <p:cNvSpPr>
            <a:spLocks noGrp="1"/>
          </p:cNvSpPr>
          <p:nvPr>
            <p:ph type="title"/>
          </p:nvPr>
        </p:nvSpPr>
        <p:spPr/>
        <p:txBody>
          <a:bodyPr/>
          <a:lstStyle/>
          <a:p>
            <a:r>
              <a:rPr lang="en-IN" dirty="0"/>
              <a:t>QUESTIONS AND SOLUTIONS</a:t>
            </a:r>
          </a:p>
        </p:txBody>
      </p:sp>
      <p:sp>
        <p:nvSpPr>
          <p:cNvPr id="3" name="Content Placeholder 2">
            <a:extLst>
              <a:ext uri="{FF2B5EF4-FFF2-40B4-BE49-F238E27FC236}">
                <a16:creationId xmlns:a16="http://schemas.microsoft.com/office/drawing/2014/main" id="{9F3E9E7C-AF68-CD90-8E39-688690B5B2B0}"/>
              </a:ext>
            </a:extLst>
          </p:cNvPr>
          <p:cNvSpPr>
            <a:spLocks noGrp="1"/>
          </p:cNvSpPr>
          <p:nvPr>
            <p:ph idx="1"/>
          </p:nvPr>
        </p:nvSpPr>
        <p:spPr>
          <a:xfrm>
            <a:off x="658762" y="2074606"/>
            <a:ext cx="6617110" cy="4621161"/>
          </a:xfrm>
        </p:spPr>
        <p:txBody>
          <a:bodyPr/>
          <a:lstStyle/>
          <a:p>
            <a:pPr marL="0" indent="0">
              <a:lnSpc>
                <a:spcPts val="2400"/>
              </a:lnSpc>
              <a:spcBef>
                <a:spcPts val="1370"/>
              </a:spcBef>
              <a:buNone/>
            </a:pPr>
            <a:r>
              <a:rPr lang="en-IN" sz="1800" spc="-5" dirty="0">
                <a:solidFill>
                  <a:srgbClr val="242424"/>
                </a:solidFill>
                <a:effectLst/>
                <a:highlight>
                  <a:srgbClr val="FFFFFF"/>
                </a:highlight>
                <a:latin typeface="source-serif-pro"/>
                <a:ea typeface="Times New Roman" panose="02020603050405020304" pitchFamily="18" charset="0"/>
              </a:rPr>
              <a:t>I am utilizing MySQL Workbench to solve these questions.</a:t>
            </a:r>
            <a:endParaRPr lang="en-IN" sz="1800" dirty="0">
              <a:effectLst/>
              <a:highlight>
                <a:srgbClr val="FFFFFF"/>
              </a:highlight>
              <a:latin typeface="source-serif-pro"/>
              <a:ea typeface="Times New Roman" panose="02020603050405020304" pitchFamily="18" charset="0"/>
            </a:endParaRPr>
          </a:p>
          <a:p>
            <a:pPr marL="0" lvl="0" indent="0">
              <a:lnSpc>
                <a:spcPts val="2400"/>
              </a:lnSpc>
              <a:spcBef>
                <a:spcPts val="2570"/>
              </a:spcBef>
              <a:buNone/>
              <a:tabLst>
                <a:tab pos="457200" algn="l"/>
              </a:tabLst>
            </a:pPr>
            <a:r>
              <a:rPr lang="en-IN" sz="1800" b="1" spc="-5" dirty="0">
                <a:solidFill>
                  <a:srgbClr val="242424"/>
                </a:solidFill>
                <a:effectLst/>
                <a:highlight>
                  <a:srgbClr val="FFFFFF"/>
                </a:highlight>
                <a:latin typeface="source-serif-pro"/>
                <a:ea typeface="Times New Roman" panose="02020603050405020304" pitchFamily="18" charset="0"/>
                <a:cs typeface="Segoe UI" panose="020B0502040204020203" pitchFamily="34" charset="0"/>
              </a:rPr>
              <a:t>1. What is the total amount each customer spent at the restaurant?</a:t>
            </a:r>
            <a:endParaRPr lang="en-IN" sz="1800" dirty="0">
              <a:effectLst/>
              <a:highlight>
                <a:srgbClr val="FFFFFF"/>
              </a:highlight>
              <a:latin typeface="source-serif-pro"/>
              <a:ea typeface="Times New Roman" panose="02020603050405020304" pitchFamily="18" charset="0"/>
            </a:endParaRPr>
          </a:p>
          <a:p>
            <a:pPr marL="400050" indent="0">
              <a:lnSpc>
                <a:spcPts val="2400"/>
              </a:lnSpc>
              <a:buNone/>
            </a:pPr>
            <a:r>
              <a:rPr lang="en-IN" sz="1800" spc="-5" dirty="0">
                <a:solidFill>
                  <a:srgbClr val="242424"/>
                </a:solidFill>
                <a:effectLst/>
                <a:highlight>
                  <a:srgbClr val="FFFFFF"/>
                </a:highlight>
                <a:latin typeface="source-serif-pro"/>
                <a:ea typeface="Times New Roman" panose="02020603050405020304" pitchFamily="18" charset="0"/>
                <a:cs typeface="Segoe UI" panose="020B0502040204020203" pitchFamily="34" charset="0"/>
              </a:rPr>
              <a:t>SELECT </a:t>
            </a:r>
            <a:r>
              <a:rPr lang="en-IN" sz="1800" spc="-5" dirty="0" err="1">
                <a:solidFill>
                  <a:srgbClr val="242424"/>
                </a:solidFill>
                <a:effectLst/>
                <a:highlight>
                  <a:srgbClr val="FFFFFF"/>
                </a:highlight>
                <a:latin typeface="source-serif-pro"/>
                <a:ea typeface="Times New Roman" panose="02020603050405020304" pitchFamily="18" charset="0"/>
                <a:cs typeface="Segoe UI" panose="020B0502040204020203" pitchFamily="34" charset="0"/>
              </a:rPr>
              <a:t>s.customer_id</a:t>
            </a:r>
            <a:r>
              <a:rPr lang="en-IN" sz="1800" spc="-5" dirty="0">
                <a:solidFill>
                  <a:srgbClr val="242424"/>
                </a:solidFill>
                <a:effectLst/>
                <a:highlight>
                  <a:srgbClr val="FFFFFF"/>
                </a:highlight>
                <a:latin typeface="source-serif-pro"/>
                <a:ea typeface="Times New Roman" panose="02020603050405020304" pitchFamily="18" charset="0"/>
                <a:cs typeface="Segoe UI" panose="020B0502040204020203" pitchFamily="34" charset="0"/>
              </a:rPr>
              <a:t>, SUM(</a:t>
            </a:r>
            <a:r>
              <a:rPr lang="en-IN" sz="1800" spc="-5" dirty="0" err="1">
                <a:solidFill>
                  <a:srgbClr val="242424"/>
                </a:solidFill>
                <a:effectLst/>
                <a:highlight>
                  <a:srgbClr val="FFFFFF"/>
                </a:highlight>
                <a:latin typeface="source-serif-pro"/>
                <a:ea typeface="Times New Roman" panose="02020603050405020304" pitchFamily="18" charset="0"/>
                <a:cs typeface="Segoe UI" panose="020B0502040204020203" pitchFamily="34" charset="0"/>
              </a:rPr>
              <a:t>m.price</a:t>
            </a:r>
            <a:r>
              <a:rPr lang="en-IN" sz="1800" spc="-5" dirty="0">
                <a:solidFill>
                  <a:srgbClr val="242424"/>
                </a:solidFill>
                <a:effectLst/>
                <a:highlight>
                  <a:srgbClr val="FFFFFF"/>
                </a:highlight>
                <a:latin typeface="source-serif-pro"/>
                <a:ea typeface="Times New Roman" panose="02020603050405020304" pitchFamily="18" charset="0"/>
                <a:cs typeface="Segoe UI" panose="020B0502040204020203" pitchFamily="34" charset="0"/>
              </a:rPr>
              <a:t>) AS </a:t>
            </a:r>
            <a:r>
              <a:rPr lang="en-IN" sz="1800" spc="-5" dirty="0" err="1">
                <a:solidFill>
                  <a:srgbClr val="242424"/>
                </a:solidFill>
                <a:effectLst/>
                <a:highlight>
                  <a:srgbClr val="FFFFFF"/>
                </a:highlight>
                <a:latin typeface="source-serif-pro"/>
                <a:ea typeface="Times New Roman" panose="02020603050405020304" pitchFamily="18" charset="0"/>
                <a:cs typeface="Segoe UI" panose="020B0502040204020203" pitchFamily="34" charset="0"/>
              </a:rPr>
              <a:t>total_spent</a:t>
            </a:r>
            <a:endParaRPr lang="en-IN" dirty="0">
              <a:highlight>
                <a:srgbClr val="FFFFFF"/>
              </a:highlight>
              <a:latin typeface="source-serif-pro"/>
              <a:ea typeface="Times New Roman" panose="02020603050405020304" pitchFamily="18" charset="0"/>
            </a:endParaRPr>
          </a:p>
          <a:p>
            <a:pPr marL="400050" indent="0">
              <a:lnSpc>
                <a:spcPts val="2400"/>
              </a:lnSpc>
              <a:buNone/>
            </a:pPr>
            <a:r>
              <a:rPr lang="en-IN" sz="1800" spc="-5" dirty="0">
                <a:solidFill>
                  <a:srgbClr val="242424"/>
                </a:solidFill>
                <a:effectLst/>
                <a:highlight>
                  <a:srgbClr val="FFFFFF"/>
                </a:highlight>
                <a:latin typeface="source-serif-pro"/>
                <a:ea typeface="Times New Roman" panose="02020603050405020304" pitchFamily="18" charset="0"/>
                <a:cs typeface="Segoe UI" panose="020B0502040204020203" pitchFamily="34" charset="0"/>
              </a:rPr>
              <a:t>FROM sales s</a:t>
            </a:r>
            <a:endParaRPr lang="en-IN" sz="1800" dirty="0">
              <a:effectLst/>
              <a:highlight>
                <a:srgbClr val="FFFFFF"/>
              </a:highlight>
              <a:latin typeface="source-serif-pro"/>
              <a:ea typeface="Times New Roman" panose="02020603050405020304" pitchFamily="18" charset="0"/>
            </a:endParaRPr>
          </a:p>
          <a:p>
            <a:pPr marL="400050" indent="0">
              <a:lnSpc>
                <a:spcPts val="2400"/>
              </a:lnSpc>
              <a:buNone/>
            </a:pPr>
            <a:r>
              <a:rPr lang="en-IN" sz="1800" spc="-5" dirty="0">
                <a:solidFill>
                  <a:srgbClr val="242424"/>
                </a:solidFill>
                <a:effectLst/>
                <a:highlight>
                  <a:srgbClr val="FFFFFF"/>
                </a:highlight>
                <a:latin typeface="source-serif-pro"/>
                <a:ea typeface="Times New Roman" panose="02020603050405020304" pitchFamily="18" charset="0"/>
                <a:cs typeface="Segoe UI" panose="020B0502040204020203" pitchFamily="34" charset="0"/>
              </a:rPr>
              <a:t>JOIN menu m </a:t>
            </a:r>
            <a:endParaRPr lang="en-IN" sz="1800" dirty="0">
              <a:effectLst/>
              <a:highlight>
                <a:srgbClr val="FFFFFF"/>
              </a:highlight>
              <a:latin typeface="source-serif-pro"/>
              <a:ea typeface="Times New Roman" panose="02020603050405020304" pitchFamily="18" charset="0"/>
            </a:endParaRPr>
          </a:p>
          <a:p>
            <a:pPr marL="400050" indent="0">
              <a:lnSpc>
                <a:spcPts val="2400"/>
              </a:lnSpc>
              <a:buNone/>
            </a:pPr>
            <a:r>
              <a:rPr lang="en-IN" sz="1800" spc="-5" dirty="0">
                <a:solidFill>
                  <a:srgbClr val="242424"/>
                </a:solidFill>
                <a:effectLst/>
                <a:highlight>
                  <a:srgbClr val="FFFFFF"/>
                </a:highlight>
                <a:latin typeface="source-serif-pro"/>
                <a:ea typeface="Times New Roman" panose="02020603050405020304" pitchFamily="18" charset="0"/>
                <a:cs typeface="Segoe UI" panose="020B0502040204020203" pitchFamily="34" charset="0"/>
              </a:rPr>
              <a:t>ON </a:t>
            </a:r>
            <a:r>
              <a:rPr lang="en-IN" sz="1800" spc="-5" dirty="0" err="1">
                <a:solidFill>
                  <a:srgbClr val="242424"/>
                </a:solidFill>
                <a:effectLst/>
                <a:highlight>
                  <a:srgbClr val="FFFFFF"/>
                </a:highlight>
                <a:latin typeface="source-serif-pro"/>
                <a:ea typeface="Times New Roman" panose="02020603050405020304" pitchFamily="18" charset="0"/>
                <a:cs typeface="Segoe UI" panose="020B0502040204020203" pitchFamily="34" charset="0"/>
              </a:rPr>
              <a:t>s.product_id</a:t>
            </a:r>
            <a:r>
              <a:rPr lang="en-IN" sz="1800" spc="-5" dirty="0">
                <a:solidFill>
                  <a:srgbClr val="242424"/>
                </a:solidFill>
                <a:effectLst/>
                <a:highlight>
                  <a:srgbClr val="FFFFFF"/>
                </a:highlight>
                <a:latin typeface="source-serif-pro"/>
                <a:ea typeface="Times New Roman" panose="02020603050405020304" pitchFamily="18" charset="0"/>
                <a:cs typeface="Segoe UI" panose="020B0502040204020203" pitchFamily="34" charset="0"/>
              </a:rPr>
              <a:t> = </a:t>
            </a:r>
            <a:r>
              <a:rPr lang="en-IN" sz="1800" spc="-5" dirty="0" err="1">
                <a:solidFill>
                  <a:srgbClr val="242424"/>
                </a:solidFill>
                <a:effectLst/>
                <a:highlight>
                  <a:srgbClr val="FFFFFF"/>
                </a:highlight>
                <a:latin typeface="source-serif-pro"/>
                <a:ea typeface="Times New Roman" panose="02020603050405020304" pitchFamily="18" charset="0"/>
                <a:cs typeface="Segoe UI" panose="020B0502040204020203" pitchFamily="34" charset="0"/>
              </a:rPr>
              <a:t>m.product_id</a:t>
            </a:r>
            <a:endParaRPr lang="en-IN" dirty="0">
              <a:highlight>
                <a:srgbClr val="FFFFFF"/>
              </a:highlight>
              <a:latin typeface="source-serif-pro"/>
              <a:ea typeface="Times New Roman" panose="02020603050405020304" pitchFamily="18" charset="0"/>
            </a:endParaRPr>
          </a:p>
          <a:p>
            <a:pPr marL="400050" indent="0">
              <a:lnSpc>
                <a:spcPts val="2400"/>
              </a:lnSpc>
              <a:buNone/>
            </a:pPr>
            <a:r>
              <a:rPr lang="en-IN" sz="1800" spc="-5" dirty="0">
                <a:solidFill>
                  <a:srgbClr val="242424"/>
                </a:solidFill>
                <a:effectLst/>
                <a:highlight>
                  <a:srgbClr val="FFFFFF"/>
                </a:highlight>
                <a:latin typeface="source-serif-pro"/>
                <a:ea typeface="Times New Roman" panose="02020603050405020304" pitchFamily="18" charset="0"/>
                <a:cs typeface="Segoe UI" panose="020B0502040204020203" pitchFamily="34" charset="0"/>
              </a:rPr>
              <a:t>GROUP BY </a:t>
            </a:r>
            <a:r>
              <a:rPr lang="en-IN" sz="1800" spc="-5" dirty="0" err="1">
                <a:solidFill>
                  <a:srgbClr val="242424"/>
                </a:solidFill>
                <a:effectLst/>
                <a:highlight>
                  <a:srgbClr val="FFFFFF"/>
                </a:highlight>
                <a:latin typeface="source-serif-pro"/>
                <a:ea typeface="Times New Roman" panose="02020603050405020304" pitchFamily="18" charset="0"/>
                <a:cs typeface="Segoe UI" panose="020B0502040204020203" pitchFamily="34" charset="0"/>
              </a:rPr>
              <a:t>s.customer_id</a:t>
            </a:r>
            <a:r>
              <a:rPr lang="en-IN" sz="1800" spc="-5" dirty="0">
                <a:solidFill>
                  <a:srgbClr val="242424"/>
                </a:solidFill>
                <a:effectLst/>
                <a:highlight>
                  <a:srgbClr val="FFFFFF"/>
                </a:highlight>
                <a:latin typeface="source-serif-pro"/>
                <a:ea typeface="Times New Roman" panose="02020603050405020304" pitchFamily="18" charset="0"/>
                <a:cs typeface="Segoe UI" panose="020B0502040204020203" pitchFamily="34" charset="0"/>
              </a:rPr>
              <a:t>;</a:t>
            </a:r>
          </a:p>
          <a:p>
            <a:pPr marL="400050" indent="0">
              <a:lnSpc>
                <a:spcPts val="2400"/>
              </a:lnSpc>
              <a:buNone/>
            </a:pPr>
            <a:endParaRPr lang="en-IN" spc="-5" dirty="0">
              <a:solidFill>
                <a:srgbClr val="242424"/>
              </a:solidFill>
              <a:highlight>
                <a:srgbClr val="FFFFFF"/>
              </a:highlight>
              <a:latin typeface="source-serif-pro"/>
              <a:ea typeface="Times New Roman" panose="02020603050405020304" pitchFamily="18" charset="0"/>
              <a:cs typeface="Segoe UI" panose="020B0502040204020203" pitchFamily="34" charset="0"/>
            </a:endParaRPr>
          </a:p>
          <a:p>
            <a:pPr marL="400050" indent="0">
              <a:lnSpc>
                <a:spcPts val="2400"/>
              </a:lnSpc>
              <a:buNone/>
            </a:pPr>
            <a:endParaRPr lang="en-IN" spc="-5" dirty="0">
              <a:solidFill>
                <a:srgbClr val="242424"/>
              </a:solidFill>
              <a:highlight>
                <a:srgbClr val="FFFFFF"/>
              </a:highlight>
              <a:latin typeface="source-serif-pro"/>
              <a:ea typeface="Times New Roman" panose="02020603050405020304" pitchFamily="18" charset="0"/>
              <a:cs typeface="Segoe UI" panose="020B0502040204020203" pitchFamily="34" charset="0"/>
            </a:endParaRPr>
          </a:p>
          <a:p>
            <a:pPr marL="400050" indent="0">
              <a:lnSpc>
                <a:spcPts val="2400"/>
              </a:lnSpc>
              <a:buNone/>
            </a:pPr>
            <a:endParaRPr lang="en-IN" sz="1800" dirty="0">
              <a:effectLst/>
              <a:highlight>
                <a:srgbClr val="FFFFFF"/>
              </a:highlight>
              <a:latin typeface="source-serif-pro"/>
              <a:ea typeface="Times New Roman" panose="02020603050405020304" pitchFamily="18" charset="0"/>
            </a:endParaRPr>
          </a:p>
          <a:p>
            <a:endParaRPr lang="en-IN" dirty="0">
              <a:latin typeface="source-serif-pro"/>
            </a:endParaRPr>
          </a:p>
        </p:txBody>
      </p:sp>
      <p:pic>
        <p:nvPicPr>
          <p:cNvPr id="6" name="Picture 5">
            <a:extLst>
              <a:ext uri="{FF2B5EF4-FFF2-40B4-BE49-F238E27FC236}">
                <a16:creationId xmlns:a16="http://schemas.microsoft.com/office/drawing/2014/main" id="{3C3530AC-233A-8C07-C849-9F9D1E9BD53C}"/>
              </a:ext>
            </a:extLst>
          </p:cNvPr>
          <p:cNvPicPr>
            <a:picLocks noChangeAspect="1"/>
          </p:cNvPicPr>
          <p:nvPr/>
        </p:nvPicPr>
        <p:blipFill>
          <a:blip r:embed="rId2"/>
          <a:stretch>
            <a:fillRect/>
          </a:stretch>
        </p:blipFill>
        <p:spPr>
          <a:xfrm>
            <a:off x="7816645" y="2603500"/>
            <a:ext cx="3619039" cy="2460114"/>
          </a:xfrm>
          <a:prstGeom prst="rect">
            <a:avLst/>
          </a:prstGeom>
        </p:spPr>
      </p:pic>
      <p:sp>
        <p:nvSpPr>
          <p:cNvPr id="8" name="TextBox 7">
            <a:extLst>
              <a:ext uri="{FF2B5EF4-FFF2-40B4-BE49-F238E27FC236}">
                <a16:creationId xmlns:a16="http://schemas.microsoft.com/office/drawing/2014/main" id="{A610B4DA-2D6D-BFD8-3958-40DC162A140A}"/>
              </a:ext>
            </a:extLst>
          </p:cNvPr>
          <p:cNvSpPr txBox="1"/>
          <p:nvPr/>
        </p:nvSpPr>
        <p:spPr>
          <a:xfrm>
            <a:off x="7462684" y="5230627"/>
            <a:ext cx="3973000" cy="1307409"/>
          </a:xfrm>
          <a:prstGeom prst="rect">
            <a:avLst/>
          </a:prstGeom>
          <a:noFill/>
        </p:spPr>
        <p:txBody>
          <a:bodyPr wrap="square">
            <a:spAutoFit/>
          </a:bodyPr>
          <a:lstStyle/>
          <a:p>
            <a:pPr marL="400050" indent="0">
              <a:lnSpc>
                <a:spcPts val="2400"/>
              </a:lnSpc>
              <a:buNone/>
            </a:pPr>
            <a:r>
              <a:rPr lang="en-IN" b="1" spc="-5" dirty="0">
                <a:solidFill>
                  <a:srgbClr val="242424"/>
                </a:solidFill>
                <a:highlight>
                  <a:srgbClr val="FFFFFF"/>
                </a:highlight>
                <a:latin typeface="source-serif-pro"/>
                <a:ea typeface="Times New Roman" panose="02020603050405020304" pitchFamily="18" charset="0"/>
                <a:cs typeface="Segoe UI" panose="020B0502040204020203" pitchFamily="34" charset="0"/>
              </a:rPr>
              <a:t>Solution: </a:t>
            </a:r>
            <a:r>
              <a:rPr lang="en-IN" spc="-5" dirty="0">
                <a:solidFill>
                  <a:srgbClr val="242424"/>
                </a:solidFill>
                <a:highlight>
                  <a:srgbClr val="FFFFFF"/>
                </a:highlight>
                <a:latin typeface="source-serif-pro"/>
                <a:ea typeface="Times New Roman" panose="02020603050405020304" pitchFamily="18" charset="0"/>
                <a:cs typeface="Segoe UI" panose="020B0502040204020203" pitchFamily="34" charset="0"/>
              </a:rPr>
              <a:t>Customer A spent $76.</a:t>
            </a:r>
          </a:p>
          <a:p>
            <a:pPr marL="400050" indent="0">
              <a:lnSpc>
                <a:spcPts val="2400"/>
              </a:lnSpc>
              <a:buNone/>
            </a:pPr>
            <a:r>
              <a:rPr lang="en-IN" spc="-5" dirty="0">
                <a:solidFill>
                  <a:srgbClr val="242424"/>
                </a:solidFill>
                <a:highlight>
                  <a:srgbClr val="FFFFFF"/>
                </a:highlight>
                <a:latin typeface="source-serif-pro"/>
                <a:ea typeface="Times New Roman" panose="02020603050405020304" pitchFamily="18" charset="0"/>
                <a:cs typeface="Segoe UI" panose="020B0502040204020203" pitchFamily="34" charset="0"/>
              </a:rPr>
              <a:t>Customer B spent $74.</a:t>
            </a:r>
          </a:p>
          <a:p>
            <a:pPr marL="400050" indent="0">
              <a:lnSpc>
                <a:spcPts val="2400"/>
              </a:lnSpc>
              <a:buNone/>
            </a:pPr>
            <a:r>
              <a:rPr lang="en-IN" spc="-5" dirty="0">
                <a:solidFill>
                  <a:srgbClr val="242424"/>
                </a:solidFill>
                <a:highlight>
                  <a:srgbClr val="FFFFFF"/>
                </a:highlight>
                <a:latin typeface="source-serif-pro"/>
                <a:ea typeface="Times New Roman" panose="02020603050405020304" pitchFamily="18" charset="0"/>
                <a:cs typeface="Segoe UI" panose="020B0502040204020203" pitchFamily="34" charset="0"/>
              </a:rPr>
              <a:t>Customer C spent $36.</a:t>
            </a:r>
          </a:p>
          <a:p>
            <a:pPr marL="400050" indent="0">
              <a:lnSpc>
                <a:spcPts val="2400"/>
              </a:lnSpc>
              <a:buNone/>
            </a:pPr>
            <a:endParaRPr lang="en-IN" spc="-5" dirty="0">
              <a:solidFill>
                <a:srgbClr val="242424"/>
              </a:solidFill>
              <a:highlight>
                <a:srgbClr val="FFFFFF"/>
              </a:highlight>
              <a:latin typeface="source-serif-pro"/>
              <a:ea typeface="Times New Roman" panose="02020603050405020304" pitchFamily="18" charset="0"/>
              <a:cs typeface="Segoe UI" panose="020B0502040204020203" pitchFamily="34" charset="0"/>
            </a:endParaRPr>
          </a:p>
        </p:txBody>
      </p:sp>
    </p:spTree>
    <p:extLst>
      <p:ext uri="{BB962C8B-B14F-4D97-AF65-F5344CB8AC3E}">
        <p14:creationId xmlns:p14="http://schemas.microsoft.com/office/powerpoint/2010/main" val="150258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84540D-5626-A200-73EB-50C9416B7C76}"/>
              </a:ext>
            </a:extLst>
          </p:cNvPr>
          <p:cNvSpPr>
            <a:spLocks noGrp="1"/>
          </p:cNvSpPr>
          <p:nvPr>
            <p:ph idx="1"/>
          </p:nvPr>
        </p:nvSpPr>
        <p:spPr>
          <a:xfrm>
            <a:off x="757085" y="2603500"/>
            <a:ext cx="6174658" cy="3416300"/>
          </a:xfrm>
        </p:spPr>
        <p:txBody>
          <a:bodyPr/>
          <a:lstStyle/>
          <a:p>
            <a:pPr marL="0" lvl="0" indent="0">
              <a:lnSpc>
                <a:spcPts val="2400"/>
              </a:lnSpc>
              <a:buNone/>
              <a:tabLst>
                <a:tab pos="457200" algn="l"/>
              </a:tabLst>
            </a:pPr>
            <a:r>
              <a:rPr lang="en-IN" sz="1800" b="1" spc="-5" dirty="0">
                <a:solidFill>
                  <a:srgbClr val="242424"/>
                </a:solidFill>
                <a:effectLst/>
                <a:highlight>
                  <a:srgbClr val="FFFFFF"/>
                </a:highlight>
                <a:latin typeface="source-serif-pro"/>
                <a:ea typeface="Times New Roman" panose="02020603050405020304" pitchFamily="18" charset="0"/>
                <a:cs typeface="Segoe UI" panose="020B0502040204020203" pitchFamily="34" charset="0"/>
              </a:rPr>
              <a:t>2. How many days has each customer visited the restaurant?</a:t>
            </a:r>
            <a:endParaRPr lang="en-IN" sz="1800" dirty="0">
              <a:effectLst/>
              <a:highlight>
                <a:srgbClr val="FFFFFF"/>
              </a:highlight>
              <a:latin typeface="source-serif-pro"/>
              <a:ea typeface="Times New Roman" panose="02020603050405020304" pitchFamily="18" charset="0"/>
            </a:endParaRPr>
          </a:p>
          <a:p>
            <a:pPr marL="114300" indent="0">
              <a:lnSpc>
                <a:spcPts val="2400"/>
              </a:lnSpc>
              <a:buNone/>
            </a:pPr>
            <a:r>
              <a:rPr lang="en-IN" sz="1800" spc="-5" dirty="0">
                <a:solidFill>
                  <a:srgbClr val="242424"/>
                </a:solidFill>
                <a:effectLst/>
                <a:highlight>
                  <a:srgbClr val="FFFFFF"/>
                </a:highlight>
                <a:latin typeface="source-serif-pro"/>
                <a:ea typeface="Times New Roman" panose="02020603050405020304" pitchFamily="18" charset="0"/>
                <a:cs typeface="Segoe UI" panose="020B0502040204020203" pitchFamily="34" charset="0"/>
              </a:rPr>
              <a:t>SELECT </a:t>
            </a:r>
            <a:r>
              <a:rPr lang="en-IN" sz="1800" spc="-5" dirty="0" err="1">
                <a:solidFill>
                  <a:srgbClr val="242424"/>
                </a:solidFill>
                <a:effectLst/>
                <a:highlight>
                  <a:srgbClr val="FFFFFF"/>
                </a:highlight>
                <a:latin typeface="source-serif-pro"/>
                <a:ea typeface="Times New Roman" panose="02020603050405020304" pitchFamily="18" charset="0"/>
                <a:cs typeface="Segoe UI" panose="020B0502040204020203" pitchFamily="34" charset="0"/>
              </a:rPr>
              <a:t>customer_id</a:t>
            </a:r>
            <a:r>
              <a:rPr lang="en-IN" sz="1800" spc="-5" dirty="0">
                <a:solidFill>
                  <a:srgbClr val="242424"/>
                </a:solidFill>
                <a:effectLst/>
                <a:highlight>
                  <a:srgbClr val="FFFFFF"/>
                </a:highlight>
                <a:latin typeface="source-serif-pro"/>
                <a:ea typeface="Times New Roman" panose="02020603050405020304" pitchFamily="18" charset="0"/>
                <a:cs typeface="Segoe UI" panose="020B0502040204020203" pitchFamily="34" charset="0"/>
              </a:rPr>
              <a:t>, </a:t>
            </a:r>
          </a:p>
          <a:p>
            <a:pPr marL="114300" indent="0">
              <a:lnSpc>
                <a:spcPts val="2400"/>
              </a:lnSpc>
              <a:buNone/>
            </a:pPr>
            <a:r>
              <a:rPr lang="en-IN" spc="-5" dirty="0">
                <a:solidFill>
                  <a:srgbClr val="242424"/>
                </a:solidFill>
                <a:highlight>
                  <a:srgbClr val="FFFFFF"/>
                </a:highlight>
                <a:latin typeface="source-serif-pro"/>
                <a:ea typeface="Times New Roman" panose="02020603050405020304" pitchFamily="18" charset="0"/>
                <a:cs typeface="Segoe UI" panose="020B0502040204020203" pitchFamily="34" charset="0"/>
              </a:rPr>
              <a:t>	</a:t>
            </a:r>
            <a:r>
              <a:rPr lang="en-IN" sz="1800" spc="-5" dirty="0">
                <a:solidFill>
                  <a:srgbClr val="242424"/>
                </a:solidFill>
                <a:effectLst/>
                <a:highlight>
                  <a:srgbClr val="FFFFFF"/>
                </a:highlight>
                <a:latin typeface="source-serif-pro"/>
                <a:ea typeface="Times New Roman" panose="02020603050405020304" pitchFamily="18" charset="0"/>
                <a:cs typeface="Segoe UI" panose="020B0502040204020203" pitchFamily="34" charset="0"/>
              </a:rPr>
              <a:t>COUNT(DISTINCT </a:t>
            </a:r>
            <a:r>
              <a:rPr lang="en-IN" sz="1800" spc="-5" dirty="0" err="1">
                <a:solidFill>
                  <a:srgbClr val="242424"/>
                </a:solidFill>
                <a:effectLst/>
                <a:highlight>
                  <a:srgbClr val="FFFFFF"/>
                </a:highlight>
                <a:latin typeface="source-serif-pro"/>
                <a:ea typeface="Times New Roman" panose="02020603050405020304" pitchFamily="18" charset="0"/>
                <a:cs typeface="Segoe UI" panose="020B0502040204020203" pitchFamily="34" charset="0"/>
              </a:rPr>
              <a:t>order_date</a:t>
            </a:r>
            <a:r>
              <a:rPr lang="en-IN" sz="1800" spc="-5" dirty="0">
                <a:solidFill>
                  <a:srgbClr val="242424"/>
                </a:solidFill>
                <a:effectLst/>
                <a:highlight>
                  <a:srgbClr val="FFFFFF"/>
                </a:highlight>
                <a:latin typeface="source-serif-pro"/>
                <a:ea typeface="Times New Roman" panose="02020603050405020304" pitchFamily="18" charset="0"/>
                <a:cs typeface="Segoe UI" panose="020B0502040204020203" pitchFamily="34" charset="0"/>
              </a:rPr>
              <a:t>) AS </a:t>
            </a:r>
            <a:r>
              <a:rPr lang="en-IN" sz="1800" spc="-5" dirty="0" err="1">
                <a:solidFill>
                  <a:srgbClr val="242424"/>
                </a:solidFill>
                <a:effectLst/>
                <a:highlight>
                  <a:srgbClr val="FFFFFF"/>
                </a:highlight>
                <a:latin typeface="source-serif-pro"/>
                <a:ea typeface="Times New Roman" panose="02020603050405020304" pitchFamily="18" charset="0"/>
                <a:cs typeface="Segoe UI" panose="020B0502040204020203" pitchFamily="34" charset="0"/>
              </a:rPr>
              <a:t>no_of_days_visited</a:t>
            </a:r>
            <a:endParaRPr lang="en-IN" sz="1800" dirty="0">
              <a:effectLst/>
              <a:highlight>
                <a:srgbClr val="FFFFFF"/>
              </a:highlight>
              <a:latin typeface="source-serif-pro"/>
              <a:ea typeface="Times New Roman" panose="02020603050405020304" pitchFamily="18" charset="0"/>
            </a:endParaRPr>
          </a:p>
          <a:p>
            <a:pPr marL="114300" indent="0">
              <a:lnSpc>
                <a:spcPts val="2400"/>
              </a:lnSpc>
              <a:buNone/>
            </a:pPr>
            <a:r>
              <a:rPr lang="en-IN" sz="1800" spc="-5" dirty="0">
                <a:solidFill>
                  <a:srgbClr val="242424"/>
                </a:solidFill>
                <a:effectLst/>
                <a:highlight>
                  <a:srgbClr val="FFFFFF"/>
                </a:highlight>
                <a:latin typeface="source-serif-pro"/>
                <a:ea typeface="Times New Roman" panose="02020603050405020304" pitchFamily="18" charset="0"/>
                <a:cs typeface="Segoe UI" panose="020B0502040204020203" pitchFamily="34" charset="0"/>
              </a:rPr>
              <a:t>FROM sales </a:t>
            </a:r>
            <a:endParaRPr lang="en-IN" dirty="0">
              <a:highlight>
                <a:srgbClr val="FFFFFF"/>
              </a:highlight>
              <a:latin typeface="source-serif-pro"/>
              <a:ea typeface="Times New Roman" panose="02020603050405020304" pitchFamily="18" charset="0"/>
            </a:endParaRPr>
          </a:p>
          <a:p>
            <a:pPr marL="114300" indent="0">
              <a:lnSpc>
                <a:spcPts val="2400"/>
              </a:lnSpc>
              <a:buNone/>
            </a:pPr>
            <a:r>
              <a:rPr lang="en-IN" sz="1800" spc="-5" dirty="0">
                <a:solidFill>
                  <a:srgbClr val="242424"/>
                </a:solidFill>
                <a:effectLst/>
                <a:highlight>
                  <a:srgbClr val="FFFFFF"/>
                </a:highlight>
                <a:latin typeface="source-serif-pro"/>
                <a:ea typeface="Times New Roman" panose="02020603050405020304" pitchFamily="18" charset="0"/>
                <a:cs typeface="Segoe UI" panose="020B0502040204020203" pitchFamily="34" charset="0"/>
              </a:rPr>
              <a:t>GROUP BY </a:t>
            </a:r>
            <a:r>
              <a:rPr lang="en-IN" sz="1800" spc="-5" dirty="0" err="1">
                <a:solidFill>
                  <a:srgbClr val="242424"/>
                </a:solidFill>
                <a:effectLst/>
                <a:highlight>
                  <a:srgbClr val="FFFFFF"/>
                </a:highlight>
                <a:latin typeface="source-serif-pro"/>
                <a:ea typeface="Times New Roman" panose="02020603050405020304" pitchFamily="18" charset="0"/>
                <a:cs typeface="Segoe UI" panose="020B0502040204020203" pitchFamily="34" charset="0"/>
              </a:rPr>
              <a:t>customer_id</a:t>
            </a:r>
            <a:r>
              <a:rPr lang="en-IN" sz="1800" spc="-5" dirty="0">
                <a:solidFill>
                  <a:srgbClr val="242424"/>
                </a:solidFill>
                <a:effectLst/>
                <a:highlight>
                  <a:srgbClr val="FFFFFF"/>
                </a:highlight>
                <a:latin typeface="source-serif-pro"/>
                <a:ea typeface="Times New Roman" panose="02020603050405020304" pitchFamily="18" charset="0"/>
                <a:cs typeface="Segoe UI" panose="020B0502040204020203" pitchFamily="34" charset="0"/>
              </a:rPr>
              <a:t>;</a:t>
            </a:r>
          </a:p>
          <a:p>
            <a:pPr marL="114300" indent="0">
              <a:lnSpc>
                <a:spcPts val="2400"/>
              </a:lnSpc>
              <a:buNone/>
            </a:pPr>
            <a:endParaRPr lang="en-IN" sz="1800" dirty="0">
              <a:effectLst/>
              <a:highlight>
                <a:srgbClr val="FFFFFF"/>
              </a:highlight>
              <a:latin typeface="source-serif-pro"/>
              <a:ea typeface="Times New Roman" panose="02020603050405020304" pitchFamily="18" charset="0"/>
            </a:endParaRPr>
          </a:p>
          <a:p>
            <a:endParaRPr lang="en-IN" dirty="0">
              <a:latin typeface="source-serif-pro"/>
            </a:endParaRPr>
          </a:p>
        </p:txBody>
      </p:sp>
      <p:pic>
        <p:nvPicPr>
          <p:cNvPr id="4" name="Picture 3">
            <a:extLst>
              <a:ext uri="{FF2B5EF4-FFF2-40B4-BE49-F238E27FC236}">
                <a16:creationId xmlns:a16="http://schemas.microsoft.com/office/drawing/2014/main" id="{B344040E-BFDC-C187-4F5B-E3BFF838E930}"/>
              </a:ext>
            </a:extLst>
          </p:cNvPr>
          <p:cNvPicPr>
            <a:picLocks noChangeAspect="1"/>
          </p:cNvPicPr>
          <p:nvPr/>
        </p:nvPicPr>
        <p:blipFill>
          <a:blip r:embed="rId2"/>
          <a:stretch>
            <a:fillRect/>
          </a:stretch>
        </p:blipFill>
        <p:spPr>
          <a:xfrm>
            <a:off x="8336833" y="2435634"/>
            <a:ext cx="2990850" cy="2293681"/>
          </a:xfrm>
          <a:prstGeom prst="rect">
            <a:avLst/>
          </a:prstGeom>
        </p:spPr>
      </p:pic>
      <p:sp>
        <p:nvSpPr>
          <p:cNvPr id="6" name="TextBox 5">
            <a:extLst>
              <a:ext uri="{FF2B5EF4-FFF2-40B4-BE49-F238E27FC236}">
                <a16:creationId xmlns:a16="http://schemas.microsoft.com/office/drawing/2014/main" id="{EEACD990-B006-1CFB-5B2F-C2F08F00B60A}"/>
              </a:ext>
            </a:extLst>
          </p:cNvPr>
          <p:cNvSpPr txBox="1"/>
          <p:nvPr/>
        </p:nvSpPr>
        <p:spPr>
          <a:xfrm>
            <a:off x="8336833" y="5163234"/>
            <a:ext cx="3402882" cy="1477328"/>
          </a:xfrm>
          <a:prstGeom prst="rect">
            <a:avLst/>
          </a:prstGeom>
          <a:noFill/>
        </p:spPr>
        <p:txBody>
          <a:bodyPr wrap="square">
            <a:spAutoFit/>
          </a:bodyPr>
          <a:lstStyle/>
          <a:p>
            <a:pPr marL="0" indent="0">
              <a:buNone/>
            </a:pPr>
            <a:r>
              <a:rPr lang="en-IN" b="1" spc="-5" dirty="0">
                <a:solidFill>
                  <a:srgbClr val="242424"/>
                </a:solidFill>
                <a:highlight>
                  <a:srgbClr val="FFFFFF"/>
                </a:highlight>
                <a:latin typeface="source-serif-pro"/>
                <a:ea typeface="Times New Roman" panose="02020603050405020304" pitchFamily="18" charset="0"/>
                <a:cs typeface="Segoe UI" panose="020B0502040204020203" pitchFamily="34" charset="0"/>
              </a:rPr>
              <a:t>Solution: </a:t>
            </a:r>
            <a:r>
              <a:rPr lang="en-US" b="0" i="0" dirty="0">
                <a:solidFill>
                  <a:srgbClr val="242424"/>
                </a:solidFill>
                <a:effectLst/>
                <a:highlight>
                  <a:srgbClr val="FFFFFF"/>
                </a:highlight>
                <a:latin typeface="source-serif-pro"/>
              </a:rPr>
              <a:t>Customer A visited 4 times.</a:t>
            </a:r>
          </a:p>
          <a:p>
            <a:pPr marL="0" indent="0">
              <a:buNone/>
            </a:pPr>
            <a:r>
              <a:rPr lang="en-US" b="0" i="0" dirty="0">
                <a:solidFill>
                  <a:srgbClr val="242424"/>
                </a:solidFill>
                <a:effectLst/>
                <a:highlight>
                  <a:srgbClr val="FFFFFF"/>
                </a:highlight>
                <a:latin typeface="source-serif-pro"/>
              </a:rPr>
              <a:t>Customer B visited 6 times.</a:t>
            </a:r>
          </a:p>
          <a:p>
            <a:pPr marL="0" indent="0">
              <a:buNone/>
            </a:pPr>
            <a:r>
              <a:rPr lang="en-US" b="0" i="0" dirty="0">
                <a:solidFill>
                  <a:srgbClr val="242424"/>
                </a:solidFill>
                <a:effectLst/>
                <a:highlight>
                  <a:srgbClr val="FFFFFF"/>
                </a:highlight>
                <a:latin typeface="source-serif-pro"/>
              </a:rPr>
              <a:t>Customer C visited 2 times.</a:t>
            </a:r>
          </a:p>
          <a:p>
            <a:pPr marL="0" indent="0">
              <a:buNone/>
            </a:pPr>
            <a:endParaRPr lang="en-IN" sz="1800" kern="100" dirty="0">
              <a:effectLst/>
              <a:latin typeface="source-serif-pro"/>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864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0C46CC-1686-FAC4-94D1-422FE0C168D3}"/>
              </a:ext>
            </a:extLst>
          </p:cNvPr>
          <p:cNvSpPr>
            <a:spLocks noGrp="1"/>
          </p:cNvSpPr>
          <p:nvPr>
            <p:ph idx="1"/>
          </p:nvPr>
        </p:nvSpPr>
        <p:spPr>
          <a:xfrm>
            <a:off x="776748" y="2241754"/>
            <a:ext cx="7098891" cy="4463845"/>
          </a:xfrm>
        </p:spPr>
        <p:txBody>
          <a:bodyPr>
            <a:normAutofit fontScale="92500" lnSpcReduction="20000"/>
          </a:bodyPr>
          <a:lstStyle/>
          <a:p>
            <a:pPr marL="0" indent="0">
              <a:buNone/>
            </a:pPr>
            <a:r>
              <a:rPr lang="en-IN" sz="1800" b="1" kern="100" spc="-5" dirty="0">
                <a:solidFill>
                  <a:srgbClr val="242424"/>
                </a:solidFill>
                <a:effectLst/>
                <a:latin typeface="source-serif-pro"/>
                <a:ea typeface="Calibri" panose="020F0502020204030204" pitchFamily="34" charset="0"/>
                <a:cs typeface="Segoe UI" panose="020B0502040204020203" pitchFamily="34" charset="0"/>
              </a:rPr>
              <a:t>3. What was the first item from the menu purchased by each customer?</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WITH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cte</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 AS (</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SELECT s.*,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m.product_name</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DENSE_RANK() OVER(PARTITION BY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s.customer_id</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 ORDER BY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order_date</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 AS r1</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FROM sales s</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JOIN menu m </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ON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s.product_id</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 =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m.product_id</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SELECT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customer_id</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product_name</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FROM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cte</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 </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WHERE r1 = 1</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GROUP BY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customer_id</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product_name</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ORDER BY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customer_id</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product_name</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a:t>
            </a:r>
            <a:endParaRPr lang="en-IN" sz="1800" kern="100" dirty="0">
              <a:effectLst/>
              <a:latin typeface="source-serif-pro"/>
              <a:ea typeface="Calibri" panose="020F0502020204030204" pitchFamily="34" charset="0"/>
              <a:cs typeface="Times New Roman" panose="02020603050405020304" pitchFamily="18" charset="0"/>
            </a:endParaRPr>
          </a:p>
          <a:p>
            <a:endParaRPr lang="en-IN" dirty="0">
              <a:latin typeface="source-serif-pro"/>
            </a:endParaRPr>
          </a:p>
        </p:txBody>
      </p:sp>
      <p:pic>
        <p:nvPicPr>
          <p:cNvPr id="4" name="Picture 3">
            <a:extLst>
              <a:ext uri="{FF2B5EF4-FFF2-40B4-BE49-F238E27FC236}">
                <a16:creationId xmlns:a16="http://schemas.microsoft.com/office/drawing/2014/main" id="{ADCF0F30-86B8-CF82-5557-BA9780D03773}"/>
              </a:ext>
            </a:extLst>
          </p:cNvPr>
          <p:cNvPicPr>
            <a:picLocks noChangeAspect="1"/>
          </p:cNvPicPr>
          <p:nvPr/>
        </p:nvPicPr>
        <p:blipFill>
          <a:blip r:embed="rId2"/>
          <a:stretch>
            <a:fillRect/>
          </a:stretch>
        </p:blipFill>
        <p:spPr>
          <a:xfrm>
            <a:off x="8128358" y="2241754"/>
            <a:ext cx="3171825" cy="2057400"/>
          </a:xfrm>
          <a:prstGeom prst="rect">
            <a:avLst/>
          </a:prstGeom>
        </p:spPr>
      </p:pic>
      <p:sp>
        <p:nvSpPr>
          <p:cNvPr id="5" name="TextBox 4">
            <a:extLst>
              <a:ext uri="{FF2B5EF4-FFF2-40B4-BE49-F238E27FC236}">
                <a16:creationId xmlns:a16="http://schemas.microsoft.com/office/drawing/2014/main" id="{5F28A352-ABDE-10F1-D2EE-579E13CB49F8}"/>
              </a:ext>
            </a:extLst>
          </p:cNvPr>
          <p:cNvSpPr txBox="1"/>
          <p:nvPr/>
        </p:nvSpPr>
        <p:spPr>
          <a:xfrm>
            <a:off x="8209935" y="4611329"/>
            <a:ext cx="3854246" cy="1754326"/>
          </a:xfrm>
          <a:prstGeom prst="rect">
            <a:avLst/>
          </a:prstGeom>
          <a:noFill/>
        </p:spPr>
        <p:txBody>
          <a:bodyPr wrap="square" rtlCol="0">
            <a:spAutoFit/>
          </a:bodyPr>
          <a:lstStyle/>
          <a:p>
            <a:pPr algn="l"/>
            <a:r>
              <a:rPr lang="en-US" b="1" i="0" dirty="0">
                <a:solidFill>
                  <a:srgbClr val="242424"/>
                </a:solidFill>
                <a:effectLst/>
                <a:highlight>
                  <a:srgbClr val="FFFFFF"/>
                </a:highlight>
                <a:latin typeface="source-serif-pro"/>
              </a:rPr>
              <a:t>Solution:</a:t>
            </a:r>
          </a:p>
          <a:p>
            <a:pPr algn="l"/>
            <a:r>
              <a:rPr lang="en-US" b="0" i="0" dirty="0">
                <a:solidFill>
                  <a:srgbClr val="242424"/>
                </a:solidFill>
                <a:effectLst/>
                <a:highlight>
                  <a:srgbClr val="FFFFFF"/>
                </a:highlight>
                <a:latin typeface="source-serif-pro"/>
              </a:rPr>
              <a:t>Customer A’s first order are curry and sushi.</a:t>
            </a:r>
          </a:p>
          <a:p>
            <a:pPr algn="l"/>
            <a:r>
              <a:rPr lang="en-US" b="0" i="0" dirty="0">
                <a:solidFill>
                  <a:srgbClr val="242424"/>
                </a:solidFill>
                <a:effectLst/>
                <a:highlight>
                  <a:srgbClr val="FFFFFF"/>
                </a:highlight>
                <a:latin typeface="source-serif-pro"/>
              </a:rPr>
              <a:t>Customer B’s first order is curry.</a:t>
            </a:r>
          </a:p>
          <a:p>
            <a:pPr algn="l"/>
            <a:r>
              <a:rPr lang="en-US" b="0" i="0" dirty="0">
                <a:solidFill>
                  <a:srgbClr val="242424"/>
                </a:solidFill>
                <a:effectLst/>
                <a:highlight>
                  <a:srgbClr val="FFFFFF"/>
                </a:highlight>
                <a:latin typeface="source-serif-pro"/>
              </a:rPr>
              <a:t>Customer C’s first order is ramen.</a:t>
            </a:r>
          </a:p>
          <a:p>
            <a:endParaRPr lang="en-IN" dirty="0"/>
          </a:p>
        </p:txBody>
      </p:sp>
    </p:spTree>
    <p:extLst>
      <p:ext uri="{BB962C8B-B14F-4D97-AF65-F5344CB8AC3E}">
        <p14:creationId xmlns:p14="http://schemas.microsoft.com/office/powerpoint/2010/main" val="1460793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7A392C-3B2A-8928-5973-D4C496896EBC}"/>
              </a:ext>
            </a:extLst>
          </p:cNvPr>
          <p:cNvSpPr>
            <a:spLocks noGrp="1"/>
          </p:cNvSpPr>
          <p:nvPr>
            <p:ph idx="1"/>
          </p:nvPr>
        </p:nvSpPr>
        <p:spPr>
          <a:xfrm>
            <a:off x="707924" y="2241755"/>
            <a:ext cx="6390966" cy="4404851"/>
          </a:xfrm>
        </p:spPr>
        <p:txBody>
          <a:bodyPr>
            <a:normAutofit/>
          </a:bodyPr>
          <a:lstStyle/>
          <a:p>
            <a:pPr marL="0" indent="0">
              <a:buNone/>
            </a:pPr>
            <a:r>
              <a:rPr lang="en-IN" b="1" dirty="0">
                <a:latin typeface="source-serif-pro"/>
              </a:rPr>
              <a:t>4. </a:t>
            </a:r>
            <a:r>
              <a:rPr lang="en-IN" sz="1800" b="1" kern="100" spc="-5" dirty="0">
                <a:solidFill>
                  <a:srgbClr val="242424"/>
                </a:solidFill>
                <a:effectLst/>
                <a:latin typeface="source-serif-pro"/>
                <a:ea typeface="Calibri" panose="020F0502020204030204" pitchFamily="34" charset="0"/>
                <a:cs typeface="Segoe UI" panose="020B0502040204020203" pitchFamily="34" charset="0"/>
              </a:rPr>
              <a:t>What is the most purchased item on the menu and how many </a:t>
            </a:r>
          </a:p>
          <a:p>
            <a:pPr marL="0" indent="0">
              <a:buNone/>
            </a:pPr>
            <a:r>
              <a:rPr lang="en-IN" sz="1800" b="1" kern="100" spc="-5" dirty="0">
                <a:solidFill>
                  <a:srgbClr val="242424"/>
                </a:solidFill>
                <a:effectLst/>
                <a:latin typeface="source-serif-pro"/>
                <a:ea typeface="Calibri" panose="020F0502020204030204" pitchFamily="34" charset="0"/>
                <a:cs typeface="Segoe UI" panose="020B0502040204020203" pitchFamily="34" charset="0"/>
              </a:rPr>
              <a:t>times was it purchased by all customers?</a:t>
            </a:r>
            <a:endParaRPr lang="en-IN" sz="1800" b="1"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SELECT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m.product_name</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 COUNT(</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s.customer_id</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 AS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no_of_times</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FROM sales s</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JOIN menu m </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ON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s.product_id</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 =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m.product_id</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GROUP BY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m.product_name</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ORDER BY </a:t>
            </a:r>
            <a:r>
              <a:rPr lang="en-IN" sz="1800" kern="100" spc="-5" dirty="0" err="1">
                <a:solidFill>
                  <a:srgbClr val="242424"/>
                </a:solidFill>
                <a:effectLst/>
                <a:latin typeface="source-serif-pro"/>
                <a:ea typeface="Calibri" panose="020F0502020204030204" pitchFamily="34" charset="0"/>
                <a:cs typeface="Segoe UI" panose="020B0502040204020203" pitchFamily="34" charset="0"/>
              </a:rPr>
              <a:t>no_of_times</a:t>
            </a:r>
            <a:r>
              <a:rPr lang="en-IN" sz="1800" kern="100" spc="-5" dirty="0">
                <a:solidFill>
                  <a:srgbClr val="242424"/>
                </a:solidFill>
                <a:effectLst/>
                <a:latin typeface="source-serif-pro"/>
                <a:ea typeface="Calibri" panose="020F0502020204030204" pitchFamily="34" charset="0"/>
                <a:cs typeface="Segoe UI" panose="020B0502040204020203" pitchFamily="34" charset="0"/>
              </a:rPr>
              <a:t> DESC</a:t>
            </a:r>
            <a:endParaRPr lang="en-IN" sz="1800" kern="100" dirty="0">
              <a:effectLst/>
              <a:latin typeface="source-serif-pro"/>
              <a:ea typeface="Calibri" panose="020F0502020204030204" pitchFamily="34" charset="0"/>
              <a:cs typeface="Times New Roman" panose="02020603050405020304" pitchFamily="18" charset="0"/>
            </a:endParaRPr>
          </a:p>
          <a:p>
            <a:pPr marL="0" indent="0">
              <a:buNone/>
            </a:pPr>
            <a:r>
              <a:rPr lang="en-IN" sz="1800" kern="100" spc="-5" dirty="0">
                <a:solidFill>
                  <a:srgbClr val="242424"/>
                </a:solidFill>
                <a:effectLst/>
                <a:latin typeface="source-serif-pro"/>
                <a:ea typeface="Calibri" panose="020F0502020204030204" pitchFamily="34" charset="0"/>
                <a:cs typeface="Segoe UI" panose="020B0502040204020203" pitchFamily="34" charset="0"/>
              </a:rPr>
              <a:t>LIMIT 1;</a:t>
            </a:r>
          </a:p>
        </p:txBody>
      </p:sp>
      <p:pic>
        <p:nvPicPr>
          <p:cNvPr id="4" name="Picture 3">
            <a:extLst>
              <a:ext uri="{FF2B5EF4-FFF2-40B4-BE49-F238E27FC236}">
                <a16:creationId xmlns:a16="http://schemas.microsoft.com/office/drawing/2014/main" id="{4C92DE5C-BA0C-44C1-BC94-E1E1708F7FCD}"/>
              </a:ext>
            </a:extLst>
          </p:cNvPr>
          <p:cNvPicPr>
            <a:picLocks noChangeAspect="1"/>
          </p:cNvPicPr>
          <p:nvPr/>
        </p:nvPicPr>
        <p:blipFill>
          <a:blip r:embed="rId2"/>
          <a:stretch>
            <a:fillRect/>
          </a:stretch>
        </p:blipFill>
        <p:spPr>
          <a:xfrm>
            <a:off x="7844144" y="2417659"/>
            <a:ext cx="3228975" cy="2026521"/>
          </a:xfrm>
          <a:prstGeom prst="rect">
            <a:avLst/>
          </a:prstGeom>
        </p:spPr>
      </p:pic>
      <p:sp>
        <p:nvSpPr>
          <p:cNvPr id="5" name="TextBox 4">
            <a:extLst>
              <a:ext uri="{FF2B5EF4-FFF2-40B4-BE49-F238E27FC236}">
                <a16:creationId xmlns:a16="http://schemas.microsoft.com/office/drawing/2014/main" id="{B1A5518A-A800-73D8-D550-D41B1674E73D}"/>
              </a:ext>
            </a:extLst>
          </p:cNvPr>
          <p:cNvSpPr txBox="1"/>
          <p:nvPr/>
        </p:nvSpPr>
        <p:spPr>
          <a:xfrm>
            <a:off x="7844144" y="4699819"/>
            <a:ext cx="3854246" cy="1200329"/>
          </a:xfrm>
          <a:prstGeom prst="rect">
            <a:avLst/>
          </a:prstGeom>
          <a:noFill/>
        </p:spPr>
        <p:txBody>
          <a:bodyPr wrap="square" rtlCol="0">
            <a:spAutoFit/>
          </a:bodyPr>
          <a:lstStyle/>
          <a:p>
            <a:pPr algn="l"/>
            <a:r>
              <a:rPr lang="en-US" b="1" i="0" dirty="0">
                <a:solidFill>
                  <a:srgbClr val="242424"/>
                </a:solidFill>
                <a:effectLst/>
                <a:highlight>
                  <a:srgbClr val="FFFFFF"/>
                </a:highlight>
                <a:latin typeface="source-serif-pro"/>
              </a:rPr>
              <a:t>Solution:</a:t>
            </a:r>
          </a:p>
          <a:p>
            <a:pPr marL="0" indent="0">
              <a:buNone/>
            </a:pPr>
            <a:r>
              <a:rPr lang="en-US" b="0" i="0" dirty="0">
                <a:solidFill>
                  <a:srgbClr val="242424"/>
                </a:solidFill>
                <a:effectLst/>
                <a:highlight>
                  <a:srgbClr val="FFFFFF"/>
                </a:highlight>
                <a:latin typeface="source-serif-pro"/>
              </a:rPr>
              <a:t>The most purchased item on the menu is ramen which is 8 times.</a:t>
            </a:r>
            <a:endParaRPr lang="en-IN" sz="1800" kern="100" dirty="0">
              <a:effectLst/>
              <a:latin typeface="source-serif-pro"/>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94872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154</TotalTime>
  <Words>2062</Words>
  <Application>Microsoft Office PowerPoint</Application>
  <PresentationFormat>Widescreen</PresentationFormat>
  <Paragraphs>233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Century Gothic</vt:lpstr>
      <vt:lpstr>source-serif-pro</vt:lpstr>
      <vt:lpstr>Wingdings</vt:lpstr>
      <vt:lpstr>Wingdings 3</vt:lpstr>
      <vt:lpstr>Ion Boardroom</vt:lpstr>
      <vt:lpstr>CASE STUDY -1 DANNY’S DINER</vt:lpstr>
      <vt:lpstr>DATA SOURCE</vt:lpstr>
      <vt:lpstr>INTRODUCTION</vt:lpstr>
      <vt:lpstr>PROBLEM STATEMENT</vt:lpstr>
      <vt:lpstr>TABLES AND ITS RELATIONSHIPS</vt:lpstr>
      <vt:lpstr>QUESTIONS AND SOLUTIONS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BONUS QUESTIONS</vt:lpstr>
      <vt:lpstr>PowerPoint Presentation</vt:lpstr>
      <vt:lpstr>INSIGHTS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 DANNY’S DINER</dc:title>
  <dc:creator>sneha paherwar</dc:creator>
  <cp:lastModifiedBy>sneha paherwar</cp:lastModifiedBy>
  <cp:revision>1</cp:revision>
  <dcterms:created xsi:type="dcterms:W3CDTF">2024-04-20T09:23:18Z</dcterms:created>
  <dcterms:modified xsi:type="dcterms:W3CDTF">2024-04-20T14:05:19Z</dcterms:modified>
</cp:coreProperties>
</file>