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85" autoAdjust="0"/>
  </p:normalViewPr>
  <p:slideViewPr>
    <p:cSldViewPr snapToGrid="0" showGuides="1">
      <p:cViewPr varScale="1">
        <p:scale>
          <a:sx n="54" d="100"/>
          <a:sy n="54" d="100"/>
        </p:scale>
        <p:origin x="1148" y="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A9B7-D21B-7FC3-0855-89E702F34ACB}"/>
              </a:ext>
            </a:extLst>
          </p:cNvPr>
          <p:cNvSpPr>
            <a:spLocks noGrp="1"/>
          </p:cNvSpPr>
          <p:nvPr>
            <p:ph type="ctrTitle"/>
          </p:nvPr>
        </p:nvSpPr>
        <p:spPr>
          <a:xfrm>
            <a:off x="1876424" y="650241"/>
            <a:ext cx="8791575" cy="1341119"/>
          </a:xfrm>
        </p:spPr>
        <p:txBody>
          <a:bodyPr>
            <a:normAutofit/>
          </a:bodyPr>
          <a:lstStyle/>
          <a:p>
            <a:r>
              <a:rPr lang="en-IN" sz="6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Of Restaurant</a:t>
            </a:r>
          </a:p>
        </p:txBody>
      </p:sp>
      <p:sp>
        <p:nvSpPr>
          <p:cNvPr id="3" name="Subtitle 2">
            <a:extLst>
              <a:ext uri="{FF2B5EF4-FFF2-40B4-BE49-F238E27FC236}">
                <a16:creationId xmlns:a16="http://schemas.microsoft.com/office/drawing/2014/main" id="{D8E24BBD-3B08-72D2-ABE9-7ED8713CE429}"/>
              </a:ext>
            </a:extLst>
          </p:cNvPr>
          <p:cNvSpPr>
            <a:spLocks noGrp="1"/>
          </p:cNvSpPr>
          <p:nvPr>
            <p:ph type="subTitle" idx="1"/>
          </p:nvPr>
        </p:nvSpPr>
        <p:spPr>
          <a:xfrm>
            <a:off x="660400" y="1257141"/>
            <a:ext cx="10342880" cy="1656079"/>
          </a:xfrm>
        </p:spPr>
        <p:txBody>
          <a:bodyPr/>
          <a:lstStyle/>
          <a:p>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a:p>
            <a:endParaRPr lang="en-IN" dirty="0"/>
          </a:p>
        </p:txBody>
      </p:sp>
      <p:pic>
        <p:nvPicPr>
          <p:cNvPr id="1026" name="Picture 2" descr="Barcelos comes to Navi Mumbai bringing the spirit of the Portuguese city! |  Architectural Digest India">
            <a:extLst>
              <a:ext uri="{FF2B5EF4-FFF2-40B4-BE49-F238E27FC236}">
                <a16:creationId xmlns:a16="http://schemas.microsoft.com/office/drawing/2014/main" id="{123F946B-B957-A3E4-726F-548253D96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5" y="2605720"/>
            <a:ext cx="6254645" cy="4252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ere to Eat and Drink in the Gold Coast">
            <a:extLst>
              <a:ext uri="{FF2B5EF4-FFF2-40B4-BE49-F238E27FC236}">
                <a16:creationId xmlns:a16="http://schemas.microsoft.com/office/drawing/2014/main" id="{4D482114-90EA-5402-6C30-E37A51112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2605720"/>
            <a:ext cx="5665365" cy="42597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84BD56A-3C37-4944-773B-382043974C12}"/>
              </a:ext>
            </a:extLst>
          </p:cNvPr>
          <p:cNvPicPr>
            <a:picLocks noChangeAspect="1"/>
          </p:cNvPicPr>
          <p:nvPr/>
        </p:nvPicPr>
        <p:blipFill>
          <a:blip r:embed="rId4"/>
          <a:stretch>
            <a:fillRect/>
          </a:stretch>
        </p:blipFill>
        <p:spPr>
          <a:xfrm>
            <a:off x="10667999" y="121920"/>
            <a:ext cx="1365320" cy="635033"/>
          </a:xfrm>
          <a:prstGeom prst="rect">
            <a:avLst/>
          </a:prstGeom>
        </p:spPr>
      </p:pic>
    </p:spTree>
    <p:extLst>
      <p:ext uri="{BB962C8B-B14F-4D97-AF65-F5344CB8AC3E}">
        <p14:creationId xmlns:p14="http://schemas.microsoft.com/office/powerpoint/2010/main" val="311021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BFB2-5C91-043A-C8D1-8657C92E81E8}"/>
              </a:ext>
            </a:extLst>
          </p:cNvPr>
          <p:cNvSpPr>
            <a:spLocks noGrp="1"/>
          </p:cNvSpPr>
          <p:nvPr>
            <p:ph type="title"/>
          </p:nvPr>
        </p:nvSpPr>
        <p:spPr>
          <a:xfrm>
            <a:off x="132202" y="618518"/>
            <a:ext cx="10915209" cy="1089096"/>
          </a:xfrm>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3</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Votes Analysis</a:t>
            </a:r>
            <a:br>
              <a:rPr lang="en-US"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200" b="1" cap="none" spc="50" dirty="0">
                <a:ln w="0"/>
                <a:solidFill>
                  <a:schemeClr val="bg2"/>
                </a:solidFill>
                <a:effectLst>
                  <a:innerShdw blurRad="63500" dist="50800" dir="13500000">
                    <a:srgbClr val="000000">
                      <a:alpha val="50000"/>
                    </a:srgbClr>
                  </a:innerShdw>
                </a:effectLst>
              </a:rPr>
              <a:t>Identify the restaurants with the highest and lowest number of votes.</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Analyze if there is a correlation between the</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number of votes and the rating of a</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restaurant.</a:t>
            </a:r>
            <a:endParaRPr lang="en-IN" sz="2200" dirty="0"/>
          </a:p>
        </p:txBody>
      </p:sp>
      <p:pic>
        <p:nvPicPr>
          <p:cNvPr id="5" name="Content Placeholder 4">
            <a:extLst>
              <a:ext uri="{FF2B5EF4-FFF2-40B4-BE49-F238E27FC236}">
                <a16:creationId xmlns:a16="http://schemas.microsoft.com/office/drawing/2014/main" id="{7F55D97F-A882-1D2C-49CD-D477E601C8E0}"/>
              </a:ext>
            </a:extLst>
          </p:cNvPr>
          <p:cNvPicPr>
            <a:picLocks noGrp="1" noChangeAspect="1"/>
          </p:cNvPicPr>
          <p:nvPr>
            <p:ph idx="1"/>
          </p:nvPr>
        </p:nvPicPr>
        <p:blipFill>
          <a:blip r:embed="rId2"/>
          <a:stretch>
            <a:fillRect/>
          </a:stretch>
        </p:blipFill>
        <p:spPr>
          <a:xfrm>
            <a:off x="0" y="3351671"/>
            <a:ext cx="6058211" cy="3251367"/>
          </a:xfrm>
        </p:spPr>
      </p:pic>
      <p:pic>
        <p:nvPicPr>
          <p:cNvPr id="7" name="Picture 6">
            <a:extLst>
              <a:ext uri="{FF2B5EF4-FFF2-40B4-BE49-F238E27FC236}">
                <a16:creationId xmlns:a16="http://schemas.microsoft.com/office/drawing/2014/main" id="{0E0BD2DA-A0B0-C8BA-2FEE-7B93428423F3}"/>
              </a:ext>
            </a:extLst>
          </p:cNvPr>
          <p:cNvPicPr>
            <a:picLocks noChangeAspect="1"/>
          </p:cNvPicPr>
          <p:nvPr/>
        </p:nvPicPr>
        <p:blipFill>
          <a:blip r:embed="rId3"/>
          <a:stretch>
            <a:fillRect/>
          </a:stretch>
        </p:blipFill>
        <p:spPr>
          <a:xfrm>
            <a:off x="6481026" y="1810649"/>
            <a:ext cx="4566385" cy="1765391"/>
          </a:xfrm>
          <a:prstGeom prst="rect">
            <a:avLst/>
          </a:prstGeom>
        </p:spPr>
      </p:pic>
      <p:pic>
        <p:nvPicPr>
          <p:cNvPr id="9" name="Picture 8">
            <a:extLst>
              <a:ext uri="{FF2B5EF4-FFF2-40B4-BE49-F238E27FC236}">
                <a16:creationId xmlns:a16="http://schemas.microsoft.com/office/drawing/2014/main" id="{FD0774B8-FDFA-CE29-E79A-105570A03AB5}"/>
              </a:ext>
            </a:extLst>
          </p:cNvPr>
          <p:cNvPicPr>
            <a:picLocks noChangeAspect="1"/>
          </p:cNvPicPr>
          <p:nvPr/>
        </p:nvPicPr>
        <p:blipFill>
          <a:blip r:embed="rId4"/>
          <a:stretch>
            <a:fillRect/>
          </a:stretch>
        </p:blipFill>
        <p:spPr>
          <a:xfrm>
            <a:off x="6268598" y="3679075"/>
            <a:ext cx="5450109" cy="2745903"/>
          </a:xfrm>
          <a:prstGeom prst="rect">
            <a:avLst/>
          </a:prstGeom>
        </p:spPr>
      </p:pic>
    </p:spTree>
    <p:extLst>
      <p:ext uri="{BB962C8B-B14F-4D97-AF65-F5344CB8AC3E}">
        <p14:creationId xmlns:p14="http://schemas.microsoft.com/office/powerpoint/2010/main" val="23062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DBF1-3483-06DB-05B0-8912C8D8B468}"/>
              </a:ext>
            </a:extLst>
          </p:cNvPr>
          <p:cNvSpPr>
            <a:spLocks noGrp="1"/>
          </p:cNvSpPr>
          <p:nvPr>
            <p:ph type="title"/>
          </p:nvPr>
        </p:nvSpPr>
        <p:spPr>
          <a:xfrm>
            <a:off x="429658" y="242371"/>
            <a:ext cx="10617753" cy="1854717"/>
          </a:xfrm>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3</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Price Range vs. Online Delivery and</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Table Booking</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000" b="1" cap="none" spc="50" dirty="0">
                <a:ln w="0"/>
                <a:solidFill>
                  <a:schemeClr val="bg2"/>
                </a:solidFill>
                <a:effectLst>
                  <a:innerShdw blurRad="63500" dist="50800" dir="13500000">
                    <a:srgbClr val="000000">
                      <a:alpha val="50000"/>
                    </a:srgbClr>
                  </a:innerShdw>
                </a:effectLst>
              </a:rPr>
              <a:t>Analyze if there is a relationship between </a:t>
            </a:r>
            <a:r>
              <a:rPr lang="en-US" sz="2000" b="1" cap="none" spc="50" dirty="0" err="1">
                <a:ln w="0"/>
                <a:solidFill>
                  <a:schemeClr val="bg2"/>
                </a:solidFill>
                <a:effectLst>
                  <a:innerShdw blurRad="63500" dist="50800" dir="13500000">
                    <a:srgbClr val="000000">
                      <a:alpha val="50000"/>
                    </a:srgbClr>
                  </a:innerShdw>
                </a:effectLst>
              </a:rPr>
              <a:t>theprice</a:t>
            </a:r>
            <a:r>
              <a:rPr lang="en-US" sz="2000" b="1" cap="none" spc="50" dirty="0">
                <a:ln w="0"/>
                <a:solidFill>
                  <a:schemeClr val="bg2"/>
                </a:solidFill>
                <a:effectLst>
                  <a:innerShdw blurRad="63500" dist="50800" dir="13500000">
                    <a:srgbClr val="000000">
                      <a:alpha val="50000"/>
                    </a:srgbClr>
                  </a:innerShdw>
                </a:effectLst>
              </a:rPr>
              <a:t> range and the availability of online</a:t>
            </a:r>
            <a:br>
              <a:rPr lang="en-US" sz="2000" b="1" cap="none" spc="50" dirty="0">
                <a:ln w="0"/>
                <a:solidFill>
                  <a:schemeClr val="bg2"/>
                </a:solidFill>
                <a:effectLst>
                  <a:innerShdw blurRad="63500" dist="50800" dir="13500000">
                    <a:srgbClr val="000000">
                      <a:alpha val="50000"/>
                    </a:srgbClr>
                  </a:innerShdw>
                </a:effectLst>
              </a:rPr>
            </a:br>
            <a:r>
              <a:rPr lang="en-US" sz="2000" b="1" cap="none" spc="50" dirty="0">
                <a:ln w="0"/>
                <a:solidFill>
                  <a:schemeClr val="bg2"/>
                </a:solidFill>
                <a:effectLst>
                  <a:innerShdw blurRad="63500" dist="50800" dir="13500000">
                    <a:srgbClr val="000000">
                      <a:alpha val="50000"/>
                    </a:srgbClr>
                  </a:innerShdw>
                </a:effectLst>
              </a:rPr>
              <a:t>delivery and table booking.</a:t>
            </a:r>
            <a:br>
              <a:rPr lang="en-US" sz="2000" b="1" cap="none" spc="50" dirty="0">
                <a:ln w="0"/>
                <a:solidFill>
                  <a:schemeClr val="bg2"/>
                </a:solidFill>
                <a:effectLst>
                  <a:innerShdw blurRad="63500" dist="50800" dir="13500000">
                    <a:srgbClr val="000000">
                      <a:alpha val="50000"/>
                    </a:srgbClr>
                  </a:innerShdw>
                </a:effectLst>
              </a:rPr>
            </a:br>
            <a:br>
              <a:rPr lang="en-US" sz="2000" b="1" cap="none" spc="50" dirty="0">
                <a:ln w="0"/>
                <a:solidFill>
                  <a:schemeClr val="bg2"/>
                </a:solidFill>
                <a:effectLst>
                  <a:innerShdw blurRad="63500" dist="50800" dir="13500000">
                    <a:srgbClr val="000000">
                      <a:alpha val="50000"/>
                    </a:srgbClr>
                  </a:innerShdw>
                </a:effectLst>
              </a:rPr>
            </a:br>
            <a:r>
              <a:rPr lang="en-US" sz="2000" b="1" cap="none" spc="50" dirty="0">
                <a:ln w="0"/>
                <a:solidFill>
                  <a:schemeClr val="bg2"/>
                </a:solidFill>
                <a:effectLst>
                  <a:innerShdw blurRad="63500" dist="50800" dir="13500000">
                    <a:srgbClr val="000000">
                      <a:alpha val="50000"/>
                    </a:srgbClr>
                  </a:innerShdw>
                </a:effectLst>
              </a:rPr>
              <a:t>Determine if higher-priced restaurants are</a:t>
            </a:r>
            <a:br>
              <a:rPr lang="en-US" sz="2000" b="1" cap="none" spc="50" dirty="0">
                <a:ln w="0"/>
                <a:solidFill>
                  <a:schemeClr val="bg2"/>
                </a:solidFill>
                <a:effectLst>
                  <a:innerShdw blurRad="63500" dist="50800" dir="13500000">
                    <a:srgbClr val="000000">
                      <a:alpha val="50000"/>
                    </a:srgbClr>
                  </a:innerShdw>
                </a:effectLst>
              </a:rPr>
            </a:br>
            <a:r>
              <a:rPr lang="en-US" sz="2000" b="1" cap="none" spc="50" dirty="0">
                <a:ln w="0"/>
                <a:solidFill>
                  <a:schemeClr val="bg2"/>
                </a:solidFill>
                <a:effectLst>
                  <a:innerShdw blurRad="63500" dist="50800" dir="13500000">
                    <a:srgbClr val="000000">
                      <a:alpha val="50000"/>
                    </a:srgbClr>
                  </a:innerShdw>
                </a:effectLst>
              </a:rPr>
              <a:t>more likely to offer these services</a:t>
            </a: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en-IN" dirty="0"/>
          </a:p>
        </p:txBody>
      </p:sp>
      <p:sp>
        <p:nvSpPr>
          <p:cNvPr id="3" name="Content Placeholder 2">
            <a:extLst>
              <a:ext uri="{FF2B5EF4-FFF2-40B4-BE49-F238E27FC236}">
                <a16:creationId xmlns:a16="http://schemas.microsoft.com/office/drawing/2014/main" id="{FC50CD09-734E-A5E6-412F-0173F3F7857C}"/>
              </a:ext>
            </a:extLst>
          </p:cNvPr>
          <p:cNvSpPr>
            <a:spLocks noGrp="1"/>
          </p:cNvSpPr>
          <p:nvPr>
            <p:ph idx="1"/>
          </p:nvPr>
        </p:nvSpPr>
        <p:spPr>
          <a:xfrm>
            <a:off x="209321" y="1961003"/>
            <a:ext cx="10201620" cy="2225408"/>
          </a:xfrm>
        </p:spPr>
        <p:txBody>
          <a:bodyPr/>
          <a:lstStyle/>
          <a:p>
            <a:pPr marL="0" indent="0">
              <a:buNone/>
            </a:pPr>
            <a:r>
              <a:rPr lang="en-IN" dirty="0"/>
              <a:t>    </a:t>
            </a:r>
          </a:p>
        </p:txBody>
      </p:sp>
      <p:pic>
        <p:nvPicPr>
          <p:cNvPr id="7" name="Picture 6">
            <a:extLst>
              <a:ext uri="{FF2B5EF4-FFF2-40B4-BE49-F238E27FC236}">
                <a16:creationId xmlns:a16="http://schemas.microsoft.com/office/drawing/2014/main" id="{9ECC96DE-3073-167F-05C9-4BC40148286B}"/>
              </a:ext>
            </a:extLst>
          </p:cNvPr>
          <p:cNvPicPr>
            <a:picLocks noChangeAspect="1"/>
          </p:cNvPicPr>
          <p:nvPr/>
        </p:nvPicPr>
        <p:blipFill>
          <a:blip r:embed="rId2"/>
          <a:stretch>
            <a:fillRect/>
          </a:stretch>
        </p:blipFill>
        <p:spPr>
          <a:xfrm>
            <a:off x="1" y="4186410"/>
            <a:ext cx="6096000" cy="2582525"/>
          </a:xfrm>
          <a:prstGeom prst="rect">
            <a:avLst/>
          </a:prstGeom>
        </p:spPr>
      </p:pic>
      <p:pic>
        <p:nvPicPr>
          <p:cNvPr id="9" name="Picture 8">
            <a:extLst>
              <a:ext uri="{FF2B5EF4-FFF2-40B4-BE49-F238E27FC236}">
                <a16:creationId xmlns:a16="http://schemas.microsoft.com/office/drawing/2014/main" id="{BD52D9AE-C066-29DE-51D0-F8D89BEE2D49}"/>
              </a:ext>
            </a:extLst>
          </p:cNvPr>
          <p:cNvPicPr>
            <a:picLocks noChangeAspect="1"/>
          </p:cNvPicPr>
          <p:nvPr/>
        </p:nvPicPr>
        <p:blipFill>
          <a:blip r:embed="rId3"/>
          <a:stretch>
            <a:fillRect/>
          </a:stretch>
        </p:blipFill>
        <p:spPr>
          <a:xfrm>
            <a:off x="6096000" y="4186409"/>
            <a:ext cx="5886679" cy="2582526"/>
          </a:xfrm>
          <a:prstGeom prst="rect">
            <a:avLst/>
          </a:prstGeom>
        </p:spPr>
      </p:pic>
    </p:spTree>
    <p:extLst>
      <p:ext uri="{BB962C8B-B14F-4D97-AF65-F5344CB8AC3E}">
        <p14:creationId xmlns:p14="http://schemas.microsoft.com/office/powerpoint/2010/main" val="272553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DB56-83DC-2F59-E3F6-6E05EB145D68}"/>
              </a:ext>
            </a:extLst>
          </p:cNvPr>
          <p:cNvSpPr>
            <a:spLocks noGrp="1"/>
          </p:cNvSpPr>
          <p:nvPr>
            <p:ph type="title"/>
          </p:nvPr>
        </p:nvSpPr>
        <p:spPr/>
        <p:txBody>
          <a:bodyPr/>
          <a:lstStyle/>
          <a:p>
            <a:r>
              <a:rPr lang="en-US" b="1" cap="none" spc="50" dirty="0">
                <a:ln w="0"/>
                <a:solidFill>
                  <a:schemeClr val="bg2"/>
                </a:solidFill>
                <a:effectLst>
                  <a:innerShdw blurRad="63500" dist="50800" dir="13500000">
                    <a:srgbClr val="000000">
                      <a:alpha val="50000"/>
                    </a:srgbClr>
                  </a:innerShdw>
                </a:effectLst>
              </a:rPr>
              <a:t>Determine if higher-priced restaurants are</a:t>
            </a:r>
            <a:br>
              <a:rPr lang="en-US" b="1" cap="none" spc="50" dirty="0">
                <a:ln w="0"/>
                <a:solidFill>
                  <a:schemeClr val="bg2"/>
                </a:solidFill>
                <a:effectLst>
                  <a:innerShdw blurRad="63500" dist="50800" dir="13500000">
                    <a:srgbClr val="000000">
                      <a:alpha val="50000"/>
                    </a:srgbClr>
                  </a:innerShdw>
                </a:effectLst>
              </a:rPr>
            </a:br>
            <a:r>
              <a:rPr lang="en-US" b="1" cap="none" spc="50" dirty="0">
                <a:ln w="0"/>
                <a:solidFill>
                  <a:schemeClr val="bg2"/>
                </a:solidFill>
                <a:effectLst>
                  <a:innerShdw blurRad="63500" dist="50800" dir="13500000">
                    <a:srgbClr val="000000">
                      <a:alpha val="50000"/>
                    </a:srgbClr>
                  </a:innerShdw>
                </a:effectLst>
              </a:rPr>
              <a:t>more likely to offer these services</a:t>
            </a:r>
            <a:r>
              <a:rPr lang="en-US" dirty="0"/>
              <a:t>.</a:t>
            </a:r>
            <a:endParaRPr lang="en-IN" dirty="0"/>
          </a:p>
        </p:txBody>
      </p:sp>
      <p:pic>
        <p:nvPicPr>
          <p:cNvPr id="5" name="Content Placeholder 4">
            <a:extLst>
              <a:ext uri="{FF2B5EF4-FFF2-40B4-BE49-F238E27FC236}">
                <a16:creationId xmlns:a16="http://schemas.microsoft.com/office/drawing/2014/main" id="{328ECEC0-9FFB-AD47-6EC0-5D3B8F75D67A}"/>
              </a:ext>
            </a:extLst>
          </p:cNvPr>
          <p:cNvPicPr>
            <a:picLocks noGrp="1" noChangeAspect="1"/>
          </p:cNvPicPr>
          <p:nvPr>
            <p:ph idx="1"/>
          </p:nvPr>
        </p:nvPicPr>
        <p:blipFill>
          <a:blip r:embed="rId2"/>
          <a:stretch>
            <a:fillRect/>
          </a:stretch>
        </p:blipFill>
        <p:spPr>
          <a:xfrm>
            <a:off x="774174" y="2643000"/>
            <a:ext cx="10643652" cy="3596482"/>
          </a:xfrm>
        </p:spPr>
      </p:pic>
    </p:spTree>
    <p:extLst>
      <p:ext uri="{BB962C8B-B14F-4D97-AF65-F5344CB8AC3E}">
        <p14:creationId xmlns:p14="http://schemas.microsoft.com/office/powerpoint/2010/main" val="327572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9F9C-C5EA-9940-5CB6-CA5BC8087ADC}"/>
              </a:ext>
            </a:extLst>
          </p:cNvPr>
          <p:cNvSpPr>
            <a:spLocks noGrp="1"/>
          </p:cNvSpPr>
          <p:nvPr>
            <p:ph type="title"/>
          </p:nvPr>
        </p:nvSpPr>
        <p:spPr>
          <a:xfrm>
            <a:off x="447041" y="1757680"/>
            <a:ext cx="8310880" cy="751840"/>
          </a:xfrm>
        </p:spPr>
        <p:txBody>
          <a:bodyPr>
            <a:noAutofit/>
            <a:scene3d>
              <a:camera prst="orthographicFront"/>
              <a:lightRig rig="soft" dir="t">
                <a:rot lat="0" lon="0" rev="15600000"/>
              </a:lightRig>
            </a:scene3d>
            <a:sp3d extrusionH="57150" prstMaterial="softEdge">
              <a:bevelT w="25400" h="38100"/>
            </a:sp3d>
          </a:bodyPr>
          <a:lstStyle/>
          <a:p>
            <a:r>
              <a:rPr lang="en-IN" sz="4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1</a:t>
            </a:r>
            <a:br>
              <a:rPr lang="en-IN" sz="4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4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1</a:t>
            </a:r>
            <a:br>
              <a:rPr lang="en-IN" sz="4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4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Top Cuisines</a:t>
            </a:r>
            <a:br>
              <a:rPr lang="en-US" sz="1800" b="1" cap="none" dirty="0">
                <a:ln w="9525">
                  <a:solidFill>
                    <a:schemeClr val="bg1"/>
                  </a:solidFill>
                  <a:prstDash val="solid"/>
                </a:ln>
                <a:effectLst>
                  <a:outerShdw blurRad="12700" dist="38100" dir="2700000" algn="tl" rotWithShape="0">
                    <a:schemeClr val="bg1">
                      <a:lumMod val="50000"/>
                    </a:schemeClr>
                  </a:outerShdw>
                </a:effectLst>
              </a:rPr>
            </a:br>
            <a:br>
              <a:rPr lang="en-US" sz="1800" b="1" cap="none" dirty="0">
                <a:ln w="9525">
                  <a:solidFill>
                    <a:schemeClr val="bg1"/>
                  </a:solidFill>
                  <a:prstDash val="solid"/>
                </a:ln>
                <a:effectLst>
                  <a:outerShdw blurRad="12700" dist="38100" dir="2700000" algn="tl" rotWithShape="0">
                    <a:schemeClr val="bg1">
                      <a:lumMod val="50000"/>
                    </a:schemeClr>
                  </a:outerShdw>
                </a:effectLst>
              </a:rPr>
            </a:br>
            <a:r>
              <a:rPr lang="en-US" sz="1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Determine the top three most common cuisines in the dataset.</a:t>
            </a:r>
            <a:br>
              <a:rPr lang="en-US" sz="1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br>
              <a:rPr lang="en-US" sz="1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1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Calculate the percentage of restaurants that serve</a:t>
            </a:r>
            <a:br>
              <a:rPr lang="en-US" sz="1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1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each of the top cuisines</a:t>
            </a:r>
            <a:r>
              <a:rPr lang="en-US" sz="1800" b="1" cap="none" dirty="0">
                <a:ln/>
                <a:solidFill>
                  <a:schemeClr val="accent4"/>
                </a:solidFill>
              </a:rPr>
              <a:t>.</a:t>
            </a:r>
            <a:endParaRPr lang="en-IN" sz="1800" b="1" cap="none" dirty="0">
              <a:ln/>
              <a:solidFill>
                <a:schemeClr val="accent4"/>
              </a:solidFill>
            </a:endParaRPr>
          </a:p>
        </p:txBody>
      </p:sp>
      <p:sp>
        <p:nvSpPr>
          <p:cNvPr id="4" name="AutoShape 2" descr="THE 10 BEST Restaurants in Hyderabad - Updated February 2024">
            <a:extLst>
              <a:ext uri="{FF2B5EF4-FFF2-40B4-BE49-F238E27FC236}">
                <a16:creationId xmlns:a16="http://schemas.microsoft.com/office/drawing/2014/main" id="{3C398222-6C41-8485-E857-5C68F1A87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HE 10 BEST Restaurants in Hyderabad - Updated February 2024">
            <a:extLst>
              <a:ext uri="{FF2B5EF4-FFF2-40B4-BE49-F238E27FC236}">
                <a16:creationId xmlns:a16="http://schemas.microsoft.com/office/drawing/2014/main" id="{261F269B-7D5F-3AEA-F2FA-63FBAB228E3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4" descr="Where to Eat and Drink in the Gold Coast">
            <a:extLst>
              <a:ext uri="{FF2B5EF4-FFF2-40B4-BE49-F238E27FC236}">
                <a16:creationId xmlns:a16="http://schemas.microsoft.com/office/drawing/2014/main" id="{643C9403-1749-9F92-37F8-D950AE01A7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0282" y="0"/>
            <a:ext cx="4740437" cy="32845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BADD469-9653-0E9F-A6BE-AACD5F1CF5E6}"/>
              </a:ext>
            </a:extLst>
          </p:cNvPr>
          <p:cNvPicPr>
            <a:picLocks noChangeAspect="1"/>
          </p:cNvPicPr>
          <p:nvPr/>
        </p:nvPicPr>
        <p:blipFill>
          <a:blip r:embed="rId3"/>
          <a:stretch>
            <a:fillRect/>
          </a:stretch>
        </p:blipFill>
        <p:spPr>
          <a:xfrm>
            <a:off x="253388" y="3733800"/>
            <a:ext cx="7678757" cy="2942422"/>
          </a:xfrm>
          <a:prstGeom prst="rect">
            <a:avLst/>
          </a:prstGeom>
        </p:spPr>
      </p:pic>
      <p:pic>
        <p:nvPicPr>
          <p:cNvPr id="15" name="Picture 14">
            <a:extLst>
              <a:ext uri="{FF2B5EF4-FFF2-40B4-BE49-F238E27FC236}">
                <a16:creationId xmlns:a16="http://schemas.microsoft.com/office/drawing/2014/main" id="{20CAEF90-C779-DFD2-D87F-962053C1E692}"/>
              </a:ext>
            </a:extLst>
          </p:cNvPr>
          <p:cNvPicPr>
            <a:picLocks noChangeAspect="1"/>
          </p:cNvPicPr>
          <p:nvPr/>
        </p:nvPicPr>
        <p:blipFill>
          <a:blip r:embed="rId4"/>
          <a:stretch>
            <a:fillRect/>
          </a:stretch>
        </p:blipFill>
        <p:spPr>
          <a:xfrm>
            <a:off x="8084545" y="3657600"/>
            <a:ext cx="4026174" cy="2942422"/>
          </a:xfrm>
          <a:prstGeom prst="rect">
            <a:avLst/>
          </a:prstGeom>
        </p:spPr>
      </p:pic>
    </p:spTree>
    <p:extLst>
      <p:ext uri="{BB962C8B-B14F-4D97-AF65-F5344CB8AC3E}">
        <p14:creationId xmlns:p14="http://schemas.microsoft.com/office/powerpoint/2010/main" val="291213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4485-61F8-326F-7E72-0AED8E8BBCAF}"/>
              </a:ext>
            </a:extLst>
          </p:cNvPr>
          <p:cNvSpPr>
            <a:spLocks noGrp="1"/>
          </p:cNvSpPr>
          <p:nvPr>
            <p:ph type="title"/>
          </p:nvPr>
        </p:nvSpPr>
        <p:spPr>
          <a:xfrm>
            <a:off x="224378" y="0"/>
            <a:ext cx="10823033" cy="2097088"/>
          </a:xfrm>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1</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City Analysis</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200" b="1" cap="none" spc="50" dirty="0">
                <a:ln w="0"/>
                <a:solidFill>
                  <a:schemeClr val="bg2"/>
                </a:solidFill>
                <a:effectLst>
                  <a:innerShdw blurRad="63500" dist="50800" dir="13500000">
                    <a:srgbClr val="000000">
                      <a:alpha val="50000"/>
                    </a:srgbClr>
                  </a:innerShdw>
                </a:effectLst>
              </a:rPr>
              <a:t>Identify the city with the highest number of restaurants in the dataset.</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Calculate the average rating for restaurants in each city.</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Determine the city with the highest average rating</a:t>
            </a:r>
            <a:r>
              <a:rPr lang="en-US" sz="2200" b="1" cap="none" dirty="0">
                <a:ln w="9525">
                  <a:solidFill>
                    <a:schemeClr val="bg1"/>
                  </a:solidFill>
                  <a:prstDash val="solid"/>
                </a:ln>
                <a:effectLst>
                  <a:outerShdw blurRad="12700" dist="38100" dir="2700000" algn="tl" rotWithShape="0">
                    <a:schemeClr val="bg1">
                      <a:lumMod val="50000"/>
                    </a:schemeClr>
                  </a:outerShdw>
                </a:effectLst>
              </a:rPr>
              <a:t>.</a:t>
            </a:r>
            <a:endParaRPr lang="en-IN" sz="2200" dirty="0"/>
          </a:p>
        </p:txBody>
      </p:sp>
      <p:pic>
        <p:nvPicPr>
          <p:cNvPr id="7" name="Picture 6">
            <a:extLst>
              <a:ext uri="{FF2B5EF4-FFF2-40B4-BE49-F238E27FC236}">
                <a16:creationId xmlns:a16="http://schemas.microsoft.com/office/drawing/2014/main" id="{F9157AA6-5A7E-A80E-A2E4-6E3D6D53FE59}"/>
              </a:ext>
            </a:extLst>
          </p:cNvPr>
          <p:cNvPicPr>
            <a:picLocks noChangeAspect="1"/>
          </p:cNvPicPr>
          <p:nvPr/>
        </p:nvPicPr>
        <p:blipFill>
          <a:blip r:embed="rId2"/>
          <a:stretch>
            <a:fillRect/>
          </a:stretch>
        </p:blipFill>
        <p:spPr>
          <a:xfrm>
            <a:off x="47607" y="3465513"/>
            <a:ext cx="5725232" cy="2924270"/>
          </a:xfrm>
          <a:prstGeom prst="rect">
            <a:avLst/>
          </a:prstGeom>
        </p:spPr>
      </p:pic>
      <p:pic>
        <p:nvPicPr>
          <p:cNvPr id="9" name="Picture 8">
            <a:extLst>
              <a:ext uri="{FF2B5EF4-FFF2-40B4-BE49-F238E27FC236}">
                <a16:creationId xmlns:a16="http://schemas.microsoft.com/office/drawing/2014/main" id="{1336F239-CB5E-D869-1736-F5F2B877C86E}"/>
              </a:ext>
            </a:extLst>
          </p:cNvPr>
          <p:cNvPicPr>
            <a:picLocks noChangeAspect="1"/>
          </p:cNvPicPr>
          <p:nvPr/>
        </p:nvPicPr>
        <p:blipFill>
          <a:blip r:embed="rId3"/>
          <a:stretch>
            <a:fillRect/>
          </a:stretch>
        </p:blipFill>
        <p:spPr>
          <a:xfrm>
            <a:off x="6095999" y="3884568"/>
            <a:ext cx="5163239" cy="1678950"/>
          </a:xfrm>
          <a:prstGeom prst="rect">
            <a:avLst/>
          </a:prstGeom>
        </p:spPr>
      </p:pic>
      <p:sp>
        <p:nvSpPr>
          <p:cNvPr id="10" name="Content Placeholder 9">
            <a:extLst>
              <a:ext uri="{FF2B5EF4-FFF2-40B4-BE49-F238E27FC236}">
                <a16:creationId xmlns:a16="http://schemas.microsoft.com/office/drawing/2014/main" id="{7BB5D9F5-2739-8977-38DA-7E1B4BFC59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0800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5288-C107-F90E-0428-5DADDA84D685}"/>
              </a:ext>
            </a:extLst>
          </p:cNvPr>
          <p:cNvSpPr>
            <a:spLocks noGrp="1"/>
          </p:cNvSpPr>
          <p:nvPr>
            <p:ph type="title"/>
          </p:nvPr>
        </p:nvSpPr>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1</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3</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27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Price Range Distribution</a:t>
            </a:r>
            <a:br>
              <a:rPr lang="en-IN"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Create a histogram or bar chart to</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visualize the distribution of price ranges</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among the restaurants.</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Calculate the percentage of restaurants</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in each price range category</a:t>
            </a: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en-IN" dirty="0"/>
          </a:p>
        </p:txBody>
      </p:sp>
      <p:pic>
        <p:nvPicPr>
          <p:cNvPr id="6" name="Picture 5">
            <a:extLst>
              <a:ext uri="{FF2B5EF4-FFF2-40B4-BE49-F238E27FC236}">
                <a16:creationId xmlns:a16="http://schemas.microsoft.com/office/drawing/2014/main" id="{468F444F-8B69-97A9-84E1-40BEA85DBC3A}"/>
              </a:ext>
            </a:extLst>
          </p:cNvPr>
          <p:cNvPicPr>
            <a:picLocks noChangeAspect="1"/>
          </p:cNvPicPr>
          <p:nvPr/>
        </p:nvPicPr>
        <p:blipFill>
          <a:blip r:embed="rId2"/>
          <a:stretch>
            <a:fillRect/>
          </a:stretch>
        </p:blipFill>
        <p:spPr>
          <a:xfrm>
            <a:off x="28825" y="3117773"/>
            <a:ext cx="6305874" cy="3735572"/>
          </a:xfrm>
          <a:prstGeom prst="rect">
            <a:avLst/>
          </a:prstGeom>
        </p:spPr>
      </p:pic>
      <p:pic>
        <p:nvPicPr>
          <p:cNvPr id="8" name="Picture 7">
            <a:extLst>
              <a:ext uri="{FF2B5EF4-FFF2-40B4-BE49-F238E27FC236}">
                <a16:creationId xmlns:a16="http://schemas.microsoft.com/office/drawing/2014/main" id="{7C941D62-D55F-4B6E-8704-F23CD852306F}"/>
              </a:ext>
            </a:extLst>
          </p:cNvPr>
          <p:cNvPicPr>
            <a:picLocks noChangeAspect="1"/>
          </p:cNvPicPr>
          <p:nvPr/>
        </p:nvPicPr>
        <p:blipFill>
          <a:blip r:embed="rId3"/>
          <a:stretch>
            <a:fillRect/>
          </a:stretch>
        </p:blipFill>
        <p:spPr>
          <a:xfrm>
            <a:off x="6432263" y="2904572"/>
            <a:ext cx="5653241" cy="3821850"/>
          </a:xfrm>
          <a:prstGeom prst="rect">
            <a:avLst/>
          </a:prstGeom>
        </p:spPr>
      </p:pic>
      <p:pic>
        <p:nvPicPr>
          <p:cNvPr id="11" name="Content Placeholder 10">
            <a:extLst>
              <a:ext uri="{FF2B5EF4-FFF2-40B4-BE49-F238E27FC236}">
                <a16:creationId xmlns:a16="http://schemas.microsoft.com/office/drawing/2014/main" id="{70599BB3-CD52-5D47-29E2-CB495F443AC2}"/>
              </a:ext>
            </a:extLst>
          </p:cNvPr>
          <p:cNvPicPr>
            <a:picLocks noGrp="1" noChangeAspect="1"/>
          </p:cNvPicPr>
          <p:nvPr>
            <p:ph idx="1"/>
          </p:nvPr>
        </p:nvPicPr>
        <p:blipFill>
          <a:blip r:embed="rId4"/>
          <a:stretch>
            <a:fillRect/>
          </a:stretch>
        </p:blipFill>
        <p:spPr>
          <a:xfrm>
            <a:off x="6588087" y="383281"/>
            <a:ext cx="4858438" cy="2117549"/>
          </a:xfrm>
        </p:spPr>
      </p:pic>
    </p:spTree>
    <p:extLst>
      <p:ext uri="{BB962C8B-B14F-4D97-AF65-F5344CB8AC3E}">
        <p14:creationId xmlns:p14="http://schemas.microsoft.com/office/powerpoint/2010/main" val="234108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FEA1-73D6-D8E9-9615-80ADE32D9144}"/>
              </a:ext>
            </a:extLst>
          </p:cNvPr>
          <p:cNvSpPr>
            <a:spLocks noGrp="1"/>
          </p:cNvSpPr>
          <p:nvPr>
            <p:ph type="title"/>
          </p:nvPr>
        </p:nvSpPr>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1</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4</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Online Delivery</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000" b="1" cap="none" spc="50" dirty="0">
                <a:ln w="0"/>
                <a:solidFill>
                  <a:schemeClr val="bg2"/>
                </a:solidFill>
                <a:effectLst>
                  <a:innerShdw blurRad="63500" dist="50800" dir="13500000">
                    <a:srgbClr val="000000">
                      <a:alpha val="50000"/>
                    </a:srgbClr>
                  </a:innerShdw>
                </a:effectLst>
              </a:rPr>
              <a:t>Determine the percentage of restaurants that offer online delivery.</a:t>
            </a:r>
            <a:br>
              <a:rPr lang="en-US" sz="2000" b="1" cap="none" spc="50" dirty="0">
                <a:ln w="0"/>
                <a:solidFill>
                  <a:schemeClr val="bg2"/>
                </a:solidFill>
                <a:effectLst>
                  <a:innerShdw blurRad="63500" dist="50800" dir="13500000">
                    <a:srgbClr val="000000">
                      <a:alpha val="50000"/>
                    </a:srgbClr>
                  </a:innerShdw>
                </a:effectLst>
              </a:rPr>
            </a:br>
            <a:br>
              <a:rPr lang="en-US" sz="2000" b="1" cap="none" spc="50" dirty="0">
                <a:ln w="0"/>
                <a:solidFill>
                  <a:schemeClr val="bg2"/>
                </a:solidFill>
                <a:effectLst>
                  <a:innerShdw blurRad="63500" dist="50800" dir="13500000">
                    <a:srgbClr val="000000">
                      <a:alpha val="50000"/>
                    </a:srgbClr>
                  </a:innerShdw>
                </a:effectLst>
              </a:rPr>
            </a:br>
            <a:r>
              <a:rPr lang="en-US" sz="2000" b="1" cap="none" spc="50" dirty="0">
                <a:ln w="0"/>
                <a:solidFill>
                  <a:schemeClr val="bg2"/>
                </a:solidFill>
                <a:effectLst>
                  <a:innerShdw blurRad="63500" dist="50800" dir="13500000">
                    <a:srgbClr val="000000">
                      <a:alpha val="50000"/>
                    </a:srgbClr>
                  </a:innerShdw>
                </a:effectLst>
              </a:rPr>
              <a:t>Compare the average ratings of restaurants with and without online delivery</a:t>
            </a: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IN" dirty="0"/>
          </a:p>
        </p:txBody>
      </p:sp>
      <p:pic>
        <p:nvPicPr>
          <p:cNvPr id="6" name="Picture 5">
            <a:extLst>
              <a:ext uri="{FF2B5EF4-FFF2-40B4-BE49-F238E27FC236}">
                <a16:creationId xmlns:a16="http://schemas.microsoft.com/office/drawing/2014/main" id="{0C0562DC-8EDE-769F-83B4-3B513EAC57BA}"/>
              </a:ext>
            </a:extLst>
          </p:cNvPr>
          <p:cNvPicPr>
            <a:picLocks noChangeAspect="1"/>
          </p:cNvPicPr>
          <p:nvPr/>
        </p:nvPicPr>
        <p:blipFill>
          <a:blip r:embed="rId2"/>
          <a:stretch>
            <a:fillRect/>
          </a:stretch>
        </p:blipFill>
        <p:spPr>
          <a:xfrm>
            <a:off x="738129" y="2913977"/>
            <a:ext cx="7987229" cy="2032595"/>
          </a:xfrm>
          <a:prstGeom prst="rect">
            <a:avLst/>
          </a:prstGeom>
        </p:spPr>
      </p:pic>
      <p:pic>
        <p:nvPicPr>
          <p:cNvPr id="8" name="Picture 7">
            <a:extLst>
              <a:ext uri="{FF2B5EF4-FFF2-40B4-BE49-F238E27FC236}">
                <a16:creationId xmlns:a16="http://schemas.microsoft.com/office/drawing/2014/main" id="{39FB7C63-9BCF-2FE8-CBFC-DED7B6AD732E}"/>
              </a:ext>
            </a:extLst>
          </p:cNvPr>
          <p:cNvPicPr>
            <a:picLocks noChangeAspect="1"/>
          </p:cNvPicPr>
          <p:nvPr/>
        </p:nvPicPr>
        <p:blipFill>
          <a:blip r:embed="rId3"/>
          <a:stretch>
            <a:fillRect/>
          </a:stretch>
        </p:blipFill>
        <p:spPr>
          <a:xfrm>
            <a:off x="1794805" y="5233291"/>
            <a:ext cx="5244973" cy="1334667"/>
          </a:xfrm>
          <a:prstGeom prst="rect">
            <a:avLst/>
          </a:prstGeom>
        </p:spPr>
      </p:pic>
      <p:sp>
        <p:nvSpPr>
          <p:cNvPr id="9" name="Content Placeholder 8">
            <a:extLst>
              <a:ext uri="{FF2B5EF4-FFF2-40B4-BE49-F238E27FC236}">
                <a16:creationId xmlns:a16="http://schemas.microsoft.com/office/drawing/2014/main" id="{72151699-FA7C-23FE-EFF8-6E20DB6C4955}"/>
              </a:ext>
            </a:extLst>
          </p:cNvPr>
          <p:cNvSpPr>
            <a:spLocks noGrp="1"/>
          </p:cNvSpPr>
          <p:nvPr>
            <p:ph idx="1"/>
          </p:nvPr>
        </p:nvSpPr>
        <p:spPr>
          <a:xfrm>
            <a:off x="980502" y="2097088"/>
            <a:ext cx="10066910" cy="3694113"/>
          </a:xfrm>
        </p:spPr>
        <p:txBody>
          <a:bodyPr/>
          <a:lstStyle/>
          <a:p>
            <a:pPr marL="0" indent="0">
              <a:buNone/>
            </a:pPr>
            <a:endParaRPr lang="en-IN" dirty="0"/>
          </a:p>
        </p:txBody>
      </p:sp>
    </p:spTree>
    <p:extLst>
      <p:ext uri="{BB962C8B-B14F-4D97-AF65-F5344CB8AC3E}">
        <p14:creationId xmlns:p14="http://schemas.microsoft.com/office/powerpoint/2010/main" val="138762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9DD3-47C8-1451-FE27-49936AEEAA8E}"/>
              </a:ext>
            </a:extLst>
          </p:cNvPr>
          <p:cNvSpPr>
            <a:spLocks noGrp="1"/>
          </p:cNvSpPr>
          <p:nvPr>
            <p:ph type="title"/>
          </p:nvPr>
        </p:nvSpPr>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1</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Restaurant Ratings</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200" b="1" cap="none" spc="50" dirty="0">
                <a:ln w="0"/>
                <a:solidFill>
                  <a:schemeClr val="bg2"/>
                </a:solidFill>
                <a:effectLst>
                  <a:innerShdw blurRad="63500" dist="50800" dir="13500000">
                    <a:srgbClr val="000000">
                      <a:alpha val="50000"/>
                    </a:srgbClr>
                  </a:innerShdw>
                </a:effectLst>
              </a:rPr>
              <a:t>Analyze the distribution of aggregate</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ratings and determine the most common</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rating range.</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Calculate the average number of votes</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received by restaurants</a:t>
            </a:r>
            <a:r>
              <a:rPr lang="en-US" sz="3600" b="1" cap="none" spc="50" dirty="0">
                <a:ln w="0"/>
                <a:solidFill>
                  <a:schemeClr val="bg2"/>
                </a:solidFill>
                <a:effectLst>
                  <a:innerShdw blurRad="63500" dist="50800" dir="13500000">
                    <a:srgbClr val="000000">
                      <a:alpha val="50000"/>
                    </a:srgbClr>
                  </a:innerShdw>
                </a:effectLst>
              </a:rPr>
              <a:t>.</a:t>
            </a:r>
            <a:endParaRPr lang="en-IN" dirty="0"/>
          </a:p>
        </p:txBody>
      </p:sp>
      <p:pic>
        <p:nvPicPr>
          <p:cNvPr id="5" name="Content Placeholder 4">
            <a:extLst>
              <a:ext uri="{FF2B5EF4-FFF2-40B4-BE49-F238E27FC236}">
                <a16:creationId xmlns:a16="http://schemas.microsoft.com/office/drawing/2014/main" id="{575A35EA-E338-799F-708E-D7E627B4A8FD}"/>
              </a:ext>
            </a:extLst>
          </p:cNvPr>
          <p:cNvPicPr>
            <a:picLocks noGrp="1" noChangeAspect="1"/>
          </p:cNvPicPr>
          <p:nvPr>
            <p:ph idx="1"/>
          </p:nvPr>
        </p:nvPicPr>
        <p:blipFill>
          <a:blip r:embed="rId2"/>
          <a:stretch>
            <a:fillRect/>
          </a:stretch>
        </p:blipFill>
        <p:spPr>
          <a:xfrm>
            <a:off x="1558354" y="3670066"/>
            <a:ext cx="6604339" cy="2749691"/>
          </a:xfrm>
        </p:spPr>
      </p:pic>
    </p:spTree>
    <p:extLst>
      <p:ext uri="{BB962C8B-B14F-4D97-AF65-F5344CB8AC3E}">
        <p14:creationId xmlns:p14="http://schemas.microsoft.com/office/powerpoint/2010/main" val="62928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E9DE-0513-57BC-7869-DFC0B3B22474}"/>
              </a:ext>
            </a:extLst>
          </p:cNvPr>
          <p:cNvSpPr>
            <a:spLocks noGrp="1"/>
          </p:cNvSpPr>
          <p:nvPr>
            <p:ph type="title"/>
          </p:nvPr>
        </p:nvSpPr>
        <p:spPr>
          <a:xfrm>
            <a:off x="462708" y="618518"/>
            <a:ext cx="10584703" cy="1478570"/>
          </a:xfrm>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Cuisine Combination</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200" b="1" cap="none" spc="50" dirty="0">
                <a:ln w="0"/>
                <a:solidFill>
                  <a:schemeClr val="bg2"/>
                </a:solidFill>
                <a:effectLst>
                  <a:innerShdw blurRad="63500" dist="50800" dir="13500000">
                    <a:srgbClr val="000000">
                      <a:alpha val="50000"/>
                    </a:srgbClr>
                  </a:innerShdw>
                </a:effectLst>
              </a:rPr>
              <a:t>Identify the most common combinations of cuisines in the dataset.</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Determine if certain cuisine combination </a:t>
            </a:r>
            <a:r>
              <a:rPr lang="en-US" sz="2200" b="1" cap="none" spc="50" dirty="0" err="1">
                <a:ln w="0"/>
                <a:solidFill>
                  <a:schemeClr val="bg2"/>
                </a:solidFill>
                <a:effectLst>
                  <a:innerShdw blurRad="63500" dist="50800" dir="13500000">
                    <a:srgbClr val="000000">
                      <a:alpha val="50000"/>
                    </a:srgbClr>
                  </a:innerShdw>
                </a:effectLst>
              </a:rPr>
              <a:t>stend</a:t>
            </a:r>
            <a:r>
              <a:rPr lang="en-US" sz="2200" b="1" cap="none" spc="50" dirty="0">
                <a:ln w="0"/>
                <a:solidFill>
                  <a:schemeClr val="bg2"/>
                </a:solidFill>
                <a:effectLst>
                  <a:innerShdw blurRad="63500" dist="50800" dir="13500000">
                    <a:srgbClr val="000000">
                      <a:alpha val="50000"/>
                    </a:srgbClr>
                  </a:innerShdw>
                </a:effectLst>
              </a:rPr>
              <a:t> to have higher ratings.</a:t>
            </a:r>
            <a:br>
              <a:rPr lang="en-IN" sz="2200" b="1" cap="none" spc="50" dirty="0">
                <a:ln w="0"/>
                <a:solidFill>
                  <a:schemeClr val="bg2"/>
                </a:solidFill>
                <a:effectLst>
                  <a:innerShdw blurRad="63500" dist="50800" dir="13500000">
                    <a:srgbClr val="000000">
                      <a:alpha val="50000"/>
                    </a:srgbClr>
                  </a:innerShdw>
                </a:effectLst>
              </a:rPr>
            </a:br>
            <a:endParaRPr lang="en-IN" sz="2200" dirty="0"/>
          </a:p>
        </p:txBody>
      </p:sp>
      <p:pic>
        <p:nvPicPr>
          <p:cNvPr id="5" name="Content Placeholder 4">
            <a:extLst>
              <a:ext uri="{FF2B5EF4-FFF2-40B4-BE49-F238E27FC236}">
                <a16:creationId xmlns:a16="http://schemas.microsoft.com/office/drawing/2014/main" id="{D3A81CAD-D966-C7DF-7338-DB8AACFCEB5B}"/>
              </a:ext>
            </a:extLst>
          </p:cNvPr>
          <p:cNvPicPr>
            <a:picLocks noGrp="1" noChangeAspect="1"/>
          </p:cNvPicPr>
          <p:nvPr>
            <p:ph idx="1"/>
          </p:nvPr>
        </p:nvPicPr>
        <p:blipFill>
          <a:blip r:embed="rId2"/>
          <a:stretch>
            <a:fillRect/>
          </a:stretch>
        </p:blipFill>
        <p:spPr>
          <a:xfrm>
            <a:off x="91870" y="2897437"/>
            <a:ext cx="7834608" cy="3866920"/>
          </a:xfrm>
        </p:spPr>
      </p:pic>
      <p:pic>
        <p:nvPicPr>
          <p:cNvPr id="7" name="Picture 6">
            <a:extLst>
              <a:ext uri="{FF2B5EF4-FFF2-40B4-BE49-F238E27FC236}">
                <a16:creationId xmlns:a16="http://schemas.microsoft.com/office/drawing/2014/main" id="{8DDAFC68-84A8-CFBB-A2E7-8BE441D19A64}"/>
              </a:ext>
            </a:extLst>
          </p:cNvPr>
          <p:cNvPicPr>
            <a:picLocks noChangeAspect="1"/>
          </p:cNvPicPr>
          <p:nvPr/>
        </p:nvPicPr>
        <p:blipFill>
          <a:blip r:embed="rId3"/>
          <a:stretch>
            <a:fillRect/>
          </a:stretch>
        </p:blipFill>
        <p:spPr>
          <a:xfrm>
            <a:off x="8383836" y="831775"/>
            <a:ext cx="3808164" cy="6026225"/>
          </a:xfrm>
          <a:prstGeom prst="rect">
            <a:avLst/>
          </a:prstGeom>
        </p:spPr>
      </p:pic>
    </p:spTree>
    <p:extLst>
      <p:ext uri="{BB962C8B-B14F-4D97-AF65-F5344CB8AC3E}">
        <p14:creationId xmlns:p14="http://schemas.microsoft.com/office/powerpoint/2010/main" val="280739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B076-C180-43C5-F165-C68BD39E7DAD}"/>
              </a:ext>
            </a:extLst>
          </p:cNvPr>
          <p:cNvSpPr>
            <a:spLocks noGrp="1"/>
          </p:cNvSpPr>
          <p:nvPr>
            <p:ph type="title"/>
          </p:nvPr>
        </p:nvSpPr>
        <p:spPr/>
        <p:txBody>
          <a:bodyPr>
            <a:normAutofit fontScale="90000"/>
          </a:bodyPr>
          <a:lstStyle/>
          <a:p>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3</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Geographic Analysis</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200" b="1" cap="none" spc="50" dirty="0">
                <a:ln w="0"/>
                <a:solidFill>
                  <a:schemeClr val="bg2"/>
                </a:solidFill>
                <a:effectLst>
                  <a:innerShdw blurRad="63500" dist="50800" dir="13500000">
                    <a:srgbClr val="000000">
                      <a:alpha val="50000"/>
                    </a:srgbClr>
                  </a:innerShdw>
                </a:effectLst>
              </a:rPr>
              <a:t>Plot the locations of restaurants on a map using longitude and </a:t>
            </a:r>
            <a:r>
              <a:rPr lang="en-US" sz="2200" b="1" cap="none" spc="50" dirty="0" err="1">
                <a:ln w="0"/>
                <a:solidFill>
                  <a:schemeClr val="bg2"/>
                </a:solidFill>
                <a:effectLst>
                  <a:innerShdw blurRad="63500" dist="50800" dir="13500000">
                    <a:srgbClr val="000000">
                      <a:alpha val="50000"/>
                    </a:srgbClr>
                  </a:innerShdw>
                </a:effectLst>
              </a:rPr>
              <a:t>latitudecoordinates</a:t>
            </a:r>
            <a:r>
              <a:rPr lang="en-US" sz="2200" b="1" cap="none" spc="50" dirty="0">
                <a:ln w="0"/>
                <a:solidFill>
                  <a:schemeClr val="bg2"/>
                </a:solidFill>
                <a:effectLst>
                  <a:innerShdw blurRad="63500" dist="50800" dir="13500000">
                    <a:srgbClr val="000000">
                      <a:alpha val="50000"/>
                    </a:srgbClr>
                  </a:innerShdw>
                </a:effectLst>
              </a:rPr>
              <a:t>.</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Identify any patterns or clusters of restaurants in specific areas</a:t>
            </a: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IN" dirty="0"/>
          </a:p>
        </p:txBody>
      </p:sp>
      <p:pic>
        <p:nvPicPr>
          <p:cNvPr id="5" name="Content Placeholder 4">
            <a:extLst>
              <a:ext uri="{FF2B5EF4-FFF2-40B4-BE49-F238E27FC236}">
                <a16:creationId xmlns:a16="http://schemas.microsoft.com/office/drawing/2014/main" id="{0C3493CA-F4D2-9995-D20F-BCC80990E39E}"/>
              </a:ext>
            </a:extLst>
          </p:cNvPr>
          <p:cNvPicPr>
            <a:picLocks noGrp="1" noChangeAspect="1"/>
          </p:cNvPicPr>
          <p:nvPr>
            <p:ph idx="1"/>
          </p:nvPr>
        </p:nvPicPr>
        <p:blipFill>
          <a:blip r:embed="rId2"/>
          <a:stretch>
            <a:fillRect/>
          </a:stretch>
        </p:blipFill>
        <p:spPr>
          <a:xfrm>
            <a:off x="1369512" y="3252664"/>
            <a:ext cx="7163168" cy="3416476"/>
          </a:xfrm>
        </p:spPr>
      </p:pic>
    </p:spTree>
    <p:extLst>
      <p:ext uri="{BB962C8B-B14F-4D97-AF65-F5344CB8AC3E}">
        <p14:creationId xmlns:p14="http://schemas.microsoft.com/office/powerpoint/2010/main" val="392529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338A-08CA-65FF-AEC8-7A29F41FF5D0}"/>
              </a:ext>
            </a:extLst>
          </p:cNvPr>
          <p:cNvSpPr>
            <a:spLocks noGrp="1"/>
          </p:cNvSpPr>
          <p:nvPr>
            <p:ph type="title"/>
          </p:nvPr>
        </p:nvSpPr>
        <p:spPr/>
        <p:txBody>
          <a:bodyPr>
            <a:normAutofit fontScale="90000"/>
          </a:bodyPr>
          <a:lstStyle/>
          <a:p>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Level 2</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4</a:t>
            </a:r>
            <a:br>
              <a:rPr lang="en-IN"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Task: Restaurant Chains</a:t>
            </a: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br>
              <a:rPr lang="en-US" sz="3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2200" b="1" cap="none" spc="50" dirty="0">
                <a:ln w="0"/>
                <a:solidFill>
                  <a:schemeClr val="bg2"/>
                </a:solidFill>
                <a:effectLst>
                  <a:innerShdw blurRad="63500" dist="50800" dir="13500000">
                    <a:srgbClr val="000000">
                      <a:alpha val="50000"/>
                    </a:srgbClr>
                  </a:innerShdw>
                </a:effectLst>
              </a:rPr>
              <a:t>Identify if there are any restaurant chains present in the dataset.</a:t>
            </a:r>
            <a:br>
              <a:rPr lang="en-US" sz="2200" b="1" cap="none" spc="50" dirty="0">
                <a:ln w="0"/>
                <a:solidFill>
                  <a:schemeClr val="bg2"/>
                </a:solidFill>
                <a:effectLst>
                  <a:innerShdw blurRad="63500" dist="50800" dir="13500000">
                    <a:srgbClr val="000000">
                      <a:alpha val="50000"/>
                    </a:srgbClr>
                  </a:innerShdw>
                </a:effectLst>
              </a:rPr>
            </a:b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Analyze the ratings and popularity of</a:t>
            </a:r>
            <a:br>
              <a:rPr lang="en-US" sz="2200" b="1" cap="none" spc="50" dirty="0">
                <a:ln w="0"/>
                <a:solidFill>
                  <a:schemeClr val="bg2"/>
                </a:solidFill>
                <a:effectLst>
                  <a:innerShdw blurRad="63500" dist="50800" dir="13500000">
                    <a:srgbClr val="000000">
                      <a:alpha val="50000"/>
                    </a:srgbClr>
                  </a:innerShdw>
                </a:effectLst>
              </a:rPr>
            </a:br>
            <a:r>
              <a:rPr lang="en-US" sz="2200" b="1" cap="none" spc="50" dirty="0">
                <a:ln w="0"/>
                <a:solidFill>
                  <a:schemeClr val="bg2"/>
                </a:solidFill>
                <a:effectLst>
                  <a:innerShdw blurRad="63500" dist="50800" dir="13500000">
                    <a:srgbClr val="000000">
                      <a:alpha val="50000"/>
                    </a:srgbClr>
                  </a:innerShdw>
                </a:effectLst>
              </a:rPr>
              <a:t>different restaurant chains</a:t>
            </a:r>
            <a:r>
              <a:rPr lang="en-US" sz="22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en-IN" sz="2200" dirty="0"/>
          </a:p>
        </p:txBody>
      </p:sp>
      <p:pic>
        <p:nvPicPr>
          <p:cNvPr id="5" name="Content Placeholder 4">
            <a:extLst>
              <a:ext uri="{FF2B5EF4-FFF2-40B4-BE49-F238E27FC236}">
                <a16:creationId xmlns:a16="http://schemas.microsoft.com/office/drawing/2014/main" id="{E0FCF744-5672-DF65-B297-C83E28E57611}"/>
              </a:ext>
            </a:extLst>
          </p:cNvPr>
          <p:cNvPicPr>
            <a:picLocks noGrp="1" noChangeAspect="1"/>
          </p:cNvPicPr>
          <p:nvPr>
            <p:ph idx="1"/>
          </p:nvPr>
        </p:nvPicPr>
        <p:blipFill>
          <a:blip r:embed="rId2"/>
          <a:stretch>
            <a:fillRect/>
          </a:stretch>
        </p:blipFill>
        <p:spPr>
          <a:xfrm>
            <a:off x="466000" y="3233659"/>
            <a:ext cx="5175516" cy="3211208"/>
          </a:xfrm>
        </p:spPr>
      </p:pic>
      <p:pic>
        <p:nvPicPr>
          <p:cNvPr id="7" name="Picture 6">
            <a:extLst>
              <a:ext uri="{FF2B5EF4-FFF2-40B4-BE49-F238E27FC236}">
                <a16:creationId xmlns:a16="http://schemas.microsoft.com/office/drawing/2014/main" id="{1ED9B8A3-292C-F827-435D-CEC5DF894A23}"/>
              </a:ext>
            </a:extLst>
          </p:cNvPr>
          <p:cNvPicPr>
            <a:picLocks noChangeAspect="1"/>
          </p:cNvPicPr>
          <p:nvPr/>
        </p:nvPicPr>
        <p:blipFill>
          <a:blip r:embed="rId3"/>
          <a:stretch>
            <a:fillRect/>
          </a:stretch>
        </p:blipFill>
        <p:spPr>
          <a:xfrm>
            <a:off x="6096000" y="3233658"/>
            <a:ext cx="4737343" cy="3211207"/>
          </a:xfrm>
          <a:prstGeom prst="rect">
            <a:avLst/>
          </a:prstGeom>
        </p:spPr>
      </p:pic>
    </p:spTree>
    <p:extLst>
      <p:ext uri="{BB962C8B-B14F-4D97-AF65-F5344CB8AC3E}">
        <p14:creationId xmlns:p14="http://schemas.microsoft.com/office/powerpoint/2010/main" val="2519649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455</Words>
  <Application>Microsoft Office PowerPoint</Application>
  <PresentationFormat>Widescreen</PresentationFormat>
  <Paragraphs>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Tw Cen MT</vt:lpstr>
      <vt:lpstr>Circuit</vt:lpstr>
      <vt:lpstr>Project Of Restaurant</vt:lpstr>
      <vt:lpstr>Level 1 Task 1 Task: Top Cuisines  Determine the top three most common cuisines in the dataset.  Calculate the percentage of restaurants that serve  each of the top cuisines.</vt:lpstr>
      <vt:lpstr>   Level 1 task-2 Task: City Analysis Identify the city with the highest number of restaurants in the dataset.  Calculate the average rating for restaurants in each city.  Determine the city with the highest average rating.</vt:lpstr>
      <vt:lpstr> Level 1 Task 3 Task: Price Range Distribution Create a histogram or bar chart to visualize the distribution of price ranges among the restaurants.  Calculate the percentage of restaurants in each price range category.</vt:lpstr>
      <vt:lpstr>  Level 1 Task 4 Task: Online Delivery Determine the percentage of restaurants that offer online delivery.  Compare the average ratings of restaurants with and without online delivery. </vt:lpstr>
      <vt:lpstr>  Level 2 Task 1 Task: Restaurant Ratings Analyze the distribution of aggregate ratings and determine the most common rating range.  Calculate the average number of votes received by restaurants.</vt:lpstr>
      <vt:lpstr>  Level 2 Task 2 Task: Cuisine Combination  Identify the most common combinations of cuisines in the dataset. Determine if certain cuisine combination stend to have higher ratings. </vt:lpstr>
      <vt:lpstr>  Level 2 Task 3 Task: Geographic Analysis  Plot the locations of restaurants on a map using longitude and latitudecoordinates.  Identify any patterns or clusters of restaurants in specific areas. </vt:lpstr>
      <vt:lpstr>Level 2 Task 4 Task: Restaurant Chains  Identify if there are any restaurant chains present in the dataset.  Analyze the ratings and popularity of different restaurant chains.</vt:lpstr>
      <vt:lpstr> Level 3 Task 2 Task: Votes Analysis Identify the restaurants with the highest and lowest number of votes.  Analyze if there is a correlation between the number of votes and the rating of a restaurant.</vt:lpstr>
      <vt:lpstr>     Level 3 Task 2 Task: Price Range vs. Online Delivery and Table Booking  Analyze if there is a relationship between theprice range and the availability of online delivery and table booking.  Determine if higher-priced restaurants are more likely to offer these services.</vt:lpstr>
      <vt:lpstr>Determine if higher-priced restaurants are more likely to offer these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Restaurant</dc:title>
  <dc:creator>Sneha Pathare</dc:creator>
  <cp:lastModifiedBy>Sneha Pathare</cp:lastModifiedBy>
  <cp:revision>2</cp:revision>
  <dcterms:created xsi:type="dcterms:W3CDTF">2024-02-14T09:10:50Z</dcterms:created>
  <dcterms:modified xsi:type="dcterms:W3CDTF">2024-02-15T10:01:47Z</dcterms:modified>
</cp:coreProperties>
</file>