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4" r:id="rId14"/>
    <p:sldId id="283" r:id="rId15"/>
    <p:sldId id="286" r:id="rId16"/>
    <p:sldId id="282" r:id="rId17"/>
    <p:sldId id="278" r:id="rId18"/>
    <p:sldId id="279" r:id="rId19"/>
    <p:sldId id="287" r:id="rId20"/>
    <p:sldId id="281" r:id="rId21"/>
    <p:sldId id="268" r:id="rId22"/>
    <p:sldId id="269" r:id="rId23"/>
    <p:sldId id="274" r:id="rId24"/>
    <p:sldId id="275" r:id="rId25"/>
    <p:sldId id="276" r:id="rId26"/>
    <p:sldId id="270" r:id="rId27"/>
    <p:sldId id="285" r:id="rId28"/>
    <p:sldId id="271" r:id="rId29"/>
    <p:sldId id="272"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researchgate.net/"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datacamp.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4905" y="1105294"/>
            <a:ext cx="6904382" cy="596348"/>
          </a:xfrm>
        </p:spPr>
        <p:txBody>
          <a:bodyPr>
            <a:normAutofit/>
          </a:bodyPr>
          <a:lstStyle/>
          <a:p>
            <a:r>
              <a:rPr lang="en-US" sz="2800" b="1" dirty="0">
                <a:latin typeface="Cambria" panose="02040503050406030204" pitchFamily="18" charset="0"/>
                <a:ea typeface="Cambria" panose="02040503050406030204" pitchFamily="18" charset="0"/>
              </a:rPr>
              <a:t>Project Based Learning-II (</a:t>
            </a:r>
            <a:r>
              <a:rPr lang="en-US" sz="2800" b="1" kern="50" dirty="0">
                <a:effectLst/>
                <a:latin typeface="Cambria" panose="02040503050406030204" pitchFamily="18" charset="0"/>
                <a:ea typeface="Cambria" panose="02040503050406030204" pitchFamily="18" charset="0"/>
              </a:rPr>
              <a:t>210258)</a:t>
            </a:r>
            <a:endParaRPr lang="en-US" sz="2800" b="1"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62B11A7F-E271-4C08-80D3-C4CF369B1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529" y="784606"/>
            <a:ext cx="1457035" cy="1092776"/>
          </a:xfrm>
          <a:prstGeom prst="rect">
            <a:avLst/>
          </a:prstGeom>
        </p:spPr>
      </p:pic>
      <p:sp>
        <p:nvSpPr>
          <p:cNvPr id="14" name="Title 1">
            <a:extLst>
              <a:ext uri="{FF2B5EF4-FFF2-40B4-BE49-F238E27FC236}">
                <a16:creationId xmlns:a16="http://schemas.microsoft.com/office/drawing/2014/main" id="{70BD8A59-C0C2-4D95-881A-C2404A3069C1}"/>
              </a:ext>
            </a:extLst>
          </p:cNvPr>
          <p:cNvSpPr txBox="1">
            <a:spLocks/>
          </p:cNvSpPr>
          <p:nvPr/>
        </p:nvSpPr>
        <p:spPr>
          <a:xfrm>
            <a:off x="2471533" y="1801031"/>
            <a:ext cx="6904382" cy="596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latin typeface="Cambria" panose="02040503050406030204" pitchFamily="18" charset="0"/>
                <a:ea typeface="Cambria" panose="02040503050406030204" pitchFamily="18" charset="0"/>
              </a:rPr>
              <a:t>A Project Presentation on Topic</a:t>
            </a:r>
          </a:p>
        </p:txBody>
      </p:sp>
      <p:sp>
        <p:nvSpPr>
          <p:cNvPr id="15" name="Title 1">
            <a:extLst>
              <a:ext uri="{FF2B5EF4-FFF2-40B4-BE49-F238E27FC236}">
                <a16:creationId xmlns:a16="http://schemas.microsoft.com/office/drawing/2014/main" id="{6774675D-7E97-4BF2-A7D4-A1F069DA3936}"/>
              </a:ext>
            </a:extLst>
          </p:cNvPr>
          <p:cNvSpPr txBox="1">
            <a:spLocks/>
          </p:cNvSpPr>
          <p:nvPr/>
        </p:nvSpPr>
        <p:spPr>
          <a:xfrm>
            <a:off x="2478161" y="2483523"/>
            <a:ext cx="6904382" cy="596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rgbClr val="FF0000"/>
                </a:solidFill>
                <a:latin typeface="Cambria" panose="02040503050406030204" pitchFamily="18" charset="0"/>
                <a:ea typeface="Cambria" panose="02040503050406030204" pitchFamily="18" charset="0"/>
              </a:rPr>
              <a:t>Weather Prediction System</a:t>
            </a:r>
          </a:p>
        </p:txBody>
      </p:sp>
      <p:sp>
        <p:nvSpPr>
          <p:cNvPr id="16" name="Title 1">
            <a:extLst>
              <a:ext uri="{FF2B5EF4-FFF2-40B4-BE49-F238E27FC236}">
                <a16:creationId xmlns:a16="http://schemas.microsoft.com/office/drawing/2014/main" id="{9B5733D2-A84F-4819-9B99-2AB7B1B20FF9}"/>
              </a:ext>
            </a:extLst>
          </p:cNvPr>
          <p:cNvSpPr txBox="1">
            <a:spLocks/>
          </p:cNvSpPr>
          <p:nvPr/>
        </p:nvSpPr>
        <p:spPr>
          <a:xfrm>
            <a:off x="901149" y="3503936"/>
            <a:ext cx="4585251" cy="596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latin typeface="Cambria" panose="02040503050406030204" pitchFamily="18" charset="0"/>
                <a:ea typeface="Cambria" panose="02040503050406030204" pitchFamily="18" charset="0"/>
              </a:rPr>
              <a:t>:: Presented By ::</a:t>
            </a:r>
          </a:p>
        </p:txBody>
      </p:sp>
      <p:sp>
        <p:nvSpPr>
          <p:cNvPr id="17" name="Title 1">
            <a:extLst>
              <a:ext uri="{FF2B5EF4-FFF2-40B4-BE49-F238E27FC236}">
                <a16:creationId xmlns:a16="http://schemas.microsoft.com/office/drawing/2014/main" id="{2A466C73-A7E1-4687-924B-F71C84E40161}"/>
              </a:ext>
            </a:extLst>
          </p:cNvPr>
          <p:cNvSpPr txBox="1">
            <a:spLocks/>
          </p:cNvSpPr>
          <p:nvPr/>
        </p:nvSpPr>
        <p:spPr>
          <a:xfrm>
            <a:off x="245165" y="4120161"/>
            <a:ext cx="5970101" cy="218787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lnSpc>
                <a:spcPct val="150000"/>
              </a:lnSpc>
              <a:buAutoNum type="arabicPeriod"/>
            </a:pPr>
            <a:r>
              <a:rPr lang="en-US" sz="2000" dirty="0">
                <a:latin typeface="Cambria" panose="02040503050406030204" pitchFamily="18" charset="0"/>
                <a:ea typeface="Cambria" panose="02040503050406030204" pitchFamily="18" charset="0"/>
              </a:rPr>
              <a:t>Patel Harsh Prashant</a:t>
            </a:r>
          </a:p>
          <a:p>
            <a:pPr marL="457200" indent="-457200" algn="l">
              <a:lnSpc>
                <a:spcPct val="150000"/>
              </a:lnSpc>
              <a:buFontTx/>
              <a:buAutoNum type="arabicPeriod"/>
            </a:pPr>
            <a:r>
              <a:rPr lang="en-US" sz="2000" dirty="0">
                <a:latin typeface="Cambria" panose="02040503050406030204" pitchFamily="18" charset="0"/>
                <a:ea typeface="Cambria" panose="02040503050406030204" pitchFamily="18" charset="0"/>
              </a:rPr>
              <a:t>Patel </a:t>
            </a:r>
            <a:r>
              <a:rPr lang="en-US" sz="2000" dirty="0" err="1">
                <a:latin typeface="Cambria" panose="02040503050406030204" pitchFamily="18" charset="0"/>
                <a:ea typeface="Cambria" panose="02040503050406030204" pitchFamily="18" charset="0"/>
              </a:rPr>
              <a:t>Neer</a:t>
            </a:r>
            <a:r>
              <a:rPr lang="en-US" sz="2000" dirty="0">
                <a:latin typeface="Cambria" panose="02040503050406030204" pitchFamily="18" charset="0"/>
                <a:ea typeface="Cambria" panose="02040503050406030204" pitchFamily="18" charset="0"/>
              </a:rPr>
              <a:t> Ashwin</a:t>
            </a:r>
          </a:p>
          <a:p>
            <a:pPr marL="457200" indent="-457200" algn="l">
              <a:lnSpc>
                <a:spcPct val="150000"/>
              </a:lnSpc>
              <a:buFontTx/>
              <a:buAutoNum type="arabicPeriod"/>
            </a:pPr>
            <a:r>
              <a:rPr lang="en-US" sz="2000" dirty="0">
                <a:latin typeface="Cambria" panose="02040503050406030204" pitchFamily="18" charset="0"/>
                <a:ea typeface="Cambria" panose="02040503050406030204" pitchFamily="18" charset="0"/>
              </a:rPr>
              <a:t>Patil Shivam </a:t>
            </a:r>
            <a:r>
              <a:rPr lang="en-US" sz="2000" dirty="0" err="1">
                <a:latin typeface="Cambria" panose="02040503050406030204" pitchFamily="18" charset="0"/>
                <a:ea typeface="Cambria" panose="02040503050406030204" pitchFamily="18" charset="0"/>
              </a:rPr>
              <a:t>Hambirrao</a:t>
            </a:r>
            <a:endParaRPr lang="en-US" sz="2000" dirty="0">
              <a:latin typeface="Cambria" panose="02040503050406030204" pitchFamily="18" charset="0"/>
              <a:ea typeface="Cambria" panose="02040503050406030204" pitchFamily="18" charset="0"/>
            </a:endParaRPr>
          </a:p>
          <a:p>
            <a:pPr marL="457200" indent="-457200" algn="l">
              <a:lnSpc>
                <a:spcPct val="150000"/>
              </a:lnSpc>
              <a:buFontTx/>
              <a:buAutoNum type="arabicPeriod"/>
            </a:pPr>
            <a:r>
              <a:rPr lang="en-US" sz="2000" dirty="0">
                <a:latin typeface="Cambria" panose="02040503050406030204" pitchFamily="18" charset="0"/>
                <a:ea typeface="Cambria" panose="02040503050406030204" pitchFamily="18" charset="0"/>
              </a:rPr>
              <a:t>Patil Sneha Sunil</a:t>
            </a:r>
          </a:p>
          <a:p>
            <a:pPr marL="457200" indent="-457200" algn="l">
              <a:lnSpc>
                <a:spcPct val="150000"/>
              </a:lnSpc>
              <a:buFontTx/>
              <a:buAutoNum type="arabicPeriod"/>
            </a:pPr>
            <a:r>
              <a:rPr lang="en-US" sz="2000" dirty="0">
                <a:latin typeface="Cambria" panose="02040503050406030204" pitchFamily="18" charset="0"/>
                <a:ea typeface="Cambria" panose="02040503050406030204" pitchFamily="18" charset="0"/>
              </a:rPr>
              <a:t>Pawar </a:t>
            </a:r>
            <a:r>
              <a:rPr lang="en-US" sz="2000" dirty="0" err="1">
                <a:latin typeface="Cambria" panose="02040503050406030204" pitchFamily="18" charset="0"/>
                <a:ea typeface="Cambria" panose="02040503050406030204" pitchFamily="18" charset="0"/>
              </a:rPr>
              <a:t>Aarya</a:t>
            </a:r>
            <a:r>
              <a:rPr lang="en-US" sz="2000" dirty="0">
                <a:latin typeface="Cambria" panose="02040503050406030204" pitchFamily="18" charset="0"/>
                <a:ea typeface="Cambria" panose="02040503050406030204" pitchFamily="18" charset="0"/>
              </a:rPr>
              <a:t> Prashant</a:t>
            </a:r>
          </a:p>
        </p:txBody>
      </p:sp>
      <p:sp>
        <p:nvSpPr>
          <p:cNvPr id="18" name="Title 1">
            <a:extLst>
              <a:ext uri="{FF2B5EF4-FFF2-40B4-BE49-F238E27FC236}">
                <a16:creationId xmlns:a16="http://schemas.microsoft.com/office/drawing/2014/main" id="{7EA6EA55-13B9-4240-8A12-FAFD43737A92}"/>
              </a:ext>
            </a:extLst>
          </p:cNvPr>
          <p:cNvSpPr txBox="1">
            <a:spLocks/>
          </p:cNvSpPr>
          <p:nvPr/>
        </p:nvSpPr>
        <p:spPr>
          <a:xfrm>
            <a:off x="6818255" y="3497312"/>
            <a:ext cx="4585251" cy="596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latin typeface="Cambria" panose="02040503050406030204" pitchFamily="18" charset="0"/>
                <a:ea typeface="Cambria" panose="02040503050406030204" pitchFamily="18" charset="0"/>
              </a:rPr>
              <a:t>:: Under the Guidance of ::</a:t>
            </a:r>
          </a:p>
        </p:txBody>
      </p:sp>
      <p:sp>
        <p:nvSpPr>
          <p:cNvPr id="19" name="Title 1">
            <a:extLst>
              <a:ext uri="{FF2B5EF4-FFF2-40B4-BE49-F238E27FC236}">
                <a16:creationId xmlns:a16="http://schemas.microsoft.com/office/drawing/2014/main" id="{651343B4-C215-4AFB-9911-4B87A2D7B2FC}"/>
              </a:ext>
            </a:extLst>
          </p:cNvPr>
          <p:cNvSpPr txBox="1">
            <a:spLocks/>
          </p:cNvSpPr>
          <p:nvPr/>
        </p:nvSpPr>
        <p:spPr>
          <a:xfrm>
            <a:off x="6294794" y="4100285"/>
            <a:ext cx="5652042" cy="596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000" dirty="0">
                <a:latin typeface="Cambria" panose="02040503050406030204" pitchFamily="18" charset="0"/>
                <a:ea typeface="Cambria" panose="02040503050406030204" pitchFamily="18" charset="0"/>
              </a:rPr>
              <a:t>Prof. Shraddha Pawar</a:t>
            </a:r>
          </a:p>
        </p:txBody>
      </p:sp>
      <p:sp>
        <p:nvSpPr>
          <p:cNvPr id="20" name="Title 1">
            <a:extLst>
              <a:ext uri="{FF2B5EF4-FFF2-40B4-BE49-F238E27FC236}">
                <a16:creationId xmlns:a16="http://schemas.microsoft.com/office/drawing/2014/main" id="{0F39A011-846F-4F6E-8EFD-184347BA38B6}"/>
              </a:ext>
            </a:extLst>
          </p:cNvPr>
          <p:cNvSpPr txBox="1">
            <a:spLocks/>
          </p:cNvSpPr>
          <p:nvPr/>
        </p:nvSpPr>
        <p:spPr>
          <a:xfrm>
            <a:off x="2776339" y="6330036"/>
            <a:ext cx="5652042" cy="44056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1800" dirty="0">
                <a:latin typeface="Cambria" panose="02040503050406030204" pitchFamily="18" charset="0"/>
                <a:ea typeface="Cambria" panose="02040503050406030204" pitchFamily="18" charset="0"/>
              </a:rPr>
              <a:t>Students from SE Computer, Semester-II, A.Y.-2023-24</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Requirement Analysis</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Data Resources:</a:t>
            </a:r>
            <a:endParaRPr lang="en-US" sz="2000" dirty="0">
              <a:latin typeface="Cambria" panose="02040503050406030204" pitchFamily="18" charset="0"/>
              <a:ea typeface="Cambria" panose="02040503050406030204" pitchFamily="18" charset="0"/>
              <a:cs typeface="+mj-cs"/>
            </a:endParaRPr>
          </a:p>
          <a:p>
            <a:pPr lvl="1">
              <a:lnSpc>
                <a:spcPct val="160000"/>
              </a:lnSpc>
              <a:spcBef>
                <a:spcPct val="0"/>
              </a:spcBef>
            </a:pPr>
            <a:r>
              <a:rPr lang="en-US" sz="2000" dirty="0">
                <a:latin typeface="Cambria" panose="02040503050406030204" pitchFamily="18" charset="0"/>
                <a:ea typeface="Cambria" panose="02040503050406030204" pitchFamily="18" charset="0"/>
                <a:cs typeface="+mj-cs"/>
              </a:rPr>
              <a:t>A dataset is required for analysis of previous data and hence to calculate the insights.</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Machine Learning Models:</a:t>
            </a:r>
          </a:p>
          <a:p>
            <a:pPr algn="l">
              <a:lnSpc>
                <a:spcPct val="160000"/>
              </a:lnSpc>
            </a:pPr>
            <a:r>
              <a:rPr lang="en-US" sz="2000" dirty="0">
                <a:latin typeface="Cambria" panose="02040503050406030204" pitchFamily="18" charset="0"/>
                <a:ea typeface="Cambria" panose="02040503050406030204" pitchFamily="18" charset="0"/>
              </a:rPr>
              <a:t>	Identify the appropriate machine learning algorithms for weather prediction, considering factors such as accuracy, scalability, and computational efficiency. </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Integration:</a:t>
            </a:r>
          </a:p>
          <a:p>
            <a:pPr algn="l">
              <a:lnSpc>
                <a:spcPct val="160000"/>
              </a:lnSpc>
            </a:pPr>
            <a:r>
              <a:rPr lang="en-US" sz="2000" dirty="0">
                <a:latin typeface="Cambria" panose="02040503050406030204" pitchFamily="18" charset="0"/>
                <a:ea typeface="Cambria" panose="02040503050406030204" pitchFamily="18" charset="0"/>
              </a:rPr>
              <a:t>	Identify any external systems or APIs that need to be integrated with the weather prediction system, such as weather data APIs, geographic information systems (GIS), or third-party visualization tools.</a:t>
            </a:r>
          </a:p>
          <a:p>
            <a:pPr algn="l">
              <a:lnSpc>
                <a:spcPct val="160000"/>
              </a:lnSpc>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759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Software Requirement Specification</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60000"/>
              </a:lnSpc>
            </a:pPr>
            <a:r>
              <a:rPr lang="en-US" sz="2000" dirty="0">
                <a:latin typeface="Cambria" panose="02040503050406030204" pitchFamily="18" charset="0"/>
                <a:ea typeface="Cambria" panose="02040503050406030204" pitchFamily="18" charset="0"/>
              </a:rPr>
              <a:t>	The weather prediction system tries to predict the weather with a greater accuracy.</a:t>
            </a:r>
          </a:p>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Functional Requirements:</a:t>
            </a:r>
          </a:p>
          <a:p>
            <a:pPr marL="800100" lvl="1" indent="-342900">
              <a:lnSpc>
                <a:spcPct val="160000"/>
              </a:lnSpc>
              <a:buFont typeface="Arial" panose="020B0604020202020204" pitchFamily="34" charset="0"/>
              <a:buChar char="•"/>
            </a:pPr>
            <a:r>
              <a:rPr lang="en-IN" sz="2000" dirty="0">
                <a:latin typeface="Cambria" panose="02040503050406030204" pitchFamily="18" charset="0"/>
                <a:ea typeface="Cambria" panose="02040503050406030204" pitchFamily="18" charset="0"/>
                <a:cs typeface="+mj-cs"/>
              </a:rPr>
              <a:t>An CSV file of dataset,</a:t>
            </a:r>
          </a:p>
          <a:p>
            <a:pPr marL="800100" lvl="1" indent="-342900">
              <a:lnSpc>
                <a:spcPct val="160000"/>
              </a:lnSpc>
              <a:buFont typeface="Arial" panose="020B0604020202020204" pitchFamily="34" charset="0"/>
              <a:buChar char="•"/>
            </a:pPr>
            <a:r>
              <a:rPr lang="en-IN" sz="2000" dirty="0">
                <a:latin typeface="Cambria" panose="02040503050406030204" pitchFamily="18" charset="0"/>
                <a:ea typeface="Cambria" panose="02040503050406030204" pitchFamily="18" charset="0"/>
                <a:cs typeface="+mj-cs"/>
              </a:rPr>
              <a:t>Python interpreter,</a:t>
            </a:r>
          </a:p>
          <a:p>
            <a:pPr marL="800100" lvl="1" indent="-342900">
              <a:lnSpc>
                <a:spcPct val="160000"/>
              </a:lnSpc>
              <a:buFont typeface="Arial" panose="020B0604020202020204" pitchFamily="34" charset="0"/>
              <a:buChar char="•"/>
            </a:pPr>
            <a:r>
              <a:rPr lang="en-IN" sz="2000" dirty="0">
                <a:latin typeface="Cambria" panose="02040503050406030204" pitchFamily="18" charset="0"/>
                <a:ea typeface="Cambria" panose="02040503050406030204" pitchFamily="18" charset="0"/>
                <a:cs typeface="+mj-cs"/>
              </a:rPr>
              <a:t>Libraries like pandas, </a:t>
            </a:r>
            <a:r>
              <a:rPr lang="en-IN" sz="2000" dirty="0" err="1">
                <a:latin typeface="Cambria" panose="02040503050406030204" pitchFamily="18" charset="0"/>
                <a:ea typeface="Cambria" panose="02040503050406030204" pitchFamily="18" charset="0"/>
                <a:cs typeface="+mj-cs"/>
              </a:rPr>
              <a:t>numpy</a:t>
            </a:r>
            <a:r>
              <a:rPr lang="en-IN" sz="2000" dirty="0">
                <a:latin typeface="Cambria" panose="02040503050406030204" pitchFamily="18" charset="0"/>
                <a:ea typeface="Cambria" panose="02040503050406030204" pitchFamily="18" charset="0"/>
                <a:cs typeface="+mj-cs"/>
              </a:rPr>
              <a:t>, matplotlib and seaborn,</a:t>
            </a:r>
          </a:p>
          <a:p>
            <a:pPr marL="800100" lvl="1" indent="-342900">
              <a:lnSpc>
                <a:spcPct val="160000"/>
              </a:lnSpc>
              <a:buFont typeface="Arial" panose="020B0604020202020204" pitchFamily="34" charset="0"/>
              <a:buChar char="•"/>
            </a:pPr>
            <a:r>
              <a:rPr lang="en-IN" sz="2000" dirty="0">
                <a:latin typeface="Cambria" panose="02040503050406030204" pitchFamily="18" charset="0"/>
                <a:ea typeface="Cambria" panose="02040503050406030204" pitchFamily="18" charset="0"/>
                <a:cs typeface="+mj-cs"/>
              </a:rPr>
              <a:t>APIs for web scraping the real-time information.</a:t>
            </a:r>
            <a:endParaRPr lang="en-US" sz="2000" dirty="0">
              <a:latin typeface="Cambria" panose="02040503050406030204" pitchFamily="18" charset="0"/>
              <a:ea typeface="Cambria" panose="02040503050406030204" pitchFamily="18" charset="0"/>
              <a:cs typeface="+mj-cs"/>
            </a:endParaRPr>
          </a:p>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Non-Functional Requirements:</a:t>
            </a:r>
          </a:p>
          <a:p>
            <a:pPr marL="800100" lvl="1" indent="-342900">
              <a:lnSpc>
                <a:spcPct val="160000"/>
              </a:lnSpc>
              <a:buFont typeface="Arial" panose="020B0604020202020204" pitchFamily="34" charset="0"/>
              <a:buChar char="•"/>
            </a:pPr>
            <a:r>
              <a:rPr lang="en-IN" sz="2000" dirty="0">
                <a:latin typeface="Cambria" panose="02040503050406030204" pitchFamily="18" charset="0"/>
                <a:ea typeface="Cambria" panose="02040503050406030204" pitchFamily="18" charset="0"/>
                <a:cs typeface="+mj-cs"/>
              </a:rPr>
              <a:t>Performance: The system should to give results in 5 seconds after the request is sent.</a:t>
            </a:r>
          </a:p>
          <a:p>
            <a:pPr marL="800100" lvl="1" indent="-342900">
              <a:lnSpc>
                <a:spcPct val="160000"/>
              </a:lnSpc>
              <a:buFont typeface="Arial" panose="020B0604020202020204" pitchFamily="34" charset="0"/>
              <a:buChar char="•"/>
            </a:pPr>
            <a:r>
              <a:rPr lang="en-IN" sz="2000" dirty="0">
                <a:latin typeface="Cambria" panose="02040503050406030204" pitchFamily="18" charset="0"/>
                <a:ea typeface="Cambria" panose="02040503050406030204" pitchFamily="18" charset="0"/>
                <a:cs typeface="+mj-cs"/>
              </a:rPr>
              <a:t>Usability: the user interface should be easily accessible and familiar with user.</a:t>
            </a:r>
          </a:p>
          <a:p>
            <a:pPr marL="800100" lvl="1" indent="-342900">
              <a:lnSpc>
                <a:spcPct val="160000"/>
              </a:lnSpc>
              <a:buFont typeface="Arial" panose="020B0604020202020204" pitchFamily="34" charset="0"/>
              <a:buChar char="•"/>
            </a:pPr>
            <a:r>
              <a:rPr lang="en-IN" sz="2000" dirty="0">
                <a:latin typeface="Cambria" panose="02040503050406030204" pitchFamily="18" charset="0"/>
                <a:ea typeface="Cambria" panose="02040503050406030204" pitchFamily="18" charset="0"/>
                <a:cs typeface="+mj-cs"/>
              </a:rPr>
              <a:t>Compatibility: The system should be compatible with commonly used web- browsers.</a:t>
            </a:r>
          </a:p>
        </p:txBody>
      </p:sp>
    </p:spTree>
    <p:extLst>
      <p:ext uri="{BB962C8B-B14F-4D97-AF65-F5344CB8AC3E}">
        <p14:creationId xmlns:p14="http://schemas.microsoft.com/office/powerpoint/2010/main" val="313235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Methodology/Proposed System Block Diagram</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419878" y="1323956"/>
            <a:ext cx="11613096"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Defining Objectives and Scope:</a:t>
            </a:r>
          </a:p>
          <a:p>
            <a:pPr algn="l">
              <a:lnSpc>
                <a:spcPct val="160000"/>
              </a:lnSpc>
            </a:pPr>
            <a:r>
              <a:rPr lang="en-US" sz="2000" dirty="0">
                <a:latin typeface="Cambria" panose="02040503050406030204" pitchFamily="18" charset="0"/>
                <a:ea typeface="Cambria" panose="02040503050406030204" pitchFamily="18" charset="0"/>
              </a:rPr>
              <a:t>	This is the initial step while building any machine learning model. Here we clearly define the parameters to be considered during the model training and insights prediction.</a:t>
            </a:r>
          </a:p>
          <a:p>
            <a:pPr algn="l">
              <a:lnSpc>
                <a:spcPct val="160000"/>
              </a:lnSpc>
            </a:pPr>
            <a:r>
              <a:rPr lang="en-US" sz="2000" dirty="0">
                <a:latin typeface="Cambria" panose="02040503050406030204" pitchFamily="18" charset="0"/>
                <a:ea typeface="Cambria" panose="02040503050406030204" pitchFamily="18" charset="0"/>
                <a:cs typeface="+mj-cs"/>
              </a:rPr>
              <a:t>	We have considered the parameters like Temperature (</a:t>
            </a:r>
            <a:r>
              <a:rPr lang="en-US" sz="2000" dirty="0">
                <a:latin typeface="Plantagenet Cherokee" panose="02020602070100000000" pitchFamily="18" charset="0"/>
                <a:ea typeface="Cambria" panose="02040503050406030204" pitchFamily="18" charset="0"/>
              </a:rPr>
              <a:t>ºC</a:t>
            </a:r>
            <a:r>
              <a:rPr lang="en-US" sz="2000" dirty="0">
                <a:latin typeface="Cambria" panose="02040503050406030204" pitchFamily="18" charset="0"/>
                <a:ea typeface="Cambria" panose="02040503050406030204" pitchFamily="18" charset="0"/>
                <a:cs typeface="+mj-cs"/>
              </a:rPr>
              <a:t>), Dew Point (</a:t>
            </a:r>
            <a:r>
              <a:rPr lang="en-US" sz="2000" dirty="0">
                <a:latin typeface="Plantagenet Cherokee" panose="02020602070100000000" pitchFamily="18" charset="0"/>
                <a:ea typeface="Cambria" panose="02040503050406030204" pitchFamily="18" charset="0"/>
              </a:rPr>
              <a:t>ºC</a:t>
            </a:r>
            <a:r>
              <a:rPr lang="en-US" sz="2000" dirty="0">
                <a:latin typeface="Cambria" panose="02040503050406030204" pitchFamily="18" charset="0"/>
                <a:ea typeface="Cambria" panose="02040503050406030204" pitchFamily="18" charset="0"/>
                <a:cs typeface="+mj-cs"/>
              </a:rPr>
              <a:t>), Relative Humidity(%), Wind Speed(km/h), Visibility(km) and Atmospheric Pressure (kPa). Depending on this values, the result decides the weather.</a:t>
            </a:r>
          </a:p>
          <a:p>
            <a:pPr algn="l">
              <a:lnSpc>
                <a:spcPct val="160000"/>
              </a:lnSpc>
            </a:pPr>
            <a:r>
              <a:rPr lang="en-US" sz="2000" dirty="0">
                <a:latin typeface="Cambria" panose="02040503050406030204" pitchFamily="18" charset="0"/>
                <a:ea typeface="Cambria" panose="02040503050406030204" pitchFamily="18" charset="0"/>
              </a:rPr>
              <a:t>	The influence/effect of each parameters on the final results depends on the importance of each parameter in affecting or changing the weather. The system also shows a graph about the importance of each factor on the result.</a:t>
            </a:r>
          </a:p>
          <a:p>
            <a:pPr algn="l">
              <a:lnSpc>
                <a:spcPct val="160000"/>
              </a:lnSpc>
            </a:pPr>
            <a:endParaRPr lang="en-US" sz="2000" dirty="0">
              <a:latin typeface="Cambria" panose="02040503050406030204" pitchFamily="18" charset="0"/>
              <a:ea typeface="Cambria" panose="02040503050406030204" pitchFamily="18" charset="0"/>
            </a:endParaRPr>
          </a:p>
          <a:p>
            <a:pPr algn="l">
              <a:lnSpc>
                <a:spcPct val="160000"/>
              </a:lnSpc>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3380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Methodology/Proposed System Block Diagram</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419878" y="1323956"/>
            <a:ext cx="11613096"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Defining Objectives and Scope:</a:t>
            </a:r>
          </a:p>
          <a:p>
            <a:pPr algn="l">
              <a:lnSpc>
                <a:spcPct val="160000"/>
              </a:lnSpc>
            </a:pPr>
            <a:r>
              <a:rPr lang="en-US" sz="2000" dirty="0">
                <a:latin typeface="Cambria" panose="02040503050406030204" pitchFamily="18" charset="0"/>
                <a:ea typeface="Cambria" panose="02040503050406030204" pitchFamily="18" charset="0"/>
              </a:rPr>
              <a:t>	</a:t>
            </a:r>
          </a:p>
          <a:p>
            <a:pPr algn="l">
              <a:lnSpc>
                <a:spcPct val="160000"/>
              </a:lnSpc>
            </a:pPr>
            <a:endParaRPr lang="en-IN" sz="20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B0D43A5C-0882-4AEA-D23D-41DA75BAF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13" y="1959429"/>
            <a:ext cx="11066107" cy="4719666"/>
          </a:xfrm>
          <a:prstGeom prst="rect">
            <a:avLst/>
          </a:prstGeom>
        </p:spPr>
      </p:pic>
    </p:spTree>
    <p:extLst>
      <p:ext uri="{BB962C8B-B14F-4D97-AF65-F5344CB8AC3E}">
        <p14:creationId xmlns:p14="http://schemas.microsoft.com/office/powerpoint/2010/main" val="158191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Methodology/Proposed System Block Diagram</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419878" y="1323956"/>
            <a:ext cx="11613096"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Dataset Creation:</a:t>
            </a:r>
          </a:p>
          <a:p>
            <a:pPr lvl="1">
              <a:lnSpc>
                <a:spcPct val="160000"/>
              </a:lnSpc>
            </a:pPr>
            <a:r>
              <a:rPr lang="en-US" sz="2000" dirty="0">
                <a:latin typeface="Cambria" panose="02040503050406030204" pitchFamily="18" charset="0"/>
                <a:ea typeface="Cambria" panose="02040503050406030204" pitchFamily="18" charset="0"/>
                <a:cs typeface="+mj-cs"/>
              </a:rPr>
              <a:t>	The dataset is created for training the ML model. The dataset consist of previous information about the certain problem. Here we have collected the data for all the parameters from the year 2012</a:t>
            </a:r>
            <a:r>
              <a:rPr lang="en-IN" sz="2000" dirty="0">
                <a:latin typeface="Cambria" panose="02040503050406030204" pitchFamily="18" charset="0"/>
                <a:ea typeface="Cambria" panose="02040503050406030204" pitchFamily="18" charset="0"/>
                <a:cs typeface="+mj-cs"/>
              </a:rPr>
              <a:t> to year 2013.</a:t>
            </a:r>
          </a:p>
          <a:p>
            <a:pPr lvl="1">
              <a:lnSpc>
                <a:spcPct val="160000"/>
              </a:lnSpc>
            </a:pPr>
            <a:r>
              <a:rPr lang="en-IN" sz="2000" dirty="0">
                <a:latin typeface="Cambria" panose="02040503050406030204" pitchFamily="18" charset="0"/>
                <a:ea typeface="Cambria" panose="02040503050406030204" pitchFamily="18" charset="0"/>
                <a:cs typeface="+mj-cs"/>
              </a:rPr>
              <a:t>	This information has hourly report of all the parameters, which leads to total of 8,760 data to analyse. The dataset is mostly created on an excel sheet with ‘.csv’ extension making it ‘Comma Separated Values file. This files differentiate the data with comma in between them. This helps in analysing the data properly. </a:t>
            </a:r>
          </a:p>
          <a:p>
            <a:pPr lvl="1">
              <a:lnSpc>
                <a:spcPct val="160000"/>
              </a:lnSpc>
            </a:pPr>
            <a:r>
              <a:rPr lang="en-IN" sz="2000" dirty="0">
                <a:latin typeface="Cambria" panose="02040503050406030204" pitchFamily="18" charset="0"/>
                <a:ea typeface="Cambria" panose="02040503050406030204" pitchFamily="18" charset="0"/>
                <a:cs typeface="+mj-cs"/>
              </a:rPr>
              <a:t>	For collection of data various platforms are available, and for real-time access to the weather we can use various APIs or web scraping for creating dataset.</a:t>
            </a:r>
            <a:endParaRPr lang="en-US" sz="2000" dirty="0">
              <a:latin typeface="Cambria" panose="02040503050406030204" pitchFamily="18" charset="0"/>
              <a:ea typeface="Cambria" panose="02040503050406030204" pitchFamily="18" charset="0"/>
              <a:cs typeface="+mj-cs"/>
            </a:endParaRPr>
          </a:p>
        </p:txBody>
      </p:sp>
    </p:spTree>
    <p:extLst>
      <p:ext uri="{BB962C8B-B14F-4D97-AF65-F5344CB8AC3E}">
        <p14:creationId xmlns:p14="http://schemas.microsoft.com/office/powerpoint/2010/main" val="306073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Methodology/Proposed System Block Diagram</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419878" y="1323956"/>
            <a:ext cx="11613096"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Dataset Creation:</a:t>
            </a:r>
          </a:p>
          <a:p>
            <a:pPr lvl="1">
              <a:lnSpc>
                <a:spcPct val="160000"/>
              </a:lnSpc>
            </a:pPr>
            <a:r>
              <a:rPr lang="en-US" sz="2000" dirty="0">
                <a:latin typeface="Cambria" panose="02040503050406030204" pitchFamily="18" charset="0"/>
                <a:ea typeface="Cambria" panose="02040503050406030204" pitchFamily="18" charset="0"/>
                <a:cs typeface="+mj-cs"/>
              </a:rPr>
              <a:t>	</a:t>
            </a:r>
          </a:p>
        </p:txBody>
      </p:sp>
      <p:pic>
        <p:nvPicPr>
          <p:cNvPr id="8" name="Picture 7">
            <a:extLst>
              <a:ext uri="{FF2B5EF4-FFF2-40B4-BE49-F238E27FC236}">
                <a16:creationId xmlns:a16="http://schemas.microsoft.com/office/drawing/2014/main" id="{27A51BC8-8EA4-65DE-3112-09C73A177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336" y="1909011"/>
            <a:ext cx="7897327" cy="4368361"/>
          </a:xfrm>
          <a:prstGeom prst="rect">
            <a:avLst/>
          </a:prstGeom>
        </p:spPr>
      </p:pic>
    </p:spTree>
    <p:extLst>
      <p:ext uri="{BB962C8B-B14F-4D97-AF65-F5344CB8AC3E}">
        <p14:creationId xmlns:p14="http://schemas.microsoft.com/office/powerpoint/2010/main" val="3371067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Methodology/Proposed System Block Diagram</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419878" y="1323956"/>
            <a:ext cx="11613096"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Data Preprocessing:</a:t>
            </a:r>
          </a:p>
          <a:p>
            <a:pPr algn="l">
              <a:lnSpc>
                <a:spcPct val="200000"/>
              </a:lnSpc>
            </a:pPr>
            <a:r>
              <a:rPr lang="en-US" sz="2000" dirty="0">
                <a:latin typeface="Cambria" panose="02040503050406030204" pitchFamily="18" charset="0"/>
                <a:ea typeface="Cambria" panose="02040503050406030204" pitchFamily="18" charset="0"/>
              </a:rPr>
              <a:t>	Data  pre-processing is the most important part of this project. As the model takes up only the values/integers to predict the results. Hence, the string or characters data(categorical data) needs to be converted into the integers. The RandomForest encodes the data into labels(certain integer values) and hence the data is fitted in the model.</a:t>
            </a:r>
          </a:p>
          <a:p>
            <a:pPr algn="l">
              <a:lnSpc>
                <a:spcPct val="160000"/>
              </a:lnSpc>
            </a:pPr>
            <a:r>
              <a:rPr lang="en-US" sz="2000" dirty="0">
                <a:latin typeface="Cambria" panose="02040503050406030204" pitchFamily="18" charset="0"/>
                <a:ea typeface="Cambria" panose="02040503050406030204" pitchFamily="18" charset="0"/>
              </a:rPr>
              <a:t>	Here, the RandomForest algorithm uses the Label Encoding method. In this, the integers are assigned with the integers like 0,1 or 2, depending upon the rank or meaningful sequence of those categories.</a:t>
            </a:r>
          </a:p>
          <a:p>
            <a:pPr algn="l">
              <a:lnSpc>
                <a:spcPct val="160000"/>
              </a:lnSpc>
            </a:pPr>
            <a:endParaRPr lang="en-US" sz="2000" b="1" u="sng" dirty="0">
              <a:latin typeface="Cambria" panose="02040503050406030204" pitchFamily="18" charset="0"/>
              <a:ea typeface="Cambria" panose="02040503050406030204" pitchFamily="18" charset="0"/>
            </a:endParaRPr>
          </a:p>
          <a:p>
            <a:pPr algn="l">
              <a:lnSpc>
                <a:spcPct val="160000"/>
              </a:lnSpc>
            </a:pPr>
            <a:endParaRPr lang="en-IN" sz="20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9975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Methodology/Proposed System Block Diagram</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419878" y="1323956"/>
            <a:ext cx="11613096"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Model Selection and Training:</a:t>
            </a:r>
            <a:endParaRPr lang="en-US" sz="2000" dirty="0">
              <a:latin typeface="Cambria" panose="02040503050406030204" pitchFamily="18" charset="0"/>
              <a:ea typeface="Cambria" panose="02040503050406030204" pitchFamily="18" charset="0"/>
              <a:cs typeface="+mj-cs"/>
            </a:endParaRPr>
          </a:p>
          <a:p>
            <a:pPr algn="l">
              <a:lnSpc>
                <a:spcPct val="150000"/>
              </a:lnSpc>
            </a:pPr>
            <a:r>
              <a:rPr lang="en-US" sz="2000" dirty="0">
                <a:latin typeface="Cambria" panose="02040503050406030204" pitchFamily="18" charset="0"/>
                <a:ea typeface="Cambria" panose="02040503050406030204" pitchFamily="18" charset="0"/>
              </a:rPr>
              <a:t>	We have to choose an appropriate machine learning algorithms or models for weather prediction, considering factors such as:</a:t>
            </a:r>
          </a:p>
          <a:p>
            <a:pPr marL="742950" lvl="1" indent="-285750" algn="l">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Regression models (e.g., linear regression, decision trees)</a:t>
            </a:r>
          </a:p>
          <a:p>
            <a:pPr marL="742950" lvl="1" indent="-285750" algn="l">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Time-series forecasting models (e.g., ARIMA, LSTM)</a:t>
            </a:r>
          </a:p>
          <a:p>
            <a:pPr marL="742950" lvl="1" indent="-285750" algn="l">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Ensemble methods (e.g., random forests, gradient boosting)</a:t>
            </a:r>
          </a:p>
          <a:p>
            <a:pPr algn="l">
              <a:lnSpc>
                <a:spcPct val="150000"/>
              </a:lnSpc>
            </a:pPr>
            <a:r>
              <a:rPr lang="en-US" sz="2000" dirty="0">
                <a:latin typeface="Cambria" panose="02040503050406030204" pitchFamily="18" charset="0"/>
                <a:ea typeface="Cambria" panose="02040503050406030204" pitchFamily="18" charset="0"/>
              </a:rPr>
              <a:t>	Next step is to train the selected models using the training dataset, optimizing hyperparameters as needed through techniques such as cross-validation or grid search.</a:t>
            </a:r>
          </a:p>
          <a:p>
            <a:pPr algn="l">
              <a:lnSpc>
                <a:spcPct val="150000"/>
              </a:lnSpc>
            </a:pPr>
            <a:r>
              <a:rPr lang="en-US" sz="2000" dirty="0">
                <a:latin typeface="Cambria" panose="02040503050406030204" pitchFamily="18" charset="0"/>
                <a:ea typeface="Cambria" panose="02040503050406030204" pitchFamily="18" charset="0"/>
              </a:rPr>
              <a:t>	Evaluate the trained models using the validation dataset, assessing performance metrics such as mean absolute error, root mean squared error, or coefficient of determination (R-squared).</a:t>
            </a:r>
          </a:p>
          <a:p>
            <a:pPr algn="l">
              <a:lnSpc>
                <a:spcPct val="160000"/>
              </a:lnSpc>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6906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Methodology/Proposed System Block Diagram</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419878" y="1323956"/>
            <a:ext cx="11613096"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RandomForest Model:</a:t>
            </a:r>
          </a:p>
          <a:p>
            <a:pPr algn="l">
              <a:lnSpc>
                <a:spcPct val="160000"/>
              </a:lnSpc>
            </a:pPr>
            <a:r>
              <a:rPr lang="en-US" sz="2000" dirty="0">
                <a:latin typeface="Cambria" panose="02040503050406030204" pitchFamily="18" charset="0"/>
                <a:ea typeface="Cambria" panose="02040503050406030204" pitchFamily="18" charset="0"/>
              </a:rPr>
              <a:t>	The accuracy and performance of results depends upon the ML models we choose. In this system, we have used the RandomForest. RandomForest is a popular ensemble learning method that combines multiple decision trees to improve predictive performance and reduce overfitting.</a:t>
            </a:r>
          </a:p>
          <a:p>
            <a:pPr algn="l">
              <a:lnSpc>
                <a:spcPct val="160000"/>
              </a:lnSpc>
            </a:pPr>
            <a:r>
              <a:rPr lang="en-US" sz="2000" dirty="0">
                <a:latin typeface="Cambria" panose="02040503050406030204" pitchFamily="18" charset="0"/>
                <a:ea typeface="Cambria" panose="02040503050406030204" pitchFamily="18" charset="0"/>
                <a:cs typeface="+mj-cs"/>
              </a:rPr>
              <a:t>	For example, while training the model, various decision trees are used for different parts </a:t>
            </a:r>
            <a:r>
              <a:rPr lang="en-US" sz="2000" dirty="0">
                <a:latin typeface="Cambria" panose="02040503050406030204" pitchFamily="18" charset="0"/>
                <a:ea typeface="Cambria" panose="02040503050406030204" pitchFamily="18" charset="0"/>
              </a:rPr>
              <a:t>of</a:t>
            </a:r>
            <a:r>
              <a:rPr lang="en-US" sz="2000" dirty="0">
                <a:latin typeface="Cambria" panose="02040503050406030204" pitchFamily="18" charset="0"/>
                <a:ea typeface="Cambria" panose="02040503050406030204" pitchFamily="18" charset="0"/>
                <a:cs typeface="+mj-cs"/>
              </a:rPr>
              <a:t> dataset, which analyzes that data and gives the respective results. The result with highest frequency is considered as the result of the whole dataset.</a:t>
            </a:r>
          </a:p>
          <a:p>
            <a:pPr algn="l">
              <a:lnSpc>
                <a:spcPct val="160000"/>
              </a:lnSpc>
            </a:pPr>
            <a:r>
              <a:rPr lang="en-US" sz="2000" dirty="0">
                <a:latin typeface="Cambria" panose="02040503050406030204" pitchFamily="18" charset="0"/>
                <a:ea typeface="Cambria" panose="02040503050406030204" pitchFamily="18" charset="0"/>
              </a:rPr>
              <a:t>	Hence, while testing or predicting, the dataset will be fitted into different trees, then the result with highest frequency will be considered as the final result.</a:t>
            </a:r>
          </a:p>
          <a:p>
            <a:pPr algn="l">
              <a:lnSpc>
                <a:spcPct val="160000"/>
              </a:lnSpc>
            </a:pPr>
            <a:endParaRPr lang="en-IN" sz="20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4676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Methodology/Proposed System Block Diagram</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419878" y="1323956"/>
            <a:ext cx="11613096"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b="1" u="sng" dirty="0">
                <a:latin typeface="Cambria" panose="02040503050406030204" pitchFamily="18" charset="0"/>
                <a:ea typeface="Cambria" panose="02040503050406030204" pitchFamily="18" charset="0"/>
              </a:rPr>
              <a:t>Why The RandomForest Model ?:</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Ensemble Learning: Helps to reduce the risk of inaccurate results.</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Handling Non-linear Relationships: Handles the non-linear input features and the target variables.</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 Handling Missing Values: It simply ignores missing values or make decisions based on available data.</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Tuning and Hyperparameters: Model can be adjusted to improve performance, such as number od trees.</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Generalization: Works well on the new and unseen dataset.</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Model Interpretability: How the prediction is made, feature importance and decision paths can be studied easily.</a:t>
            </a:r>
          </a:p>
          <a:p>
            <a:pPr algn="l">
              <a:lnSpc>
                <a:spcPct val="160000"/>
              </a:lnSpc>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897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Contents</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5671931"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Abstract</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Introduction</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Literature Survey</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Problem Statement</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Motivation</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Scope of the Project</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Objectives</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Requirement Analysis</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Software Requirement Specification</a:t>
            </a:r>
          </a:p>
          <a:p>
            <a:pPr marL="342900" lvl="0" indent="-342900" algn="just">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Methodology/ Proposed System Block Diagram </a:t>
            </a:r>
            <a:endParaRPr lang="en-IN" sz="2000" kern="50" dirty="0">
              <a:effectLst/>
              <a:latin typeface="Cambria" panose="02040503050406030204" pitchFamily="18" charset="0"/>
              <a:ea typeface="Cambria" panose="02040503050406030204" pitchFamily="18" charset="0"/>
            </a:endParaRPr>
          </a:p>
          <a:p>
            <a:pPr marL="342900" lvl="0" indent="-342900" algn="just">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Software and Hardware Requirements </a:t>
            </a:r>
            <a:endParaRPr lang="en-IN" sz="2000" kern="50" dirty="0">
              <a:effectLst/>
              <a:latin typeface="Cambria" panose="02040503050406030204" pitchFamily="18" charset="0"/>
              <a:ea typeface="Cambria" panose="02040503050406030204" pitchFamily="18" charset="0"/>
            </a:endParaRPr>
          </a:p>
        </p:txBody>
      </p:sp>
      <p:sp>
        <p:nvSpPr>
          <p:cNvPr id="20" name="Title 1">
            <a:extLst>
              <a:ext uri="{FF2B5EF4-FFF2-40B4-BE49-F238E27FC236}">
                <a16:creationId xmlns:a16="http://schemas.microsoft.com/office/drawing/2014/main" id="{37213B9F-1969-4A7D-A1EC-E2A3EC796563}"/>
              </a:ext>
            </a:extLst>
          </p:cNvPr>
          <p:cNvSpPr txBox="1">
            <a:spLocks/>
          </p:cNvSpPr>
          <p:nvPr/>
        </p:nvSpPr>
        <p:spPr>
          <a:xfrm>
            <a:off x="6142390" y="1317332"/>
            <a:ext cx="5671931"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lvl="0" indent="-342900" algn="just">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Implementation </a:t>
            </a:r>
            <a:endParaRPr lang="en-IN" sz="2000" kern="50" dirty="0">
              <a:effectLst/>
              <a:latin typeface="Cambria" panose="02040503050406030204" pitchFamily="18" charset="0"/>
              <a:ea typeface="Cambria" panose="02040503050406030204" pitchFamily="18" charset="0"/>
            </a:endParaRPr>
          </a:p>
          <a:p>
            <a:pPr marL="342900" lvl="0" indent="-342900" algn="just">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Results/Test Cases</a:t>
            </a:r>
            <a:endParaRPr lang="en-IN" sz="2000" kern="50" dirty="0">
              <a:effectLst/>
              <a:latin typeface="Cambria" panose="02040503050406030204" pitchFamily="18" charset="0"/>
              <a:ea typeface="Cambria" panose="02040503050406030204" pitchFamily="18" charset="0"/>
            </a:endParaRPr>
          </a:p>
          <a:p>
            <a:pPr marL="342900" lvl="0" indent="-342900" algn="just">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Challenges Faced </a:t>
            </a:r>
            <a:endParaRPr lang="en-IN" sz="2000" kern="50" dirty="0">
              <a:latin typeface="Cambria" panose="02040503050406030204" pitchFamily="18" charset="0"/>
              <a:ea typeface="Cambria" panose="02040503050406030204" pitchFamily="18" charset="0"/>
            </a:endParaRPr>
          </a:p>
          <a:p>
            <a:pPr marL="342900" lvl="0" indent="-342900" algn="just">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Conclusion and Future Scope </a:t>
            </a:r>
          </a:p>
          <a:p>
            <a:pPr marL="342900" lvl="0" indent="-342900" algn="just">
              <a:lnSpc>
                <a:spcPct val="160000"/>
              </a:lnSpc>
              <a:buFont typeface="Arial" panose="020B0604020202020204" pitchFamily="34" charset="0"/>
              <a:buChar char="•"/>
            </a:pPr>
            <a:r>
              <a:rPr lang="en-US" sz="2000" kern="50" dirty="0">
                <a:latin typeface="Cambria" panose="02040503050406030204" pitchFamily="18" charset="0"/>
                <a:ea typeface="Cambria" panose="02040503050406030204" pitchFamily="18" charset="0"/>
              </a:rPr>
              <a:t>References</a:t>
            </a:r>
            <a:endParaRPr lang="en-US" sz="2000" dirty="0">
              <a:latin typeface="Cambria" panose="02040503050406030204" pitchFamily="18" charset="0"/>
              <a:ea typeface="Cambria" panose="02040503050406030204" pitchFamily="18" charset="0"/>
            </a:endParaRPr>
          </a:p>
          <a:p>
            <a:pPr algn="l">
              <a:lnSpc>
                <a:spcPct val="160000"/>
              </a:lnSpc>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56105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Methodology/Proposed System Block Diagram</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419878" y="1323956"/>
            <a:ext cx="11613096"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algn="l">
              <a:lnSpc>
                <a:spcPct val="160000"/>
              </a:lnSpc>
            </a:pPr>
            <a:endParaRPr lang="en-IN" sz="2000"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2CC6F7BD-2559-AFE3-778B-AC3D802AEDF4}"/>
              </a:ext>
            </a:extLst>
          </p:cNvPr>
          <p:cNvSpPr/>
          <p:nvPr/>
        </p:nvSpPr>
        <p:spPr>
          <a:xfrm>
            <a:off x="4331368" y="1491916"/>
            <a:ext cx="1957137" cy="596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Information</a:t>
            </a:r>
          </a:p>
        </p:txBody>
      </p:sp>
      <p:sp>
        <p:nvSpPr>
          <p:cNvPr id="8" name="Parallelogram 7">
            <a:extLst>
              <a:ext uri="{FF2B5EF4-FFF2-40B4-BE49-F238E27FC236}">
                <a16:creationId xmlns:a16="http://schemas.microsoft.com/office/drawing/2014/main" id="{51BF64EE-E59F-94B5-FD6F-BFFE9DDE3A91}"/>
              </a:ext>
            </a:extLst>
          </p:cNvPr>
          <p:cNvSpPr/>
          <p:nvPr/>
        </p:nvSpPr>
        <p:spPr>
          <a:xfrm>
            <a:off x="4074693" y="2345835"/>
            <a:ext cx="2470485" cy="9906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Transformation and Combination</a:t>
            </a:r>
          </a:p>
        </p:txBody>
      </p:sp>
      <p:sp>
        <p:nvSpPr>
          <p:cNvPr id="9" name="Cylinder 8">
            <a:extLst>
              <a:ext uri="{FF2B5EF4-FFF2-40B4-BE49-F238E27FC236}">
                <a16:creationId xmlns:a16="http://schemas.microsoft.com/office/drawing/2014/main" id="{5538002F-B3A8-40EA-5278-0D80678675B2}"/>
              </a:ext>
            </a:extLst>
          </p:cNvPr>
          <p:cNvSpPr/>
          <p:nvPr/>
        </p:nvSpPr>
        <p:spPr>
          <a:xfrm>
            <a:off x="4074693" y="3550259"/>
            <a:ext cx="2229854" cy="856873"/>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Storage Data</a:t>
            </a:r>
          </a:p>
        </p:txBody>
      </p:sp>
      <p:sp>
        <p:nvSpPr>
          <p:cNvPr id="12" name="Oval 11">
            <a:extLst>
              <a:ext uri="{FF2B5EF4-FFF2-40B4-BE49-F238E27FC236}">
                <a16:creationId xmlns:a16="http://schemas.microsoft.com/office/drawing/2014/main" id="{EA9D7C24-2356-5BE2-E5EE-FB7F0DDC497D}"/>
              </a:ext>
            </a:extLst>
          </p:cNvPr>
          <p:cNvSpPr/>
          <p:nvPr/>
        </p:nvSpPr>
        <p:spPr>
          <a:xfrm>
            <a:off x="3962399" y="4710986"/>
            <a:ext cx="2470485" cy="5935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Mining Technique</a:t>
            </a:r>
          </a:p>
        </p:txBody>
      </p:sp>
      <p:sp>
        <p:nvSpPr>
          <p:cNvPr id="13" name="Diamond 12">
            <a:extLst>
              <a:ext uri="{FF2B5EF4-FFF2-40B4-BE49-F238E27FC236}">
                <a16:creationId xmlns:a16="http://schemas.microsoft.com/office/drawing/2014/main" id="{5D8352A7-DF0A-665A-3B0B-97501179DD3D}"/>
              </a:ext>
            </a:extLst>
          </p:cNvPr>
          <p:cNvSpPr/>
          <p:nvPr/>
        </p:nvSpPr>
        <p:spPr>
          <a:xfrm>
            <a:off x="4199019" y="5534044"/>
            <a:ext cx="1981201" cy="103227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Decision Tree</a:t>
            </a:r>
          </a:p>
        </p:txBody>
      </p:sp>
      <p:sp>
        <p:nvSpPr>
          <p:cNvPr id="15" name="Rectangle 14">
            <a:extLst>
              <a:ext uri="{FF2B5EF4-FFF2-40B4-BE49-F238E27FC236}">
                <a16:creationId xmlns:a16="http://schemas.microsoft.com/office/drawing/2014/main" id="{6E84A2A1-E4AC-8CA7-93B2-A52DB3D4DB26}"/>
              </a:ext>
            </a:extLst>
          </p:cNvPr>
          <p:cNvSpPr/>
          <p:nvPr/>
        </p:nvSpPr>
        <p:spPr>
          <a:xfrm>
            <a:off x="7007086" y="5701114"/>
            <a:ext cx="1981201" cy="698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Weather Prediction</a:t>
            </a:r>
          </a:p>
        </p:txBody>
      </p:sp>
      <p:cxnSp>
        <p:nvCxnSpPr>
          <p:cNvPr id="17" name="Straight Arrow Connector 16">
            <a:extLst>
              <a:ext uri="{FF2B5EF4-FFF2-40B4-BE49-F238E27FC236}">
                <a16:creationId xmlns:a16="http://schemas.microsoft.com/office/drawing/2014/main" id="{B84CCC40-C625-EDA9-CB7F-90C8263F7619}"/>
              </a:ext>
            </a:extLst>
          </p:cNvPr>
          <p:cNvCxnSpPr>
            <a:stCxn id="6" idx="2"/>
            <a:endCxn id="8" idx="0"/>
          </p:cNvCxnSpPr>
          <p:nvPr/>
        </p:nvCxnSpPr>
        <p:spPr>
          <a:xfrm flipH="1">
            <a:off x="5309936" y="2088264"/>
            <a:ext cx="1" cy="25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B77125D-2271-3753-4D60-E3BF16F28C7E}"/>
              </a:ext>
            </a:extLst>
          </p:cNvPr>
          <p:cNvCxnSpPr>
            <a:cxnSpLocks/>
          </p:cNvCxnSpPr>
          <p:nvPr/>
        </p:nvCxnSpPr>
        <p:spPr>
          <a:xfrm>
            <a:off x="5309935" y="3345510"/>
            <a:ext cx="0" cy="20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D0F04F4-D921-6B21-842E-4977E393C930}"/>
              </a:ext>
            </a:extLst>
          </p:cNvPr>
          <p:cNvCxnSpPr>
            <a:stCxn id="9" idx="3"/>
            <a:endCxn id="12" idx="0"/>
          </p:cNvCxnSpPr>
          <p:nvPr/>
        </p:nvCxnSpPr>
        <p:spPr>
          <a:xfrm>
            <a:off x="5189620" y="4407132"/>
            <a:ext cx="8022" cy="30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59C45D2-BF6F-AC71-1817-3DDDD40D546F}"/>
              </a:ext>
            </a:extLst>
          </p:cNvPr>
          <p:cNvCxnSpPr>
            <a:stCxn id="12" idx="4"/>
            <a:endCxn id="13" idx="0"/>
          </p:cNvCxnSpPr>
          <p:nvPr/>
        </p:nvCxnSpPr>
        <p:spPr>
          <a:xfrm flipH="1">
            <a:off x="5189620" y="5304544"/>
            <a:ext cx="8022" cy="22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2E0213-E088-870B-7D31-5419EA9E4E23}"/>
              </a:ext>
            </a:extLst>
          </p:cNvPr>
          <p:cNvCxnSpPr>
            <a:stCxn id="13" idx="3"/>
            <a:endCxn id="15" idx="1"/>
          </p:cNvCxnSpPr>
          <p:nvPr/>
        </p:nvCxnSpPr>
        <p:spPr>
          <a:xfrm>
            <a:off x="6180220" y="6050181"/>
            <a:ext cx="826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534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Software and Hardware Requirements</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SOFTWARE REQUIREMENTS:</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Python 3.12.2 and IDE (like </a:t>
            </a:r>
            <a:r>
              <a:rPr lang="en-US" sz="2000" dirty="0" err="1">
                <a:latin typeface="Cambria" panose="02040503050406030204" pitchFamily="18" charset="0"/>
                <a:ea typeface="Cambria" panose="02040503050406030204" pitchFamily="18" charset="0"/>
                <a:cs typeface="+mj-cs"/>
              </a:rPr>
              <a:t>jupyter</a:t>
            </a:r>
            <a:r>
              <a:rPr lang="en-US" sz="2000" dirty="0">
                <a:latin typeface="Cambria" panose="02040503050406030204" pitchFamily="18" charset="0"/>
                <a:ea typeface="Cambria" panose="02040503050406030204" pitchFamily="18" charset="0"/>
                <a:cs typeface="+mj-cs"/>
              </a:rPr>
              <a:t> notebook or </a:t>
            </a:r>
            <a:r>
              <a:rPr lang="en-US" sz="2000" dirty="0" err="1">
                <a:latin typeface="Cambria" panose="02040503050406030204" pitchFamily="18" charset="0"/>
                <a:ea typeface="Cambria" panose="02040503050406030204" pitchFamily="18" charset="0"/>
                <a:cs typeface="+mj-cs"/>
              </a:rPr>
              <a:t>VScode</a:t>
            </a:r>
            <a:r>
              <a:rPr lang="en-US" sz="2000" dirty="0">
                <a:latin typeface="Cambria" panose="02040503050406030204" pitchFamily="18" charset="0"/>
                <a:ea typeface="Cambria" panose="02040503050406030204" pitchFamily="18" charset="0"/>
                <a:cs typeface="+mj-cs"/>
              </a:rPr>
              <a:t>)</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Libraries like </a:t>
            </a:r>
            <a:r>
              <a:rPr lang="en-US" sz="2000" dirty="0" err="1">
                <a:latin typeface="Cambria" panose="02040503050406030204" pitchFamily="18" charset="0"/>
                <a:ea typeface="Cambria" panose="02040503050406030204" pitchFamily="18" charset="0"/>
                <a:cs typeface="+mj-cs"/>
              </a:rPr>
              <a:t>numpy</a:t>
            </a:r>
            <a:r>
              <a:rPr lang="en-US" sz="2000" dirty="0">
                <a:latin typeface="Cambria" panose="02040503050406030204" pitchFamily="18" charset="0"/>
                <a:ea typeface="Cambria" panose="02040503050406030204" pitchFamily="18" charset="0"/>
                <a:cs typeface="+mj-cs"/>
              </a:rPr>
              <a:t>, pandas, matplotlib.</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Machine learning framework library: Scikit-learn</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Microsoft Excel: for storing the dataset.</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APIs and other External Services.</a:t>
            </a:r>
          </a:p>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HARDWARE REQUIREMENTS:</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CPU: multi-core processor with high clock speed.</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Storage/Memory: SSD storage, RAM above from 8GB.</a:t>
            </a:r>
          </a:p>
          <a:p>
            <a:pPr marL="800100" lvl="1" indent="-342900">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mj-cs"/>
              </a:rPr>
              <a:t>Networking: to connect with real-time weather information.</a:t>
            </a:r>
          </a:p>
          <a:p>
            <a:pPr algn="l">
              <a:lnSpc>
                <a:spcPct val="160000"/>
              </a:lnSpc>
            </a:pPr>
            <a:r>
              <a:rPr lang="en-US" sz="2000" dirty="0">
                <a:latin typeface="Cambria" panose="02040503050406030204" pitchFamily="18" charset="0"/>
                <a:ea typeface="Cambria" panose="02040503050406030204" pitchFamily="18" charset="0"/>
              </a:rPr>
              <a:t>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16492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Implementation</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783770" y="1323956"/>
            <a:ext cx="11249203"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Python Code:</a:t>
            </a:r>
          </a:p>
          <a:p>
            <a:pPr algn="l"/>
            <a:r>
              <a:rPr lang="en-US" sz="2000" i="1" dirty="0">
                <a:latin typeface="Cambria" panose="02040503050406030204" pitchFamily="18" charset="0"/>
                <a:ea typeface="Cambria" panose="02040503050406030204" pitchFamily="18" charset="0"/>
              </a:rPr>
              <a:t> </a:t>
            </a:r>
            <a:br>
              <a:rPr lang="en-IN" sz="2000" i="1" dirty="0">
                <a:latin typeface="Cambria" panose="02040503050406030204" pitchFamily="18" charset="0"/>
                <a:ea typeface="Cambria" panose="02040503050406030204" pitchFamily="18" charset="0"/>
              </a:rPr>
            </a:br>
            <a:r>
              <a:rPr lang="en-IN" sz="2000" i="1" dirty="0">
                <a:latin typeface="Cambria" panose="02040503050406030204" pitchFamily="18" charset="0"/>
                <a:ea typeface="Cambria" panose="02040503050406030204" pitchFamily="18" charset="0"/>
              </a:rPr>
              <a:t>import pandas as pd</a:t>
            </a:r>
          </a:p>
          <a:p>
            <a:pPr algn="l"/>
            <a:r>
              <a:rPr lang="en-IN" sz="2000" i="1" dirty="0">
                <a:latin typeface="Cambria" panose="02040503050406030204" pitchFamily="18" charset="0"/>
                <a:ea typeface="Cambria" panose="02040503050406030204" pitchFamily="18" charset="0"/>
              </a:rPr>
              <a:t>import </a:t>
            </a:r>
            <a:r>
              <a:rPr lang="en-IN" sz="2000" i="1" dirty="0" err="1">
                <a:latin typeface="Cambria" panose="02040503050406030204" pitchFamily="18" charset="0"/>
                <a:ea typeface="Cambria" panose="02040503050406030204" pitchFamily="18" charset="0"/>
              </a:rPr>
              <a:t>numpy</a:t>
            </a:r>
            <a:r>
              <a:rPr lang="en-IN" sz="2000" i="1" dirty="0">
                <a:latin typeface="Cambria" panose="02040503050406030204" pitchFamily="18" charset="0"/>
                <a:ea typeface="Cambria" panose="02040503050406030204" pitchFamily="18" charset="0"/>
              </a:rPr>
              <a:t> as np</a:t>
            </a:r>
          </a:p>
          <a:p>
            <a:pPr algn="l"/>
            <a:r>
              <a:rPr lang="en-IN" sz="2000" i="1" dirty="0">
                <a:latin typeface="Cambria" panose="02040503050406030204" pitchFamily="18" charset="0"/>
                <a:ea typeface="Cambria" panose="02040503050406030204" pitchFamily="18" charset="0"/>
              </a:rPr>
              <a:t>import </a:t>
            </a:r>
            <a:r>
              <a:rPr lang="en-IN" sz="2000" i="1" dirty="0" err="1">
                <a:latin typeface="Cambria" panose="02040503050406030204" pitchFamily="18" charset="0"/>
                <a:ea typeface="Cambria" panose="02040503050406030204" pitchFamily="18" charset="0"/>
              </a:rPr>
              <a:t>matplotlib.pyplot</a:t>
            </a:r>
            <a:r>
              <a:rPr lang="en-IN" sz="2000" i="1" dirty="0">
                <a:latin typeface="Cambria" panose="02040503050406030204" pitchFamily="18" charset="0"/>
                <a:ea typeface="Cambria" panose="02040503050406030204" pitchFamily="18" charset="0"/>
              </a:rPr>
              <a:t> as </a:t>
            </a:r>
            <a:r>
              <a:rPr lang="en-IN" sz="2000" i="1" dirty="0" err="1">
                <a:latin typeface="Cambria" panose="02040503050406030204" pitchFamily="18" charset="0"/>
                <a:ea typeface="Cambria" panose="02040503050406030204" pitchFamily="18" charset="0"/>
              </a:rPr>
              <a:t>plt</a:t>
            </a:r>
            <a:endParaRPr lang="en-IN" sz="2000" i="1" dirty="0">
              <a:latin typeface="Cambria" panose="02040503050406030204" pitchFamily="18" charset="0"/>
              <a:ea typeface="Cambria" panose="02040503050406030204" pitchFamily="18" charset="0"/>
            </a:endParaRPr>
          </a:p>
          <a:p>
            <a:pPr algn="l"/>
            <a:r>
              <a:rPr lang="en-IN" sz="2000" i="1" dirty="0">
                <a:latin typeface="Cambria" panose="02040503050406030204" pitchFamily="18" charset="0"/>
                <a:ea typeface="Cambria" panose="02040503050406030204" pitchFamily="18" charset="0"/>
              </a:rPr>
              <a:t>from </a:t>
            </a:r>
            <a:r>
              <a:rPr lang="en-IN" sz="2000" i="1" dirty="0" err="1">
                <a:latin typeface="Cambria" panose="02040503050406030204" pitchFamily="18" charset="0"/>
                <a:ea typeface="Cambria" panose="02040503050406030204" pitchFamily="18" charset="0"/>
              </a:rPr>
              <a:t>sklearn.model_selection</a:t>
            </a:r>
            <a:r>
              <a:rPr lang="en-IN" sz="2000" i="1" dirty="0">
                <a:latin typeface="Cambria" panose="02040503050406030204" pitchFamily="18" charset="0"/>
                <a:ea typeface="Cambria" panose="02040503050406030204" pitchFamily="18" charset="0"/>
              </a:rPr>
              <a:t> import </a:t>
            </a:r>
            <a:r>
              <a:rPr lang="en-IN" sz="2000" i="1" dirty="0" err="1">
                <a:latin typeface="Cambria" panose="02040503050406030204" pitchFamily="18" charset="0"/>
                <a:ea typeface="Cambria" panose="02040503050406030204" pitchFamily="18" charset="0"/>
              </a:rPr>
              <a:t>train_test_split</a:t>
            </a:r>
            <a:endParaRPr lang="en-IN" sz="2000" i="1" dirty="0">
              <a:latin typeface="Cambria" panose="02040503050406030204" pitchFamily="18" charset="0"/>
              <a:ea typeface="Cambria" panose="02040503050406030204" pitchFamily="18" charset="0"/>
            </a:endParaRPr>
          </a:p>
          <a:p>
            <a:pPr algn="l"/>
            <a:r>
              <a:rPr lang="en-IN" sz="2000" i="1" dirty="0">
                <a:latin typeface="Cambria" panose="02040503050406030204" pitchFamily="18" charset="0"/>
                <a:ea typeface="Cambria" panose="02040503050406030204" pitchFamily="18" charset="0"/>
              </a:rPr>
              <a:t>from </a:t>
            </a:r>
            <a:r>
              <a:rPr lang="en-IN" sz="2000" i="1" dirty="0" err="1">
                <a:latin typeface="Cambria" panose="02040503050406030204" pitchFamily="18" charset="0"/>
                <a:ea typeface="Cambria" panose="02040503050406030204" pitchFamily="18" charset="0"/>
              </a:rPr>
              <a:t>sklearn.ensemble</a:t>
            </a:r>
            <a:r>
              <a:rPr lang="en-IN" sz="2000" i="1" dirty="0">
                <a:latin typeface="Cambria" panose="02040503050406030204" pitchFamily="18" charset="0"/>
                <a:ea typeface="Cambria" panose="02040503050406030204" pitchFamily="18" charset="0"/>
              </a:rPr>
              <a:t> import </a:t>
            </a:r>
            <a:r>
              <a:rPr lang="en-IN" sz="2000" i="1" dirty="0" err="1">
                <a:latin typeface="Cambria" panose="02040503050406030204" pitchFamily="18" charset="0"/>
                <a:ea typeface="Cambria" panose="02040503050406030204" pitchFamily="18" charset="0"/>
              </a:rPr>
              <a:t>RandomForestClassifier</a:t>
            </a:r>
            <a:endParaRPr lang="en-IN" sz="2000" i="1" dirty="0">
              <a:latin typeface="Cambria" panose="02040503050406030204" pitchFamily="18" charset="0"/>
              <a:ea typeface="Cambria" panose="02040503050406030204" pitchFamily="18" charset="0"/>
            </a:endParaRPr>
          </a:p>
          <a:p>
            <a:pPr algn="l"/>
            <a:r>
              <a:rPr lang="en-IN" sz="2000" i="1" dirty="0">
                <a:latin typeface="Cambria" panose="02040503050406030204" pitchFamily="18" charset="0"/>
                <a:ea typeface="Cambria" panose="02040503050406030204" pitchFamily="18" charset="0"/>
              </a:rPr>
              <a:t>from </a:t>
            </a:r>
            <a:r>
              <a:rPr lang="en-IN" sz="2000" i="1" dirty="0" err="1">
                <a:latin typeface="Cambria" panose="02040503050406030204" pitchFamily="18" charset="0"/>
                <a:ea typeface="Cambria" panose="02040503050406030204" pitchFamily="18" charset="0"/>
              </a:rPr>
              <a:t>sklearn.metrics</a:t>
            </a:r>
            <a:r>
              <a:rPr lang="en-IN" sz="2000" i="1" dirty="0">
                <a:latin typeface="Cambria" panose="02040503050406030204" pitchFamily="18" charset="0"/>
                <a:ea typeface="Cambria" panose="02040503050406030204" pitchFamily="18" charset="0"/>
              </a:rPr>
              <a:t> import </a:t>
            </a:r>
            <a:r>
              <a:rPr lang="en-IN" sz="2000" i="1" dirty="0" err="1">
                <a:latin typeface="Cambria" panose="02040503050406030204" pitchFamily="18" charset="0"/>
                <a:ea typeface="Cambria" panose="02040503050406030204" pitchFamily="18" charset="0"/>
              </a:rPr>
              <a:t>accuracy_score</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classification_report</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confusion_matrix</a:t>
            </a:r>
            <a:endParaRPr lang="en-IN" sz="2000" i="1" dirty="0">
              <a:latin typeface="Cambria" panose="02040503050406030204" pitchFamily="18" charset="0"/>
              <a:ea typeface="Cambria" panose="02040503050406030204" pitchFamily="18" charset="0"/>
            </a:endParaRPr>
          </a:p>
          <a:p>
            <a:pPr algn="l"/>
            <a:br>
              <a:rPr lang="en-IN" sz="2000" i="1" dirty="0">
                <a:latin typeface="Cambria" panose="02040503050406030204" pitchFamily="18" charset="0"/>
                <a:ea typeface="Cambria" panose="02040503050406030204" pitchFamily="18" charset="0"/>
              </a:rPr>
            </a:br>
            <a:r>
              <a:rPr lang="en-IN" sz="2000" i="1" dirty="0">
                <a:latin typeface="Cambria" panose="02040503050406030204" pitchFamily="18" charset="0"/>
                <a:ea typeface="Cambria" panose="02040503050406030204" pitchFamily="18" charset="0"/>
              </a:rPr>
              <a:t># Load the dataset</a:t>
            </a:r>
          </a:p>
          <a:p>
            <a:pPr algn="l"/>
            <a:r>
              <a:rPr lang="en-IN" sz="2000" i="1" dirty="0">
                <a:latin typeface="Cambria" panose="02040503050406030204" pitchFamily="18" charset="0"/>
                <a:ea typeface="Cambria" panose="02040503050406030204" pitchFamily="18" charset="0"/>
              </a:rPr>
              <a:t>data = </a:t>
            </a:r>
            <a:r>
              <a:rPr lang="en-IN" sz="2000" i="1" dirty="0" err="1">
                <a:latin typeface="Cambria" panose="02040503050406030204" pitchFamily="18" charset="0"/>
                <a:ea typeface="Cambria" panose="02040503050406030204" pitchFamily="18" charset="0"/>
              </a:rPr>
              <a:t>pd.read_csv</a:t>
            </a:r>
            <a:r>
              <a:rPr lang="en-IN" sz="2000" i="1" dirty="0">
                <a:latin typeface="Cambria" panose="02040503050406030204" pitchFamily="18" charset="0"/>
                <a:ea typeface="Cambria" panose="02040503050406030204" pitchFamily="18" charset="0"/>
              </a:rPr>
              <a:t>('Dataset11-Weather-Data.csv')</a:t>
            </a:r>
          </a:p>
          <a:p>
            <a:pPr algn="l"/>
            <a:br>
              <a:rPr lang="en-IN" sz="2000" i="1" dirty="0">
                <a:latin typeface="Cambria" panose="02040503050406030204" pitchFamily="18" charset="0"/>
                <a:ea typeface="Cambria" panose="02040503050406030204" pitchFamily="18" charset="0"/>
              </a:rPr>
            </a:br>
            <a:r>
              <a:rPr lang="en-IN" sz="2000" i="1" dirty="0">
                <a:latin typeface="Cambria" panose="02040503050406030204" pitchFamily="18" charset="0"/>
                <a:ea typeface="Cambria" panose="02040503050406030204" pitchFamily="18" charset="0"/>
              </a:rPr>
              <a:t># Preprocessing</a:t>
            </a:r>
          </a:p>
          <a:p>
            <a:pPr algn="l"/>
            <a:r>
              <a:rPr lang="en-IN" sz="2000" i="1" dirty="0">
                <a:latin typeface="Cambria" panose="02040503050406030204" pitchFamily="18" charset="0"/>
                <a:ea typeface="Cambria" panose="02040503050406030204" pitchFamily="18" charset="0"/>
              </a:rPr>
              <a:t># Convert categorical weather types into standard categories</a:t>
            </a:r>
          </a:p>
          <a:p>
            <a:pPr algn="l"/>
            <a:r>
              <a:rPr lang="en-IN" sz="2000" i="1" dirty="0">
                <a:latin typeface="Cambria" panose="02040503050406030204" pitchFamily="18" charset="0"/>
                <a:ea typeface="Cambria" panose="02040503050406030204" pitchFamily="18" charset="0"/>
              </a:rPr>
              <a:t>def </a:t>
            </a:r>
            <a:r>
              <a:rPr lang="en-IN" sz="2000" i="1" dirty="0" err="1">
                <a:latin typeface="Cambria" panose="02040503050406030204" pitchFamily="18" charset="0"/>
                <a:ea typeface="Cambria" panose="02040503050406030204" pitchFamily="18" charset="0"/>
              </a:rPr>
              <a:t>get_weather_category</a:t>
            </a:r>
            <a:r>
              <a:rPr lang="en-IN" sz="2000" i="1" dirty="0">
                <a:latin typeface="Cambria" panose="02040503050406030204" pitchFamily="18" charset="0"/>
                <a:ea typeface="Cambria" panose="02040503050406030204" pitchFamily="18" charset="0"/>
              </a:rPr>
              <a:t>(weather):</a:t>
            </a:r>
          </a:p>
          <a:p>
            <a:pPr algn="l"/>
            <a:r>
              <a:rPr lang="en-IN" sz="2000" i="1" dirty="0">
                <a:latin typeface="Cambria" panose="02040503050406030204" pitchFamily="18" charset="0"/>
                <a:ea typeface="Cambria" panose="02040503050406030204" pitchFamily="18" charset="0"/>
              </a:rPr>
              <a:t>    if 'Fog' in weather and 'Rain' in weather:</a:t>
            </a:r>
          </a:p>
          <a:p>
            <a:pPr algn="l">
              <a:lnSpc>
                <a:spcPct val="160000"/>
              </a:lnSpc>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8361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Implementation</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905068" y="1323956"/>
            <a:ext cx="11127905"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000" i="1" dirty="0">
                <a:latin typeface="Cambria" panose="02040503050406030204" pitchFamily="18" charset="0"/>
                <a:ea typeface="Cambria" panose="02040503050406030204" pitchFamily="18" charset="0"/>
              </a:rPr>
              <a:t>        return 'RAIN+FOG'</a:t>
            </a:r>
          </a:p>
          <a:p>
            <a:pPr algn="l"/>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elif</a:t>
            </a:r>
            <a:r>
              <a:rPr lang="en-IN" sz="2000" i="1" dirty="0">
                <a:latin typeface="Cambria" panose="02040503050406030204" pitchFamily="18" charset="0"/>
                <a:ea typeface="Cambria" panose="02040503050406030204" pitchFamily="18" charset="0"/>
              </a:rPr>
              <a:t> 'Snow' in weather and 'Rain' in weather:</a:t>
            </a:r>
          </a:p>
          <a:p>
            <a:pPr algn="l"/>
            <a:r>
              <a:rPr lang="en-IN" sz="2000" i="1" dirty="0">
                <a:latin typeface="Cambria" panose="02040503050406030204" pitchFamily="18" charset="0"/>
                <a:ea typeface="Cambria" panose="02040503050406030204" pitchFamily="18" charset="0"/>
              </a:rPr>
              <a:t>        return 'SNOW+RAIN'</a:t>
            </a:r>
          </a:p>
          <a:p>
            <a:pPr algn="l"/>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elif</a:t>
            </a:r>
            <a:r>
              <a:rPr lang="en-IN" sz="2000" i="1" dirty="0">
                <a:latin typeface="Cambria" panose="02040503050406030204" pitchFamily="18" charset="0"/>
                <a:ea typeface="Cambria" panose="02040503050406030204" pitchFamily="18" charset="0"/>
              </a:rPr>
              <a:t> 'Snow' in weather:</a:t>
            </a:r>
          </a:p>
          <a:p>
            <a:pPr algn="l"/>
            <a:r>
              <a:rPr lang="en-IN" sz="2000" i="1" dirty="0">
                <a:latin typeface="Cambria" panose="02040503050406030204" pitchFamily="18" charset="0"/>
                <a:ea typeface="Cambria" panose="02040503050406030204" pitchFamily="18" charset="0"/>
              </a:rPr>
              <a:t>        return 'SNOW'</a:t>
            </a:r>
          </a:p>
          <a:p>
            <a:pPr algn="l"/>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elif</a:t>
            </a:r>
            <a:r>
              <a:rPr lang="en-IN" sz="2000" i="1" dirty="0">
                <a:latin typeface="Cambria" panose="02040503050406030204" pitchFamily="18" charset="0"/>
                <a:ea typeface="Cambria" panose="02040503050406030204" pitchFamily="18" charset="0"/>
              </a:rPr>
              <a:t> 'Rain' in weather:</a:t>
            </a:r>
          </a:p>
          <a:p>
            <a:pPr algn="l"/>
            <a:r>
              <a:rPr lang="en-IN" sz="2000" i="1" dirty="0">
                <a:latin typeface="Cambria" panose="02040503050406030204" pitchFamily="18" charset="0"/>
                <a:ea typeface="Cambria" panose="02040503050406030204" pitchFamily="18" charset="0"/>
              </a:rPr>
              <a:t>        return 'RAIN'</a:t>
            </a:r>
          </a:p>
          <a:p>
            <a:pPr algn="l"/>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elif</a:t>
            </a:r>
            <a:r>
              <a:rPr lang="en-IN" sz="2000" i="1" dirty="0">
                <a:latin typeface="Cambria" panose="02040503050406030204" pitchFamily="18" charset="0"/>
                <a:ea typeface="Cambria" panose="02040503050406030204" pitchFamily="18" charset="0"/>
              </a:rPr>
              <a:t> 'Fog' in weather:</a:t>
            </a:r>
          </a:p>
          <a:p>
            <a:pPr algn="l"/>
            <a:r>
              <a:rPr lang="en-IN" sz="2000" i="1" dirty="0">
                <a:latin typeface="Cambria" panose="02040503050406030204" pitchFamily="18" charset="0"/>
                <a:ea typeface="Cambria" panose="02040503050406030204" pitchFamily="18" charset="0"/>
              </a:rPr>
              <a:t>        return 'FOG'</a:t>
            </a:r>
          </a:p>
          <a:p>
            <a:pPr algn="l"/>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elif</a:t>
            </a:r>
            <a:r>
              <a:rPr lang="en-IN" sz="2000" i="1" dirty="0">
                <a:latin typeface="Cambria" panose="02040503050406030204" pitchFamily="18" charset="0"/>
                <a:ea typeface="Cambria" panose="02040503050406030204" pitchFamily="18" charset="0"/>
              </a:rPr>
              <a:t> 'Clear' in weather:</a:t>
            </a:r>
          </a:p>
          <a:p>
            <a:pPr algn="l"/>
            <a:r>
              <a:rPr lang="en-IN" sz="2000" i="1" dirty="0">
                <a:latin typeface="Cambria" panose="02040503050406030204" pitchFamily="18" charset="0"/>
                <a:ea typeface="Cambria" panose="02040503050406030204" pitchFamily="18" charset="0"/>
              </a:rPr>
              <a:t>        return 'CLEAR'</a:t>
            </a:r>
          </a:p>
          <a:p>
            <a:pPr algn="l"/>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elif</a:t>
            </a:r>
            <a:r>
              <a:rPr lang="en-IN" sz="2000" i="1" dirty="0">
                <a:latin typeface="Cambria" panose="02040503050406030204" pitchFamily="18" charset="0"/>
                <a:ea typeface="Cambria" panose="02040503050406030204" pitchFamily="18" charset="0"/>
              </a:rPr>
              <a:t> 'Cloudy' in weather:</a:t>
            </a:r>
          </a:p>
          <a:p>
            <a:pPr algn="l"/>
            <a:r>
              <a:rPr lang="en-IN" sz="2000" i="1" dirty="0">
                <a:latin typeface="Cambria" panose="02040503050406030204" pitchFamily="18" charset="0"/>
                <a:ea typeface="Cambria" panose="02040503050406030204" pitchFamily="18" charset="0"/>
              </a:rPr>
              <a:t>        return 'CLOUDY'</a:t>
            </a:r>
          </a:p>
          <a:p>
            <a:pPr algn="l"/>
            <a:r>
              <a:rPr lang="en-IN" sz="2000" i="1" dirty="0">
                <a:latin typeface="Cambria" panose="02040503050406030204" pitchFamily="18" charset="0"/>
                <a:ea typeface="Cambria" panose="02040503050406030204" pitchFamily="18" charset="0"/>
              </a:rPr>
              <a:t>    else:</a:t>
            </a:r>
          </a:p>
          <a:p>
            <a:pPr algn="l"/>
            <a:r>
              <a:rPr lang="en-IN" sz="2000" i="1" dirty="0">
                <a:latin typeface="Cambria" panose="02040503050406030204" pitchFamily="18" charset="0"/>
                <a:ea typeface="Cambria" panose="02040503050406030204" pitchFamily="18" charset="0"/>
              </a:rPr>
              <a:t>        return 'OTHER'</a:t>
            </a:r>
          </a:p>
          <a:p>
            <a:pPr algn="l"/>
            <a:br>
              <a:rPr lang="en-IN" sz="2000" i="1" dirty="0">
                <a:latin typeface="Cambria" panose="02040503050406030204" pitchFamily="18" charset="0"/>
                <a:ea typeface="Cambria" panose="02040503050406030204" pitchFamily="18" charset="0"/>
              </a:rPr>
            </a:br>
            <a:r>
              <a:rPr lang="en-IN" sz="2000" i="1" dirty="0">
                <a:latin typeface="Cambria" panose="02040503050406030204" pitchFamily="18" charset="0"/>
                <a:ea typeface="Cambria" panose="02040503050406030204" pitchFamily="18" charset="0"/>
              </a:rPr>
              <a:t>data['</a:t>
            </a:r>
            <a:r>
              <a:rPr lang="en-IN" sz="2000" i="1" dirty="0" err="1">
                <a:latin typeface="Cambria" panose="02040503050406030204" pitchFamily="18" charset="0"/>
                <a:ea typeface="Cambria" panose="02040503050406030204" pitchFamily="18" charset="0"/>
              </a:rPr>
              <a:t>Weather_Category</a:t>
            </a:r>
            <a:r>
              <a:rPr lang="en-IN" sz="2000" i="1" dirty="0">
                <a:latin typeface="Cambria" panose="02040503050406030204" pitchFamily="18" charset="0"/>
                <a:ea typeface="Cambria" panose="02040503050406030204" pitchFamily="18" charset="0"/>
              </a:rPr>
              <a:t>'] = data['Weather'].apply(</a:t>
            </a:r>
            <a:r>
              <a:rPr lang="en-IN" sz="2000" i="1" dirty="0" err="1">
                <a:latin typeface="Cambria" panose="02040503050406030204" pitchFamily="18" charset="0"/>
                <a:ea typeface="Cambria" panose="02040503050406030204" pitchFamily="18" charset="0"/>
              </a:rPr>
              <a:t>get_weather_category</a:t>
            </a:r>
            <a:r>
              <a:rPr lang="en-IN" sz="2000" i="1" dirty="0">
                <a:latin typeface="Cambria" panose="02040503050406030204" pitchFamily="18" charset="0"/>
                <a:ea typeface="Cambria" panose="02040503050406030204" pitchFamily="18" charset="0"/>
              </a:rPr>
              <a:t>)</a:t>
            </a:r>
          </a:p>
          <a:p>
            <a:pPr algn="l"/>
            <a:br>
              <a:rPr lang="en-IN" sz="2000" i="1" dirty="0">
                <a:latin typeface="Cambria" panose="02040503050406030204" pitchFamily="18" charset="0"/>
                <a:ea typeface="Cambria" panose="02040503050406030204" pitchFamily="18" charset="0"/>
              </a:rPr>
            </a:br>
            <a:endParaRPr lang="en-IN" sz="2000" i="1" kern="5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15973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Implementation</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923730" y="1323956"/>
            <a:ext cx="11109243"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000" i="1" dirty="0">
                <a:latin typeface="Cambria" panose="02040503050406030204" pitchFamily="18" charset="0"/>
                <a:ea typeface="Cambria" panose="02040503050406030204" pitchFamily="18" charset="0"/>
              </a:rPr>
              <a:t># Split data into features (X) and target variable (y)</a:t>
            </a:r>
          </a:p>
          <a:p>
            <a:pPr algn="l"/>
            <a:r>
              <a:rPr lang="en-IN" sz="2000" i="1" dirty="0">
                <a:latin typeface="Cambria" panose="02040503050406030204" pitchFamily="18" charset="0"/>
                <a:ea typeface="Cambria" panose="02040503050406030204" pitchFamily="18" charset="0"/>
              </a:rPr>
              <a:t>X = data[['</a:t>
            </a:r>
            <a:r>
              <a:rPr lang="en-IN" sz="2000" i="1" dirty="0" err="1">
                <a:latin typeface="Cambria" panose="02040503050406030204" pitchFamily="18" charset="0"/>
                <a:ea typeface="Cambria" panose="02040503050406030204" pitchFamily="18" charset="0"/>
              </a:rPr>
              <a:t>Temp_C</a:t>
            </a:r>
            <a:r>
              <a:rPr lang="en-IN" sz="2000" i="1" dirty="0">
                <a:latin typeface="Cambria" panose="02040503050406030204" pitchFamily="18" charset="0"/>
                <a:ea typeface="Cambria" panose="02040503050406030204" pitchFamily="18" charset="0"/>
              </a:rPr>
              <a:t>', 'Dew Point </a:t>
            </a:r>
            <a:r>
              <a:rPr lang="en-IN" sz="2000" i="1" dirty="0" err="1">
                <a:latin typeface="Cambria" panose="02040503050406030204" pitchFamily="18" charset="0"/>
                <a:ea typeface="Cambria" panose="02040503050406030204" pitchFamily="18" charset="0"/>
              </a:rPr>
              <a:t>Temp_C</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Rel</a:t>
            </a:r>
            <a:r>
              <a:rPr lang="en-IN" sz="2000" i="1" dirty="0">
                <a:latin typeface="Cambria" panose="02040503050406030204" pitchFamily="18" charset="0"/>
                <a:ea typeface="Cambria" panose="02040503050406030204" pitchFamily="18" charset="0"/>
              </a:rPr>
              <a:t> Hum_%', 'Wind </a:t>
            </a:r>
            <a:r>
              <a:rPr lang="en-IN" sz="2000" i="1" dirty="0" err="1">
                <a:latin typeface="Cambria" panose="02040503050406030204" pitchFamily="18" charset="0"/>
                <a:ea typeface="Cambria" panose="02040503050406030204" pitchFamily="18" charset="0"/>
              </a:rPr>
              <a:t>Speed_km</a:t>
            </a:r>
            <a:r>
              <a:rPr lang="en-IN" sz="2000" i="1" dirty="0">
                <a:latin typeface="Cambria" panose="02040503050406030204" pitchFamily="18" charset="0"/>
                <a:ea typeface="Cambria" panose="02040503050406030204" pitchFamily="18" charset="0"/>
              </a:rPr>
              <a:t>/h', '</a:t>
            </a:r>
            <a:r>
              <a:rPr lang="en-IN" sz="2000" i="1" dirty="0" err="1">
                <a:latin typeface="Cambria" panose="02040503050406030204" pitchFamily="18" charset="0"/>
                <a:ea typeface="Cambria" panose="02040503050406030204" pitchFamily="18" charset="0"/>
              </a:rPr>
              <a:t>Visibility_km</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Press_kPa</a:t>
            </a:r>
            <a:r>
              <a:rPr lang="en-IN" sz="2000" i="1" dirty="0">
                <a:latin typeface="Cambria" panose="02040503050406030204" pitchFamily="18" charset="0"/>
                <a:ea typeface="Cambria" panose="02040503050406030204" pitchFamily="18" charset="0"/>
              </a:rPr>
              <a:t>']]</a:t>
            </a:r>
          </a:p>
          <a:p>
            <a:pPr algn="l"/>
            <a:r>
              <a:rPr lang="en-IN" sz="2000" i="1" dirty="0">
                <a:latin typeface="Cambria" panose="02040503050406030204" pitchFamily="18" charset="0"/>
                <a:ea typeface="Cambria" panose="02040503050406030204" pitchFamily="18" charset="0"/>
              </a:rPr>
              <a:t>y = data['</a:t>
            </a:r>
            <a:r>
              <a:rPr lang="en-IN" sz="2000" i="1" dirty="0" err="1">
                <a:latin typeface="Cambria" panose="02040503050406030204" pitchFamily="18" charset="0"/>
                <a:ea typeface="Cambria" panose="02040503050406030204" pitchFamily="18" charset="0"/>
              </a:rPr>
              <a:t>Weather_Category</a:t>
            </a:r>
            <a:r>
              <a:rPr lang="en-IN" sz="2000" i="1" dirty="0">
                <a:latin typeface="Cambria" panose="02040503050406030204" pitchFamily="18" charset="0"/>
                <a:ea typeface="Cambria" panose="02040503050406030204" pitchFamily="18" charset="0"/>
              </a:rPr>
              <a:t>']</a:t>
            </a:r>
          </a:p>
          <a:p>
            <a:pPr algn="l"/>
            <a:br>
              <a:rPr lang="en-IN" sz="2000" i="1" dirty="0">
                <a:latin typeface="Cambria" panose="02040503050406030204" pitchFamily="18" charset="0"/>
                <a:ea typeface="Cambria" panose="02040503050406030204" pitchFamily="18" charset="0"/>
              </a:rPr>
            </a:br>
            <a:r>
              <a:rPr lang="en-IN" sz="2000" i="1" dirty="0">
                <a:latin typeface="Cambria" panose="02040503050406030204" pitchFamily="18" charset="0"/>
                <a:ea typeface="Cambria" panose="02040503050406030204" pitchFamily="18" charset="0"/>
              </a:rPr>
              <a:t># Split data into training and testing sets</a:t>
            </a:r>
          </a:p>
          <a:p>
            <a:pPr algn="l"/>
            <a:r>
              <a:rPr lang="en-IN" sz="2000" i="1" dirty="0" err="1">
                <a:latin typeface="Cambria" panose="02040503050406030204" pitchFamily="18" charset="0"/>
                <a:ea typeface="Cambria" panose="02040503050406030204" pitchFamily="18" charset="0"/>
              </a:rPr>
              <a:t>X_train</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X_test</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y_train</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y_test</a:t>
            </a:r>
            <a:r>
              <a:rPr lang="en-IN" sz="2000" i="1" dirty="0">
                <a:latin typeface="Cambria" panose="02040503050406030204" pitchFamily="18" charset="0"/>
                <a:ea typeface="Cambria" panose="02040503050406030204" pitchFamily="18" charset="0"/>
              </a:rPr>
              <a:t> = </a:t>
            </a:r>
            <a:r>
              <a:rPr lang="en-IN" sz="2000" i="1" dirty="0" err="1">
                <a:latin typeface="Cambria" panose="02040503050406030204" pitchFamily="18" charset="0"/>
                <a:ea typeface="Cambria" panose="02040503050406030204" pitchFamily="18" charset="0"/>
              </a:rPr>
              <a:t>train_test_split</a:t>
            </a:r>
            <a:r>
              <a:rPr lang="en-IN" sz="2000" i="1" dirty="0">
                <a:latin typeface="Cambria" panose="02040503050406030204" pitchFamily="18" charset="0"/>
                <a:ea typeface="Cambria" panose="02040503050406030204" pitchFamily="18" charset="0"/>
              </a:rPr>
              <a:t>(X, y, </a:t>
            </a:r>
            <a:r>
              <a:rPr lang="en-IN" sz="2000" i="1" dirty="0" err="1">
                <a:latin typeface="Cambria" panose="02040503050406030204" pitchFamily="18" charset="0"/>
                <a:ea typeface="Cambria" panose="02040503050406030204" pitchFamily="18" charset="0"/>
              </a:rPr>
              <a:t>test_size</a:t>
            </a:r>
            <a:r>
              <a:rPr lang="en-IN" sz="2000" i="1" dirty="0">
                <a:latin typeface="Cambria" panose="02040503050406030204" pitchFamily="18" charset="0"/>
                <a:ea typeface="Cambria" panose="02040503050406030204" pitchFamily="18" charset="0"/>
              </a:rPr>
              <a:t>=0.2, </a:t>
            </a:r>
            <a:r>
              <a:rPr lang="en-IN" sz="2000" i="1" dirty="0" err="1">
                <a:latin typeface="Cambria" panose="02040503050406030204" pitchFamily="18" charset="0"/>
                <a:ea typeface="Cambria" panose="02040503050406030204" pitchFamily="18" charset="0"/>
              </a:rPr>
              <a:t>random_state</a:t>
            </a:r>
            <a:r>
              <a:rPr lang="en-IN" sz="2000" i="1" dirty="0">
                <a:latin typeface="Cambria" panose="02040503050406030204" pitchFamily="18" charset="0"/>
                <a:ea typeface="Cambria" panose="02040503050406030204" pitchFamily="18" charset="0"/>
              </a:rPr>
              <a:t>=42)</a:t>
            </a:r>
          </a:p>
          <a:p>
            <a:pPr algn="l"/>
            <a:br>
              <a:rPr lang="en-IN" sz="2000" i="1" dirty="0">
                <a:latin typeface="Cambria" panose="02040503050406030204" pitchFamily="18" charset="0"/>
                <a:ea typeface="Cambria" panose="02040503050406030204" pitchFamily="18" charset="0"/>
              </a:rPr>
            </a:br>
            <a:r>
              <a:rPr lang="en-IN" sz="2000" i="1" dirty="0">
                <a:latin typeface="Cambria" panose="02040503050406030204" pitchFamily="18" charset="0"/>
                <a:ea typeface="Cambria" panose="02040503050406030204" pitchFamily="18" charset="0"/>
              </a:rPr>
              <a:t># Model training</a:t>
            </a:r>
          </a:p>
          <a:p>
            <a:pPr algn="l"/>
            <a:r>
              <a:rPr lang="en-IN" sz="2000" i="1" dirty="0">
                <a:latin typeface="Cambria" panose="02040503050406030204" pitchFamily="18" charset="0"/>
                <a:ea typeface="Cambria" panose="02040503050406030204" pitchFamily="18" charset="0"/>
              </a:rPr>
              <a:t>model = </a:t>
            </a:r>
            <a:r>
              <a:rPr lang="en-IN" sz="2000" i="1" dirty="0" err="1">
                <a:latin typeface="Cambria" panose="02040503050406030204" pitchFamily="18" charset="0"/>
                <a:ea typeface="Cambria" panose="02040503050406030204" pitchFamily="18" charset="0"/>
              </a:rPr>
              <a:t>RandomForestClassifier</a:t>
            </a:r>
            <a:r>
              <a:rPr lang="en-IN" sz="2000" i="1" dirty="0">
                <a:latin typeface="Cambria" panose="02040503050406030204" pitchFamily="18" charset="0"/>
                <a:ea typeface="Cambria" panose="02040503050406030204" pitchFamily="18" charset="0"/>
              </a:rPr>
              <a:t>(</a:t>
            </a:r>
            <a:r>
              <a:rPr lang="en-IN" sz="2000" i="1" dirty="0" err="1">
                <a:latin typeface="Cambria" panose="02040503050406030204" pitchFamily="18" charset="0"/>
                <a:ea typeface="Cambria" panose="02040503050406030204" pitchFamily="18" charset="0"/>
              </a:rPr>
              <a:t>n_estimators</a:t>
            </a:r>
            <a:r>
              <a:rPr lang="en-IN" sz="2000" i="1" dirty="0">
                <a:latin typeface="Cambria" panose="02040503050406030204" pitchFamily="18" charset="0"/>
                <a:ea typeface="Cambria" panose="02040503050406030204" pitchFamily="18" charset="0"/>
              </a:rPr>
              <a:t>=100, </a:t>
            </a:r>
            <a:r>
              <a:rPr lang="en-IN" sz="2000" i="1" dirty="0" err="1">
                <a:latin typeface="Cambria" panose="02040503050406030204" pitchFamily="18" charset="0"/>
                <a:ea typeface="Cambria" panose="02040503050406030204" pitchFamily="18" charset="0"/>
              </a:rPr>
              <a:t>random_state</a:t>
            </a:r>
            <a:r>
              <a:rPr lang="en-IN" sz="2000" i="1" dirty="0">
                <a:latin typeface="Cambria" panose="02040503050406030204" pitchFamily="18" charset="0"/>
                <a:ea typeface="Cambria" panose="02040503050406030204" pitchFamily="18" charset="0"/>
              </a:rPr>
              <a:t>=42)</a:t>
            </a:r>
          </a:p>
          <a:p>
            <a:pPr algn="l"/>
            <a:r>
              <a:rPr lang="en-IN" sz="2000" i="1" dirty="0" err="1">
                <a:latin typeface="Cambria" panose="02040503050406030204" pitchFamily="18" charset="0"/>
                <a:ea typeface="Cambria" panose="02040503050406030204" pitchFamily="18" charset="0"/>
              </a:rPr>
              <a:t>model.fit</a:t>
            </a:r>
            <a:r>
              <a:rPr lang="en-IN" sz="2000" i="1" dirty="0">
                <a:latin typeface="Cambria" panose="02040503050406030204" pitchFamily="18" charset="0"/>
                <a:ea typeface="Cambria" panose="02040503050406030204" pitchFamily="18" charset="0"/>
              </a:rPr>
              <a:t>(</a:t>
            </a:r>
            <a:r>
              <a:rPr lang="en-IN" sz="2000" i="1" dirty="0" err="1">
                <a:latin typeface="Cambria" panose="02040503050406030204" pitchFamily="18" charset="0"/>
                <a:ea typeface="Cambria" panose="02040503050406030204" pitchFamily="18" charset="0"/>
              </a:rPr>
              <a:t>X_train</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y_train</a:t>
            </a:r>
            <a:r>
              <a:rPr lang="en-IN" sz="2000" i="1" dirty="0">
                <a:latin typeface="Cambria" panose="02040503050406030204" pitchFamily="18" charset="0"/>
                <a:ea typeface="Cambria" panose="02040503050406030204" pitchFamily="18" charset="0"/>
              </a:rPr>
              <a:t>)</a:t>
            </a:r>
          </a:p>
          <a:p>
            <a:pPr algn="l"/>
            <a:br>
              <a:rPr lang="en-IN" sz="2000" i="1" dirty="0">
                <a:latin typeface="Cambria" panose="02040503050406030204" pitchFamily="18" charset="0"/>
                <a:ea typeface="Cambria" panose="02040503050406030204" pitchFamily="18" charset="0"/>
              </a:rPr>
            </a:br>
            <a:r>
              <a:rPr lang="en-IN" sz="2000" i="1" dirty="0">
                <a:latin typeface="Cambria" panose="02040503050406030204" pitchFamily="18" charset="0"/>
                <a:ea typeface="Cambria" panose="02040503050406030204" pitchFamily="18" charset="0"/>
              </a:rPr>
              <a:t># Model evaluation</a:t>
            </a:r>
          </a:p>
          <a:p>
            <a:pPr algn="l"/>
            <a:r>
              <a:rPr lang="en-IN" sz="2000" i="1" dirty="0" err="1">
                <a:latin typeface="Cambria" panose="02040503050406030204" pitchFamily="18" charset="0"/>
                <a:ea typeface="Cambria" panose="02040503050406030204" pitchFamily="18" charset="0"/>
              </a:rPr>
              <a:t>y_pred</a:t>
            </a:r>
            <a:r>
              <a:rPr lang="en-IN" sz="2000" i="1" dirty="0">
                <a:latin typeface="Cambria" panose="02040503050406030204" pitchFamily="18" charset="0"/>
                <a:ea typeface="Cambria" panose="02040503050406030204" pitchFamily="18" charset="0"/>
              </a:rPr>
              <a:t> = </a:t>
            </a:r>
            <a:r>
              <a:rPr lang="en-IN" sz="2000" i="1" dirty="0" err="1">
                <a:latin typeface="Cambria" panose="02040503050406030204" pitchFamily="18" charset="0"/>
                <a:ea typeface="Cambria" panose="02040503050406030204" pitchFamily="18" charset="0"/>
              </a:rPr>
              <a:t>model.predict</a:t>
            </a:r>
            <a:r>
              <a:rPr lang="en-IN" sz="2000" i="1" dirty="0">
                <a:latin typeface="Cambria" panose="02040503050406030204" pitchFamily="18" charset="0"/>
                <a:ea typeface="Cambria" panose="02040503050406030204" pitchFamily="18" charset="0"/>
              </a:rPr>
              <a:t>(</a:t>
            </a:r>
            <a:r>
              <a:rPr lang="en-IN" sz="2000" i="1" dirty="0" err="1">
                <a:latin typeface="Cambria" panose="02040503050406030204" pitchFamily="18" charset="0"/>
                <a:ea typeface="Cambria" panose="02040503050406030204" pitchFamily="18" charset="0"/>
              </a:rPr>
              <a:t>X_test</a:t>
            </a:r>
            <a:r>
              <a:rPr lang="en-IN" sz="2000" i="1" dirty="0">
                <a:latin typeface="Cambria" panose="02040503050406030204" pitchFamily="18" charset="0"/>
                <a:ea typeface="Cambria" panose="02040503050406030204" pitchFamily="18" charset="0"/>
              </a:rPr>
              <a:t>)</a:t>
            </a:r>
          </a:p>
          <a:p>
            <a:pPr algn="l"/>
            <a:r>
              <a:rPr lang="en-IN" sz="2000" i="1" dirty="0">
                <a:latin typeface="Cambria" panose="02040503050406030204" pitchFamily="18" charset="0"/>
                <a:ea typeface="Cambria" panose="02040503050406030204" pitchFamily="18" charset="0"/>
              </a:rPr>
              <a:t>accuracy = </a:t>
            </a:r>
            <a:r>
              <a:rPr lang="en-IN" sz="2000" i="1" dirty="0" err="1">
                <a:latin typeface="Cambria" panose="02040503050406030204" pitchFamily="18" charset="0"/>
                <a:ea typeface="Cambria" panose="02040503050406030204" pitchFamily="18" charset="0"/>
              </a:rPr>
              <a:t>accuracy_score</a:t>
            </a:r>
            <a:r>
              <a:rPr lang="en-IN" sz="2000" i="1" dirty="0">
                <a:latin typeface="Cambria" panose="02040503050406030204" pitchFamily="18" charset="0"/>
                <a:ea typeface="Cambria" panose="02040503050406030204" pitchFamily="18" charset="0"/>
              </a:rPr>
              <a:t>(</a:t>
            </a:r>
            <a:r>
              <a:rPr lang="en-IN" sz="2000" i="1" dirty="0" err="1">
                <a:latin typeface="Cambria" panose="02040503050406030204" pitchFamily="18" charset="0"/>
                <a:ea typeface="Cambria" panose="02040503050406030204" pitchFamily="18" charset="0"/>
              </a:rPr>
              <a:t>y_test</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y_pred</a:t>
            </a:r>
            <a:r>
              <a:rPr lang="en-IN" sz="2000" i="1" dirty="0">
                <a:latin typeface="Cambria" panose="02040503050406030204" pitchFamily="18" charset="0"/>
                <a:ea typeface="Cambria" panose="02040503050406030204" pitchFamily="18" charset="0"/>
              </a:rPr>
              <a:t>)</a:t>
            </a:r>
          </a:p>
          <a:p>
            <a:pPr algn="l"/>
            <a:r>
              <a:rPr lang="en-IN" sz="2000" i="1" dirty="0">
                <a:latin typeface="Cambria" panose="02040503050406030204" pitchFamily="18" charset="0"/>
                <a:ea typeface="Cambria" panose="02040503050406030204" pitchFamily="18" charset="0"/>
              </a:rPr>
              <a:t>print("Accuracy:", accuracy)</a:t>
            </a:r>
          </a:p>
          <a:p>
            <a:pPr algn="l"/>
            <a:r>
              <a:rPr lang="en-IN" sz="2000" i="1" dirty="0">
                <a:latin typeface="Cambria" panose="02040503050406030204" pitchFamily="18" charset="0"/>
                <a:ea typeface="Cambria" panose="02040503050406030204" pitchFamily="18" charset="0"/>
              </a:rPr>
              <a:t>print("\</a:t>
            </a:r>
            <a:r>
              <a:rPr lang="en-IN" sz="2000" i="1" dirty="0" err="1">
                <a:latin typeface="Cambria" panose="02040503050406030204" pitchFamily="18" charset="0"/>
                <a:ea typeface="Cambria" panose="02040503050406030204" pitchFamily="18" charset="0"/>
              </a:rPr>
              <a:t>nClassification</a:t>
            </a:r>
            <a:r>
              <a:rPr lang="en-IN" sz="2000" i="1" dirty="0">
                <a:latin typeface="Cambria" panose="02040503050406030204" pitchFamily="18" charset="0"/>
                <a:ea typeface="Cambria" panose="02040503050406030204" pitchFamily="18" charset="0"/>
              </a:rPr>
              <a:t> Report:")</a:t>
            </a:r>
          </a:p>
          <a:p>
            <a:pPr algn="l"/>
            <a:r>
              <a:rPr lang="en-IN" sz="2000" i="1" dirty="0">
                <a:latin typeface="Cambria" panose="02040503050406030204" pitchFamily="18" charset="0"/>
                <a:ea typeface="Cambria" panose="02040503050406030204" pitchFamily="18" charset="0"/>
              </a:rPr>
              <a:t>print(</a:t>
            </a:r>
            <a:r>
              <a:rPr lang="en-IN" sz="2000" i="1" dirty="0" err="1">
                <a:latin typeface="Cambria" panose="02040503050406030204" pitchFamily="18" charset="0"/>
                <a:ea typeface="Cambria" panose="02040503050406030204" pitchFamily="18" charset="0"/>
              </a:rPr>
              <a:t>classification_report</a:t>
            </a:r>
            <a:r>
              <a:rPr lang="en-IN" sz="2000" i="1" dirty="0">
                <a:latin typeface="Cambria" panose="02040503050406030204" pitchFamily="18" charset="0"/>
                <a:ea typeface="Cambria" panose="02040503050406030204" pitchFamily="18" charset="0"/>
              </a:rPr>
              <a:t>(</a:t>
            </a:r>
            <a:r>
              <a:rPr lang="en-IN" sz="2000" i="1" dirty="0" err="1">
                <a:latin typeface="Cambria" panose="02040503050406030204" pitchFamily="18" charset="0"/>
                <a:ea typeface="Cambria" panose="02040503050406030204" pitchFamily="18" charset="0"/>
              </a:rPr>
              <a:t>y_test</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y_pred</a:t>
            </a:r>
            <a:r>
              <a:rPr lang="en-IN" sz="2000" i="1" dirty="0">
                <a:latin typeface="Cambria" panose="02040503050406030204" pitchFamily="18" charset="0"/>
                <a:ea typeface="Cambria" panose="02040503050406030204" pitchFamily="18" charset="0"/>
              </a:rPr>
              <a:t>))</a:t>
            </a:r>
          </a:p>
          <a:p>
            <a:pPr algn="l"/>
            <a:r>
              <a:rPr lang="en-IN" sz="2000" i="1" dirty="0">
                <a:latin typeface="Cambria" panose="02040503050406030204" pitchFamily="18" charset="0"/>
                <a:ea typeface="Cambria" panose="02040503050406030204" pitchFamily="18" charset="0"/>
              </a:rPr>
              <a:t>print("\</a:t>
            </a:r>
            <a:r>
              <a:rPr lang="en-IN" sz="2000" i="1" dirty="0" err="1">
                <a:latin typeface="Cambria" panose="02040503050406030204" pitchFamily="18" charset="0"/>
                <a:ea typeface="Cambria" panose="02040503050406030204" pitchFamily="18" charset="0"/>
              </a:rPr>
              <a:t>nConfusion</a:t>
            </a:r>
            <a:r>
              <a:rPr lang="en-IN" sz="2000" i="1" dirty="0">
                <a:latin typeface="Cambria" panose="02040503050406030204" pitchFamily="18" charset="0"/>
                <a:ea typeface="Cambria" panose="02040503050406030204" pitchFamily="18" charset="0"/>
              </a:rPr>
              <a:t> Matrix:")</a:t>
            </a:r>
          </a:p>
          <a:p>
            <a:pPr algn="l"/>
            <a:r>
              <a:rPr lang="en-IN" sz="2000" i="1" dirty="0">
                <a:latin typeface="Cambria" panose="02040503050406030204" pitchFamily="18" charset="0"/>
                <a:ea typeface="Cambria" panose="02040503050406030204" pitchFamily="18" charset="0"/>
              </a:rPr>
              <a:t>print(</a:t>
            </a:r>
            <a:r>
              <a:rPr lang="en-IN" sz="2000" i="1" dirty="0" err="1">
                <a:latin typeface="Cambria" panose="02040503050406030204" pitchFamily="18" charset="0"/>
                <a:ea typeface="Cambria" panose="02040503050406030204" pitchFamily="18" charset="0"/>
              </a:rPr>
              <a:t>confusion_matrix</a:t>
            </a:r>
            <a:r>
              <a:rPr lang="en-IN" sz="2000" i="1" dirty="0">
                <a:latin typeface="Cambria" panose="02040503050406030204" pitchFamily="18" charset="0"/>
                <a:ea typeface="Cambria" panose="02040503050406030204" pitchFamily="18" charset="0"/>
              </a:rPr>
              <a:t>(</a:t>
            </a:r>
            <a:r>
              <a:rPr lang="en-IN" sz="2000" i="1" dirty="0" err="1">
                <a:latin typeface="Cambria" panose="02040503050406030204" pitchFamily="18" charset="0"/>
                <a:ea typeface="Cambria" panose="02040503050406030204" pitchFamily="18" charset="0"/>
              </a:rPr>
              <a:t>y_test</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y_pred</a:t>
            </a:r>
            <a:r>
              <a:rPr lang="en-IN" sz="2000" i="1" dirty="0">
                <a:latin typeface="Cambria" panose="02040503050406030204" pitchFamily="18" charset="0"/>
                <a:ea typeface="Cambria" panose="02040503050406030204" pitchFamily="18" charset="0"/>
              </a:rPr>
              <a:t>))</a:t>
            </a:r>
          </a:p>
          <a:p>
            <a:pPr algn="l"/>
            <a:endParaRPr lang="en-IN" sz="2000" i="1" dirty="0">
              <a:latin typeface="Cambria" panose="02040503050406030204" pitchFamily="18" charset="0"/>
              <a:ea typeface="Cambria" panose="02040503050406030204" pitchFamily="18" charset="0"/>
            </a:endParaRPr>
          </a:p>
          <a:p>
            <a:pPr algn="l"/>
            <a:br>
              <a:rPr lang="en-IN" sz="2000" i="1" dirty="0">
                <a:latin typeface="Cambria" panose="02040503050406030204" pitchFamily="18" charset="0"/>
                <a:ea typeface="Cambria" panose="02040503050406030204" pitchFamily="18" charset="0"/>
              </a:rPr>
            </a:br>
            <a:endParaRPr lang="en-IN" sz="2000" i="1" kern="5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5871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Implementation</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961053" y="1323956"/>
            <a:ext cx="11071921"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IN" sz="2000" i="1" dirty="0">
                <a:latin typeface="Cambria" panose="02040503050406030204" pitchFamily="18" charset="0"/>
                <a:ea typeface="Cambria" panose="02040503050406030204" pitchFamily="18" charset="0"/>
              </a:rPr>
            </a:br>
            <a:r>
              <a:rPr lang="en-IN" sz="2000" i="1" dirty="0">
                <a:latin typeface="Cambria" panose="02040503050406030204" pitchFamily="18" charset="0"/>
                <a:ea typeface="Cambria" panose="02040503050406030204" pitchFamily="18" charset="0"/>
              </a:rPr>
              <a:t># Example of weather prediction</a:t>
            </a:r>
          </a:p>
          <a:p>
            <a:pPr algn="l"/>
            <a:r>
              <a:rPr lang="en-IN" sz="2000" i="1" dirty="0" err="1">
                <a:latin typeface="Cambria" panose="02040503050406030204" pitchFamily="18" charset="0"/>
                <a:ea typeface="Cambria" panose="02040503050406030204" pitchFamily="18" charset="0"/>
              </a:rPr>
              <a:t>example_features</a:t>
            </a:r>
            <a:r>
              <a:rPr lang="en-IN" sz="2000" i="1" dirty="0">
                <a:latin typeface="Cambria" panose="02040503050406030204" pitchFamily="18" charset="0"/>
                <a:ea typeface="Cambria" panose="02040503050406030204" pitchFamily="18" charset="0"/>
              </a:rPr>
              <a:t> = [[15.0, 10.0, 70, 20, 10, 100]]  </a:t>
            </a:r>
          </a:p>
          <a:p>
            <a:pPr algn="l"/>
            <a:r>
              <a:rPr lang="en-IN" sz="2000" i="1" dirty="0">
                <a:latin typeface="Cambria" panose="02040503050406030204" pitchFamily="18" charset="0"/>
                <a:ea typeface="Cambria" panose="02040503050406030204" pitchFamily="18" charset="0"/>
              </a:rPr>
              <a:t># Adjust feature values here</a:t>
            </a:r>
          </a:p>
          <a:p>
            <a:pPr algn="l"/>
            <a:br>
              <a:rPr lang="en-IN" sz="2000" i="1" dirty="0">
                <a:latin typeface="Cambria" panose="02040503050406030204" pitchFamily="18" charset="0"/>
                <a:ea typeface="Cambria" panose="02040503050406030204" pitchFamily="18" charset="0"/>
              </a:rPr>
            </a:br>
            <a:r>
              <a:rPr lang="en-IN" sz="2000" i="1" dirty="0" err="1">
                <a:latin typeface="Cambria" panose="02040503050406030204" pitchFamily="18" charset="0"/>
                <a:ea typeface="Cambria" panose="02040503050406030204" pitchFamily="18" charset="0"/>
              </a:rPr>
              <a:t>predicted_weather_category</a:t>
            </a:r>
            <a:r>
              <a:rPr lang="en-IN" sz="2000" i="1" dirty="0">
                <a:latin typeface="Cambria" panose="02040503050406030204" pitchFamily="18" charset="0"/>
                <a:ea typeface="Cambria" panose="02040503050406030204" pitchFamily="18" charset="0"/>
              </a:rPr>
              <a:t> = </a:t>
            </a:r>
            <a:r>
              <a:rPr lang="en-IN" sz="2000" i="1" dirty="0" err="1">
                <a:latin typeface="Cambria" panose="02040503050406030204" pitchFamily="18" charset="0"/>
                <a:ea typeface="Cambria" panose="02040503050406030204" pitchFamily="18" charset="0"/>
              </a:rPr>
              <a:t>model.predict</a:t>
            </a:r>
            <a:r>
              <a:rPr lang="en-IN" sz="2000" i="1" dirty="0">
                <a:latin typeface="Cambria" panose="02040503050406030204" pitchFamily="18" charset="0"/>
                <a:ea typeface="Cambria" panose="02040503050406030204" pitchFamily="18" charset="0"/>
              </a:rPr>
              <a:t>(</a:t>
            </a:r>
            <a:r>
              <a:rPr lang="en-IN" sz="2000" i="1" dirty="0" err="1">
                <a:latin typeface="Cambria" panose="02040503050406030204" pitchFamily="18" charset="0"/>
                <a:ea typeface="Cambria" panose="02040503050406030204" pitchFamily="18" charset="0"/>
              </a:rPr>
              <a:t>example_features</a:t>
            </a:r>
            <a:r>
              <a:rPr lang="en-IN" sz="2000" i="1" dirty="0">
                <a:latin typeface="Cambria" panose="02040503050406030204" pitchFamily="18" charset="0"/>
                <a:ea typeface="Cambria" panose="02040503050406030204" pitchFamily="18" charset="0"/>
              </a:rPr>
              <a:t>)</a:t>
            </a:r>
          </a:p>
          <a:p>
            <a:pPr algn="l"/>
            <a:r>
              <a:rPr lang="en-IN" sz="2000" i="1" dirty="0">
                <a:latin typeface="Cambria" panose="02040503050406030204" pitchFamily="18" charset="0"/>
                <a:ea typeface="Cambria" panose="02040503050406030204" pitchFamily="18" charset="0"/>
              </a:rPr>
              <a:t>print("\</a:t>
            </a:r>
            <a:r>
              <a:rPr lang="en-IN" sz="2000" i="1" dirty="0" err="1">
                <a:latin typeface="Cambria" panose="02040503050406030204" pitchFamily="18" charset="0"/>
                <a:ea typeface="Cambria" panose="02040503050406030204" pitchFamily="18" charset="0"/>
              </a:rPr>
              <a:t>nPredicted</a:t>
            </a:r>
            <a:r>
              <a:rPr lang="en-IN" sz="2000" i="1" dirty="0">
                <a:latin typeface="Cambria" panose="02040503050406030204" pitchFamily="18" charset="0"/>
                <a:ea typeface="Cambria" panose="02040503050406030204" pitchFamily="18" charset="0"/>
              </a:rPr>
              <a:t> Weather Category:", </a:t>
            </a:r>
            <a:r>
              <a:rPr lang="en-IN" sz="2000" i="1" dirty="0" err="1">
                <a:latin typeface="Cambria" panose="02040503050406030204" pitchFamily="18" charset="0"/>
                <a:ea typeface="Cambria" panose="02040503050406030204" pitchFamily="18" charset="0"/>
              </a:rPr>
              <a:t>predicted_weather_category</a:t>
            </a:r>
            <a:r>
              <a:rPr lang="en-IN" sz="2000" i="1" dirty="0">
                <a:latin typeface="Cambria" panose="02040503050406030204" pitchFamily="18" charset="0"/>
                <a:ea typeface="Cambria" panose="02040503050406030204" pitchFamily="18" charset="0"/>
              </a:rPr>
              <a:t>[0])</a:t>
            </a:r>
          </a:p>
          <a:p>
            <a:pPr algn="l"/>
            <a:br>
              <a:rPr lang="en-IN" sz="2000" i="1" dirty="0">
                <a:latin typeface="Cambria" panose="02040503050406030204" pitchFamily="18" charset="0"/>
                <a:ea typeface="Cambria" panose="02040503050406030204" pitchFamily="18" charset="0"/>
              </a:rPr>
            </a:br>
            <a:r>
              <a:rPr lang="en-IN" sz="2000" i="1" dirty="0">
                <a:latin typeface="Cambria" panose="02040503050406030204" pitchFamily="18" charset="0"/>
                <a:ea typeface="Cambria" panose="02040503050406030204" pitchFamily="18" charset="0"/>
              </a:rPr>
              <a:t># Visualization</a:t>
            </a:r>
          </a:p>
          <a:p>
            <a:pPr algn="l"/>
            <a:r>
              <a:rPr lang="en-IN" sz="2000" i="1" dirty="0">
                <a:latin typeface="Cambria" panose="02040503050406030204" pitchFamily="18" charset="0"/>
                <a:ea typeface="Cambria" panose="02040503050406030204" pitchFamily="18" charset="0"/>
              </a:rPr>
              <a:t># Plot feature importance</a:t>
            </a:r>
          </a:p>
          <a:p>
            <a:pPr algn="l"/>
            <a:r>
              <a:rPr lang="en-IN" sz="2000" i="1" dirty="0" err="1">
                <a:latin typeface="Cambria" panose="02040503050406030204" pitchFamily="18" charset="0"/>
                <a:ea typeface="Cambria" panose="02040503050406030204" pitchFamily="18" charset="0"/>
              </a:rPr>
              <a:t>feature_importance</a:t>
            </a:r>
            <a:r>
              <a:rPr lang="en-IN" sz="2000" i="1" dirty="0">
                <a:latin typeface="Cambria" panose="02040503050406030204" pitchFamily="18" charset="0"/>
                <a:ea typeface="Cambria" panose="02040503050406030204" pitchFamily="18" charset="0"/>
              </a:rPr>
              <a:t> = </a:t>
            </a:r>
            <a:r>
              <a:rPr lang="en-IN" sz="2000" i="1" dirty="0" err="1">
                <a:latin typeface="Cambria" panose="02040503050406030204" pitchFamily="18" charset="0"/>
                <a:ea typeface="Cambria" panose="02040503050406030204" pitchFamily="18" charset="0"/>
              </a:rPr>
              <a:t>model.feature_importances</a:t>
            </a:r>
            <a:r>
              <a:rPr lang="en-IN" sz="2000" i="1" dirty="0">
                <a:latin typeface="Cambria" panose="02040503050406030204" pitchFamily="18" charset="0"/>
                <a:ea typeface="Cambria" panose="02040503050406030204" pitchFamily="18" charset="0"/>
              </a:rPr>
              <a:t>_</a:t>
            </a:r>
          </a:p>
          <a:p>
            <a:pPr algn="l"/>
            <a:r>
              <a:rPr lang="en-IN" sz="2000" i="1" dirty="0" err="1">
                <a:latin typeface="Cambria" panose="02040503050406030204" pitchFamily="18" charset="0"/>
                <a:ea typeface="Cambria" panose="02040503050406030204" pitchFamily="18" charset="0"/>
              </a:rPr>
              <a:t>feature_names</a:t>
            </a:r>
            <a:r>
              <a:rPr lang="en-IN" sz="2000" i="1" dirty="0">
                <a:latin typeface="Cambria" panose="02040503050406030204" pitchFamily="18" charset="0"/>
                <a:ea typeface="Cambria" panose="02040503050406030204" pitchFamily="18" charset="0"/>
              </a:rPr>
              <a:t> = </a:t>
            </a:r>
            <a:r>
              <a:rPr lang="en-IN" sz="2000" i="1" dirty="0" err="1">
                <a:latin typeface="Cambria" panose="02040503050406030204" pitchFamily="18" charset="0"/>
                <a:ea typeface="Cambria" panose="02040503050406030204" pitchFamily="18" charset="0"/>
              </a:rPr>
              <a:t>X.columns</a:t>
            </a:r>
            <a:endParaRPr lang="en-IN" sz="2000" i="1" dirty="0">
              <a:latin typeface="Cambria" panose="02040503050406030204" pitchFamily="18" charset="0"/>
              <a:ea typeface="Cambria" panose="02040503050406030204" pitchFamily="18" charset="0"/>
            </a:endParaRPr>
          </a:p>
          <a:p>
            <a:pPr algn="l"/>
            <a:r>
              <a:rPr lang="en-IN" sz="2000" i="1" dirty="0" err="1">
                <a:latin typeface="Cambria" panose="02040503050406030204" pitchFamily="18" charset="0"/>
                <a:ea typeface="Cambria" panose="02040503050406030204" pitchFamily="18" charset="0"/>
              </a:rPr>
              <a:t>plt.figure</a:t>
            </a:r>
            <a:r>
              <a:rPr lang="en-IN" sz="2000" i="1" dirty="0">
                <a:latin typeface="Cambria" panose="02040503050406030204" pitchFamily="18" charset="0"/>
                <a:ea typeface="Cambria" panose="02040503050406030204" pitchFamily="18" charset="0"/>
              </a:rPr>
              <a:t>(</a:t>
            </a:r>
            <a:r>
              <a:rPr lang="en-IN" sz="2000" i="1" dirty="0" err="1">
                <a:latin typeface="Cambria" panose="02040503050406030204" pitchFamily="18" charset="0"/>
                <a:ea typeface="Cambria" panose="02040503050406030204" pitchFamily="18" charset="0"/>
              </a:rPr>
              <a:t>figsize</a:t>
            </a:r>
            <a:r>
              <a:rPr lang="en-IN" sz="2000" i="1" dirty="0">
                <a:latin typeface="Cambria" panose="02040503050406030204" pitchFamily="18" charset="0"/>
                <a:ea typeface="Cambria" panose="02040503050406030204" pitchFamily="18" charset="0"/>
              </a:rPr>
              <a:t>=(10, 5))</a:t>
            </a:r>
          </a:p>
          <a:p>
            <a:pPr algn="l"/>
            <a:r>
              <a:rPr lang="en-IN" sz="2000" i="1" dirty="0" err="1">
                <a:latin typeface="Cambria" panose="02040503050406030204" pitchFamily="18" charset="0"/>
                <a:ea typeface="Cambria" panose="02040503050406030204" pitchFamily="18" charset="0"/>
              </a:rPr>
              <a:t>plt.bar</a:t>
            </a:r>
            <a:r>
              <a:rPr lang="en-IN" sz="2000" i="1" dirty="0">
                <a:latin typeface="Cambria" panose="02040503050406030204" pitchFamily="18" charset="0"/>
                <a:ea typeface="Cambria" panose="02040503050406030204" pitchFamily="18" charset="0"/>
              </a:rPr>
              <a:t>(</a:t>
            </a:r>
            <a:r>
              <a:rPr lang="en-IN" sz="2000" i="1" dirty="0" err="1">
                <a:latin typeface="Cambria" panose="02040503050406030204" pitchFamily="18" charset="0"/>
                <a:ea typeface="Cambria" panose="02040503050406030204" pitchFamily="18" charset="0"/>
              </a:rPr>
              <a:t>feature_names</a:t>
            </a:r>
            <a:r>
              <a:rPr lang="en-IN" sz="2000" i="1" dirty="0">
                <a:latin typeface="Cambria" panose="02040503050406030204" pitchFamily="18" charset="0"/>
                <a:ea typeface="Cambria" panose="02040503050406030204" pitchFamily="18" charset="0"/>
              </a:rPr>
              <a:t>, </a:t>
            </a:r>
            <a:r>
              <a:rPr lang="en-IN" sz="2000" i="1" dirty="0" err="1">
                <a:latin typeface="Cambria" panose="02040503050406030204" pitchFamily="18" charset="0"/>
                <a:ea typeface="Cambria" panose="02040503050406030204" pitchFamily="18" charset="0"/>
              </a:rPr>
              <a:t>feature_importance</a:t>
            </a:r>
            <a:r>
              <a:rPr lang="en-IN" sz="2000" i="1" dirty="0">
                <a:latin typeface="Cambria" panose="02040503050406030204" pitchFamily="18" charset="0"/>
                <a:ea typeface="Cambria" panose="02040503050406030204" pitchFamily="18" charset="0"/>
              </a:rPr>
              <a:t>)</a:t>
            </a:r>
          </a:p>
          <a:p>
            <a:pPr algn="l"/>
            <a:r>
              <a:rPr lang="en-IN" sz="2000" i="1" dirty="0" err="1">
                <a:latin typeface="Cambria" panose="02040503050406030204" pitchFamily="18" charset="0"/>
                <a:ea typeface="Cambria" panose="02040503050406030204" pitchFamily="18" charset="0"/>
              </a:rPr>
              <a:t>plt.xlabel</a:t>
            </a:r>
            <a:r>
              <a:rPr lang="en-IN" sz="2000" i="1" dirty="0">
                <a:latin typeface="Cambria" panose="02040503050406030204" pitchFamily="18" charset="0"/>
                <a:ea typeface="Cambria" panose="02040503050406030204" pitchFamily="18" charset="0"/>
              </a:rPr>
              <a:t>('Features')</a:t>
            </a:r>
          </a:p>
          <a:p>
            <a:pPr algn="l"/>
            <a:r>
              <a:rPr lang="en-IN" sz="2000" i="1" dirty="0" err="1">
                <a:latin typeface="Cambria" panose="02040503050406030204" pitchFamily="18" charset="0"/>
                <a:ea typeface="Cambria" panose="02040503050406030204" pitchFamily="18" charset="0"/>
              </a:rPr>
              <a:t>plt.ylabel</a:t>
            </a:r>
            <a:r>
              <a:rPr lang="en-IN" sz="2000" i="1" dirty="0">
                <a:latin typeface="Cambria" panose="02040503050406030204" pitchFamily="18" charset="0"/>
                <a:ea typeface="Cambria" panose="02040503050406030204" pitchFamily="18" charset="0"/>
              </a:rPr>
              <a:t>('Importance')</a:t>
            </a:r>
          </a:p>
          <a:p>
            <a:pPr algn="l"/>
            <a:r>
              <a:rPr lang="en-IN" sz="2000" i="1" dirty="0" err="1">
                <a:latin typeface="Cambria" panose="02040503050406030204" pitchFamily="18" charset="0"/>
                <a:ea typeface="Cambria" panose="02040503050406030204" pitchFamily="18" charset="0"/>
              </a:rPr>
              <a:t>plt.title</a:t>
            </a:r>
            <a:r>
              <a:rPr lang="en-IN" sz="2000" i="1" dirty="0">
                <a:latin typeface="Cambria" panose="02040503050406030204" pitchFamily="18" charset="0"/>
                <a:ea typeface="Cambria" panose="02040503050406030204" pitchFamily="18" charset="0"/>
              </a:rPr>
              <a:t>('Feature Importance')</a:t>
            </a:r>
          </a:p>
          <a:p>
            <a:pPr algn="l"/>
            <a:r>
              <a:rPr lang="en-IN" sz="2000" i="1" dirty="0" err="1">
                <a:latin typeface="Cambria" panose="02040503050406030204" pitchFamily="18" charset="0"/>
                <a:ea typeface="Cambria" panose="02040503050406030204" pitchFamily="18" charset="0"/>
              </a:rPr>
              <a:t>plt.xticks</a:t>
            </a:r>
            <a:r>
              <a:rPr lang="en-IN" sz="2000" i="1" dirty="0">
                <a:latin typeface="Cambria" panose="02040503050406030204" pitchFamily="18" charset="0"/>
                <a:ea typeface="Cambria" panose="02040503050406030204" pitchFamily="18" charset="0"/>
              </a:rPr>
              <a:t>(rotation=45)</a:t>
            </a:r>
          </a:p>
          <a:p>
            <a:pPr algn="l"/>
            <a:r>
              <a:rPr lang="en-IN" sz="2000" i="1" dirty="0" err="1">
                <a:latin typeface="Cambria" panose="02040503050406030204" pitchFamily="18" charset="0"/>
                <a:ea typeface="Cambria" panose="02040503050406030204" pitchFamily="18" charset="0"/>
              </a:rPr>
              <a:t>plt.show</a:t>
            </a:r>
            <a:r>
              <a:rPr lang="en-IN" sz="2000" i="1" dirty="0">
                <a:latin typeface="Cambria" panose="02040503050406030204" pitchFamily="18" charset="0"/>
                <a:ea typeface="Cambria" panose="02040503050406030204" pitchFamily="18" charset="0"/>
              </a:rPr>
              <a:t>()</a:t>
            </a:r>
            <a:endParaRPr lang="en-IN" sz="2000" i="1" kern="5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20114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Results/Test Cases</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Test Cases :</a:t>
            </a:r>
          </a:p>
          <a:p>
            <a:pPr marL="457200" indent="-457200" algn="l">
              <a:lnSpc>
                <a:spcPct val="160000"/>
              </a:lnSpc>
              <a:buAutoNum type="arabicPeriod"/>
            </a:pPr>
            <a:r>
              <a:rPr lang="en-IN" sz="2000" i="1" dirty="0" err="1">
                <a:latin typeface="Cambria" panose="02040503050406030204" pitchFamily="18" charset="0"/>
                <a:ea typeface="Cambria" panose="02040503050406030204" pitchFamily="18" charset="0"/>
              </a:rPr>
              <a:t>Temp_C</a:t>
            </a:r>
            <a:r>
              <a:rPr lang="en-IN" sz="2000" i="1" dirty="0">
                <a:latin typeface="Cambria" panose="02040503050406030204" pitchFamily="18" charset="0"/>
                <a:ea typeface="Cambria" panose="02040503050406030204" pitchFamily="18" charset="0"/>
              </a:rPr>
              <a:t> =15, Dew Point </a:t>
            </a:r>
            <a:r>
              <a:rPr lang="en-IN" sz="2000" i="1" dirty="0" err="1">
                <a:latin typeface="Cambria" panose="02040503050406030204" pitchFamily="18" charset="0"/>
                <a:ea typeface="Cambria" panose="02040503050406030204" pitchFamily="18" charset="0"/>
              </a:rPr>
              <a:t>Temp_C</a:t>
            </a:r>
            <a:r>
              <a:rPr lang="en-IN" sz="2000" i="1" dirty="0">
                <a:latin typeface="Cambria" panose="02040503050406030204" pitchFamily="18" charset="0"/>
                <a:ea typeface="Cambria" panose="02040503050406030204" pitchFamily="18" charset="0"/>
              </a:rPr>
              <a:t> =10, </a:t>
            </a:r>
            <a:r>
              <a:rPr lang="en-IN" sz="2000" i="1" dirty="0" err="1">
                <a:latin typeface="Cambria" panose="02040503050406030204" pitchFamily="18" charset="0"/>
                <a:ea typeface="Cambria" panose="02040503050406030204" pitchFamily="18" charset="0"/>
              </a:rPr>
              <a:t>Rel</a:t>
            </a:r>
            <a:r>
              <a:rPr lang="en-IN" sz="2000" i="1" dirty="0">
                <a:latin typeface="Cambria" panose="02040503050406030204" pitchFamily="18" charset="0"/>
                <a:ea typeface="Cambria" panose="02040503050406030204" pitchFamily="18" charset="0"/>
              </a:rPr>
              <a:t> Humidity_%=70, Wind </a:t>
            </a:r>
            <a:r>
              <a:rPr lang="en-IN" sz="2000" i="1" dirty="0" err="1">
                <a:latin typeface="Cambria" panose="02040503050406030204" pitchFamily="18" charset="0"/>
                <a:ea typeface="Cambria" panose="02040503050406030204" pitchFamily="18" charset="0"/>
              </a:rPr>
              <a:t>Speed_km</a:t>
            </a:r>
            <a:r>
              <a:rPr lang="en-IN" sz="2000" i="1" dirty="0">
                <a:latin typeface="Cambria" panose="02040503050406030204" pitchFamily="18" charset="0"/>
                <a:ea typeface="Cambria" panose="02040503050406030204" pitchFamily="18" charset="0"/>
              </a:rPr>
              <a:t>/h =20, </a:t>
            </a:r>
            <a:r>
              <a:rPr lang="en-IN" sz="2000" i="1" dirty="0" err="1">
                <a:latin typeface="Cambria" panose="02040503050406030204" pitchFamily="18" charset="0"/>
                <a:ea typeface="Cambria" panose="02040503050406030204" pitchFamily="18" charset="0"/>
              </a:rPr>
              <a:t>Visibility_km</a:t>
            </a:r>
            <a:r>
              <a:rPr lang="en-IN" sz="2000" i="1" dirty="0">
                <a:latin typeface="Cambria" panose="02040503050406030204" pitchFamily="18" charset="0"/>
                <a:ea typeface="Cambria" panose="02040503050406030204" pitchFamily="18" charset="0"/>
              </a:rPr>
              <a:t> =10, </a:t>
            </a:r>
            <a:r>
              <a:rPr lang="en-IN" sz="2000" i="1" dirty="0" err="1">
                <a:latin typeface="Cambria" panose="02040503050406030204" pitchFamily="18" charset="0"/>
                <a:ea typeface="Cambria" panose="02040503050406030204" pitchFamily="18" charset="0"/>
              </a:rPr>
              <a:t>Press_kPa</a:t>
            </a:r>
            <a:r>
              <a:rPr lang="en-IN" sz="2000" i="1" dirty="0">
                <a:latin typeface="Cambria" panose="02040503050406030204" pitchFamily="18" charset="0"/>
                <a:ea typeface="Cambria" panose="02040503050406030204" pitchFamily="18" charset="0"/>
              </a:rPr>
              <a:t>=100:</a:t>
            </a:r>
          </a:p>
          <a:p>
            <a:pPr lvl="3">
              <a:lnSpc>
                <a:spcPct val="160000"/>
              </a:lnSpc>
            </a:pPr>
            <a:endParaRPr lang="en-IN" sz="2000" dirty="0">
              <a:latin typeface="Cambria" panose="02040503050406030204" pitchFamily="18" charset="0"/>
              <a:ea typeface="Cambria" panose="02040503050406030204" pitchFamily="18" charset="0"/>
              <a:cs typeface="+mj-cs"/>
            </a:endParaRPr>
          </a:p>
          <a:p>
            <a:pPr marL="914400" lvl="1" indent="-457200">
              <a:lnSpc>
                <a:spcPct val="160000"/>
              </a:lnSpc>
              <a:buAutoNum type="arabicPeriod"/>
            </a:pPr>
            <a:endParaRPr lang="en-IN" sz="100" i="1" kern="50" dirty="0">
              <a:latin typeface="Cambria" panose="02040503050406030204" pitchFamily="18" charset="0"/>
              <a:ea typeface="Cambria" panose="02040503050406030204" pitchFamily="18" charset="0"/>
            </a:endParaRPr>
          </a:p>
          <a:p>
            <a:pPr marL="457200" indent="-457200" algn="l">
              <a:lnSpc>
                <a:spcPct val="160000"/>
              </a:lnSpc>
              <a:buFontTx/>
              <a:buAutoNum type="arabicPeriod"/>
            </a:pPr>
            <a:r>
              <a:rPr lang="en-IN" sz="2000" i="1" dirty="0" err="1">
                <a:latin typeface="Cambria" panose="02040503050406030204" pitchFamily="18" charset="0"/>
                <a:ea typeface="Cambria" panose="02040503050406030204" pitchFamily="18" charset="0"/>
              </a:rPr>
              <a:t>Temp_C</a:t>
            </a:r>
            <a:r>
              <a:rPr lang="en-IN" sz="2000" i="1" dirty="0">
                <a:latin typeface="Cambria" panose="02040503050406030204" pitchFamily="18" charset="0"/>
                <a:ea typeface="Cambria" panose="02040503050406030204" pitchFamily="18" charset="0"/>
              </a:rPr>
              <a:t> =15, Dew Point </a:t>
            </a:r>
            <a:r>
              <a:rPr lang="en-IN" sz="2000" i="1" dirty="0" err="1">
                <a:latin typeface="Cambria" panose="02040503050406030204" pitchFamily="18" charset="0"/>
                <a:ea typeface="Cambria" panose="02040503050406030204" pitchFamily="18" charset="0"/>
              </a:rPr>
              <a:t>Temp_C</a:t>
            </a:r>
            <a:r>
              <a:rPr lang="en-IN" sz="2000" i="1" dirty="0">
                <a:latin typeface="Cambria" panose="02040503050406030204" pitchFamily="18" charset="0"/>
                <a:ea typeface="Cambria" panose="02040503050406030204" pitchFamily="18" charset="0"/>
              </a:rPr>
              <a:t> =10, </a:t>
            </a:r>
            <a:r>
              <a:rPr lang="en-IN" sz="2000" i="1" dirty="0" err="1">
                <a:latin typeface="Cambria" panose="02040503050406030204" pitchFamily="18" charset="0"/>
                <a:ea typeface="Cambria" panose="02040503050406030204" pitchFamily="18" charset="0"/>
              </a:rPr>
              <a:t>Rel</a:t>
            </a:r>
            <a:r>
              <a:rPr lang="en-IN" sz="2000" i="1" dirty="0">
                <a:latin typeface="Cambria" panose="02040503050406030204" pitchFamily="18" charset="0"/>
                <a:ea typeface="Cambria" panose="02040503050406030204" pitchFamily="18" charset="0"/>
              </a:rPr>
              <a:t> Humidity_%=70, Wind </a:t>
            </a:r>
            <a:r>
              <a:rPr lang="en-IN" sz="2000" i="1" dirty="0" err="1">
                <a:latin typeface="Cambria" panose="02040503050406030204" pitchFamily="18" charset="0"/>
                <a:ea typeface="Cambria" panose="02040503050406030204" pitchFamily="18" charset="0"/>
              </a:rPr>
              <a:t>Speed_km</a:t>
            </a:r>
            <a:r>
              <a:rPr lang="en-IN" sz="2000" i="1" dirty="0">
                <a:latin typeface="Cambria" panose="02040503050406030204" pitchFamily="18" charset="0"/>
                <a:ea typeface="Cambria" panose="02040503050406030204" pitchFamily="18" charset="0"/>
              </a:rPr>
              <a:t>/h =20, </a:t>
            </a:r>
            <a:r>
              <a:rPr lang="en-IN" sz="2000" i="1" dirty="0" err="1">
                <a:latin typeface="Cambria" panose="02040503050406030204" pitchFamily="18" charset="0"/>
                <a:ea typeface="Cambria" panose="02040503050406030204" pitchFamily="18" charset="0"/>
              </a:rPr>
              <a:t>Visibility_km</a:t>
            </a:r>
            <a:r>
              <a:rPr lang="en-IN" sz="2000" i="1" dirty="0">
                <a:latin typeface="Cambria" panose="02040503050406030204" pitchFamily="18" charset="0"/>
                <a:ea typeface="Cambria" panose="02040503050406030204" pitchFamily="18" charset="0"/>
              </a:rPr>
              <a:t> =10, </a:t>
            </a:r>
            <a:r>
              <a:rPr lang="en-IN" sz="2000" i="1" dirty="0" err="1">
                <a:latin typeface="Cambria" panose="02040503050406030204" pitchFamily="18" charset="0"/>
                <a:ea typeface="Cambria" panose="02040503050406030204" pitchFamily="18" charset="0"/>
              </a:rPr>
              <a:t>Press_kPa</a:t>
            </a:r>
            <a:r>
              <a:rPr lang="en-IN" sz="2000" i="1" dirty="0">
                <a:latin typeface="Cambria" panose="02040503050406030204" pitchFamily="18" charset="0"/>
                <a:ea typeface="Cambria" panose="02040503050406030204" pitchFamily="18" charset="0"/>
              </a:rPr>
              <a:t>=100:</a:t>
            </a:r>
          </a:p>
          <a:p>
            <a:pPr marL="457200" indent="-457200" algn="l">
              <a:lnSpc>
                <a:spcPct val="160000"/>
              </a:lnSpc>
              <a:buFontTx/>
              <a:buAutoNum type="arabicPeriod"/>
            </a:pPr>
            <a:endParaRPr lang="en-IN" sz="2000" i="1" dirty="0">
              <a:latin typeface="Cambria" panose="02040503050406030204" pitchFamily="18" charset="0"/>
              <a:ea typeface="Cambria" panose="02040503050406030204" pitchFamily="18" charset="0"/>
            </a:endParaRPr>
          </a:p>
          <a:p>
            <a:pPr marL="457200" indent="-457200" algn="l">
              <a:lnSpc>
                <a:spcPct val="160000"/>
              </a:lnSpc>
              <a:buFontTx/>
              <a:buAutoNum type="arabicPeriod"/>
            </a:pPr>
            <a:endParaRPr lang="en-IN" sz="2000" i="1" dirty="0">
              <a:latin typeface="Cambria" panose="02040503050406030204" pitchFamily="18" charset="0"/>
              <a:ea typeface="Cambria" panose="02040503050406030204" pitchFamily="18" charset="0"/>
            </a:endParaRPr>
          </a:p>
          <a:p>
            <a:pPr marL="457200" indent="-457200" algn="l">
              <a:lnSpc>
                <a:spcPct val="160000"/>
              </a:lnSpc>
              <a:buFontTx/>
              <a:buAutoNum type="arabicPeriod"/>
            </a:pPr>
            <a:r>
              <a:rPr lang="en-IN" sz="2000" i="1" dirty="0" err="1">
                <a:latin typeface="Cambria" panose="02040503050406030204" pitchFamily="18" charset="0"/>
                <a:ea typeface="Cambria" panose="02040503050406030204" pitchFamily="18" charset="0"/>
              </a:rPr>
              <a:t>Temp_C</a:t>
            </a:r>
            <a:r>
              <a:rPr lang="en-IN" sz="2000" i="1" dirty="0">
                <a:latin typeface="Cambria" panose="02040503050406030204" pitchFamily="18" charset="0"/>
                <a:ea typeface="Cambria" panose="02040503050406030204" pitchFamily="18" charset="0"/>
              </a:rPr>
              <a:t> =15, Dew Point </a:t>
            </a:r>
            <a:r>
              <a:rPr lang="en-IN" sz="2000" i="1" dirty="0" err="1">
                <a:latin typeface="Cambria" panose="02040503050406030204" pitchFamily="18" charset="0"/>
                <a:ea typeface="Cambria" panose="02040503050406030204" pitchFamily="18" charset="0"/>
              </a:rPr>
              <a:t>Temp_C</a:t>
            </a:r>
            <a:r>
              <a:rPr lang="en-IN" sz="2000" i="1" dirty="0">
                <a:latin typeface="Cambria" panose="02040503050406030204" pitchFamily="18" charset="0"/>
                <a:ea typeface="Cambria" panose="02040503050406030204" pitchFamily="18" charset="0"/>
              </a:rPr>
              <a:t> =10, </a:t>
            </a:r>
            <a:r>
              <a:rPr lang="en-IN" sz="2000" i="1" dirty="0" err="1">
                <a:latin typeface="Cambria" panose="02040503050406030204" pitchFamily="18" charset="0"/>
                <a:ea typeface="Cambria" panose="02040503050406030204" pitchFamily="18" charset="0"/>
              </a:rPr>
              <a:t>Rel</a:t>
            </a:r>
            <a:r>
              <a:rPr lang="en-IN" sz="2000" i="1" dirty="0">
                <a:latin typeface="Cambria" panose="02040503050406030204" pitchFamily="18" charset="0"/>
                <a:ea typeface="Cambria" panose="02040503050406030204" pitchFamily="18" charset="0"/>
              </a:rPr>
              <a:t> Humidity_%=70, Wind </a:t>
            </a:r>
            <a:r>
              <a:rPr lang="en-IN" sz="2000" i="1" dirty="0" err="1">
                <a:latin typeface="Cambria" panose="02040503050406030204" pitchFamily="18" charset="0"/>
                <a:ea typeface="Cambria" panose="02040503050406030204" pitchFamily="18" charset="0"/>
              </a:rPr>
              <a:t>Speed_km</a:t>
            </a:r>
            <a:r>
              <a:rPr lang="en-IN" sz="2000" i="1" dirty="0">
                <a:latin typeface="Cambria" panose="02040503050406030204" pitchFamily="18" charset="0"/>
                <a:ea typeface="Cambria" panose="02040503050406030204" pitchFamily="18" charset="0"/>
              </a:rPr>
              <a:t>/h =20, </a:t>
            </a:r>
            <a:r>
              <a:rPr lang="en-IN" sz="2000" i="1" dirty="0" err="1">
                <a:latin typeface="Cambria" panose="02040503050406030204" pitchFamily="18" charset="0"/>
                <a:ea typeface="Cambria" panose="02040503050406030204" pitchFamily="18" charset="0"/>
              </a:rPr>
              <a:t>Visibility_km</a:t>
            </a:r>
            <a:r>
              <a:rPr lang="en-IN" sz="2000" i="1" dirty="0">
                <a:latin typeface="Cambria" panose="02040503050406030204" pitchFamily="18" charset="0"/>
                <a:ea typeface="Cambria" panose="02040503050406030204" pitchFamily="18" charset="0"/>
              </a:rPr>
              <a:t> =10, </a:t>
            </a:r>
            <a:r>
              <a:rPr lang="en-IN" sz="2000" i="1" dirty="0" err="1">
                <a:latin typeface="Cambria" panose="02040503050406030204" pitchFamily="18" charset="0"/>
                <a:ea typeface="Cambria" panose="02040503050406030204" pitchFamily="18" charset="0"/>
              </a:rPr>
              <a:t>Press_kPa</a:t>
            </a:r>
            <a:r>
              <a:rPr lang="en-IN" sz="2000" i="1" dirty="0">
                <a:latin typeface="Cambria" panose="02040503050406030204" pitchFamily="18" charset="0"/>
                <a:ea typeface="Cambria" panose="02040503050406030204" pitchFamily="18" charset="0"/>
              </a:rPr>
              <a:t>=100:</a:t>
            </a:r>
          </a:p>
          <a:p>
            <a:pPr algn="l">
              <a:lnSpc>
                <a:spcPct val="160000"/>
              </a:lnSpc>
            </a:pPr>
            <a:r>
              <a:rPr lang="en-IN" sz="2000" i="1" kern="50" dirty="0">
                <a:latin typeface="Cambria" panose="02040503050406030204" pitchFamily="18" charset="0"/>
                <a:ea typeface="Cambria" panose="02040503050406030204" pitchFamily="18" charset="0"/>
              </a:rPr>
              <a:t>	</a:t>
            </a:r>
            <a:endParaRPr lang="en-IN" sz="2000" i="1" dirty="0">
              <a:latin typeface="Cambria" panose="02040503050406030204" pitchFamily="18" charset="0"/>
              <a:ea typeface="Cambria" panose="02040503050406030204" pitchFamily="18" charset="0"/>
            </a:endParaRPr>
          </a:p>
          <a:p>
            <a:pPr algn="l">
              <a:lnSpc>
                <a:spcPct val="160000"/>
              </a:lnSpc>
            </a:pPr>
            <a:r>
              <a:rPr lang="en-IN" sz="2000" i="1" kern="50" dirty="0">
                <a:latin typeface="Cambria" panose="02040503050406030204" pitchFamily="18" charset="0"/>
                <a:ea typeface="Cambria" panose="02040503050406030204" pitchFamily="18" charset="0"/>
              </a:rPr>
              <a:t>	</a:t>
            </a:r>
          </a:p>
        </p:txBody>
      </p:sp>
      <p:pic>
        <p:nvPicPr>
          <p:cNvPr id="8" name="Picture 7">
            <a:extLst>
              <a:ext uri="{FF2B5EF4-FFF2-40B4-BE49-F238E27FC236}">
                <a16:creationId xmlns:a16="http://schemas.microsoft.com/office/drawing/2014/main" id="{3D7596F4-1769-E076-E1BA-C4C0BE74B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647" y="2944645"/>
            <a:ext cx="4572638" cy="323895"/>
          </a:xfrm>
          <a:prstGeom prst="rect">
            <a:avLst/>
          </a:prstGeom>
        </p:spPr>
      </p:pic>
      <p:pic>
        <p:nvPicPr>
          <p:cNvPr id="12" name="Picture 11">
            <a:extLst>
              <a:ext uri="{FF2B5EF4-FFF2-40B4-BE49-F238E27FC236}">
                <a16:creationId xmlns:a16="http://schemas.microsoft.com/office/drawing/2014/main" id="{90981A22-B8B6-93F4-6D00-1760CA834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0359" y="4632431"/>
            <a:ext cx="4553585" cy="285790"/>
          </a:xfrm>
          <a:prstGeom prst="rect">
            <a:avLst/>
          </a:prstGeom>
        </p:spPr>
      </p:pic>
      <p:pic>
        <p:nvPicPr>
          <p:cNvPr id="15" name="Picture 14">
            <a:extLst>
              <a:ext uri="{FF2B5EF4-FFF2-40B4-BE49-F238E27FC236}">
                <a16:creationId xmlns:a16="http://schemas.microsoft.com/office/drawing/2014/main" id="{657FCC42-5FA3-DD36-CD08-8663B5F2A4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728" y="6203281"/>
            <a:ext cx="4286848" cy="276264"/>
          </a:xfrm>
          <a:prstGeom prst="rect">
            <a:avLst/>
          </a:prstGeom>
        </p:spPr>
      </p:pic>
    </p:spTree>
    <p:extLst>
      <p:ext uri="{BB962C8B-B14F-4D97-AF65-F5344CB8AC3E}">
        <p14:creationId xmlns:p14="http://schemas.microsoft.com/office/powerpoint/2010/main" val="3261353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Results/Test Cases</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60000"/>
              </a:lnSpc>
            </a:pPr>
            <a:endParaRPr lang="en-IN" sz="2000" i="1" kern="5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2D2083F7-60FD-FE80-BB81-C3B8D44C1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832" y="1658048"/>
            <a:ext cx="6773220" cy="2343477"/>
          </a:xfrm>
          <a:prstGeom prst="rect">
            <a:avLst/>
          </a:prstGeom>
        </p:spPr>
      </p:pic>
      <p:pic>
        <p:nvPicPr>
          <p:cNvPr id="16" name="Picture 15">
            <a:extLst>
              <a:ext uri="{FF2B5EF4-FFF2-40B4-BE49-F238E27FC236}">
                <a16:creationId xmlns:a16="http://schemas.microsoft.com/office/drawing/2014/main" id="{B5B4DAE3-2652-362F-E320-1257A6553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4728" y="5064304"/>
            <a:ext cx="4315427" cy="447737"/>
          </a:xfrm>
          <a:prstGeom prst="rect">
            <a:avLst/>
          </a:prstGeom>
        </p:spPr>
      </p:pic>
    </p:spTree>
    <p:extLst>
      <p:ext uri="{BB962C8B-B14F-4D97-AF65-F5344CB8AC3E}">
        <p14:creationId xmlns:p14="http://schemas.microsoft.com/office/powerpoint/2010/main" val="3463459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Challenges Faced</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kern="50" dirty="0">
                <a:latin typeface="Cambria" panose="02040503050406030204" pitchFamily="18" charset="0"/>
                <a:ea typeface="Cambria" panose="02040503050406030204" pitchFamily="18" charset="0"/>
              </a:rPr>
              <a:t>To maintain the accuracy of the model.</a:t>
            </a:r>
          </a:p>
          <a:p>
            <a:pPr marL="342900" indent="-342900" algn="l">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To train the model and implement the project.</a:t>
            </a:r>
          </a:p>
          <a:p>
            <a:pPr marL="342900" indent="-342900" algn="l">
              <a:lnSpc>
                <a:spcPct val="160000"/>
              </a:lnSpc>
              <a:buFont typeface="Arial" panose="020B0604020202020204" pitchFamily="34" charset="0"/>
              <a:buChar char="•"/>
            </a:pPr>
            <a:r>
              <a:rPr lang="en-US" sz="2000" kern="50" dirty="0">
                <a:latin typeface="Cambria" panose="02040503050406030204" pitchFamily="18" charset="0"/>
                <a:ea typeface="Cambria" panose="02040503050406030204" pitchFamily="18" charset="0"/>
              </a:rPr>
              <a:t>To find literature for giving in-depth information about the concepts.</a:t>
            </a:r>
          </a:p>
          <a:p>
            <a:pPr marL="342900" indent="-342900" algn="l">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 </a:t>
            </a:r>
            <a:endParaRPr lang="en-IN" sz="2000" kern="5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95261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Conclusion and Future Scope</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kern="50" dirty="0">
                <a:latin typeface="Cambria" panose="02040503050406030204" pitchFamily="18" charset="0"/>
                <a:ea typeface="Cambria" panose="02040503050406030204" pitchFamily="18" charset="0"/>
              </a:rPr>
              <a:t>To develop a</a:t>
            </a:r>
            <a:r>
              <a:rPr lang="en-US" sz="2000" kern="50" dirty="0">
                <a:effectLst/>
                <a:latin typeface="Cambria" panose="02040503050406030204" pitchFamily="18" charset="0"/>
                <a:ea typeface="Cambria" panose="02040503050406030204" pitchFamily="18" charset="0"/>
              </a:rPr>
              <a:t> fully functional and interactive app for the user.</a:t>
            </a:r>
          </a:p>
          <a:p>
            <a:pPr marL="342900" indent="-342900" algn="l">
              <a:lnSpc>
                <a:spcPct val="160000"/>
              </a:lnSpc>
              <a:buFont typeface="Arial" panose="020B0604020202020204" pitchFamily="34" charset="0"/>
              <a:buChar char="•"/>
            </a:pPr>
            <a:r>
              <a:rPr lang="en-US" sz="2000" kern="50" dirty="0">
                <a:latin typeface="Cambria" panose="02040503050406030204" pitchFamily="18" charset="0"/>
                <a:ea typeface="Cambria" panose="02040503050406030204" pitchFamily="18" charset="0"/>
              </a:rPr>
              <a:t>To get trustworthy APIs to get real-time updates about the current changes in weather.</a:t>
            </a:r>
          </a:p>
          <a:p>
            <a:pPr marL="342900" indent="-342900" algn="l">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To  work with real-time data and keep the prediction model updating the information from time-to-time.</a:t>
            </a:r>
          </a:p>
          <a:p>
            <a:pPr marL="342900" indent="-342900" algn="l">
              <a:lnSpc>
                <a:spcPct val="160000"/>
              </a:lnSpc>
              <a:buFont typeface="Arial" panose="020B0604020202020204" pitchFamily="34" charset="0"/>
              <a:buChar char="•"/>
            </a:pPr>
            <a:r>
              <a:rPr lang="en-US" sz="2000" kern="50" dirty="0">
                <a:latin typeface="Cambria" panose="02040503050406030204" pitchFamily="18" charset="0"/>
                <a:ea typeface="Cambria" panose="02040503050406030204" pitchFamily="18" charset="0"/>
              </a:rPr>
              <a:t>To decrease the response time and increasing number of decision trees.</a:t>
            </a:r>
            <a:endParaRPr lang="en-IN" sz="2000" kern="5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7615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Abstract</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algn="l">
              <a:lnSpc>
                <a:spcPct val="160000"/>
              </a:lnSpc>
            </a:pPr>
            <a:r>
              <a:rPr lang="en-US" sz="2000" dirty="0">
                <a:latin typeface="Cambria" panose="02040503050406030204" pitchFamily="18" charset="0"/>
                <a:ea typeface="Cambria" panose="02040503050406030204" pitchFamily="18" charset="0"/>
              </a:rPr>
              <a:t>	In an era of increasing climate variability and extreme weather events, accurate weather prediction is important for various sectors ranging from agriculture to disaster management. Holding advancements in data science and machine learning, this project aims to enhance traditional weather prediction methods by harnessing diverse datasets and sophisticated algorithms. </a:t>
            </a:r>
          </a:p>
          <a:p>
            <a:pPr algn="l">
              <a:lnSpc>
                <a:spcPct val="160000"/>
              </a:lnSpc>
            </a:pPr>
            <a:r>
              <a:rPr lang="en-US" sz="2000" dirty="0">
                <a:latin typeface="Cambria" panose="02040503050406030204" pitchFamily="18" charset="0"/>
                <a:ea typeface="Cambria" panose="02040503050406030204" pitchFamily="18" charset="0"/>
              </a:rPr>
              <a:t>	Through this project, we seek to improve the accuracy of weather forecasts, thereby aiding decision-making processes and enhancing preparedness for weather-related challenges.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70453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7818780" cy="596348"/>
          </a:xfrm>
        </p:spPr>
        <p:txBody>
          <a:bodyPr>
            <a:normAutofit/>
          </a:bodyPr>
          <a:lstStyle/>
          <a:p>
            <a:r>
              <a:rPr lang="en-US" sz="2800" b="1" dirty="0">
                <a:latin typeface="Cambria" panose="02040503050406030204" pitchFamily="18" charset="0"/>
                <a:ea typeface="Cambria" panose="02040503050406030204" pitchFamily="18" charset="0"/>
              </a:rPr>
              <a:t>References</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https://www.researchgate.net/</a:t>
            </a:r>
            <a:endParaRPr lang="en-US" sz="2000" dirty="0">
              <a:latin typeface="Cambria" panose="02040503050406030204" pitchFamily="18" charset="0"/>
              <a:ea typeface="Cambria" panose="02040503050406030204" pitchFamily="18" charset="0"/>
            </a:endParaRPr>
          </a:p>
          <a:p>
            <a:pPr marL="342900" indent="-342900" algn="l">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https://www.datacamp.com/</a:t>
            </a:r>
            <a:endParaRPr lang="en-US" sz="2000" dirty="0">
              <a:latin typeface="Cambria" panose="02040503050406030204" pitchFamily="18" charset="0"/>
              <a:ea typeface="Cambria" panose="02040503050406030204" pitchFamily="18" charset="0"/>
            </a:endParaRPr>
          </a:p>
          <a:p>
            <a:pPr algn="l">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 ‘A Multi-class Classification Approach for Weather Forecasting with Machine Learning Techniques’ by Elias Dritsas, Maria </a:t>
            </a:r>
            <a:r>
              <a:rPr lang="en-US" sz="2000" dirty="0" err="1">
                <a:latin typeface="Cambria" panose="02040503050406030204" pitchFamily="18" charset="0"/>
                <a:ea typeface="Cambria" panose="02040503050406030204" pitchFamily="18" charset="0"/>
              </a:rPr>
              <a:t>Trigka</a:t>
            </a:r>
            <a:r>
              <a:rPr lang="en-US" sz="2000" dirty="0">
                <a:latin typeface="Cambria" panose="02040503050406030204" pitchFamily="18" charset="0"/>
                <a:ea typeface="Cambria" panose="02040503050406030204" pitchFamily="18" charset="0"/>
              </a:rPr>
              <a:t> and </a:t>
            </a:r>
            <a:r>
              <a:rPr lang="en-US" sz="2000" dirty="0" err="1">
                <a:latin typeface="Cambria" panose="02040503050406030204" pitchFamily="18" charset="0"/>
                <a:ea typeface="Cambria" panose="02040503050406030204" pitchFamily="18" charset="0"/>
              </a:rPr>
              <a:t>Phivos</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Mylonas</a:t>
            </a:r>
            <a:r>
              <a:rPr lang="en-US" sz="2000" dirty="0">
                <a:latin typeface="Cambria" panose="02040503050406030204" pitchFamily="18" charset="0"/>
                <a:ea typeface="Cambria" panose="02040503050406030204" pitchFamily="18" charset="0"/>
              </a:rPr>
              <a:t> introduced at 17th International Workshop on Semantic and Social Media Adaptation &amp; Personalization (SMAP).</a:t>
            </a:r>
          </a:p>
          <a:p>
            <a:pPr algn="l">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 ‘Weather Forecast Prediction: An Integrated Approach for Analyzing and Measuring Weather Data’ by Munmun Biswas, </a:t>
            </a:r>
            <a:r>
              <a:rPr lang="en-US" sz="2000" dirty="0" err="1">
                <a:latin typeface="Cambria" panose="02040503050406030204" pitchFamily="18" charset="0"/>
                <a:ea typeface="Cambria" panose="02040503050406030204" pitchFamily="18" charset="0"/>
              </a:rPr>
              <a:t>Tanni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Dhoom</a:t>
            </a:r>
            <a:r>
              <a:rPr lang="en-US" sz="2000" dirty="0">
                <a:latin typeface="Cambria" panose="02040503050406030204" pitchFamily="18" charset="0"/>
                <a:ea typeface="Cambria" panose="02040503050406030204" pitchFamily="18" charset="0"/>
              </a:rPr>
              <a:t> and </a:t>
            </a:r>
            <a:r>
              <a:rPr lang="en-US" sz="2000" dirty="0" err="1">
                <a:latin typeface="Cambria" panose="02040503050406030204" pitchFamily="18" charset="0"/>
                <a:ea typeface="Cambria" panose="02040503050406030204" pitchFamily="18" charset="0"/>
              </a:rPr>
              <a:t>Sayantanu</a:t>
            </a:r>
            <a:r>
              <a:rPr lang="en-US" sz="2000" dirty="0">
                <a:latin typeface="Cambria" panose="02040503050406030204" pitchFamily="18" charset="0"/>
                <a:ea typeface="Cambria" panose="02040503050406030204" pitchFamily="18" charset="0"/>
              </a:rPr>
              <a:t> Barua on December 2018 in International Journal of Computer Applications.</a:t>
            </a:r>
          </a:p>
          <a:p>
            <a:pPr algn="l">
              <a:lnSpc>
                <a:spcPct val="15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algn="l">
              <a:lnSpc>
                <a:spcPct val="15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lgn="l">
              <a:lnSpc>
                <a:spcPct val="150000"/>
              </a:lnSpc>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652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Introduction</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60000"/>
              </a:lnSpc>
            </a:pPr>
            <a:r>
              <a:rPr lang="en-US" sz="2000" dirty="0">
                <a:latin typeface="Cambria" panose="02040503050406030204" pitchFamily="18" charset="0"/>
                <a:ea typeface="Cambria" panose="02040503050406030204" pitchFamily="18" charset="0"/>
              </a:rPr>
              <a:t>	Weather prediction plays a vital role in our daily lives, influencing everything from the clothes we wear to the activities we plan. However, despite significant advancements in technology, predicting weather accurately remains a complex and challenging task. Traditional forecasting methods, often encounter limitations in capturing the nuances of rapidly changing weather patterns.</a:t>
            </a:r>
          </a:p>
          <a:p>
            <a:pPr algn="l">
              <a:lnSpc>
                <a:spcPct val="160000"/>
              </a:lnSpc>
            </a:pPr>
            <a:r>
              <a:rPr lang="en-US" sz="2000" dirty="0">
                <a:latin typeface="Cambria" panose="02040503050406030204" pitchFamily="18" charset="0"/>
                <a:ea typeface="Cambria" panose="02040503050406030204" pitchFamily="18" charset="0"/>
              </a:rPr>
              <a:t>	Recognizing the need for more precise and reliable forecasts, this project tries to push the boundaries of weather prediction by using data science techniques. By harnessing vast amounts of dataset, we aim to develop predictive models capable of offering insights into future weather conditions with heightened accuracy.</a:t>
            </a:r>
          </a:p>
          <a:p>
            <a:pPr algn="l">
              <a:lnSpc>
                <a:spcPct val="160000"/>
              </a:lnSpc>
            </a:pPr>
            <a:r>
              <a:rPr lang="en-US" sz="2000" dirty="0">
                <a:latin typeface="Cambria" panose="02040503050406030204" pitchFamily="18" charset="0"/>
                <a:ea typeface="Cambria" panose="02040503050406030204" pitchFamily="18" charset="0"/>
              </a:rPr>
              <a:t>	Through this interdisciplinary approach, we seek to not only improve the precision of weather forecasts but also provide valuable insights into the dynamics of weather systems.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410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Literature Survey</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No literature…..                     No survey………. </a:t>
            </a:r>
            <a:endParaRPr lang="en-IN" sz="2000" kern="50" dirty="0">
              <a:effectLst/>
              <a:latin typeface="Cambria" panose="02040503050406030204" pitchFamily="18" charset="0"/>
              <a:ea typeface="Cambria" panose="02040503050406030204" pitchFamily="18" charset="0"/>
            </a:endParaRPr>
          </a:p>
        </p:txBody>
      </p:sp>
      <p:sp>
        <p:nvSpPr>
          <p:cNvPr id="6" name="Multiplication Sign 5">
            <a:extLst>
              <a:ext uri="{FF2B5EF4-FFF2-40B4-BE49-F238E27FC236}">
                <a16:creationId xmlns:a16="http://schemas.microsoft.com/office/drawing/2014/main" id="{98807EC7-D267-725F-9DC3-9157756B3C86}"/>
              </a:ext>
            </a:extLst>
          </p:cNvPr>
          <p:cNvSpPr/>
          <p:nvPr/>
        </p:nvSpPr>
        <p:spPr>
          <a:xfrm>
            <a:off x="2407298" y="1251067"/>
            <a:ext cx="914400" cy="91440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Multiplication Sign 7">
            <a:extLst>
              <a:ext uri="{FF2B5EF4-FFF2-40B4-BE49-F238E27FC236}">
                <a16:creationId xmlns:a16="http://schemas.microsoft.com/office/drawing/2014/main" id="{F6FB55F9-3153-2114-F777-CE7A45FCFB12}"/>
              </a:ext>
            </a:extLst>
          </p:cNvPr>
          <p:cNvSpPr/>
          <p:nvPr/>
        </p:nvSpPr>
        <p:spPr>
          <a:xfrm>
            <a:off x="5201478" y="1207566"/>
            <a:ext cx="914400" cy="91440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430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Problem Statement</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541176" y="1323956"/>
            <a:ext cx="11491798"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60000"/>
              </a:lnSpc>
            </a:pPr>
            <a:r>
              <a:rPr lang="en-US" sz="2000" dirty="0">
                <a:latin typeface="Cambria" panose="02040503050406030204" pitchFamily="18" charset="0"/>
                <a:ea typeface="Cambria" panose="02040503050406030204" pitchFamily="18" charset="0"/>
              </a:rPr>
              <a:t>	</a:t>
            </a:r>
          </a:p>
          <a:p>
            <a:pPr algn="l">
              <a:lnSpc>
                <a:spcPct val="160000"/>
              </a:lnSpc>
            </a:pPr>
            <a:r>
              <a:rPr lang="en-US" sz="2000" dirty="0">
                <a:latin typeface="Cambria" panose="02040503050406030204" pitchFamily="18" charset="0"/>
                <a:ea typeface="Cambria" panose="02040503050406030204" pitchFamily="18" charset="0"/>
              </a:rPr>
              <a:t>	To develop and implement a data-driven approach with machine learning techniques to enhance the accuracy and reliability of weather forecasts. By addressing the limitations of existing methods and harnessing diverse datasets, including atmospheric data, and historical weather records, we seek to improve the precision of weather predictions, ultimately aiding decision-making processes and enhancing preparedness for weather-related challenges.</a:t>
            </a:r>
          </a:p>
          <a:p>
            <a:pPr algn="l">
              <a:lnSpc>
                <a:spcPct val="160000"/>
              </a:lnSpc>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749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Motivation</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60000"/>
              </a:lnSpc>
            </a:pPr>
            <a:r>
              <a:rPr lang="en-US" sz="2000" kern="50" dirty="0">
                <a:effectLst/>
                <a:latin typeface="Cambria" panose="02040503050406030204" pitchFamily="18" charset="0"/>
                <a:ea typeface="Cambria" panose="02040503050406030204" pitchFamily="18" charset="0"/>
              </a:rPr>
              <a:t>	</a:t>
            </a:r>
          </a:p>
          <a:p>
            <a:pPr algn="l">
              <a:lnSpc>
                <a:spcPct val="160000"/>
              </a:lnSpc>
            </a:pPr>
            <a:r>
              <a:rPr lang="en-US" sz="2000" kern="50" dirty="0">
                <a:latin typeface="Cambria" panose="02040503050406030204" pitchFamily="18" charset="0"/>
                <a:ea typeface="Cambria" panose="02040503050406030204" pitchFamily="18" charset="0"/>
              </a:rPr>
              <a:t>	</a:t>
            </a:r>
            <a:r>
              <a:rPr lang="en-US" sz="2000" kern="50" dirty="0">
                <a:effectLst/>
                <a:latin typeface="Cambria" panose="02040503050406030204" pitchFamily="18" charset="0"/>
                <a:ea typeface="Cambria" panose="02040503050406030204" pitchFamily="18" charset="0"/>
              </a:rPr>
              <a:t>The motivation behind this project lies in the critical importance of accurate weather prediction in various aspects of life. Weather impacts agriculture, transportation, energy production, disaster management, and public safety, among others. Traditional weather prediction methods often struggle to capture the complexity and rapid changes in weather patterns, leading to uncertainties and potential risks for individuals and communities.</a:t>
            </a:r>
          </a:p>
          <a:p>
            <a:pPr algn="l">
              <a:lnSpc>
                <a:spcPct val="160000"/>
              </a:lnSpc>
            </a:pPr>
            <a:r>
              <a:rPr lang="en-US" sz="2000" kern="50" dirty="0">
                <a:latin typeface="Cambria" panose="02040503050406030204" pitchFamily="18" charset="0"/>
                <a:ea typeface="Cambria" panose="02040503050406030204" pitchFamily="18" charset="0"/>
              </a:rPr>
              <a:t>	</a:t>
            </a:r>
            <a:r>
              <a:rPr lang="en-US" sz="2000" kern="50" dirty="0">
                <a:effectLst/>
                <a:latin typeface="Cambria" panose="02040503050406030204" pitchFamily="18" charset="0"/>
                <a:ea typeface="Cambria" panose="02040503050406030204" pitchFamily="18" charset="0"/>
              </a:rPr>
              <a:t>By harnessing advanced data science techniques, including machine learning algorithms, we aim to address these challenges and improve the accuracy and reliability of weather forecasts. This project thus seeks to contribute to the advancement of weather forecasting technology, ultimately benefiting society by providing more reliable predictions and better preparedness for weather-related challenges. </a:t>
            </a:r>
            <a:endParaRPr lang="en-IN" sz="2000" kern="5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667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Scope of the Project</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60000"/>
              </a:lnSpc>
            </a:pPr>
            <a:r>
              <a:rPr lang="en-US" sz="2000" kern="50" dirty="0">
                <a:effectLst/>
                <a:latin typeface="Cambria" panose="02040503050406030204" pitchFamily="18" charset="0"/>
                <a:ea typeface="Cambria" panose="02040503050406030204" pitchFamily="18" charset="0"/>
              </a:rPr>
              <a:t>	</a:t>
            </a:r>
          </a:p>
          <a:p>
            <a:pPr algn="l">
              <a:lnSpc>
                <a:spcPct val="160000"/>
              </a:lnSpc>
            </a:pPr>
            <a:r>
              <a:rPr lang="en-US" sz="2000" kern="50" dirty="0">
                <a:latin typeface="Cambria" panose="02040503050406030204" pitchFamily="18" charset="0"/>
                <a:ea typeface="Cambria" panose="02040503050406030204" pitchFamily="18" charset="0"/>
              </a:rPr>
              <a:t>	</a:t>
            </a:r>
            <a:r>
              <a:rPr lang="en-US" sz="2000" kern="50" dirty="0">
                <a:effectLst/>
                <a:latin typeface="Cambria" panose="02040503050406030204" pitchFamily="18" charset="0"/>
                <a:ea typeface="Cambria" panose="02040503050406030204" pitchFamily="18" charset="0"/>
              </a:rPr>
              <a:t>The scope of this project encompasses the development and implementation of a data-driven approach to enhance weather prediction accuracy. This includes collecting and preprocessing diverse datasets such as satellite imagery, atmospheric data, and historical weather records. </a:t>
            </a:r>
          </a:p>
          <a:p>
            <a:pPr algn="l">
              <a:lnSpc>
                <a:spcPct val="160000"/>
              </a:lnSpc>
            </a:pPr>
            <a:r>
              <a:rPr lang="en-US" sz="2000" kern="50" dirty="0">
                <a:effectLst/>
                <a:latin typeface="Cambria" panose="02040503050406030204" pitchFamily="18" charset="0"/>
                <a:ea typeface="Cambria" panose="02040503050406030204" pitchFamily="18" charset="0"/>
              </a:rPr>
              <a:t>	Machine learning algorithms will be employed to analyze these datasets and use the predictive models capable of forecasting weather conditions with greater precision. The project also involves evaluating the performance of these models against traditional forecasting. Additionally, considerations will be made for the scalability and usability of the developed models, by showing the various statistical data results obtaine</a:t>
            </a:r>
            <a:r>
              <a:rPr lang="en-US" sz="2000" kern="50" dirty="0">
                <a:latin typeface="Cambria" panose="02040503050406030204" pitchFamily="18" charset="0"/>
                <a:ea typeface="Cambria" panose="02040503050406030204" pitchFamily="18" charset="0"/>
              </a:rPr>
              <a:t>d after the execution.</a:t>
            </a:r>
            <a:endParaRPr lang="en-IN" sz="2000" kern="5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250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9" y="654719"/>
            <a:ext cx="6904382" cy="596348"/>
          </a:xfrm>
        </p:spPr>
        <p:txBody>
          <a:bodyPr>
            <a:normAutofit/>
          </a:bodyPr>
          <a:lstStyle/>
          <a:p>
            <a:r>
              <a:rPr lang="en-US" sz="2800" b="1" dirty="0">
                <a:latin typeface="Cambria" panose="02040503050406030204" pitchFamily="18" charset="0"/>
                <a:ea typeface="Cambria" panose="02040503050406030204" pitchFamily="18" charset="0"/>
              </a:rPr>
              <a:t>Objectives</a:t>
            </a:r>
          </a:p>
        </p:txBody>
      </p:sp>
      <p:sp>
        <p:nvSpPr>
          <p:cNvPr id="3" name="Subtitle 2"/>
          <p:cNvSpPr>
            <a:spLocks noGrp="1"/>
          </p:cNvSpPr>
          <p:nvPr>
            <p:ph type="subTitle" idx="1"/>
          </p:nvPr>
        </p:nvSpPr>
        <p:spPr>
          <a:xfrm>
            <a:off x="7871789" y="625822"/>
            <a:ext cx="4306956" cy="440563"/>
          </a:xfrm>
        </p:spPr>
        <p:txBody>
          <a:bodyPr>
            <a:normAutofit/>
          </a:bodyPr>
          <a:lstStyle/>
          <a:p>
            <a:r>
              <a:rPr lang="en-US" sz="2000" dirty="0">
                <a:latin typeface="Cambria" panose="02040503050406030204" pitchFamily="18" charset="0"/>
                <a:ea typeface="Cambria" panose="02040503050406030204" pitchFamily="18" charset="0"/>
              </a:rPr>
              <a:t>Department of Computer Engineering</a:t>
            </a:r>
          </a:p>
        </p:txBody>
      </p:sp>
      <p:sp>
        <p:nvSpPr>
          <p:cNvPr id="4" name="Rectangle 3">
            <a:extLst>
              <a:ext uri="{FF2B5EF4-FFF2-40B4-BE49-F238E27FC236}">
                <a16:creationId xmlns:a16="http://schemas.microsoft.com/office/drawing/2014/main" id="{951E325C-ACB6-4FD9-9704-F03537BCE14D}"/>
              </a:ext>
            </a:extLst>
          </p:cNvPr>
          <p:cNvSpPr/>
          <p:nvPr/>
        </p:nvSpPr>
        <p:spPr>
          <a:xfrm>
            <a:off x="0" y="0"/>
            <a:ext cx="7381461" cy="5963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onstantia" panose="02030602050306030303" pitchFamily="18" charset="0"/>
                <a:ea typeface="Cambria" panose="02040503050406030204" pitchFamily="18" charset="0"/>
              </a:rPr>
              <a:t>Bhujbal Knowledge City</a:t>
            </a:r>
            <a:endParaRPr lang="en-IN" sz="2800" b="1" dirty="0">
              <a:latin typeface="Constantia" panose="02030602050306030303" pitchFamily="18" charset="0"/>
              <a:ea typeface="Cambria" panose="02040503050406030204" pitchFamily="18" charset="0"/>
            </a:endParaRPr>
          </a:p>
        </p:txBody>
      </p:sp>
      <p:sp>
        <p:nvSpPr>
          <p:cNvPr id="5" name="Right Triangle 4">
            <a:extLst>
              <a:ext uri="{FF2B5EF4-FFF2-40B4-BE49-F238E27FC236}">
                <a16:creationId xmlns:a16="http://schemas.microsoft.com/office/drawing/2014/main" id="{89404FE0-0C97-4973-AC6A-134FA789619A}"/>
              </a:ext>
            </a:extLst>
          </p:cNvPr>
          <p:cNvSpPr/>
          <p:nvPr/>
        </p:nvSpPr>
        <p:spPr>
          <a:xfrm>
            <a:off x="7381461" y="0"/>
            <a:ext cx="980661" cy="59634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F5391B2-5D66-4E06-934B-20A107BF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69" y="60103"/>
            <a:ext cx="966705" cy="476142"/>
          </a:xfrm>
          <a:prstGeom prst="rect">
            <a:avLst/>
          </a:prstGeom>
        </p:spPr>
      </p:pic>
      <p:sp>
        <p:nvSpPr>
          <p:cNvPr id="10" name="Right Triangle 9">
            <a:extLst>
              <a:ext uri="{FF2B5EF4-FFF2-40B4-BE49-F238E27FC236}">
                <a16:creationId xmlns:a16="http://schemas.microsoft.com/office/drawing/2014/main" id="{DAA8CFFB-AD4D-485C-9CCD-D52AF896BEF2}"/>
              </a:ext>
            </a:extLst>
          </p:cNvPr>
          <p:cNvSpPr/>
          <p:nvPr/>
        </p:nvSpPr>
        <p:spPr>
          <a:xfrm rot="10800000">
            <a:off x="7507357" y="-6624"/>
            <a:ext cx="980661" cy="596348"/>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E4FE161-B494-4DF2-8CF5-734C79EDFC5C}"/>
              </a:ext>
            </a:extLst>
          </p:cNvPr>
          <p:cNvSpPr/>
          <p:nvPr/>
        </p:nvSpPr>
        <p:spPr>
          <a:xfrm>
            <a:off x="8488018" y="-6624"/>
            <a:ext cx="3690730" cy="5963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Institute of Engineering</a:t>
            </a:r>
            <a:endParaRPr lang="en-IN" sz="2000" b="1" dirty="0">
              <a:solidFill>
                <a:schemeClr val="tx1"/>
              </a:solidFill>
              <a:latin typeface="Cambria" panose="02040503050406030204" pitchFamily="18" charset="0"/>
              <a:ea typeface="Cambria" panose="02040503050406030204" pitchFamily="18" charset="0"/>
            </a:endParaRPr>
          </a:p>
        </p:txBody>
      </p:sp>
      <p:sp>
        <p:nvSpPr>
          <p:cNvPr id="14" name="Title 1">
            <a:extLst>
              <a:ext uri="{FF2B5EF4-FFF2-40B4-BE49-F238E27FC236}">
                <a16:creationId xmlns:a16="http://schemas.microsoft.com/office/drawing/2014/main" id="{70BD8A59-C0C2-4D95-881A-C2404A3069C1}"/>
              </a:ext>
            </a:extLst>
          </p:cNvPr>
          <p:cNvSpPr txBox="1">
            <a:spLocks/>
          </p:cNvSpPr>
          <p:nvPr/>
        </p:nvSpPr>
        <p:spPr>
          <a:xfrm>
            <a:off x="198782" y="1323956"/>
            <a:ext cx="11834192" cy="535513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60000"/>
              </a:lnSpc>
              <a:buFont typeface="Arial" panose="020B0604020202020204" pitchFamily="34" charset="0"/>
              <a:buChar char="•"/>
            </a:pPr>
            <a:endParaRPr lang="en-US" sz="2000" kern="50" dirty="0">
              <a:effectLst/>
              <a:latin typeface="Cambria" panose="02040503050406030204" pitchFamily="18" charset="0"/>
              <a:ea typeface="Cambria" panose="02040503050406030204" pitchFamily="18" charset="0"/>
            </a:endParaRPr>
          </a:p>
          <a:p>
            <a:pPr marL="342900" indent="-342900" algn="l">
              <a:lnSpc>
                <a:spcPct val="160000"/>
              </a:lnSpc>
              <a:buFont typeface="Arial" panose="020B0604020202020204" pitchFamily="34" charset="0"/>
              <a:buChar char="•"/>
            </a:pPr>
            <a:r>
              <a:rPr lang="en-US" sz="2000" kern="50" dirty="0">
                <a:latin typeface="Cambria" panose="02040503050406030204" pitchFamily="18" charset="0"/>
                <a:ea typeface="Cambria" panose="02040503050406030204" pitchFamily="18" charset="0"/>
              </a:rPr>
              <a:t>To understand the concept of machine learning and how it is implemented and used.</a:t>
            </a:r>
          </a:p>
          <a:p>
            <a:pPr marL="342900" indent="-342900" algn="l">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To understand the basic idea or concept behind the weather prediction models and its working with the given datasets.</a:t>
            </a:r>
          </a:p>
          <a:p>
            <a:pPr marL="342900" indent="-342900" algn="l">
              <a:lnSpc>
                <a:spcPct val="160000"/>
              </a:lnSpc>
              <a:buFont typeface="Arial" panose="020B0604020202020204" pitchFamily="34" charset="0"/>
              <a:buChar char="•"/>
            </a:pPr>
            <a:r>
              <a:rPr lang="en-US" sz="2000" kern="50" dirty="0">
                <a:effectLst/>
                <a:latin typeface="Cambria" panose="02040503050406030204" pitchFamily="18" charset="0"/>
                <a:ea typeface="Cambria" panose="02040503050406030204" pitchFamily="18" charset="0"/>
              </a:rPr>
              <a:t>To understand the machine learning model and the statistical concepts used for predicting the weather results.</a:t>
            </a:r>
          </a:p>
          <a:p>
            <a:pPr marL="342900" indent="-342900" algn="l">
              <a:lnSpc>
                <a:spcPct val="160000"/>
              </a:lnSpc>
              <a:buFont typeface="Arial" panose="020B0604020202020204" pitchFamily="34" charset="0"/>
              <a:buChar char="•"/>
            </a:pPr>
            <a:r>
              <a:rPr lang="en-IN" sz="2000" kern="50" dirty="0">
                <a:effectLst/>
                <a:latin typeface="Cambria" panose="02040503050406030204" pitchFamily="18" charset="0"/>
                <a:ea typeface="Cambria" panose="02040503050406030204" pitchFamily="18" charset="0"/>
              </a:rPr>
              <a:t>To study and work with the Python in-built </a:t>
            </a:r>
            <a:r>
              <a:rPr lang="en-IN" sz="2000" kern="50" dirty="0">
                <a:latin typeface="Cambria" panose="02040503050406030204" pitchFamily="18" charset="0"/>
                <a:ea typeface="Cambria" panose="02040503050406030204" pitchFamily="18" charset="0"/>
              </a:rPr>
              <a:t>libraries and frameworks for machine learning models and their basic functionalities. </a:t>
            </a:r>
          </a:p>
        </p:txBody>
      </p:sp>
    </p:spTree>
    <p:extLst>
      <p:ext uri="{BB962C8B-B14F-4D97-AF65-F5344CB8AC3E}">
        <p14:creationId xmlns:p14="http://schemas.microsoft.com/office/powerpoint/2010/main" val="1835320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TotalTime>
  <Words>2925</Words>
  <Application>Microsoft Office PowerPoint</Application>
  <PresentationFormat>Widescreen</PresentationFormat>
  <Paragraphs>321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vt:lpstr>
      <vt:lpstr>Constantia</vt:lpstr>
      <vt:lpstr>Plantagenet Cherokee</vt:lpstr>
      <vt:lpstr>Office Theme</vt:lpstr>
      <vt:lpstr>Project Based Learning-II (210258)</vt:lpstr>
      <vt:lpstr>Contents</vt:lpstr>
      <vt:lpstr>Abstract</vt:lpstr>
      <vt:lpstr>Introduction</vt:lpstr>
      <vt:lpstr>Literature Survey</vt:lpstr>
      <vt:lpstr>Problem Statement</vt:lpstr>
      <vt:lpstr>Motivation</vt:lpstr>
      <vt:lpstr>Scope of the Project</vt:lpstr>
      <vt:lpstr>Objectives</vt:lpstr>
      <vt:lpstr>Requirement Analysis</vt:lpstr>
      <vt:lpstr>Software Requirement Specification</vt:lpstr>
      <vt:lpstr>Methodology/Proposed System Block Diagram</vt:lpstr>
      <vt:lpstr>Methodology/Proposed System Block Diagram</vt:lpstr>
      <vt:lpstr>Methodology/Proposed System Block Diagram</vt:lpstr>
      <vt:lpstr>Methodology/Proposed System Block Diagram</vt:lpstr>
      <vt:lpstr>Methodology/Proposed System Block Diagram</vt:lpstr>
      <vt:lpstr>Methodology/Proposed System Block Diagram</vt:lpstr>
      <vt:lpstr>Methodology/Proposed System Block Diagram</vt:lpstr>
      <vt:lpstr>Methodology/Proposed System Block Diagram</vt:lpstr>
      <vt:lpstr>Methodology/Proposed System Block Diagram</vt:lpstr>
      <vt:lpstr>Software and Hardware Requirements</vt:lpstr>
      <vt:lpstr>Implementation</vt:lpstr>
      <vt:lpstr>Implementation</vt:lpstr>
      <vt:lpstr>Implementation</vt:lpstr>
      <vt:lpstr>Implementation</vt:lpstr>
      <vt:lpstr>Results/Test Cases</vt:lpstr>
      <vt:lpstr>Results/Test Cases</vt:lpstr>
      <vt:lpstr>Challenges Faced</vt:lpstr>
      <vt:lpstr>Conclusion and 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Shivam Patil</cp:lastModifiedBy>
  <cp:revision>43</cp:revision>
  <dcterms:created xsi:type="dcterms:W3CDTF">2022-03-31T04:43:35Z</dcterms:created>
  <dcterms:modified xsi:type="dcterms:W3CDTF">2024-04-11T20:05:29Z</dcterms:modified>
</cp:coreProperties>
</file>