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79"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80"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81"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82"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06A51D40-7E67-4B54-B85D-B97CB03AA403}" type="slidenum">
              <a:rPr lang="en-US"/>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6040" cy="4114440"/>
          </a:xfrm>
          <a:prstGeom prst="rect">
            <a:avLst/>
          </a:prstGeom>
        </p:spPr>
        <p:txBody>
          <a:bodyPr/>
          <a:lstStyle/>
          <a:p>
            <a:endParaRPr/>
          </a:p>
        </p:txBody>
      </p:sp>
      <p:sp>
        <p:nvSpPr>
          <p:cNvPr id="288" name="TextShape 2"/>
          <p:cNvSpPr txBox="1"/>
          <p:nvPr/>
        </p:nvSpPr>
        <p:spPr>
          <a:xfrm>
            <a:off x="3884760" y="8685360"/>
            <a:ext cx="2971440" cy="456840"/>
          </a:xfrm>
          <a:prstGeom prst="rect">
            <a:avLst/>
          </a:prstGeom>
        </p:spPr>
        <p:txBody>
          <a:bodyPr anchor="b"/>
          <a:lstStyle/>
          <a:p>
            <a:pPr algn="r">
              <a:lnSpc>
                <a:spcPct val="100000"/>
              </a:lnSpc>
            </a:pPr>
            <a:fld id="{0132C742-F8FB-4E1B-96B7-58A16475A2D8}" type="slidenum">
              <a:rPr lang="en-US" sz="1200">
                <a:solidFill>
                  <a:srgbClr val="000000"/>
                </a:solidFill>
                <a:latin typeface="+mn-lt"/>
                <a:ea typeface="+mn-ea"/>
              </a:rPr>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27"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28"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30"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31"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32"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33"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35"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36"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7719840" y="3681360"/>
            <a:ext cx="2377440" cy="1896840"/>
          </a:xfrm>
          <a:prstGeom prst="rect">
            <a:avLst/>
          </a:prstGeom>
          <a:ln>
            <a:noFill/>
          </a:ln>
        </p:spPr>
      </p:pic>
      <p:pic>
        <p:nvPicPr>
          <p:cNvPr id="38" name="Picture 37"/>
          <p:cNvPicPr/>
          <p:nvPr/>
        </p:nvPicPr>
        <p:blipFill>
          <a:blip r:embed="rId2"/>
          <a:stretch>
            <a:fillRect/>
          </a:stretch>
        </p:blipFill>
        <p:spPr>
          <a:xfrm>
            <a:off x="209772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47"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49"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50"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523880" y="1122480"/>
            <a:ext cx="9143640" cy="44593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54"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55"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56"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6" name="PlaceHolder 2"/>
          <p:cNvSpPr>
            <a:spLocks noGrp="1"/>
          </p:cNvSpPr>
          <p:nvPr>
            <p:ph type="subTitle"/>
          </p:nvPr>
        </p:nvSpPr>
        <p:spPr>
          <a:xfrm>
            <a:off x="609480" y="1604520"/>
            <a:ext cx="109724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58"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59"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60"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62"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63"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64"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66" name="PlaceHolder 2"/>
          <p:cNvSpPr>
            <a:spLocks noGrp="1"/>
          </p:cNvSpPr>
          <p:nvPr>
            <p:ph type="body"/>
          </p:nvPr>
        </p:nvSpPr>
        <p:spPr>
          <a:xfrm>
            <a:off x="609480" y="1604520"/>
            <a:ext cx="10972440" cy="1896840"/>
          </a:xfrm>
          <a:prstGeom prst="rect">
            <a:avLst/>
          </a:prstGeom>
        </p:spPr>
        <p:txBody>
          <a:bodyPr wrap="none" lIns="0" tIns="0" rIns="0" bIns="0"/>
          <a:lstStyle/>
          <a:p>
            <a:endParaRPr/>
          </a:p>
        </p:txBody>
      </p:sp>
      <p:sp>
        <p:nvSpPr>
          <p:cNvPr id="67" name="PlaceHolder 3"/>
          <p:cNvSpPr>
            <a:spLocks noGrp="1"/>
          </p:cNvSpPr>
          <p:nvPr>
            <p:ph type="body"/>
          </p:nvPr>
        </p:nvSpPr>
        <p:spPr>
          <a:xfrm>
            <a:off x="609480" y="3681720"/>
            <a:ext cx="109724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69"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70"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71"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
        <p:nvSpPr>
          <p:cNvPr id="72" name="PlaceHolder 5"/>
          <p:cNvSpPr>
            <a:spLocks noGrp="1"/>
          </p:cNvSpPr>
          <p:nvPr>
            <p:ph type="body"/>
          </p:nvPr>
        </p:nvSpPr>
        <p:spPr>
          <a:xfrm>
            <a:off x="609480" y="3681720"/>
            <a:ext cx="535428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74"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75"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7719840" y="3681360"/>
            <a:ext cx="2377440" cy="1896840"/>
          </a:xfrm>
          <a:prstGeom prst="rect">
            <a:avLst/>
          </a:prstGeom>
          <a:ln>
            <a:noFill/>
          </a:ln>
        </p:spPr>
      </p:pic>
      <p:pic>
        <p:nvPicPr>
          <p:cNvPr id="77" name="Picture 76"/>
          <p:cNvPicPr/>
          <p:nvPr/>
        </p:nvPicPr>
        <p:blipFill>
          <a:blip r:embed="rId2"/>
          <a:stretch>
            <a:fillRect/>
          </a:stretch>
        </p:blipFill>
        <p:spPr>
          <a:xfrm>
            <a:off x="2097720" y="3681360"/>
            <a:ext cx="2377440" cy="1896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8" name="PlaceHolder 2"/>
          <p:cNvSpPr>
            <a:spLocks noGrp="1"/>
          </p:cNvSpPr>
          <p:nvPr>
            <p:ph type="body"/>
          </p:nvPr>
        </p:nvSpPr>
        <p:spPr>
          <a:xfrm>
            <a:off x="609480" y="1604520"/>
            <a:ext cx="109724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10"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11" name="PlaceHolder 3"/>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4459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15"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16" name="PlaceHolder 3"/>
          <p:cNvSpPr>
            <a:spLocks noGrp="1"/>
          </p:cNvSpPr>
          <p:nvPr>
            <p:ph type="body"/>
          </p:nvPr>
        </p:nvSpPr>
        <p:spPr>
          <a:xfrm>
            <a:off x="609480" y="3681720"/>
            <a:ext cx="5354280" cy="1896840"/>
          </a:xfrm>
          <a:prstGeom prst="rect">
            <a:avLst/>
          </a:prstGeom>
        </p:spPr>
        <p:txBody>
          <a:bodyPr wrap="none" lIns="0" tIns="0" rIns="0" bIns="0"/>
          <a:lstStyle/>
          <a:p>
            <a:endParaRPr/>
          </a:p>
        </p:txBody>
      </p:sp>
      <p:sp>
        <p:nvSpPr>
          <p:cNvPr id="17" name="PlaceHolder 4"/>
          <p:cNvSpPr>
            <a:spLocks noGrp="1"/>
          </p:cNvSpPr>
          <p:nvPr>
            <p:ph type="body"/>
          </p:nvPr>
        </p:nvSpPr>
        <p:spPr>
          <a:xfrm>
            <a:off x="6231600" y="1604520"/>
            <a:ext cx="535428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19" name="PlaceHolder 2"/>
          <p:cNvSpPr>
            <a:spLocks noGrp="1"/>
          </p:cNvSpPr>
          <p:nvPr>
            <p:ph type="body"/>
          </p:nvPr>
        </p:nvSpPr>
        <p:spPr>
          <a:xfrm>
            <a:off x="609480" y="1604520"/>
            <a:ext cx="5354280" cy="3977280"/>
          </a:xfrm>
          <a:prstGeom prst="rect">
            <a:avLst/>
          </a:prstGeom>
        </p:spPr>
        <p:txBody>
          <a:bodyPr wrap="none" lIns="0" tIns="0" rIns="0" bIns="0"/>
          <a:lstStyle/>
          <a:p>
            <a:endParaRPr/>
          </a:p>
        </p:txBody>
      </p:sp>
      <p:sp>
        <p:nvSpPr>
          <p:cNvPr id="20"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21" name="PlaceHolder 4"/>
          <p:cNvSpPr>
            <a:spLocks noGrp="1"/>
          </p:cNvSpPr>
          <p:nvPr>
            <p:ph type="body"/>
          </p:nvPr>
        </p:nvSpPr>
        <p:spPr>
          <a:xfrm>
            <a:off x="6231600" y="3681720"/>
            <a:ext cx="535428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520"/>
          </a:xfrm>
          <a:prstGeom prst="rect">
            <a:avLst/>
          </a:prstGeom>
        </p:spPr>
        <p:txBody>
          <a:bodyPr wrap="none" lIns="0" tIns="0" rIns="0" bIns="0" anchor="ctr"/>
          <a:lstStyle/>
          <a:p>
            <a:endParaRPr/>
          </a:p>
        </p:txBody>
      </p:sp>
      <p:sp>
        <p:nvSpPr>
          <p:cNvPr id="23" name="PlaceHolder 2"/>
          <p:cNvSpPr>
            <a:spLocks noGrp="1"/>
          </p:cNvSpPr>
          <p:nvPr>
            <p:ph type="body"/>
          </p:nvPr>
        </p:nvSpPr>
        <p:spPr>
          <a:xfrm>
            <a:off x="609480" y="1604520"/>
            <a:ext cx="5354280" cy="1896840"/>
          </a:xfrm>
          <a:prstGeom prst="rect">
            <a:avLst/>
          </a:prstGeom>
        </p:spPr>
        <p:txBody>
          <a:bodyPr wrap="none" lIns="0" tIns="0" rIns="0" bIns="0"/>
          <a:lstStyle/>
          <a:p>
            <a:endParaRPr/>
          </a:p>
        </p:txBody>
      </p:sp>
      <p:sp>
        <p:nvSpPr>
          <p:cNvPr id="24" name="PlaceHolder 3"/>
          <p:cNvSpPr>
            <a:spLocks noGrp="1"/>
          </p:cNvSpPr>
          <p:nvPr>
            <p:ph type="body"/>
          </p:nvPr>
        </p:nvSpPr>
        <p:spPr>
          <a:xfrm>
            <a:off x="6231600" y="1604520"/>
            <a:ext cx="5354280" cy="1896840"/>
          </a:xfrm>
          <a:prstGeom prst="rect">
            <a:avLst/>
          </a:prstGeom>
        </p:spPr>
        <p:txBody>
          <a:bodyPr wrap="none" lIns="0" tIns="0" rIns="0" bIns="0"/>
          <a:lstStyle/>
          <a:p>
            <a:endParaRPr/>
          </a:p>
        </p:txBody>
      </p:sp>
      <p:sp>
        <p:nvSpPr>
          <p:cNvPr id="25" name="PlaceHolder 4"/>
          <p:cNvSpPr>
            <a:spLocks noGrp="1"/>
          </p:cNvSpPr>
          <p:nvPr>
            <p:ph type="body"/>
          </p:nvPr>
        </p:nvSpPr>
        <p:spPr>
          <a:xfrm>
            <a:off x="609480" y="3681720"/>
            <a:ext cx="1097208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000000"/>
                </a:solidFill>
                <a:latin typeface="Calibri Light"/>
              </a:rPr>
              <a:t>Click to edit the title text formatClick to edit Master title style</a:t>
            </a:r>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1D57596E-D85C-4A00-BD77-205A9AF274BD}" type="slidenum">
              <a:rPr lang="en-US" sz="1200">
                <a:solidFill>
                  <a:srgbClr val="8B8B8B"/>
                </a:solidFill>
                <a:latin typeface="Calibri"/>
              </a:rPr>
              <a:t>‹#›</a:t>
            </a:fld>
            <a:endParaRPr/>
          </a:p>
        </p:txBody>
      </p:sp>
      <p:sp>
        <p:nvSpPr>
          <p:cNvPr id="4" name="PlaceHolder 5"/>
          <p:cNvSpPr>
            <a:spLocks noGrp="1"/>
          </p:cNvSpPr>
          <p:nvPr>
            <p:ph type="body"/>
          </p:nvPr>
        </p:nvSpPr>
        <p:spPr>
          <a:xfrm>
            <a:off x="609480" y="1604520"/>
            <a:ext cx="109724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lstStyle/>
          <a:p>
            <a:pPr>
              <a:buSzPct val="25000"/>
              <a:buFont typeface="StarSymbol"/>
              <a:buChar char=""/>
            </a:pPr>
            <a:r>
              <a:rPr lang="en-US" sz="2800">
                <a:solidFill>
                  <a:srgbClr val="000000"/>
                </a:solidFill>
                <a:latin typeface="Calibri"/>
              </a:rPr>
              <a:t>Click to edit the outline text format</a:t>
            </a:r>
            <a:endParaRPr/>
          </a:p>
          <a:p>
            <a:pPr lvl="1">
              <a:buSzPct val="25000"/>
              <a:buFont typeface="StarSymbol"/>
              <a:buChar char=""/>
            </a:pPr>
            <a:r>
              <a:rPr lang="en-US" sz="2800">
                <a:solidFill>
                  <a:srgbClr val="000000"/>
                </a:solidFill>
                <a:latin typeface="Calibri"/>
              </a:rPr>
              <a:t>Second Outline Level</a:t>
            </a:r>
            <a:endParaRPr/>
          </a:p>
          <a:p>
            <a:pPr lvl="2">
              <a:buSzPct val="25000"/>
              <a:buFont typeface="StarSymbol"/>
              <a:buChar char=""/>
            </a:pPr>
            <a:r>
              <a:rPr lang="en-US" sz="2800">
                <a:solidFill>
                  <a:srgbClr val="000000"/>
                </a:solidFill>
                <a:latin typeface="Calibri"/>
              </a:rPr>
              <a:t>Third Outline Level</a:t>
            </a:r>
            <a:endParaRPr/>
          </a:p>
          <a:p>
            <a:pPr lvl="3">
              <a:buSzPct val="25000"/>
              <a:buFont typeface="StarSymbol"/>
              <a:buChar char=""/>
            </a:pPr>
            <a:r>
              <a:rPr lang="en-US" sz="2800">
                <a:solidFill>
                  <a:srgbClr val="000000"/>
                </a:solidFill>
                <a:latin typeface="Calibri"/>
              </a:rPr>
              <a:t>Fourth Outline Level</a:t>
            </a:r>
            <a:endParaRPr/>
          </a:p>
          <a:p>
            <a:pPr lvl="4">
              <a:buSzPct val="25000"/>
              <a:buFont typeface="StarSymbol"/>
              <a:buChar char=""/>
            </a:pPr>
            <a:r>
              <a:rPr lang="en-US" sz="2800">
                <a:solidFill>
                  <a:srgbClr val="000000"/>
                </a:solidFill>
                <a:latin typeface="Calibri"/>
              </a:rPr>
              <a:t>Fifth Outline Level</a:t>
            </a:r>
            <a:endParaRPr/>
          </a:p>
          <a:p>
            <a:pPr lvl="5">
              <a:buSzPct val="2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3513F2E9-F10D-4F41-8F00-90283C35E73F}"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jpe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2464920" y="1105200"/>
            <a:ext cx="6904080" cy="596160"/>
          </a:xfrm>
          <a:prstGeom prst="rect">
            <a:avLst/>
          </a:prstGeom>
        </p:spPr>
        <p:txBody>
          <a:bodyPr anchor="b"/>
          <a:lstStyle/>
          <a:p>
            <a:pPr algn="ctr">
              <a:lnSpc>
                <a:spcPct val="100000"/>
              </a:lnSpc>
            </a:pPr>
            <a:r>
              <a:rPr lang="en-US" sz="2800" b="1">
                <a:solidFill>
                  <a:srgbClr val="000000"/>
                </a:solidFill>
                <a:latin typeface="Cambria"/>
                <a:ea typeface="Cambria"/>
              </a:rPr>
              <a:t>Project Based Learning (110013)</a:t>
            </a:r>
            <a:endParaRPr/>
          </a:p>
        </p:txBody>
      </p:sp>
      <p:sp>
        <p:nvSpPr>
          <p:cNvPr id="84" name="TextShape 2"/>
          <p:cNvSpPr txBox="1"/>
          <p:nvPr/>
        </p:nvSpPr>
        <p:spPr>
          <a:xfrm>
            <a:off x="7848720" y="625680"/>
            <a:ext cx="4329720" cy="440280"/>
          </a:xfrm>
          <a:prstGeom prst="rect">
            <a:avLst/>
          </a:prstGeom>
        </p:spPr>
        <p:txBody>
          <a:bodyPr/>
          <a:lstStyle/>
          <a:p>
            <a:pPr algn="ctr">
              <a:lnSpc>
                <a:spcPct val="100000"/>
              </a:lnSpc>
            </a:pPr>
            <a:r>
              <a:rPr lang="en-US" sz="2000">
                <a:solidFill>
                  <a:srgbClr val="000000"/>
                </a:solidFill>
                <a:latin typeface="Cambria"/>
                <a:ea typeface="Cambria"/>
              </a:rPr>
              <a:t>Department of  Artificial Intelligence and Data Science Engineering</a:t>
            </a:r>
            <a:endParaRPr/>
          </a:p>
        </p:txBody>
      </p:sp>
      <p:sp>
        <p:nvSpPr>
          <p:cNvPr id="85"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86" name="CustomShape 4"/>
          <p:cNvSpPr/>
          <p:nvPr/>
        </p:nvSpPr>
        <p:spPr>
          <a:xfrm>
            <a:off x="7381440" y="0"/>
            <a:ext cx="980280" cy="596160"/>
          </a:xfrm>
          <a:prstGeom prst="rtTriangle">
            <a:avLst/>
          </a:prstGeom>
          <a:solidFill>
            <a:srgbClr val="FF0000"/>
          </a:solidFill>
          <a:ln w="12600">
            <a:solidFill>
              <a:srgbClr val="FF0000"/>
            </a:solidFill>
            <a:miter/>
          </a:ln>
        </p:spPr>
      </p:sp>
      <p:pic>
        <p:nvPicPr>
          <p:cNvPr id="87" name="Picture 6"/>
          <p:cNvPicPr/>
          <p:nvPr/>
        </p:nvPicPr>
        <p:blipFill>
          <a:blip r:embed="rId2"/>
          <a:stretch>
            <a:fillRect/>
          </a:stretch>
        </p:blipFill>
        <p:spPr>
          <a:xfrm>
            <a:off x="93600" y="60120"/>
            <a:ext cx="966240" cy="475920"/>
          </a:xfrm>
          <a:prstGeom prst="rect">
            <a:avLst/>
          </a:prstGeom>
          <a:ln>
            <a:noFill/>
          </a:ln>
        </p:spPr>
      </p:pic>
      <p:sp>
        <p:nvSpPr>
          <p:cNvPr id="88"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89"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pic>
        <p:nvPicPr>
          <p:cNvPr id="90" name="Picture 12"/>
          <p:cNvPicPr/>
          <p:nvPr/>
        </p:nvPicPr>
        <p:blipFill>
          <a:blip r:embed="rId3"/>
          <a:stretch>
            <a:fillRect/>
          </a:stretch>
        </p:blipFill>
        <p:spPr>
          <a:xfrm>
            <a:off x="185400" y="784440"/>
            <a:ext cx="1456560" cy="1092240"/>
          </a:xfrm>
          <a:prstGeom prst="rect">
            <a:avLst/>
          </a:prstGeom>
          <a:ln>
            <a:noFill/>
          </a:ln>
        </p:spPr>
      </p:pic>
      <p:sp>
        <p:nvSpPr>
          <p:cNvPr id="91" name="CustomShape 7"/>
          <p:cNvSpPr/>
          <p:nvPr/>
        </p:nvSpPr>
        <p:spPr>
          <a:xfrm>
            <a:off x="2471400" y="1801080"/>
            <a:ext cx="6904080" cy="596160"/>
          </a:xfrm>
          <a:prstGeom prst="rect">
            <a:avLst/>
          </a:prstGeom>
          <a:noFill/>
          <a:ln>
            <a:noFill/>
          </a:ln>
        </p:spPr>
        <p:txBody>
          <a:bodyPr anchor="b"/>
          <a:lstStyle/>
          <a:p>
            <a:pPr algn="ctr">
              <a:lnSpc>
                <a:spcPct val="90000"/>
              </a:lnSpc>
            </a:pPr>
            <a:r>
              <a:rPr lang="en-US" sz="2000" b="1">
                <a:solidFill>
                  <a:srgbClr val="000000"/>
                </a:solidFill>
                <a:latin typeface="Cambria"/>
                <a:ea typeface="Cambria"/>
              </a:rPr>
              <a:t>A Project Presentation on Topic</a:t>
            </a:r>
            <a:endParaRPr/>
          </a:p>
        </p:txBody>
      </p:sp>
      <p:sp>
        <p:nvSpPr>
          <p:cNvPr id="92" name="CustomShape 8"/>
          <p:cNvSpPr/>
          <p:nvPr/>
        </p:nvSpPr>
        <p:spPr>
          <a:xfrm>
            <a:off x="2478240" y="2483640"/>
            <a:ext cx="6904080" cy="596160"/>
          </a:xfrm>
          <a:prstGeom prst="rect">
            <a:avLst/>
          </a:prstGeom>
          <a:noFill/>
          <a:ln>
            <a:noFill/>
          </a:ln>
        </p:spPr>
        <p:txBody>
          <a:bodyPr anchor="b"/>
          <a:lstStyle/>
          <a:p>
            <a:pPr algn="ctr">
              <a:lnSpc>
                <a:spcPct val="90000"/>
              </a:lnSpc>
            </a:pPr>
            <a:r>
              <a:rPr lang="en-US" sz="2800" b="1">
                <a:solidFill>
                  <a:srgbClr val="FF0000"/>
                </a:solidFill>
                <a:latin typeface="Cambria"/>
                <a:ea typeface="Cambria"/>
              </a:rPr>
              <a:t>WEATHER FORECASTING USING MACHINE LEARNING </a:t>
            </a:r>
            <a:endParaRPr/>
          </a:p>
        </p:txBody>
      </p:sp>
      <p:sp>
        <p:nvSpPr>
          <p:cNvPr id="93" name="CustomShape 9"/>
          <p:cNvSpPr/>
          <p:nvPr/>
        </p:nvSpPr>
        <p:spPr>
          <a:xfrm>
            <a:off x="901080" y="3503880"/>
            <a:ext cx="4584960" cy="596160"/>
          </a:xfrm>
          <a:prstGeom prst="rect">
            <a:avLst/>
          </a:prstGeom>
          <a:noFill/>
          <a:ln>
            <a:noFill/>
          </a:ln>
        </p:spPr>
        <p:txBody>
          <a:bodyPr anchor="b"/>
          <a:lstStyle/>
          <a:p>
            <a:pPr algn="ctr">
              <a:lnSpc>
                <a:spcPct val="90000"/>
              </a:lnSpc>
            </a:pPr>
            <a:r>
              <a:rPr lang="en-US" sz="2000" b="1">
                <a:solidFill>
                  <a:srgbClr val="000000"/>
                </a:solidFill>
                <a:latin typeface="Cambria"/>
                <a:ea typeface="Cambria"/>
              </a:rPr>
              <a:t>:: Presented By ::</a:t>
            </a:r>
            <a:endParaRPr/>
          </a:p>
        </p:txBody>
      </p:sp>
      <p:sp>
        <p:nvSpPr>
          <p:cNvPr id="94" name="CustomShape 10"/>
          <p:cNvSpPr/>
          <p:nvPr/>
        </p:nvSpPr>
        <p:spPr>
          <a:xfrm>
            <a:off x="245160" y="4120200"/>
            <a:ext cx="5969880" cy="2187360"/>
          </a:xfrm>
          <a:prstGeom prst="rect">
            <a:avLst/>
          </a:prstGeom>
          <a:noFill/>
          <a:ln>
            <a:noFill/>
          </a:ln>
        </p:spPr>
        <p:txBody>
          <a:bodyPr anchor="b"/>
          <a:lstStyle/>
          <a:p>
            <a:pPr>
              <a:lnSpc>
                <a:spcPct val="150000"/>
              </a:lnSpc>
              <a:buFont typeface="StarSymbol"/>
              <a:buAutoNum type="arabicPeriod"/>
            </a:pPr>
            <a:r>
              <a:rPr lang="en-US">
                <a:solidFill>
                  <a:srgbClr val="000000"/>
                </a:solidFill>
                <a:latin typeface="Cambria"/>
                <a:ea typeface="Cambria"/>
              </a:rPr>
              <a:t>PAWAR AARYA PRASHANT</a:t>
            </a:r>
            <a:endParaRPr/>
          </a:p>
          <a:p>
            <a:pPr>
              <a:lnSpc>
                <a:spcPct val="150000"/>
              </a:lnSpc>
              <a:buFont typeface="StarSymbol"/>
              <a:buAutoNum type="arabicPeriod"/>
            </a:pPr>
            <a:r>
              <a:rPr lang="en-US">
                <a:solidFill>
                  <a:srgbClr val="000000"/>
                </a:solidFill>
                <a:latin typeface="Cambria"/>
                <a:ea typeface="Cambria"/>
              </a:rPr>
              <a:t>PATIL MAYURI KISHOR</a:t>
            </a:r>
            <a:endParaRPr/>
          </a:p>
          <a:p>
            <a:pPr>
              <a:lnSpc>
                <a:spcPct val="150000"/>
              </a:lnSpc>
              <a:buFont typeface="StarSymbol"/>
              <a:buAutoNum type="arabicPeriod"/>
            </a:pPr>
            <a:r>
              <a:rPr lang="en-US">
                <a:solidFill>
                  <a:srgbClr val="000000"/>
                </a:solidFill>
                <a:latin typeface="Cambria"/>
                <a:ea typeface="Cambria"/>
              </a:rPr>
              <a:t>SONAWANE CHAITALI PRASHANT</a:t>
            </a:r>
            <a:endParaRPr/>
          </a:p>
          <a:p>
            <a:pPr>
              <a:lnSpc>
                <a:spcPct val="150000"/>
              </a:lnSpc>
            </a:pPr>
            <a:r>
              <a:rPr lang="en-US">
                <a:solidFill>
                  <a:srgbClr val="000000"/>
                </a:solidFill>
                <a:latin typeface="Cambria"/>
                <a:ea typeface="Cambria"/>
              </a:rPr>
              <a:t>4.      PATIL SNEHA SUNIL</a:t>
            </a:r>
            <a:endParaRPr/>
          </a:p>
        </p:txBody>
      </p:sp>
      <p:sp>
        <p:nvSpPr>
          <p:cNvPr id="95" name="CustomShape 11"/>
          <p:cNvSpPr/>
          <p:nvPr/>
        </p:nvSpPr>
        <p:spPr>
          <a:xfrm>
            <a:off x="6818400" y="3503880"/>
            <a:ext cx="4584960" cy="596160"/>
          </a:xfrm>
          <a:prstGeom prst="rect">
            <a:avLst/>
          </a:prstGeom>
          <a:noFill/>
          <a:ln>
            <a:noFill/>
          </a:ln>
        </p:spPr>
        <p:txBody>
          <a:bodyPr anchor="b"/>
          <a:lstStyle/>
          <a:p>
            <a:pPr algn="ctr">
              <a:lnSpc>
                <a:spcPct val="90000"/>
              </a:lnSpc>
            </a:pPr>
            <a:r>
              <a:rPr lang="en-US" sz="2000" b="1">
                <a:solidFill>
                  <a:srgbClr val="000000"/>
                </a:solidFill>
                <a:latin typeface="Cambria"/>
                <a:ea typeface="Cambria"/>
              </a:rPr>
              <a:t>:: Under the Guidance of ::</a:t>
            </a:r>
            <a:endParaRPr/>
          </a:p>
        </p:txBody>
      </p:sp>
      <p:sp>
        <p:nvSpPr>
          <p:cNvPr id="96" name="CustomShape 12"/>
          <p:cNvSpPr/>
          <p:nvPr/>
        </p:nvSpPr>
        <p:spPr>
          <a:xfrm>
            <a:off x="6294960" y="4100400"/>
            <a:ext cx="5651640" cy="596160"/>
          </a:xfrm>
          <a:prstGeom prst="rect">
            <a:avLst/>
          </a:prstGeom>
          <a:noFill/>
          <a:ln>
            <a:noFill/>
          </a:ln>
        </p:spPr>
        <p:txBody>
          <a:bodyPr anchor="b"/>
          <a:lstStyle/>
          <a:p>
            <a:pPr>
              <a:lnSpc>
                <a:spcPct val="150000"/>
              </a:lnSpc>
            </a:pPr>
            <a:r>
              <a:rPr lang="en-US" sz="2000">
                <a:solidFill>
                  <a:srgbClr val="000000"/>
                </a:solidFill>
                <a:latin typeface="Cambria"/>
                <a:ea typeface="Cambria"/>
              </a:rPr>
              <a:t>Prof.  Amol  J. Gosavi</a:t>
            </a:r>
            <a:endParaRPr/>
          </a:p>
        </p:txBody>
      </p:sp>
      <p:sp>
        <p:nvSpPr>
          <p:cNvPr id="97" name="CustomShape 13"/>
          <p:cNvSpPr/>
          <p:nvPr/>
        </p:nvSpPr>
        <p:spPr>
          <a:xfrm>
            <a:off x="2776320" y="6329880"/>
            <a:ext cx="5651640" cy="440280"/>
          </a:xfrm>
          <a:prstGeom prst="rect">
            <a:avLst/>
          </a:prstGeom>
          <a:noFill/>
          <a:ln>
            <a:noFill/>
          </a:ln>
        </p:spPr>
        <p:txBody>
          <a:bodyPr anchor="b"/>
          <a:lstStyle/>
          <a:p>
            <a:pPr>
              <a:lnSpc>
                <a:spcPct val="150000"/>
              </a:lnSpc>
            </a:pPr>
            <a:r>
              <a:rPr lang="en-US">
                <a:solidFill>
                  <a:srgbClr val="000000"/>
                </a:solidFill>
                <a:latin typeface="Cambria"/>
                <a:ea typeface="Cambria"/>
              </a:rPr>
              <a:t>Students from FE </a:t>
            </a:r>
            <a:r>
              <a:rPr lang="en-US">
                <a:solidFill>
                  <a:srgbClr val="000000"/>
                </a:solidFill>
                <a:latin typeface="Times New Roman"/>
                <a:ea typeface="Cambria"/>
              </a:rPr>
              <a:t> </a:t>
            </a:r>
            <a:r>
              <a:rPr lang="en-US">
                <a:solidFill>
                  <a:srgbClr val="000000"/>
                </a:solidFill>
                <a:latin typeface="Times New Roman"/>
                <a:ea typeface="Times New Roman"/>
              </a:rPr>
              <a:t>AI &amp; DS</a:t>
            </a:r>
            <a:r>
              <a:rPr lang="en-US">
                <a:solidFill>
                  <a:srgbClr val="000000"/>
                </a:solidFill>
                <a:latin typeface="Cambria"/>
                <a:ea typeface="Cambria"/>
              </a:rPr>
              <a:t>, Semester-II, A.Y.-2022-23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Objectives</a:t>
            </a:r>
            <a:endParaRPr/>
          </a:p>
        </p:txBody>
      </p:sp>
      <p:sp>
        <p:nvSpPr>
          <p:cNvPr id="188"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89"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90"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91" name="Picture 6"/>
          <p:cNvPicPr/>
          <p:nvPr/>
        </p:nvPicPr>
        <p:blipFill>
          <a:blip r:embed="rId2"/>
          <a:stretch>
            <a:fillRect/>
          </a:stretch>
        </p:blipFill>
        <p:spPr>
          <a:xfrm>
            <a:off x="93600" y="60120"/>
            <a:ext cx="966240" cy="475920"/>
          </a:xfrm>
          <a:prstGeom prst="rect">
            <a:avLst/>
          </a:prstGeom>
          <a:ln>
            <a:noFill/>
          </a:ln>
        </p:spPr>
      </p:pic>
      <p:sp>
        <p:nvSpPr>
          <p:cNvPr id="192"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93"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94"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95" name="TextShape 8"/>
          <p:cNvSpPr txBox="1"/>
          <p:nvPr/>
        </p:nvSpPr>
        <p:spPr>
          <a:xfrm>
            <a:off x="8610480" y="6356520"/>
            <a:ext cx="2742840" cy="364680"/>
          </a:xfrm>
          <a:prstGeom prst="rect">
            <a:avLst/>
          </a:prstGeom>
        </p:spPr>
        <p:txBody>
          <a:bodyPr anchor="ctr"/>
          <a:lstStyle/>
          <a:p>
            <a:pPr algn="r">
              <a:lnSpc>
                <a:spcPct val="100000"/>
              </a:lnSpc>
            </a:pPr>
            <a:fld id="{8644C3F8-508E-4AF5-A533-61EAFF60912B}" type="slidenum">
              <a:rPr lang="en-US" sz="1200">
                <a:solidFill>
                  <a:srgbClr val="8B8B8B"/>
                </a:solidFill>
                <a:latin typeface="Calibri"/>
              </a:rPr>
              <a:t>10</a:t>
            </a:fld>
            <a:endParaRPr/>
          </a:p>
        </p:txBody>
      </p:sp>
      <p:sp>
        <p:nvSpPr>
          <p:cNvPr id="196"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97" name="CustomShape 10"/>
          <p:cNvSpPr/>
          <p:nvPr/>
        </p:nvSpPr>
        <p:spPr>
          <a:xfrm>
            <a:off x="822960" y="1737360"/>
            <a:ext cx="7075440" cy="63900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Weather Forecasting is crucial since it helps to determine future climate changes.</a:t>
            </a:r>
            <a:endParaRPr/>
          </a:p>
        </p:txBody>
      </p:sp>
      <p:sp>
        <p:nvSpPr>
          <p:cNvPr id="198" name="CustomShape 11"/>
          <p:cNvSpPr/>
          <p:nvPr/>
        </p:nvSpPr>
        <p:spPr>
          <a:xfrm>
            <a:off x="822960" y="2379240"/>
            <a:ext cx="7792560" cy="146196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The main objective of this paper is to design an effective weather prediction model by the use of  multivariate regression or multiple linear regressions and support vect machine     (SVM).</a:t>
            </a:r>
            <a:endParaRPr/>
          </a:p>
          <a:p>
            <a:pPr>
              <a:lnSpc>
                <a:spcPct val="100000"/>
              </a:lnSpc>
              <a:buSzPct val="25000"/>
              <a:buFont typeface="StarSymbol"/>
              <a:buChar char=""/>
            </a:pPr>
            <a:r>
              <a:rPr lang="en-US">
                <a:solidFill>
                  <a:srgbClr val="000000"/>
                </a:solidFill>
                <a:latin typeface="Calibri"/>
              </a:rPr>
              <a:t>Fullfill the requirement of SSPU</a:t>
            </a:r>
            <a:endParaRPr/>
          </a:p>
          <a:p>
            <a:pPr>
              <a:lnSpc>
                <a:spcPct val="100000"/>
              </a:lnSpc>
              <a:buFont typeface="StarSymbo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Requirement Analysis</a:t>
            </a:r>
            <a:endParaRPr/>
          </a:p>
        </p:txBody>
      </p:sp>
      <p:sp>
        <p:nvSpPr>
          <p:cNvPr id="200"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201"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02"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03" name="Picture 6"/>
          <p:cNvPicPr/>
          <p:nvPr/>
        </p:nvPicPr>
        <p:blipFill>
          <a:blip r:embed="rId2"/>
          <a:stretch>
            <a:fillRect/>
          </a:stretch>
        </p:blipFill>
        <p:spPr>
          <a:xfrm>
            <a:off x="93600" y="60120"/>
            <a:ext cx="966240" cy="475920"/>
          </a:xfrm>
          <a:prstGeom prst="rect">
            <a:avLst/>
          </a:prstGeom>
          <a:ln>
            <a:noFill/>
          </a:ln>
        </p:spPr>
      </p:pic>
      <p:sp>
        <p:nvSpPr>
          <p:cNvPr id="204"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05"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06" name="CustomShape 7"/>
          <p:cNvSpPr/>
          <p:nvPr/>
        </p:nvSpPr>
        <p:spPr>
          <a:xfrm>
            <a:off x="198720" y="1324080"/>
            <a:ext cx="11833920" cy="5354640"/>
          </a:xfrm>
          <a:prstGeom prst="rect">
            <a:avLst/>
          </a:prstGeom>
          <a:noFill/>
          <a:ln>
            <a:noFill/>
          </a:ln>
        </p:spPr>
        <p:txBody>
          <a:bodyPr/>
          <a:lstStyle/>
          <a:p>
            <a:pPr>
              <a:lnSpc>
                <a:spcPct val="160000"/>
              </a:lnSpc>
              <a:buFont typeface="Arial"/>
              <a:buChar char="•"/>
            </a:pPr>
            <a:r>
              <a:rPr lang="en-US" sz="2000">
                <a:solidFill>
                  <a:srgbClr val="000000"/>
                </a:solidFill>
                <a:latin typeface="Cambria"/>
                <a:ea typeface="Cambria"/>
              </a:rPr>
              <a:t> </a:t>
            </a:r>
            <a:endParaRPr/>
          </a:p>
        </p:txBody>
      </p:sp>
      <p:sp>
        <p:nvSpPr>
          <p:cNvPr id="207"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08" name="TextShape 9"/>
          <p:cNvSpPr txBox="1"/>
          <p:nvPr/>
        </p:nvSpPr>
        <p:spPr>
          <a:xfrm>
            <a:off x="8610480" y="6356520"/>
            <a:ext cx="2742840" cy="364680"/>
          </a:xfrm>
          <a:prstGeom prst="rect">
            <a:avLst/>
          </a:prstGeom>
        </p:spPr>
        <p:txBody>
          <a:bodyPr anchor="ctr"/>
          <a:lstStyle/>
          <a:p>
            <a:pPr algn="r">
              <a:lnSpc>
                <a:spcPct val="100000"/>
              </a:lnSpc>
            </a:pPr>
            <a:fld id="{86EEC76B-3060-4CFA-B033-E4EF53467491}" type="slidenum">
              <a:rPr lang="en-US" sz="1200">
                <a:solidFill>
                  <a:srgbClr val="8B8B8B"/>
                </a:solidFill>
                <a:latin typeface="Calibri"/>
              </a:rPr>
              <a:t>11</a:t>
            </a:fld>
            <a:endParaRPr/>
          </a:p>
        </p:txBody>
      </p:sp>
      <p:sp>
        <p:nvSpPr>
          <p:cNvPr id="209"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210" name="CustomShape 11"/>
          <p:cNvSpPr/>
          <p:nvPr/>
        </p:nvSpPr>
        <p:spPr>
          <a:xfrm>
            <a:off x="789840" y="2012760"/>
            <a:ext cx="10365840" cy="146124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The system shall be able to produce minimum, maximum and the average data of a particular weather  parameter when it is requested by an operator. </a:t>
            </a:r>
            <a:endParaRPr/>
          </a:p>
          <a:p>
            <a:pPr>
              <a:lnSpc>
                <a:spcPct val="100000"/>
              </a:lnSpc>
              <a:buSzPct val="25000"/>
              <a:buFont typeface="StarSymbol"/>
              <a:buChar char=""/>
            </a:pPr>
            <a:endParaRPr/>
          </a:p>
          <a:p>
            <a:pPr>
              <a:lnSpc>
                <a:spcPct val="100000"/>
              </a:lnSpc>
              <a:buSzPct val="25000"/>
              <a:buFont typeface="StarSymbol"/>
              <a:buChar char=""/>
            </a:pPr>
            <a:r>
              <a:rPr lang="en-US">
                <a:solidFill>
                  <a:srgbClr val="000000"/>
                </a:solidFill>
                <a:latin typeface="Calibri"/>
              </a:rPr>
              <a:t>The system shall provide the following weather parameters: temperature, pressure, wind speed &amp; direction, rainfall, and humidity.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Software Requirement Specification</a:t>
            </a:r>
            <a:endParaRPr/>
          </a:p>
        </p:txBody>
      </p:sp>
      <p:sp>
        <p:nvSpPr>
          <p:cNvPr id="212"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213"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14"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15" name="Picture 6"/>
          <p:cNvPicPr/>
          <p:nvPr/>
        </p:nvPicPr>
        <p:blipFill>
          <a:blip r:embed="rId2"/>
          <a:stretch>
            <a:fillRect/>
          </a:stretch>
        </p:blipFill>
        <p:spPr>
          <a:xfrm>
            <a:off x="93600" y="60120"/>
            <a:ext cx="966240" cy="475920"/>
          </a:xfrm>
          <a:prstGeom prst="rect">
            <a:avLst/>
          </a:prstGeom>
          <a:ln>
            <a:noFill/>
          </a:ln>
        </p:spPr>
      </p:pic>
      <p:sp>
        <p:nvSpPr>
          <p:cNvPr id="216"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17"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18" name="CustomShape 7"/>
          <p:cNvSpPr/>
          <p:nvPr/>
        </p:nvSpPr>
        <p:spPr>
          <a:xfrm>
            <a:off x="198720" y="1324080"/>
            <a:ext cx="11833920" cy="5354640"/>
          </a:xfrm>
          <a:prstGeom prst="rect">
            <a:avLst/>
          </a:prstGeom>
          <a:noFill/>
          <a:ln>
            <a:noFill/>
          </a:ln>
        </p:spPr>
        <p:txBody>
          <a:bodyPr/>
          <a:lstStyle/>
          <a:p>
            <a:pPr>
              <a:lnSpc>
                <a:spcPct val="160000"/>
              </a:lnSpc>
            </a:pPr>
            <a:endParaRPr/>
          </a:p>
          <a:p>
            <a:pPr>
              <a:lnSpc>
                <a:spcPct val="160000"/>
              </a:lnSpc>
              <a:buFont typeface="Arial"/>
              <a:buChar char="•"/>
            </a:pPr>
            <a:r>
              <a:rPr lang="en-US" sz="2000">
                <a:solidFill>
                  <a:srgbClr val="000000"/>
                </a:solidFill>
                <a:latin typeface="Cambria"/>
                <a:ea typeface="Cambria"/>
              </a:rPr>
              <a:t>Software Used for this Project is online platform i.e</a:t>
            </a:r>
            <a:r>
              <a:rPr lang="en-US" sz="2000" b="1">
                <a:solidFill>
                  <a:srgbClr val="000000"/>
                </a:solidFill>
                <a:latin typeface="Cambria"/>
                <a:ea typeface="Cambria"/>
              </a:rPr>
              <a:t> Jupyter Notebook</a:t>
            </a:r>
            <a:r>
              <a:rPr lang="en-US" sz="2000">
                <a:solidFill>
                  <a:srgbClr val="000000"/>
                </a:solidFill>
                <a:latin typeface="Cambria"/>
                <a:ea typeface="Cambria"/>
              </a:rPr>
              <a:t>, known as Ipython where in we have done our source code for predicting the weather. </a:t>
            </a:r>
            <a:endParaRPr/>
          </a:p>
          <a:p>
            <a:pPr>
              <a:lnSpc>
                <a:spcPct val="160000"/>
              </a:lnSpc>
              <a:buFont typeface="Arial"/>
              <a:buChar char="•"/>
            </a:pPr>
            <a:r>
              <a:rPr lang="en-US" sz="2000">
                <a:solidFill>
                  <a:srgbClr val="000000"/>
                </a:solidFill>
                <a:latin typeface="Cambria"/>
                <a:ea typeface="Cambria"/>
              </a:rPr>
              <a:t>This platform is open-source web application which allows us to create and share the document  which contains the code.</a:t>
            </a:r>
            <a:endParaRPr/>
          </a:p>
        </p:txBody>
      </p:sp>
      <p:sp>
        <p:nvSpPr>
          <p:cNvPr id="219"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20" name="TextShape 9"/>
          <p:cNvSpPr txBox="1"/>
          <p:nvPr/>
        </p:nvSpPr>
        <p:spPr>
          <a:xfrm>
            <a:off x="8610480" y="6356520"/>
            <a:ext cx="2742840" cy="364680"/>
          </a:xfrm>
          <a:prstGeom prst="rect">
            <a:avLst/>
          </a:prstGeom>
        </p:spPr>
        <p:txBody>
          <a:bodyPr anchor="ctr"/>
          <a:lstStyle/>
          <a:p>
            <a:pPr algn="r">
              <a:lnSpc>
                <a:spcPct val="100000"/>
              </a:lnSpc>
            </a:pPr>
            <a:fld id="{6A335E0D-C25E-4EAB-BA1D-A3C857B3E4DA}" type="slidenum">
              <a:rPr lang="en-US" sz="1200">
                <a:solidFill>
                  <a:srgbClr val="8B8B8B"/>
                </a:solidFill>
                <a:latin typeface="Calibri"/>
              </a:rPr>
              <a:t>12</a:t>
            </a:fld>
            <a:endParaRPr/>
          </a:p>
        </p:txBody>
      </p:sp>
      <p:sp>
        <p:nvSpPr>
          <p:cNvPr id="221"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52920" y="654840"/>
            <a:ext cx="7818480" cy="596160"/>
          </a:xfrm>
          <a:prstGeom prst="rect">
            <a:avLst/>
          </a:prstGeom>
        </p:spPr>
        <p:txBody>
          <a:bodyPr anchor="b"/>
          <a:lstStyle/>
          <a:p>
            <a:pPr algn="ctr">
              <a:lnSpc>
                <a:spcPct val="100000"/>
              </a:lnSpc>
            </a:pPr>
            <a:r>
              <a:rPr lang="en-US" sz="2800" b="1">
                <a:solidFill>
                  <a:srgbClr val="000000"/>
                </a:solidFill>
                <a:latin typeface="Cambria"/>
                <a:ea typeface="Cambria"/>
              </a:rPr>
              <a:t>Methodology / Algorithms details</a:t>
            </a:r>
            <a:endParaRPr/>
          </a:p>
        </p:txBody>
      </p:sp>
      <p:sp>
        <p:nvSpPr>
          <p:cNvPr id="223"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224"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25"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26" name="Picture 6"/>
          <p:cNvPicPr/>
          <p:nvPr/>
        </p:nvPicPr>
        <p:blipFill>
          <a:blip r:embed="rId2"/>
          <a:stretch>
            <a:fillRect/>
          </a:stretch>
        </p:blipFill>
        <p:spPr>
          <a:xfrm>
            <a:off x="93600" y="60120"/>
            <a:ext cx="966240" cy="475920"/>
          </a:xfrm>
          <a:prstGeom prst="rect">
            <a:avLst/>
          </a:prstGeom>
          <a:ln>
            <a:noFill/>
          </a:ln>
        </p:spPr>
      </p:pic>
      <p:sp>
        <p:nvSpPr>
          <p:cNvPr id="227"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28"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29"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30" name="TextShape 8"/>
          <p:cNvSpPr txBox="1"/>
          <p:nvPr/>
        </p:nvSpPr>
        <p:spPr>
          <a:xfrm>
            <a:off x="8610480" y="6356520"/>
            <a:ext cx="2742840" cy="364680"/>
          </a:xfrm>
          <a:prstGeom prst="rect">
            <a:avLst/>
          </a:prstGeom>
        </p:spPr>
        <p:txBody>
          <a:bodyPr anchor="ctr"/>
          <a:lstStyle/>
          <a:p>
            <a:pPr algn="r">
              <a:lnSpc>
                <a:spcPct val="100000"/>
              </a:lnSpc>
            </a:pPr>
            <a:fld id="{D8F661B5-2505-4E08-BCE3-3D6784E18902}" type="slidenum">
              <a:rPr lang="en-US" sz="1200">
                <a:solidFill>
                  <a:srgbClr val="8B8B8B"/>
                </a:solidFill>
                <a:latin typeface="Calibri"/>
              </a:rPr>
              <a:t>13</a:t>
            </a:fld>
            <a:endParaRPr/>
          </a:p>
        </p:txBody>
      </p:sp>
      <p:sp>
        <p:nvSpPr>
          <p:cNvPr id="231"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232" name="CustomShape 10"/>
          <p:cNvSpPr/>
          <p:nvPr/>
        </p:nvSpPr>
        <p:spPr>
          <a:xfrm rot="10800000" flipV="1">
            <a:off x="1060560" y="2002320"/>
            <a:ext cx="10629360" cy="1461960"/>
          </a:xfrm>
          <a:prstGeom prst="rect">
            <a:avLst/>
          </a:prstGeom>
          <a:noFill/>
          <a:ln>
            <a:noFill/>
          </a:ln>
        </p:spPr>
        <p:txBody>
          <a:bodyPr lIns="90000" tIns="45000" rIns="90000" bIns="45000"/>
          <a:lstStyle/>
          <a:p>
            <a:pPr>
              <a:lnSpc>
                <a:spcPct val="100000"/>
              </a:lnSpc>
            </a:pPr>
            <a:r>
              <a:rPr lang="en-US">
                <a:solidFill>
                  <a:srgbClr val="000000"/>
                </a:solidFill>
                <a:latin typeface="Calibri"/>
              </a:rPr>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consideringand the number of independent variables being used.</a:t>
            </a:r>
            <a:endParaRPr/>
          </a:p>
        </p:txBody>
      </p:sp>
      <p:sp>
        <p:nvSpPr>
          <p:cNvPr id="233" name="CustomShape 11"/>
          <p:cNvSpPr/>
          <p:nvPr/>
        </p:nvSpPr>
        <p:spPr>
          <a:xfrm>
            <a:off x="1060200" y="3737880"/>
            <a:ext cx="9800280" cy="2010600"/>
          </a:xfrm>
          <a:prstGeom prst="rect">
            <a:avLst/>
          </a:prstGeom>
          <a:noFill/>
          <a:ln>
            <a:noFill/>
          </a:ln>
        </p:spPr>
        <p:txBody>
          <a:bodyPr lIns="90000" tIns="45000" rIns="90000" bIns="45000"/>
          <a:lstStyle/>
          <a:p>
            <a:pPr>
              <a:lnSpc>
                <a:spcPct val="100000"/>
              </a:lnSpc>
            </a:pPr>
            <a:r>
              <a:rPr lang="en-US">
                <a:solidFill>
                  <a:srgbClr val="000000"/>
                </a:solidFill>
                <a:latin typeface="Calibri"/>
              </a:rPr>
              <a:t>wttr - the right way to check the weather!wttr.in is a console-oriented weather forecast service that supports various information representation methods like terminal-oriented ANSI-sequences for console HTTP clients (curl, httpie, or wget), HTML for web browsers, or PNG for graphical viewers.wttr.in uses wego for visualization and various data sources for weather forecast information.</a:t>
            </a:r>
            <a:endParaRPr/>
          </a:p>
          <a:p>
            <a:pPr>
              <a:lnSpc>
                <a:spcPct val="100000"/>
              </a:lnSpc>
            </a:pPr>
            <a:endParaRPr/>
          </a:p>
          <a:p>
            <a:pPr>
              <a:lnSpc>
                <a:spcPct val="100000"/>
              </a:lnSpc>
            </a:pPr>
            <a:r>
              <a:rPr lang="en-US">
                <a:solidFill>
                  <a:srgbClr val="000000"/>
                </a:solidFill>
                <a:latin typeface="Calibri"/>
              </a:rPr>
              <a:t>Requests Module:Requests is a simple, yet elegant HTTP library. It allows you to send HTTP/1.1 requests extremely easily. Requests officially supports Python 2.7 &amp; 3.5+.</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838080" y="365040"/>
            <a:ext cx="10515240" cy="4536720"/>
          </a:xfrm>
          <a:prstGeom prst="rect">
            <a:avLst/>
          </a:prstGeom>
        </p:spPr>
        <p:txBody>
          <a:bodyPr anchor="ctr"/>
          <a:lstStyle/>
          <a:p>
            <a:pPr>
              <a:lnSpc>
                <a:spcPct val="90000"/>
              </a:lnSpc>
            </a:pPr>
            <a:r>
              <a:rPr lang="en-US" sz="4400">
                <a:solidFill>
                  <a:srgbClr val="000000"/>
                </a:solidFill>
                <a:latin typeface="Calibri Light"/>
              </a:rPr>
              <a:t>Flowchart of the process
</a:t>
            </a:r>
            <a:endParaRPr/>
          </a:p>
        </p:txBody>
      </p:sp>
      <p:pic>
        <p:nvPicPr>
          <p:cNvPr id="235" name="Picture 3"/>
          <p:cNvPicPr/>
          <p:nvPr/>
        </p:nvPicPr>
        <p:blipFill>
          <a:blip r:embed="rId2"/>
          <a:stretch>
            <a:fillRect/>
          </a:stretch>
        </p:blipFill>
        <p:spPr>
          <a:xfrm>
            <a:off x="7871760" y="640080"/>
            <a:ext cx="4034880" cy="6178320"/>
          </a:xfrm>
          <a:prstGeom prst="rect">
            <a:avLst/>
          </a:prstGeom>
          <a:ln>
            <a:noFill/>
          </a:ln>
        </p:spPr>
      </p:pic>
      <p:pic>
        <p:nvPicPr>
          <p:cNvPr id="236" name="Picture 6"/>
          <p:cNvPicPr/>
          <p:nvPr/>
        </p:nvPicPr>
        <p:blipFill>
          <a:blip r:embed="rId3"/>
          <a:stretch>
            <a:fillRect/>
          </a:stretch>
        </p:blipFill>
        <p:spPr>
          <a:xfrm>
            <a:off x="93600" y="60120"/>
            <a:ext cx="966240" cy="475920"/>
          </a:xfrm>
          <a:prstGeom prst="rect">
            <a:avLst/>
          </a:prstGeom>
          <a:ln>
            <a:noFill/>
          </a:ln>
        </p:spPr>
      </p:pic>
      <p:sp>
        <p:nvSpPr>
          <p:cNvPr id="237" name="CustomShape 2"/>
          <p:cNvSpPr/>
          <p:nvPr/>
        </p:nvSpPr>
        <p:spPr>
          <a:xfrm>
            <a:off x="360" y="0"/>
            <a:ext cx="795492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pic>
        <p:nvPicPr>
          <p:cNvPr id="238" name="Picture 6"/>
          <p:cNvPicPr/>
          <p:nvPr/>
        </p:nvPicPr>
        <p:blipFill>
          <a:blip r:embed="rId3"/>
          <a:stretch>
            <a:fillRect/>
          </a:stretch>
        </p:blipFill>
        <p:spPr>
          <a:xfrm>
            <a:off x="93600" y="60120"/>
            <a:ext cx="966240" cy="475920"/>
          </a:xfrm>
          <a:prstGeom prst="rect">
            <a:avLst/>
          </a:prstGeom>
          <a:ln>
            <a:noFill/>
          </a:ln>
        </p:spPr>
      </p:pic>
      <p:sp>
        <p:nvSpPr>
          <p:cNvPr id="239" name="CustomShape 3"/>
          <p:cNvSpPr/>
          <p:nvPr/>
        </p:nvSpPr>
        <p:spPr>
          <a:xfrm>
            <a:off x="8046720" y="-6480"/>
            <a:ext cx="413208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52920" y="654840"/>
            <a:ext cx="7818480" cy="596160"/>
          </a:xfrm>
          <a:prstGeom prst="rect">
            <a:avLst/>
          </a:prstGeom>
        </p:spPr>
        <p:txBody>
          <a:bodyPr anchor="b"/>
          <a:lstStyle/>
          <a:p>
            <a:pPr algn="ctr">
              <a:lnSpc>
                <a:spcPct val="100000"/>
              </a:lnSpc>
            </a:pPr>
            <a:r>
              <a:rPr lang="en-US" sz="2800" b="1">
                <a:solidFill>
                  <a:srgbClr val="000000"/>
                </a:solidFill>
                <a:latin typeface="Cambria"/>
                <a:ea typeface="Cambria"/>
              </a:rPr>
              <a:t>Software and Hardware Requirements</a:t>
            </a:r>
            <a:endParaRPr/>
          </a:p>
        </p:txBody>
      </p:sp>
      <p:sp>
        <p:nvSpPr>
          <p:cNvPr id="241" name="TextShape 2"/>
          <p:cNvSpPr txBox="1"/>
          <p:nvPr/>
        </p:nvSpPr>
        <p:spPr>
          <a:xfrm>
            <a:off x="7871760" y="625680"/>
            <a:ext cx="4306680" cy="440280"/>
          </a:xfrm>
          <a:prstGeom prst="rect">
            <a:avLst/>
          </a:prstGeom>
        </p:spPr>
        <p:txBody>
          <a:bodyPr/>
          <a:lstStyle/>
          <a:p>
            <a:pPr algn="ctr">
              <a:lnSpc>
                <a:spcPct val="100000"/>
              </a:lnSpc>
            </a:pPr>
            <a:r>
              <a:rPr lang="en-US" sz="2000">
                <a:solidFill>
                  <a:srgbClr val="000000"/>
                </a:solidFill>
                <a:latin typeface="Cambria"/>
                <a:ea typeface="Cambria"/>
              </a:rPr>
              <a:t>Department of Computer Engineering</a:t>
            </a:r>
            <a:endParaRPr/>
          </a:p>
        </p:txBody>
      </p:sp>
      <p:sp>
        <p:nvSpPr>
          <p:cNvPr id="242"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43"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44" name="Picture 6"/>
          <p:cNvPicPr/>
          <p:nvPr/>
        </p:nvPicPr>
        <p:blipFill>
          <a:blip r:embed="rId2"/>
          <a:stretch>
            <a:fillRect/>
          </a:stretch>
        </p:blipFill>
        <p:spPr>
          <a:xfrm>
            <a:off x="93600" y="60120"/>
            <a:ext cx="966240" cy="475920"/>
          </a:xfrm>
          <a:prstGeom prst="rect">
            <a:avLst/>
          </a:prstGeom>
          <a:ln>
            <a:noFill/>
          </a:ln>
        </p:spPr>
      </p:pic>
      <p:sp>
        <p:nvSpPr>
          <p:cNvPr id="245"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46"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47" name="CustomShape 7"/>
          <p:cNvSpPr/>
          <p:nvPr/>
        </p:nvSpPr>
        <p:spPr>
          <a:xfrm>
            <a:off x="198720" y="1324080"/>
            <a:ext cx="11833920" cy="5354640"/>
          </a:xfrm>
          <a:prstGeom prst="rect">
            <a:avLst/>
          </a:prstGeom>
          <a:noFill/>
          <a:ln>
            <a:noFill/>
          </a:ln>
        </p:spPr>
      </p:sp>
      <p:sp>
        <p:nvSpPr>
          <p:cNvPr id="248"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49" name="TextShape 9"/>
          <p:cNvSpPr txBox="1"/>
          <p:nvPr/>
        </p:nvSpPr>
        <p:spPr>
          <a:xfrm>
            <a:off x="8610480" y="6356520"/>
            <a:ext cx="2742840" cy="364680"/>
          </a:xfrm>
          <a:prstGeom prst="rect">
            <a:avLst/>
          </a:prstGeom>
        </p:spPr>
        <p:txBody>
          <a:bodyPr anchor="ctr"/>
          <a:lstStyle/>
          <a:p>
            <a:pPr algn="r">
              <a:lnSpc>
                <a:spcPct val="100000"/>
              </a:lnSpc>
            </a:pPr>
            <a:fld id="{D7D33908-1304-4F33-996F-FCA2A6A57AD5}" type="slidenum">
              <a:rPr lang="en-US" sz="1200">
                <a:solidFill>
                  <a:srgbClr val="8B8B8B"/>
                </a:solidFill>
                <a:latin typeface="Calibri"/>
              </a:rPr>
              <a:t>15</a:t>
            </a:fld>
            <a:endParaRPr/>
          </a:p>
        </p:txBody>
      </p:sp>
      <p:sp>
        <p:nvSpPr>
          <p:cNvPr id="250"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graphicFrame>
        <p:nvGraphicFramePr>
          <p:cNvPr id="251" name="Table 11"/>
          <p:cNvGraphicFramePr/>
          <p:nvPr/>
        </p:nvGraphicFramePr>
        <p:xfrm>
          <a:off x="1127160" y="2305080"/>
          <a:ext cx="8845200" cy="2999880"/>
        </p:xfrm>
        <a:graphic>
          <a:graphicData uri="http://schemas.openxmlformats.org/drawingml/2006/table">
            <a:tbl>
              <a:tblPr/>
              <a:tblGrid>
                <a:gridCol w="2948400">
                  <a:extLst>
                    <a:ext uri="{9D8B030D-6E8A-4147-A177-3AD203B41FA5}">
                      <a16:colId xmlns:a16="http://schemas.microsoft.com/office/drawing/2014/main" val="20000"/>
                    </a:ext>
                  </a:extLst>
                </a:gridCol>
                <a:gridCol w="2948400">
                  <a:extLst>
                    <a:ext uri="{9D8B030D-6E8A-4147-A177-3AD203B41FA5}">
                      <a16:colId xmlns:a16="http://schemas.microsoft.com/office/drawing/2014/main" val="20001"/>
                    </a:ext>
                  </a:extLst>
                </a:gridCol>
                <a:gridCol w="2948400">
                  <a:extLst>
                    <a:ext uri="{9D8B030D-6E8A-4147-A177-3AD203B41FA5}">
                      <a16:colId xmlns:a16="http://schemas.microsoft.com/office/drawing/2014/main" val="20002"/>
                    </a:ext>
                  </a:extLst>
                </a:gridCol>
              </a:tblGrid>
              <a:tr h="904320">
                <a:tc>
                  <a:txBody>
                    <a:bodyPr/>
                    <a:lstStyle/>
                    <a:p>
                      <a:pPr>
                        <a:lnSpc>
                          <a:spcPct val="100000"/>
                        </a:lnSpc>
                      </a:pPr>
                      <a:r>
                        <a:rPr lang="en-US" b="1">
                          <a:solidFill>
                            <a:srgbClr val="FFFFFF"/>
                          </a:solidFill>
                          <a:latin typeface="Calibri"/>
                        </a:rPr>
                        <a:t>Hardware/Software</a:t>
                      </a:r>
                      <a:endParaRPr/>
                    </a:p>
                  </a:txBody>
                  <a:tcPr/>
                </a:tc>
                <a:tc>
                  <a:txBody>
                    <a:bodyPr/>
                    <a:lstStyle/>
                    <a:p>
                      <a:pPr>
                        <a:lnSpc>
                          <a:spcPct val="100000"/>
                        </a:lnSpc>
                      </a:pPr>
                      <a:r>
                        <a:rPr lang="en-US" b="1">
                          <a:solidFill>
                            <a:srgbClr val="FFFFFF"/>
                          </a:solidFill>
                          <a:latin typeface="Calibri"/>
                        </a:rPr>
                        <a:t>Hardware/Software Elements</a:t>
                      </a:r>
                      <a:endParaRPr/>
                    </a:p>
                  </a:txBody>
                  <a:tcPr/>
                </a:tc>
                <a:tc>
                  <a:txBody>
                    <a:bodyPr/>
                    <a:lstStyle/>
                    <a:p>
                      <a:pPr>
                        <a:lnSpc>
                          <a:spcPct val="100000"/>
                        </a:lnSpc>
                      </a:pPr>
                      <a:r>
                        <a:rPr lang="en-US" b="1">
                          <a:solidFill>
                            <a:srgbClr val="FFFFFF"/>
                          </a:solidFill>
                          <a:latin typeface="Calibri"/>
                        </a:rPr>
                        <a:t>Specification/ Version</a:t>
                      </a:r>
                      <a:endParaRPr/>
                    </a:p>
                  </a:txBody>
                  <a:tcPr/>
                </a:tc>
                <a:extLst>
                  <a:ext uri="{0D108BD9-81ED-4DB2-BD59-A6C34878D82A}">
                    <a16:rowId xmlns:a16="http://schemas.microsoft.com/office/drawing/2014/main" val="10000"/>
                  </a:ext>
                </a:extLst>
              </a:tr>
              <a:tr h="523800">
                <a:tc>
                  <a:txBody>
                    <a:bodyPr/>
                    <a:lstStyle/>
                    <a:p>
                      <a:pPr>
                        <a:lnSpc>
                          <a:spcPct val="100000"/>
                        </a:lnSpc>
                      </a:pPr>
                      <a:r>
                        <a:rPr lang="en-US">
                          <a:solidFill>
                            <a:srgbClr val="000000"/>
                          </a:solidFill>
                          <a:latin typeface="Calibri"/>
                        </a:rPr>
                        <a:t>Software</a:t>
                      </a:r>
                      <a:endParaRPr/>
                    </a:p>
                  </a:txBody>
                  <a:tcPr/>
                </a:tc>
                <a:tc>
                  <a:txBody>
                    <a:bodyPr/>
                    <a:lstStyle/>
                    <a:p>
                      <a:pPr>
                        <a:lnSpc>
                          <a:spcPct val="100000"/>
                        </a:lnSpc>
                      </a:pPr>
                      <a:r>
                        <a:rPr lang="en-US">
                          <a:solidFill>
                            <a:srgbClr val="000000"/>
                          </a:solidFill>
                          <a:latin typeface="Calibri"/>
                        </a:rPr>
                        <a:t>OS</a:t>
                      </a:r>
                      <a:endParaRPr/>
                    </a:p>
                  </a:txBody>
                  <a:tcPr/>
                </a:tc>
                <a:tc>
                  <a:txBody>
                    <a:bodyPr/>
                    <a:lstStyle/>
                    <a:p>
                      <a:pPr>
                        <a:lnSpc>
                          <a:spcPct val="100000"/>
                        </a:lnSpc>
                      </a:pPr>
                      <a:r>
                        <a:rPr lang="en-US">
                          <a:solidFill>
                            <a:srgbClr val="000000"/>
                          </a:solidFill>
                          <a:latin typeface="Calibri"/>
                        </a:rPr>
                        <a:t>Windows, Linux</a:t>
                      </a:r>
                      <a:endParaRPr/>
                    </a:p>
                  </a:txBody>
                  <a:tcPr/>
                </a:tc>
                <a:extLst>
                  <a:ext uri="{0D108BD9-81ED-4DB2-BD59-A6C34878D82A}">
                    <a16:rowId xmlns:a16="http://schemas.microsoft.com/office/drawing/2014/main" val="10001"/>
                  </a:ext>
                </a:extLst>
              </a:tr>
              <a:tr h="523800">
                <a:tc>
                  <a:txBody>
                    <a:bodyPr/>
                    <a:lstStyle/>
                    <a:p>
                      <a:pPr>
                        <a:lnSpc>
                          <a:spcPct val="100000"/>
                        </a:lnSpc>
                      </a:pPr>
                      <a:r>
                        <a:rPr lang="en-US">
                          <a:solidFill>
                            <a:srgbClr val="000000"/>
                          </a:solidFill>
                          <a:latin typeface="Calibri"/>
                        </a:rPr>
                        <a:t>IDE</a:t>
                      </a:r>
                      <a:endParaRPr/>
                    </a:p>
                  </a:txBody>
                  <a:tcPr/>
                </a:tc>
                <a:tc>
                  <a:txBody>
                    <a:bodyPr/>
                    <a:lstStyle/>
                    <a:p>
                      <a:pPr>
                        <a:lnSpc>
                          <a:spcPct val="100000"/>
                        </a:lnSpc>
                      </a:pPr>
                      <a:r>
                        <a:rPr lang="en-US">
                          <a:solidFill>
                            <a:srgbClr val="000000"/>
                          </a:solidFill>
                          <a:latin typeface="Calibri"/>
                        </a:rPr>
                        <a:t>Jupyter Notebook</a:t>
                      </a:r>
                      <a:endParaRPr/>
                    </a:p>
                  </a:txBody>
                  <a:tcPr/>
                </a:tc>
                <a:tc>
                  <a:txBody>
                    <a:bodyPr/>
                    <a:lstStyle/>
                    <a:p>
                      <a:endParaRPr lang="en-US"/>
                    </a:p>
                  </a:txBody>
                  <a:tcPr/>
                </a:tc>
                <a:extLst>
                  <a:ext uri="{0D108BD9-81ED-4DB2-BD59-A6C34878D82A}">
                    <a16:rowId xmlns:a16="http://schemas.microsoft.com/office/drawing/2014/main" val="10002"/>
                  </a:ext>
                </a:extLst>
              </a:tr>
              <a:tr h="523800">
                <a:tc>
                  <a:txBody>
                    <a:bodyPr/>
                    <a:lstStyle/>
                    <a:p>
                      <a:pPr>
                        <a:lnSpc>
                          <a:spcPct val="100000"/>
                        </a:lnSpc>
                      </a:pPr>
                      <a:r>
                        <a:rPr lang="en-US">
                          <a:solidFill>
                            <a:srgbClr val="000000"/>
                          </a:solidFill>
                          <a:latin typeface="Calibri"/>
                        </a:rPr>
                        <a:t>Hardware</a:t>
                      </a:r>
                      <a:endParaRPr/>
                    </a:p>
                  </a:txBody>
                  <a:tcPr/>
                </a:tc>
                <a:tc>
                  <a:txBody>
                    <a:bodyPr/>
                    <a:lstStyle/>
                    <a:p>
                      <a:pPr>
                        <a:lnSpc>
                          <a:spcPct val="100000"/>
                        </a:lnSpc>
                      </a:pPr>
                      <a:r>
                        <a:rPr lang="en-US">
                          <a:solidFill>
                            <a:srgbClr val="000000"/>
                          </a:solidFill>
                          <a:latin typeface="Calibri"/>
                        </a:rPr>
                        <a:t>Processor</a:t>
                      </a:r>
                      <a:endParaRPr/>
                    </a:p>
                  </a:txBody>
                  <a:tcPr/>
                </a:tc>
                <a:tc>
                  <a:txBody>
                    <a:bodyPr/>
                    <a:lstStyle/>
                    <a:p>
                      <a:pPr>
                        <a:lnSpc>
                          <a:spcPct val="100000"/>
                        </a:lnSpc>
                      </a:pPr>
                      <a:r>
                        <a:rPr lang="en-US">
                          <a:solidFill>
                            <a:srgbClr val="000000"/>
                          </a:solidFill>
                          <a:latin typeface="Calibri"/>
                        </a:rPr>
                        <a:t>i5</a:t>
                      </a:r>
                      <a:endParaRPr/>
                    </a:p>
                  </a:txBody>
                  <a:tcPr/>
                </a:tc>
                <a:extLst>
                  <a:ext uri="{0D108BD9-81ED-4DB2-BD59-A6C34878D82A}">
                    <a16:rowId xmlns:a16="http://schemas.microsoft.com/office/drawing/2014/main" val="10003"/>
                  </a:ext>
                </a:extLst>
              </a:tr>
              <a:tr h="524160">
                <a:tc>
                  <a:txBody>
                    <a:bodyPr/>
                    <a:lstStyle/>
                    <a:p>
                      <a:pPr>
                        <a:lnSpc>
                          <a:spcPct val="100000"/>
                        </a:lnSpc>
                      </a:pPr>
                      <a:r>
                        <a:rPr lang="en-US">
                          <a:solidFill>
                            <a:srgbClr val="000000"/>
                          </a:solidFill>
                          <a:latin typeface="Calibri"/>
                        </a:rPr>
                        <a:t>Hard Disk</a:t>
                      </a:r>
                      <a:endParaRPr/>
                    </a:p>
                  </a:txBody>
                  <a:tcPr/>
                </a:tc>
                <a:tc>
                  <a:txBody>
                    <a:bodyPr/>
                    <a:lstStyle/>
                    <a:p>
                      <a:pPr>
                        <a:lnSpc>
                          <a:spcPct val="100000"/>
                        </a:lnSpc>
                      </a:pPr>
                      <a:r>
                        <a:rPr lang="en-US">
                          <a:solidFill>
                            <a:srgbClr val="000000"/>
                          </a:solidFill>
                          <a:latin typeface="Calibri"/>
                        </a:rPr>
                        <a:t>250GB</a:t>
                      </a:r>
                      <a:endParaRPr/>
                    </a:p>
                  </a:txBody>
                  <a:tcPr/>
                </a:tc>
                <a:tc>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52920" y="654840"/>
            <a:ext cx="7818480" cy="596160"/>
          </a:xfrm>
          <a:prstGeom prst="rect">
            <a:avLst/>
          </a:prstGeom>
        </p:spPr>
        <p:txBody>
          <a:bodyPr anchor="b"/>
          <a:lstStyle/>
          <a:p>
            <a:pPr algn="ctr">
              <a:lnSpc>
                <a:spcPct val="100000"/>
              </a:lnSpc>
            </a:pPr>
            <a:r>
              <a:rPr lang="en-US" sz="2800" b="1">
                <a:solidFill>
                  <a:srgbClr val="000000"/>
                </a:solidFill>
                <a:latin typeface="Cambria"/>
                <a:ea typeface="Cambria"/>
              </a:rPr>
              <a:t>Challenges Faced</a:t>
            </a:r>
            <a:endParaRPr/>
          </a:p>
        </p:txBody>
      </p:sp>
      <p:sp>
        <p:nvSpPr>
          <p:cNvPr id="253" name="TextShape 2"/>
          <p:cNvSpPr txBox="1"/>
          <p:nvPr/>
        </p:nvSpPr>
        <p:spPr>
          <a:xfrm>
            <a:off x="7871760" y="625680"/>
            <a:ext cx="4306680" cy="440280"/>
          </a:xfrm>
          <a:prstGeom prst="rect">
            <a:avLst/>
          </a:prstGeom>
        </p:spPr>
        <p:txBody>
          <a:bodyPr/>
          <a:lstStyle/>
          <a:p>
            <a:pPr algn="ctr">
              <a:lnSpc>
                <a:spcPct val="100000"/>
              </a:lnSpc>
            </a:pPr>
            <a:r>
              <a:rPr lang="en-US" sz="2000">
                <a:solidFill>
                  <a:srgbClr val="000000"/>
                </a:solidFill>
                <a:latin typeface="Cambria"/>
                <a:ea typeface="Cambria"/>
              </a:rPr>
              <a:t>Department of Computer Engineering</a:t>
            </a:r>
            <a:endParaRPr/>
          </a:p>
        </p:txBody>
      </p:sp>
      <p:sp>
        <p:nvSpPr>
          <p:cNvPr id="254"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55"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56" name="Picture 6"/>
          <p:cNvPicPr/>
          <p:nvPr/>
        </p:nvPicPr>
        <p:blipFill>
          <a:blip r:embed="rId2"/>
          <a:stretch>
            <a:fillRect/>
          </a:stretch>
        </p:blipFill>
        <p:spPr>
          <a:xfrm>
            <a:off x="93600" y="60120"/>
            <a:ext cx="966240" cy="475920"/>
          </a:xfrm>
          <a:prstGeom prst="rect">
            <a:avLst/>
          </a:prstGeom>
          <a:ln>
            <a:noFill/>
          </a:ln>
        </p:spPr>
      </p:pic>
      <p:sp>
        <p:nvSpPr>
          <p:cNvPr id="257"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58"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59"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60" name="TextShape 8"/>
          <p:cNvSpPr txBox="1"/>
          <p:nvPr/>
        </p:nvSpPr>
        <p:spPr>
          <a:xfrm>
            <a:off x="8610480" y="6356520"/>
            <a:ext cx="2742840" cy="364680"/>
          </a:xfrm>
          <a:prstGeom prst="rect">
            <a:avLst/>
          </a:prstGeom>
        </p:spPr>
        <p:txBody>
          <a:bodyPr anchor="ctr"/>
          <a:lstStyle/>
          <a:p>
            <a:pPr algn="r">
              <a:lnSpc>
                <a:spcPct val="100000"/>
              </a:lnSpc>
            </a:pPr>
            <a:fld id="{74BCC9C9-FDDC-47CE-924D-2E0E15F3D236}" type="slidenum">
              <a:rPr lang="en-US" sz="1200">
                <a:solidFill>
                  <a:srgbClr val="8B8B8B"/>
                </a:solidFill>
                <a:latin typeface="Calibri"/>
              </a:rPr>
              <a:t>16</a:t>
            </a:fld>
            <a:endParaRPr/>
          </a:p>
        </p:txBody>
      </p:sp>
      <p:sp>
        <p:nvSpPr>
          <p:cNvPr id="261"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262" name="CustomShape 10"/>
          <p:cNvSpPr/>
          <p:nvPr/>
        </p:nvSpPr>
        <p:spPr>
          <a:xfrm rot="10800000" flipV="1">
            <a:off x="794160" y="1462680"/>
            <a:ext cx="10269720" cy="78156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Technical Expertise: We faced difficulties in acquiring the necessary technical expertise and knowledge in areas such as machine learning, data analysis and optimization techniques.</a:t>
            </a:r>
            <a:endParaRPr/>
          </a:p>
        </p:txBody>
      </p:sp>
      <p:sp>
        <p:nvSpPr>
          <p:cNvPr id="263" name="CustomShape 11"/>
          <p:cNvSpPr/>
          <p:nvPr/>
        </p:nvSpPr>
        <p:spPr>
          <a:xfrm>
            <a:off x="751680" y="2287800"/>
            <a:ext cx="7935120" cy="63828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Time and Resource Management: Balancing project requirements with other academic is challenging.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52920" y="654840"/>
            <a:ext cx="7818480" cy="596160"/>
          </a:xfrm>
          <a:prstGeom prst="rect">
            <a:avLst/>
          </a:prstGeom>
        </p:spPr>
        <p:txBody>
          <a:bodyPr anchor="b"/>
          <a:lstStyle/>
          <a:p>
            <a:pPr algn="ctr">
              <a:lnSpc>
                <a:spcPct val="100000"/>
              </a:lnSpc>
            </a:pPr>
            <a:r>
              <a:rPr lang="en-US" sz="2800" b="1">
                <a:solidFill>
                  <a:srgbClr val="000000"/>
                </a:solidFill>
                <a:latin typeface="Cambria"/>
                <a:ea typeface="Cambria"/>
              </a:rPr>
              <a:t>Conclusion and Future Scope</a:t>
            </a:r>
            <a:endParaRPr/>
          </a:p>
        </p:txBody>
      </p:sp>
      <p:sp>
        <p:nvSpPr>
          <p:cNvPr id="265" name="TextShape 2"/>
          <p:cNvSpPr txBox="1"/>
          <p:nvPr/>
        </p:nvSpPr>
        <p:spPr>
          <a:xfrm>
            <a:off x="7871760" y="625680"/>
            <a:ext cx="4306680" cy="440280"/>
          </a:xfrm>
          <a:prstGeom prst="rect">
            <a:avLst/>
          </a:prstGeom>
        </p:spPr>
        <p:txBody>
          <a:bodyPr/>
          <a:lstStyle/>
          <a:p>
            <a:pPr algn="ctr">
              <a:lnSpc>
                <a:spcPct val="100000"/>
              </a:lnSpc>
            </a:pPr>
            <a:r>
              <a:rPr lang="en-US" sz="2000">
                <a:solidFill>
                  <a:srgbClr val="000000"/>
                </a:solidFill>
                <a:latin typeface="Cambria"/>
                <a:ea typeface="Cambria"/>
              </a:rPr>
              <a:t>Department of Computer Engineering</a:t>
            </a:r>
            <a:endParaRPr/>
          </a:p>
        </p:txBody>
      </p:sp>
      <p:sp>
        <p:nvSpPr>
          <p:cNvPr id="266"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67"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68" name="Picture 6"/>
          <p:cNvPicPr/>
          <p:nvPr/>
        </p:nvPicPr>
        <p:blipFill>
          <a:blip r:embed="rId2"/>
          <a:stretch>
            <a:fillRect/>
          </a:stretch>
        </p:blipFill>
        <p:spPr>
          <a:xfrm>
            <a:off x="93600" y="60120"/>
            <a:ext cx="966240" cy="475920"/>
          </a:xfrm>
          <a:prstGeom prst="rect">
            <a:avLst/>
          </a:prstGeom>
          <a:ln>
            <a:noFill/>
          </a:ln>
        </p:spPr>
      </p:pic>
      <p:sp>
        <p:nvSpPr>
          <p:cNvPr id="269"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70"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71" name="CustomShape 7"/>
          <p:cNvSpPr/>
          <p:nvPr/>
        </p:nvSpPr>
        <p:spPr>
          <a:xfrm>
            <a:off x="198720" y="1324080"/>
            <a:ext cx="11833920" cy="5354640"/>
          </a:xfrm>
          <a:prstGeom prst="rect">
            <a:avLst/>
          </a:prstGeom>
          <a:noFill/>
          <a:ln>
            <a:noFill/>
          </a:ln>
        </p:spPr>
        <p:txBody>
          <a:bodyPr/>
          <a:lstStyle/>
          <a:p>
            <a:pPr>
              <a:lnSpc>
                <a:spcPct val="160000"/>
              </a:lnSpc>
            </a:pPr>
            <a:r>
              <a:rPr lang="en-US" sz="2000">
                <a:solidFill>
                  <a:srgbClr val="000000"/>
                </a:solidFill>
                <a:latin typeface="Cambria"/>
                <a:ea typeface="Cambria"/>
              </a:rPr>
              <a:t> </a:t>
            </a:r>
            <a:endParaRPr/>
          </a:p>
        </p:txBody>
      </p:sp>
      <p:sp>
        <p:nvSpPr>
          <p:cNvPr id="272"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73" name="TextShape 9"/>
          <p:cNvSpPr txBox="1"/>
          <p:nvPr/>
        </p:nvSpPr>
        <p:spPr>
          <a:xfrm>
            <a:off x="8610480" y="6356520"/>
            <a:ext cx="2742840" cy="364680"/>
          </a:xfrm>
          <a:prstGeom prst="rect">
            <a:avLst/>
          </a:prstGeom>
        </p:spPr>
        <p:txBody>
          <a:bodyPr anchor="ctr"/>
          <a:lstStyle/>
          <a:p>
            <a:pPr algn="r">
              <a:lnSpc>
                <a:spcPct val="100000"/>
              </a:lnSpc>
            </a:pPr>
            <a:fld id="{0EACC288-BA79-4B73-8CAF-081093D5EEFD}" type="slidenum">
              <a:rPr lang="en-US" sz="1200">
                <a:solidFill>
                  <a:srgbClr val="8B8B8B"/>
                </a:solidFill>
                <a:latin typeface="Calibri"/>
              </a:rPr>
              <a:t>17</a:t>
            </a:fld>
            <a:endParaRPr/>
          </a:p>
        </p:txBody>
      </p:sp>
      <p:sp>
        <p:nvSpPr>
          <p:cNvPr id="274"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275" name="CustomShape 11"/>
          <p:cNvSpPr/>
          <p:nvPr/>
        </p:nvSpPr>
        <p:spPr>
          <a:xfrm rot="10800000" flipV="1">
            <a:off x="577080" y="1960920"/>
            <a:ext cx="11231640" cy="146196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The weather prediction done using Jupyter Notebook is very essential for improving the future performance for the people. For predicting the weather, requests module and wttr are applied to the datasets of the weather.</a:t>
            </a:r>
            <a:endParaRPr/>
          </a:p>
          <a:p>
            <a:pPr>
              <a:lnSpc>
                <a:spcPct val="100000"/>
              </a:lnSpc>
            </a:pPr>
            <a:r>
              <a:rPr lang="en-US">
                <a:solidFill>
                  <a:srgbClr val="000000"/>
                </a:solidFill>
                <a:latin typeface="Calibri"/>
              </a:rPr>
              <a:t> </a:t>
            </a:r>
            <a:endParaRPr/>
          </a:p>
          <a:p>
            <a:pPr>
              <a:lnSpc>
                <a:spcPct val="100000"/>
              </a:lnSpc>
              <a:buSzPct val="25000"/>
              <a:buFont typeface="StarSymbol"/>
              <a:buChar char=""/>
            </a:pPr>
            <a:r>
              <a:rPr lang="en-US">
                <a:solidFill>
                  <a:srgbClr val="000000"/>
                </a:solidFill>
                <a:latin typeface="Calibri"/>
              </a:rPr>
              <a:t>We made a model to predict the weather using  some selected input variables collected from Kaggle. The problem with current weather scenario is that we are not able to prepare our self and not able to do some important works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52920" y="654840"/>
            <a:ext cx="7818480" cy="596160"/>
          </a:xfrm>
          <a:prstGeom prst="rect">
            <a:avLst/>
          </a:prstGeom>
        </p:spPr>
        <p:txBody>
          <a:bodyPr anchor="b"/>
          <a:lstStyle/>
          <a:p>
            <a:pPr algn="ctr">
              <a:lnSpc>
                <a:spcPct val="100000"/>
              </a:lnSpc>
            </a:pPr>
            <a:r>
              <a:rPr lang="en-US" sz="3200" b="1">
                <a:solidFill>
                  <a:srgbClr val="000000"/>
                </a:solidFill>
                <a:latin typeface="Cambria"/>
                <a:ea typeface="Cambria"/>
              </a:rPr>
              <a:t>References</a:t>
            </a:r>
            <a:endParaRPr/>
          </a:p>
        </p:txBody>
      </p:sp>
      <p:sp>
        <p:nvSpPr>
          <p:cNvPr id="277" name="TextShape 2"/>
          <p:cNvSpPr txBox="1"/>
          <p:nvPr/>
        </p:nvSpPr>
        <p:spPr>
          <a:xfrm>
            <a:off x="7871760" y="625680"/>
            <a:ext cx="4306680" cy="440280"/>
          </a:xfrm>
          <a:prstGeom prst="rect">
            <a:avLst/>
          </a:prstGeom>
        </p:spPr>
        <p:txBody>
          <a:bodyPr/>
          <a:lstStyle/>
          <a:p>
            <a:pPr algn="ctr">
              <a:lnSpc>
                <a:spcPct val="100000"/>
              </a:lnSpc>
            </a:pPr>
            <a:r>
              <a:rPr lang="en-US" sz="2000">
                <a:solidFill>
                  <a:srgbClr val="000000"/>
                </a:solidFill>
                <a:latin typeface="Cambria"/>
                <a:ea typeface="Cambria"/>
              </a:rPr>
              <a:t>Department of Computer Engineering</a:t>
            </a:r>
            <a:endParaRPr/>
          </a:p>
        </p:txBody>
      </p:sp>
      <p:sp>
        <p:nvSpPr>
          <p:cNvPr id="278"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279" name="CustomShape 4"/>
          <p:cNvSpPr/>
          <p:nvPr/>
        </p:nvSpPr>
        <p:spPr>
          <a:xfrm>
            <a:off x="7381440" y="0"/>
            <a:ext cx="980280" cy="596160"/>
          </a:xfrm>
          <a:prstGeom prst="rtTriangle">
            <a:avLst/>
          </a:prstGeom>
          <a:solidFill>
            <a:srgbClr val="FF0000"/>
          </a:solidFill>
          <a:ln w="12600">
            <a:solidFill>
              <a:srgbClr val="FF0000"/>
            </a:solidFill>
            <a:miter/>
          </a:ln>
        </p:spPr>
      </p:sp>
      <p:pic>
        <p:nvPicPr>
          <p:cNvPr id="280" name="Picture 6"/>
          <p:cNvPicPr/>
          <p:nvPr/>
        </p:nvPicPr>
        <p:blipFill>
          <a:blip r:embed="rId2"/>
          <a:stretch>
            <a:fillRect/>
          </a:stretch>
        </p:blipFill>
        <p:spPr>
          <a:xfrm>
            <a:off x="93600" y="60120"/>
            <a:ext cx="966240" cy="475920"/>
          </a:xfrm>
          <a:prstGeom prst="rect">
            <a:avLst/>
          </a:prstGeom>
          <a:ln>
            <a:noFill/>
          </a:ln>
        </p:spPr>
      </p:pic>
      <p:sp>
        <p:nvSpPr>
          <p:cNvPr id="281"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282"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283" name="CustomShape 7"/>
          <p:cNvSpPr/>
          <p:nvPr/>
        </p:nvSpPr>
        <p:spPr>
          <a:xfrm>
            <a:off x="198720" y="1324080"/>
            <a:ext cx="11833920" cy="5354640"/>
          </a:xfrm>
          <a:prstGeom prst="rect">
            <a:avLst/>
          </a:prstGeom>
          <a:noFill/>
          <a:ln>
            <a:noFill/>
          </a:ln>
        </p:spPr>
      </p:sp>
      <p:sp>
        <p:nvSpPr>
          <p:cNvPr id="284"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285" name="TextShape 9"/>
          <p:cNvSpPr txBox="1"/>
          <p:nvPr/>
        </p:nvSpPr>
        <p:spPr>
          <a:xfrm>
            <a:off x="8610480" y="6356520"/>
            <a:ext cx="2742840" cy="364680"/>
          </a:xfrm>
          <a:prstGeom prst="rect">
            <a:avLst/>
          </a:prstGeom>
        </p:spPr>
        <p:txBody>
          <a:bodyPr anchor="ctr"/>
          <a:lstStyle/>
          <a:p>
            <a:pPr algn="r">
              <a:lnSpc>
                <a:spcPct val="100000"/>
              </a:lnSpc>
            </a:pPr>
            <a:fld id="{A3637FB5-F636-472C-8790-A0689A123251}" type="slidenum">
              <a:rPr lang="en-US" sz="1200">
                <a:solidFill>
                  <a:srgbClr val="8B8B8B"/>
                </a:solidFill>
                <a:latin typeface="Calibri"/>
              </a:rPr>
              <a:t>18</a:t>
            </a:fld>
            <a:endParaRPr/>
          </a:p>
        </p:txBody>
      </p:sp>
      <p:sp>
        <p:nvSpPr>
          <p:cNvPr id="286" name="CustomShape 10"/>
          <p:cNvSpPr/>
          <p:nvPr/>
        </p:nvSpPr>
        <p:spPr>
          <a:xfrm rot="10800000" flipV="1">
            <a:off x="1238040" y="1462680"/>
            <a:ext cx="10374840" cy="5393880"/>
          </a:xfrm>
          <a:prstGeom prst="rect">
            <a:avLst/>
          </a:prstGeom>
          <a:noFill/>
          <a:ln>
            <a:noFill/>
          </a:ln>
        </p:spPr>
        <p:txBody>
          <a:bodyPr lIns="90000" tIns="45000" rIns="90000" bIns="45000"/>
          <a:lstStyle/>
          <a:p>
            <a:pPr>
              <a:lnSpc>
                <a:spcPct val="100000"/>
              </a:lnSpc>
            </a:pPr>
            <a:r>
              <a:rPr lang="en-US" sz="2400">
                <a:solidFill>
                  <a:srgbClr val="000000"/>
                </a:solidFill>
                <a:latin typeface="Calibri"/>
              </a:rPr>
              <a:t>[</a:t>
            </a:r>
            <a:r>
              <a:rPr lang="en-US">
                <a:solidFill>
                  <a:srgbClr val="000000"/>
                </a:solidFill>
                <a:latin typeface="Calibri"/>
              </a:rPr>
              <a:t>1] Janani.B,Priyanka Sebastian. (2014). Analysis on the weather forecasting and technique. (3rd ed). IJARCET.</a:t>
            </a:r>
            <a:endParaRPr/>
          </a:p>
          <a:p>
            <a:pPr>
              <a:lnSpc>
                <a:spcPct val="100000"/>
              </a:lnSpc>
            </a:pPr>
            <a:endParaRPr/>
          </a:p>
          <a:p>
            <a:pPr>
              <a:lnSpc>
                <a:spcPct val="100000"/>
              </a:lnSpc>
            </a:pPr>
            <a:r>
              <a:rPr lang="en-US">
                <a:solidFill>
                  <a:srgbClr val="000000"/>
                </a:solidFill>
                <a:latin typeface="Calibri"/>
              </a:rPr>
              <a:t>[2] Samenow &amp; Fritz. (2015). Issues with weather prediction.</a:t>
            </a:r>
            <a:endParaRPr/>
          </a:p>
          <a:p>
            <a:pPr>
              <a:lnSpc>
                <a:spcPct val="100000"/>
              </a:lnSpc>
            </a:pPr>
            <a:endParaRPr/>
          </a:p>
          <a:p>
            <a:pPr>
              <a:lnSpc>
                <a:spcPct val="100000"/>
              </a:lnSpc>
            </a:pPr>
            <a:r>
              <a:rPr lang="en-US">
                <a:solidFill>
                  <a:srgbClr val="000000"/>
                </a:solidFill>
                <a:latin typeface="Calibri"/>
              </a:rPr>
              <a:t>[3] Mark Holmstrom, Dylan Liu, and Christopher Vo. 2016. Machine LearningApplied to Weather Forecasting</a:t>
            </a:r>
            <a:endParaRPr/>
          </a:p>
          <a:p>
            <a:pPr>
              <a:lnSpc>
                <a:spcPct val="100000"/>
              </a:lnSpc>
            </a:pPr>
            <a:endParaRPr/>
          </a:p>
          <a:p>
            <a:pPr>
              <a:lnSpc>
                <a:spcPct val="100000"/>
              </a:lnSpc>
            </a:pPr>
            <a:r>
              <a:rPr lang="en-US">
                <a:solidFill>
                  <a:srgbClr val="000000"/>
                </a:solidFill>
                <a:latin typeface="Calibri"/>
              </a:rPr>
              <a:t>[4] Bengtsson L (1980) The weather forecast. Pure Appl Geophys 119(3):515- 537</a:t>
            </a:r>
            <a:endParaRPr/>
          </a:p>
          <a:p>
            <a:pPr>
              <a:lnSpc>
                <a:spcPct val="100000"/>
              </a:lnSpc>
            </a:pPr>
            <a:endParaRPr/>
          </a:p>
          <a:p>
            <a:pPr>
              <a:lnSpc>
                <a:spcPct val="100000"/>
              </a:lnSpc>
            </a:pPr>
            <a:r>
              <a:rPr lang="en-US">
                <a:solidFill>
                  <a:srgbClr val="000000"/>
                </a:solidFill>
                <a:latin typeface="Calibri"/>
              </a:rPr>
              <a:t>[5] Kan L, Yu-Shu L (2002) Fuzzy case-based reasoning: weather prediction.In: Proceedings of the international conference on machine learning and cybernetics, vol 1. pp 107-110</a:t>
            </a:r>
            <a:endParaRPr/>
          </a:p>
          <a:p>
            <a:pPr>
              <a:lnSpc>
                <a:spcPct val="100000"/>
              </a:lnSpc>
            </a:pPr>
            <a:endParaRPr/>
          </a:p>
          <a:p>
            <a:pPr>
              <a:lnSpc>
                <a:spcPct val="100000"/>
              </a:lnSpc>
            </a:pPr>
            <a:r>
              <a:rPr lang="en-US">
                <a:solidFill>
                  <a:srgbClr val="000000"/>
                </a:solidFill>
                <a:latin typeface="Calibri"/>
              </a:rPr>
              <a:t>[6] Dhanashree S. Medhekar, Mayur P. Bote, Shruti D. Deshmukh, "Heart Disease Prediction System using Naive Bayes", INTERNATIONAL JOURNAL OF ENHANCED RESEARCH IN SCIENCE TECHNOLOGY &amp; ENGINEERING, VOL. 2, ISSUE 3, MARCH-2013, pp 1-5</a:t>
            </a:r>
            <a:endParaRPr/>
          </a:p>
          <a:p>
            <a:pPr>
              <a:lnSpc>
                <a:spcPct val="100000"/>
              </a:lnSpc>
            </a:pPr>
            <a:endParaRPr/>
          </a:p>
          <a:p>
            <a:pPr>
              <a:lnSpc>
                <a:spcPct val="100000"/>
              </a:lnSpc>
            </a:pPr>
            <a:endParaRPr/>
          </a:p>
          <a:p>
            <a:pPr>
              <a:lnSpc>
                <a:spcPct val="100000"/>
              </a:lnSpc>
            </a:pPr>
            <a:endParaRPr/>
          </a:p>
          <a:p>
            <a:pPr>
              <a:lnSpc>
                <a:spcPct val="100000"/>
              </a:lnSpc>
            </a:pPr>
            <a:endParaRPr/>
          </a:p>
          <a:p>
            <a:pPr algn="ctr">
              <a:lnSpc>
                <a:spcPct val="100000"/>
              </a:lnSpc>
            </a:pPr>
            <a:r>
              <a:rPr lang="en-US">
                <a:solidFill>
                  <a:srgbClr val="000000"/>
                </a:solidFill>
                <a:latin typeface="Calibri"/>
              </a:rPr>
              <a:t>THANK YOU….</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Contents</a:t>
            </a:r>
            <a:endParaRPr/>
          </a:p>
        </p:txBody>
      </p:sp>
      <p:sp>
        <p:nvSpPr>
          <p:cNvPr id="99" name="CustomShape 2"/>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00" name="CustomShape 3"/>
          <p:cNvSpPr/>
          <p:nvPr/>
        </p:nvSpPr>
        <p:spPr>
          <a:xfrm>
            <a:off x="7381440" y="0"/>
            <a:ext cx="980280" cy="596160"/>
          </a:xfrm>
          <a:prstGeom prst="rtTriangle">
            <a:avLst/>
          </a:prstGeom>
          <a:solidFill>
            <a:srgbClr val="FF0000"/>
          </a:solidFill>
          <a:ln w="12600">
            <a:solidFill>
              <a:srgbClr val="FF0000"/>
            </a:solidFill>
            <a:miter/>
          </a:ln>
        </p:spPr>
      </p:sp>
      <p:pic>
        <p:nvPicPr>
          <p:cNvPr id="101" name="Picture 6"/>
          <p:cNvPicPr/>
          <p:nvPr/>
        </p:nvPicPr>
        <p:blipFill>
          <a:blip r:embed="rId2"/>
          <a:stretch>
            <a:fillRect/>
          </a:stretch>
        </p:blipFill>
        <p:spPr>
          <a:xfrm>
            <a:off x="93600" y="60120"/>
            <a:ext cx="966240" cy="475920"/>
          </a:xfrm>
          <a:prstGeom prst="rect">
            <a:avLst/>
          </a:prstGeom>
          <a:ln>
            <a:noFill/>
          </a:ln>
        </p:spPr>
      </p:pic>
      <p:sp>
        <p:nvSpPr>
          <p:cNvPr id="102" name="CustomShape 4"/>
          <p:cNvSpPr/>
          <p:nvPr/>
        </p:nvSpPr>
        <p:spPr>
          <a:xfrm rot="10800000">
            <a:off x="7507800" y="-6480"/>
            <a:ext cx="980280" cy="596160"/>
          </a:xfrm>
          <a:prstGeom prst="rtTriangle">
            <a:avLst/>
          </a:prstGeom>
          <a:solidFill>
            <a:srgbClr val="A6A6A6"/>
          </a:solidFill>
          <a:ln w="12600">
            <a:solidFill>
              <a:srgbClr val="A6A6A6"/>
            </a:solidFill>
            <a:miter/>
          </a:ln>
        </p:spPr>
      </p:sp>
      <p:sp>
        <p:nvSpPr>
          <p:cNvPr id="103" name="CustomShape 5"/>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04" name="CustomShape 6"/>
          <p:cNvSpPr/>
          <p:nvPr/>
        </p:nvSpPr>
        <p:spPr>
          <a:xfrm>
            <a:off x="198720" y="1324080"/>
            <a:ext cx="5671440" cy="5354640"/>
          </a:xfrm>
          <a:prstGeom prst="rect">
            <a:avLst/>
          </a:prstGeom>
          <a:noFill/>
          <a:ln>
            <a:noFill/>
          </a:ln>
        </p:spPr>
        <p:txBody>
          <a:bodyPr/>
          <a:lstStyle/>
          <a:p>
            <a:pPr>
              <a:lnSpc>
                <a:spcPct val="160000"/>
              </a:lnSpc>
              <a:buFont typeface="Arial"/>
              <a:buChar char="•"/>
            </a:pPr>
            <a:r>
              <a:rPr lang="en-US" sz="2000">
                <a:solidFill>
                  <a:srgbClr val="000000"/>
                </a:solidFill>
                <a:latin typeface="Cambria"/>
                <a:ea typeface="Cambria"/>
              </a:rPr>
              <a:t>Abstract</a:t>
            </a:r>
            <a:endParaRPr/>
          </a:p>
          <a:p>
            <a:pPr>
              <a:lnSpc>
                <a:spcPct val="160000"/>
              </a:lnSpc>
              <a:buFont typeface="Arial"/>
              <a:buChar char="•"/>
            </a:pPr>
            <a:r>
              <a:rPr lang="en-US" sz="2000">
                <a:solidFill>
                  <a:srgbClr val="000000"/>
                </a:solidFill>
                <a:latin typeface="Cambria"/>
                <a:ea typeface="Cambria"/>
              </a:rPr>
              <a:t>Introduction</a:t>
            </a:r>
            <a:endParaRPr/>
          </a:p>
          <a:p>
            <a:pPr>
              <a:lnSpc>
                <a:spcPct val="160000"/>
              </a:lnSpc>
              <a:buFont typeface="Arial"/>
              <a:buChar char="•"/>
            </a:pPr>
            <a:r>
              <a:rPr lang="en-US" sz="2000">
                <a:solidFill>
                  <a:srgbClr val="000000"/>
                </a:solidFill>
                <a:latin typeface="Cambria"/>
                <a:ea typeface="Cambria"/>
              </a:rPr>
              <a:t>Literature Survey</a:t>
            </a:r>
            <a:endParaRPr/>
          </a:p>
          <a:p>
            <a:pPr>
              <a:lnSpc>
                <a:spcPct val="160000"/>
              </a:lnSpc>
              <a:buFont typeface="Arial"/>
              <a:buChar char="•"/>
            </a:pPr>
            <a:r>
              <a:rPr lang="en-US" sz="2000">
                <a:solidFill>
                  <a:srgbClr val="000000"/>
                </a:solidFill>
                <a:latin typeface="Cambria"/>
                <a:ea typeface="Cambria"/>
              </a:rPr>
              <a:t>Problem Statement</a:t>
            </a:r>
            <a:endParaRPr/>
          </a:p>
          <a:p>
            <a:pPr>
              <a:lnSpc>
                <a:spcPct val="160000"/>
              </a:lnSpc>
              <a:buFont typeface="Arial"/>
              <a:buChar char="•"/>
            </a:pPr>
            <a:r>
              <a:rPr lang="en-US" sz="2000">
                <a:solidFill>
                  <a:srgbClr val="000000"/>
                </a:solidFill>
                <a:latin typeface="Cambria"/>
                <a:ea typeface="Cambria"/>
              </a:rPr>
              <a:t>Motivation</a:t>
            </a:r>
            <a:endParaRPr/>
          </a:p>
          <a:p>
            <a:pPr>
              <a:lnSpc>
                <a:spcPct val="160000"/>
              </a:lnSpc>
              <a:buFont typeface="Arial"/>
              <a:buChar char="•"/>
            </a:pPr>
            <a:r>
              <a:rPr lang="en-US" sz="2000">
                <a:solidFill>
                  <a:srgbClr val="000000"/>
                </a:solidFill>
                <a:latin typeface="Cambria"/>
                <a:ea typeface="Cambria"/>
              </a:rPr>
              <a:t>Scope of the Project</a:t>
            </a:r>
            <a:endParaRPr/>
          </a:p>
          <a:p>
            <a:pPr>
              <a:lnSpc>
                <a:spcPct val="160000"/>
              </a:lnSpc>
              <a:buFont typeface="Arial"/>
              <a:buChar char="•"/>
            </a:pPr>
            <a:r>
              <a:rPr lang="en-US" sz="2000">
                <a:solidFill>
                  <a:srgbClr val="000000"/>
                </a:solidFill>
                <a:latin typeface="Cambria"/>
                <a:ea typeface="Cambria"/>
              </a:rPr>
              <a:t>Objectives</a:t>
            </a:r>
            <a:endParaRPr/>
          </a:p>
          <a:p>
            <a:pPr>
              <a:lnSpc>
                <a:spcPct val="160000"/>
              </a:lnSpc>
              <a:buFont typeface="Arial"/>
              <a:buChar char="•"/>
            </a:pPr>
            <a:r>
              <a:rPr lang="en-US" sz="2000">
                <a:solidFill>
                  <a:srgbClr val="000000"/>
                </a:solidFill>
                <a:latin typeface="Cambria"/>
                <a:ea typeface="Cambria"/>
              </a:rPr>
              <a:t>Requirement Analysis</a:t>
            </a:r>
            <a:endParaRPr/>
          </a:p>
          <a:p>
            <a:pPr>
              <a:lnSpc>
                <a:spcPct val="160000"/>
              </a:lnSpc>
              <a:buFont typeface="Arial"/>
              <a:buChar char="•"/>
            </a:pPr>
            <a:r>
              <a:rPr lang="en-US" sz="2000">
                <a:solidFill>
                  <a:srgbClr val="000000"/>
                </a:solidFill>
                <a:latin typeface="Cambria"/>
                <a:ea typeface="Cambria"/>
              </a:rPr>
              <a:t>Software Requirement Specification</a:t>
            </a:r>
            <a:endParaRPr/>
          </a:p>
          <a:p>
            <a:pPr algn="just">
              <a:lnSpc>
                <a:spcPct val="160000"/>
              </a:lnSpc>
              <a:buFont typeface="Arial"/>
              <a:buChar char="•"/>
            </a:pPr>
            <a:r>
              <a:rPr lang="en-US" sz="2000">
                <a:solidFill>
                  <a:srgbClr val="000000"/>
                </a:solidFill>
                <a:latin typeface="Cambria"/>
                <a:ea typeface="Cambria"/>
              </a:rPr>
              <a:t>Methodology (Algorithm details ) </a:t>
            </a:r>
            <a:endParaRPr/>
          </a:p>
          <a:p>
            <a:pPr algn="just">
              <a:lnSpc>
                <a:spcPct val="160000"/>
              </a:lnSpc>
              <a:buFont typeface="Arial"/>
              <a:buChar char="•"/>
            </a:pPr>
            <a:r>
              <a:rPr lang="en-US" sz="2000">
                <a:solidFill>
                  <a:srgbClr val="000000"/>
                </a:solidFill>
                <a:latin typeface="Cambria"/>
                <a:ea typeface="Cambria"/>
              </a:rPr>
              <a:t>Software and Hardware Requirements </a:t>
            </a:r>
            <a:endParaRPr/>
          </a:p>
        </p:txBody>
      </p:sp>
      <p:sp>
        <p:nvSpPr>
          <p:cNvPr id="105" name="CustomShape 7"/>
          <p:cNvSpPr/>
          <p:nvPr/>
        </p:nvSpPr>
        <p:spPr>
          <a:xfrm>
            <a:off x="6142320" y="1317240"/>
            <a:ext cx="5671440" cy="5354640"/>
          </a:xfrm>
          <a:prstGeom prst="rect">
            <a:avLst/>
          </a:prstGeom>
          <a:noFill/>
          <a:ln>
            <a:noFill/>
          </a:ln>
        </p:spPr>
        <p:txBody>
          <a:bodyPr/>
          <a:lstStyle/>
          <a:p>
            <a:pPr algn="just">
              <a:lnSpc>
                <a:spcPct val="160000"/>
              </a:lnSpc>
              <a:buFont typeface="Arial"/>
              <a:buChar char="•"/>
            </a:pPr>
            <a:r>
              <a:rPr lang="en-US" sz="2000">
                <a:solidFill>
                  <a:srgbClr val="000000"/>
                </a:solidFill>
                <a:latin typeface="Cambria"/>
                <a:ea typeface="Cambria"/>
              </a:rPr>
              <a:t>Challenges Faced </a:t>
            </a:r>
            <a:endParaRPr/>
          </a:p>
          <a:p>
            <a:pPr algn="just">
              <a:lnSpc>
                <a:spcPct val="160000"/>
              </a:lnSpc>
              <a:buFont typeface="Arial"/>
              <a:buChar char="•"/>
            </a:pPr>
            <a:r>
              <a:rPr lang="en-US" sz="2000">
                <a:solidFill>
                  <a:srgbClr val="000000"/>
                </a:solidFill>
                <a:latin typeface="Cambria"/>
                <a:ea typeface="Cambria"/>
              </a:rPr>
              <a:t>Conclusion and Future Scope </a:t>
            </a:r>
            <a:endParaRPr/>
          </a:p>
          <a:p>
            <a:pPr algn="just">
              <a:lnSpc>
                <a:spcPct val="160000"/>
              </a:lnSpc>
              <a:buFont typeface="Arial"/>
              <a:buChar char="•"/>
            </a:pPr>
            <a:r>
              <a:rPr lang="en-US" sz="2000">
                <a:solidFill>
                  <a:srgbClr val="000000"/>
                </a:solidFill>
                <a:latin typeface="Cambria"/>
                <a:ea typeface="Cambria"/>
              </a:rPr>
              <a:t>References</a:t>
            </a:r>
            <a:endParaRPr/>
          </a:p>
          <a:p>
            <a:pPr>
              <a:lnSpc>
                <a:spcPct val="160000"/>
              </a:lnSpc>
            </a:pPr>
            <a:endParaRPr/>
          </a:p>
          <a:p>
            <a:pPr>
              <a:lnSpc>
                <a:spcPct val="160000"/>
              </a:lnSpc>
            </a:pPr>
            <a:endParaRPr/>
          </a:p>
        </p:txBody>
      </p:sp>
      <p:sp>
        <p:nvSpPr>
          <p:cNvPr id="106" name="CustomShape 8"/>
          <p:cNvSpPr/>
          <p:nvPr/>
        </p:nvSpPr>
        <p:spPr>
          <a:xfrm>
            <a:off x="7955280" y="589680"/>
            <a:ext cx="4329720" cy="416160"/>
          </a:xfrm>
          <a:prstGeom prst="rect">
            <a:avLst/>
          </a:prstGeom>
          <a:noFill/>
          <a:ln>
            <a:noFill/>
          </a:ln>
        </p:spPr>
        <p:txBody>
          <a:bodyPr/>
          <a:lstStyle/>
          <a:p>
            <a:r>
              <a:rPr lang="en-US" sz="2000">
                <a:solidFill>
                  <a:srgbClr val="000000"/>
                </a:solidFill>
                <a:latin typeface="Cambria"/>
                <a:ea typeface="Cambria"/>
              </a:rPr>
              <a:t>Department of Artificial Intelligence and Data Science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Abstract</a:t>
            </a:r>
            <a:endParaRPr/>
          </a:p>
        </p:txBody>
      </p:sp>
      <p:sp>
        <p:nvSpPr>
          <p:cNvPr id="108"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09" name="CustomShape 3"/>
          <p:cNvSpPr/>
          <p:nvPr/>
        </p:nvSpPr>
        <p:spPr>
          <a:xfrm>
            <a:off x="13320" y="0"/>
            <a:ext cx="7367760" cy="53604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10"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11" name="Picture 6"/>
          <p:cNvPicPr/>
          <p:nvPr/>
        </p:nvPicPr>
        <p:blipFill>
          <a:blip r:embed="rId3"/>
          <a:stretch>
            <a:fillRect/>
          </a:stretch>
        </p:blipFill>
        <p:spPr>
          <a:xfrm>
            <a:off x="93600" y="60120"/>
            <a:ext cx="966240" cy="475920"/>
          </a:xfrm>
          <a:prstGeom prst="rect">
            <a:avLst/>
          </a:prstGeom>
          <a:ln>
            <a:noFill/>
          </a:ln>
        </p:spPr>
      </p:pic>
      <p:sp>
        <p:nvSpPr>
          <p:cNvPr id="112"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13"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14"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15" name="TextShape 8"/>
          <p:cNvSpPr txBox="1"/>
          <p:nvPr/>
        </p:nvSpPr>
        <p:spPr>
          <a:xfrm>
            <a:off x="8610480" y="6356520"/>
            <a:ext cx="2742840" cy="364680"/>
          </a:xfrm>
          <a:prstGeom prst="rect">
            <a:avLst/>
          </a:prstGeom>
        </p:spPr>
        <p:txBody>
          <a:bodyPr anchor="ctr"/>
          <a:lstStyle/>
          <a:p>
            <a:pPr algn="r">
              <a:lnSpc>
                <a:spcPct val="100000"/>
              </a:lnSpc>
            </a:pPr>
            <a:fld id="{2F1DA119-139E-4950-A235-69E9AE6032A1}" type="slidenum">
              <a:rPr lang="en-US" sz="1200">
                <a:solidFill>
                  <a:srgbClr val="8B8B8B"/>
                </a:solidFill>
                <a:latin typeface="Calibri"/>
              </a:rPr>
              <a:t>3</a:t>
            </a:fld>
            <a:endParaRPr/>
          </a:p>
        </p:txBody>
      </p:sp>
      <p:sp>
        <p:nvSpPr>
          <p:cNvPr id="116"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17" name="CustomShape 10"/>
          <p:cNvSpPr/>
          <p:nvPr/>
        </p:nvSpPr>
        <p:spPr>
          <a:xfrm>
            <a:off x="838080" y="1847160"/>
            <a:ext cx="11120400" cy="2558520"/>
          </a:xfrm>
          <a:prstGeom prst="rect">
            <a:avLst/>
          </a:prstGeom>
          <a:noFill/>
          <a:ln>
            <a:noFill/>
          </a:ln>
        </p:spPr>
        <p:txBody>
          <a:bodyPr lIns="90000" tIns="45000" rIns="90000" bIns="45000"/>
          <a:lstStyle/>
          <a:p>
            <a:pPr>
              <a:lnSpc>
                <a:spcPct val="100000"/>
              </a:lnSpc>
            </a:pPr>
            <a:r>
              <a:rPr lang="en-US">
                <a:solidFill>
                  <a:srgbClr val="000000"/>
                </a:solidFill>
                <a:latin typeface="Calibri"/>
              </a:rPr>
              <a:t>Weather Forecasting is the application of science and technology to predict the conditions of the atmosphere for given location and time. </a:t>
            </a:r>
            <a:endParaRPr/>
          </a:p>
          <a:p>
            <a:pPr>
              <a:lnSpc>
                <a:spcPct val="100000"/>
              </a:lnSpc>
            </a:pPr>
            <a:r>
              <a:rPr lang="en-US">
                <a:solidFill>
                  <a:srgbClr val="000000"/>
                </a:solidFill>
                <a:latin typeface="Calibri"/>
              </a:rPr>
              <a:t>Weather Forecasts are made by collecting quantitative data about the current state of the atmosphere at a   given place and using meteorology to project how the atmosphere will change.</a:t>
            </a:r>
            <a:endParaRPr/>
          </a:p>
          <a:p>
            <a:pPr>
              <a:lnSpc>
                <a:spcPct val="100000"/>
              </a:lnSpc>
            </a:pPr>
            <a:r>
              <a:rPr lang="en-US">
                <a:solidFill>
                  <a:srgbClr val="000000"/>
                </a:solidFill>
                <a:latin typeface="Calibri"/>
              </a:rPr>
              <a:t>The main objective of this paper is to design an effective weather prediction model by the use of </a:t>
            </a:r>
            <a:endParaRPr/>
          </a:p>
          <a:p>
            <a:pPr>
              <a:lnSpc>
                <a:spcPct val="100000"/>
              </a:lnSpc>
            </a:pPr>
            <a:r>
              <a:rPr lang="en-US">
                <a:solidFill>
                  <a:srgbClr val="000000"/>
                </a:solidFill>
                <a:latin typeface="Calibri"/>
              </a:rPr>
              <a:t>multivariate regression or multiple linear regressions and support vector machine (SVM).Weather is an important aspect of a person’s life as it can help us to know when it’ll rain and when it’ll be sunny. </a:t>
            </a:r>
            <a:endParaRPr/>
          </a:p>
          <a:p>
            <a:pPr>
              <a:lnSpc>
                <a:spcPct val="100000"/>
              </a:lnSpc>
            </a:pPr>
            <a:r>
              <a:rPr lang="en-US">
                <a:solidFill>
                  <a:srgbClr val="000000"/>
                </a:solidFill>
                <a:latin typeface="Calibri"/>
              </a:rPr>
              <a:t>Weather forecasting is the attempt by meteorologists to predict the weather conditions at some future time and the </a:t>
            </a:r>
            <a:endParaRPr/>
          </a:p>
          <a:p>
            <a:pPr>
              <a:lnSpc>
                <a:spcPct val="100000"/>
              </a:lnSpc>
            </a:pPr>
            <a:r>
              <a:rPr lang="en-US">
                <a:solidFill>
                  <a:srgbClr val="000000"/>
                </a:solidFill>
                <a:latin typeface="Calibri"/>
              </a:rPr>
              <a:t>weather conditions that may be expected. The climatic condition parameters are based on the tempe rature,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Motivation</a:t>
            </a:r>
            <a:endParaRPr/>
          </a:p>
        </p:txBody>
      </p:sp>
      <p:sp>
        <p:nvSpPr>
          <p:cNvPr id="119"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20"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21"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22" name="Picture 6"/>
          <p:cNvPicPr/>
          <p:nvPr/>
        </p:nvPicPr>
        <p:blipFill>
          <a:blip r:embed="rId2"/>
          <a:stretch>
            <a:fillRect/>
          </a:stretch>
        </p:blipFill>
        <p:spPr>
          <a:xfrm>
            <a:off x="93600" y="60120"/>
            <a:ext cx="966240" cy="475920"/>
          </a:xfrm>
          <a:prstGeom prst="rect">
            <a:avLst/>
          </a:prstGeom>
          <a:ln>
            <a:noFill/>
          </a:ln>
        </p:spPr>
      </p:pic>
      <p:sp>
        <p:nvSpPr>
          <p:cNvPr id="123"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24"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25" name="CustomShape 7"/>
          <p:cNvSpPr/>
          <p:nvPr/>
        </p:nvSpPr>
        <p:spPr>
          <a:xfrm>
            <a:off x="198720" y="1324080"/>
            <a:ext cx="11833920" cy="5354640"/>
          </a:xfrm>
          <a:prstGeom prst="rect">
            <a:avLst/>
          </a:prstGeom>
          <a:noFill/>
          <a:ln>
            <a:noFill/>
          </a:ln>
        </p:spPr>
        <p:txBody>
          <a:bodyPr/>
          <a:lstStyle/>
          <a:p>
            <a:pPr>
              <a:lnSpc>
                <a:spcPct val="160000"/>
              </a:lnSpc>
              <a:buFont typeface="Arial"/>
              <a:buChar char="•"/>
            </a:pPr>
            <a:r>
              <a:rPr lang="en-US" sz="2000">
                <a:solidFill>
                  <a:srgbClr val="000000"/>
                </a:solidFill>
                <a:latin typeface="Cambria"/>
                <a:ea typeface="Cambria"/>
              </a:rPr>
              <a:t> </a:t>
            </a:r>
            <a:endParaRPr/>
          </a:p>
        </p:txBody>
      </p:sp>
      <p:sp>
        <p:nvSpPr>
          <p:cNvPr id="126"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27" name="TextShape 9"/>
          <p:cNvSpPr txBox="1"/>
          <p:nvPr/>
        </p:nvSpPr>
        <p:spPr>
          <a:xfrm>
            <a:off x="8610480" y="6356520"/>
            <a:ext cx="2742840" cy="364680"/>
          </a:xfrm>
          <a:prstGeom prst="rect">
            <a:avLst/>
          </a:prstGeom>
        </p:spPr>
        <p:txBody>
          <a:bodyPr anchor="ctr"/>
          <a:lstStyle/>
          <a:p>
            <a:pPr algn="r">
              <a:lnSpc>
                <a:spcPct val="100000"/>
              </a:lnSpc>
            </a:pPr>
            <a:fld id="{E5C8D490-D75B-4FA4-BAC5-FEB015A3BEFA}" type="slidenum">
              <a:rPr lang="en-US" sz="1200">
                <a:solidFill>
                  <a:srgbClr val="8B8B8B"/>
                </a:solidFill>
                <a:latin typeface="Calibri"/>
              </a:rPr>
              <a:t>4</a:t>
            </a:fld>
            <a:endParaRPr/>
          </a:p>
        </p:txBody>
      </p:sp>
      <p:sp>
        <p:nvSpPr>
          <p:cNvPr id="128"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29" name="CustomShape 11"/>
          <p:cNvSpPr/>
          <p:nvPr/>
        </p:nvSpPr>
        <p:spPr>
          <a:xfrm>
            <a:off x="838080" y="1508760"/>
            <a:ext cx="9540000" cy="173628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We got motivated to do project on Weather Forecasting because, </a:t>
            </a:r>
            <a:endParaRPr/>
          </a:p>
          <a:p>
            <a:pPr>
              <a:lnSpc>
                <a:spcPct val="100000"/>
              </a:lnSpc>
            </a:pPr>
            <a:endParaRPr/>
          </a:p>
          <a:p>
            <a:pPr>
              <a:lnSpc>
                <a:spcPct val="100000"/>
              </a:lnSpc>
              <a:buSzPct val="25000"/>
              <a:buFont typeface="StarSymbol"/>
              <a:buChar char=""/>
            </a:pPr>
            <a:r>
              <a:rPr lang="en-US">
                <a:solidFill>
                  <a:srgbClr val="000000"/>
                </a:solidFill>
                <a:latin typeface="Calibri"/>
              </a:rPr>
              <a:t> Forecasting of weather is very important. </a:t>
            </a:r>
            <a:endParaRPr/>
          </a:p>
          <a:p>
            <a:pPr>
              <a:lnSpc>
                <a:spcPct val="100000"/>
              </a:lnSpc>
            </a:pPr>
            <a:endParaRPr/>
          </a:p>
          <a:p>
            <a:pPr>
              <a:lnSpc>
                <a:spcPct val="100000"/>
              </a:lnSpc>
              <a:buSzPct val="25000"/>
              <a:buFont typeface="StarSymbol"/>
              <a:buChar char=""/>
            </a:pPr>
            <a:r>
              <a:rPr lang="en-US">
                <a:solidFill>
                  <a:srgbClr val="000000"/>
                </a:solidFill>
                <a:latin typeface="Calibri"/>
              </a:rPr>
              <a:t> Weather Forecasting helps people to about climate changes in advance,  so as per that they can </a:t>
            </a:r>
            <a:endParaRPr/>
          </a:p>
          <a:p>
            <a:pPr>
              <a:lnSpc>
                <a:spcPct val="100000"/>
              </a:lnSpc>
            </a:pPr>
            <a:r>
              <a:rPr lang="en-US">
                <a:solidFill>
                  <a:srgbClr val="000000"/>
                </a:solidFill>
                <a:latin typeface="Calibri"/>
              </a:rPr>
              <a:t>     make there future plans.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Introduction</a:t>
            </a:r>
            <a:endParaRPr/>
          </a:p>
        </p:txBody>
      </p:sp>
      <p:sp>
        <p:nvSpPr>
          <p:cNvPr id="131"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32"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33"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34" name="Picture 6"/>
          <p:cNvPicPr/>
          <p:nvPr/>
        </p:nvPicPr>
        <p:blipFill>
          <a:blip r:embed="rId2"/>
          <a:stretch>
            <a:fillRect/>
          </a:stretch>
        </p:blipFill>
        <p:spPr>
          <a:xfrm>
            <a:off x="93600" y="60120"/>
            <a:ext cx="966240" cy="475920"/>
          </a:xfrm>
          <a:prstGeom prst="rect">
            <a:avLst/>
          </a:prstGeom>
          <a:ln>
            <a:noFill/>
          </a:ln>
        </p:spPr>
      </p:pic>
      <p:sp>
        <p:nvSpPr>
          <p:cNvPr id="135"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36"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37"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38" name="TextShape 8"/>
          <p:cNvSpPr txBox="1"/>
          <p:nvPr/>
        </p:nvSpPr>
        <p:spPr>
          <a:xfrm>
            <a:off x="8610480" y="6356520"/>
            <a:ext cx="2742840" cy="364680"/>
          </a:xfrm>
          <a:prstGeom prst="rect">
            <a:avLst/>
          </a:prstGeom>
        </p:spPr>
        <p:txBody>
          <a:bodyPr anchor="ctr"/>
          <a:lstStyle/>
          <a:p>
            <a:pPr algn="r">
              <a:lnSpc>
                <a:spcPct val="100000"/>
              </a:lnSpc>
            </a:pPr>
            <a:fld id="{1E958CF0-70EB-4E67-84DA-369A65109E14}" type="slidenum">
              <a:rPr lang="en-US" sz="1200">
                <a:solidFill>
                  <a:srgbClr val="8B8B8B"/>
                </a:solidFill>
                <a:latin typeface="Calibri"/>
              </a:rPr>
              <a:t>5</a:t>
            </a:fld>
            <a:endParaRPr/>
          </a:p>
        </p:txBody>
      </p:sp>
      <p:sp>
        <p:nvSpPr>
          <p:cNvPr id="139"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40" name="CustomShape 10"/>
          <p:cNvSpPr/>
          <p:nvPr/>
        </p:nvSpPr>
        <p:spPr>
          <a:xfrm>
            <a:off x="337680" y="1533240"/>
            <a:ext cx="11516400" cy="3382200"/>
          </a:xfrm>
          <a:prstGeom prst="rect">
            <a:avLst/>
          </a:prstGeom>
          <a:noFill/>
          <a:ln>
            <a:noFill/>
          </a:ln>
        </p:spPr>
        <p:txBody>
          <a:bodyPr lIns="90000" tIns="45000" rIns="90000" bIns="45000"/>
          <a:lstStyle/>
          <a:p>
            <a:pPr>
              <a:lnSpc>
                <a:spcPct val="100000"/>
              </a:lnSpc>
            </a:pPr>
            <a:r>
              <a:rPr lang="en-US">
                <a:solidFill>
                  <a:srgbClr val="000000"/>
                </a:solidFill>
                <a:latin typeface="Calibri"/>
              </a:rPr>
              <a:t>Weather forecasting is basically the prediction of the future weather and for the specified geographical location. </a:t>
            </a:r>
            <a:endParaRPr/>
          </a:p>
          <a:p>
            <a:pPr>
              <a:lnSpc>
                <a:spcPct val="100000"/>
              </a:lnSpc>
            </a:pPr>
            <a:r>
              <a:rPr lang="en-US">
                <a:solidFill>
                  <a:srgbClr val="000000"/>
                </a:solidFill>
                <a:latin typeface="Calibri"/>
              </a:rPr>
              <a:t>Weather conditions are changing very rapidly around the world and it affects all the major areas. </a:t>
            </a:r>
            <a:endParaRPr/>
          </a:p>
          <a:p>
            <a:pPr>
              <a:lnSpc>
                <a:spcPct val="100000"/>
              </a:lnSpc>
            </a:pPr>
            <a:r>
              <a:rPr lang="en-US">
                <a:solidFill>
                  <a:srgbClr val="000000"/>
                </a:solidFill>
                <a:latin typeface="Calibri"/>
              </a:rPr>
              <a:t>Weather forecasts become very essential in today’s world. Today we are heavily depend on weather forecasts whether it is from industrial to agriculture, from travelling to daily commuting, anything where weather plays a role. For the easy and </a:t>
            </a:r>
            <a:endParaRPr/>
          </a:p>
          <a:p>
            <a:pPr>
              <a:lnSpc>
                <a:spcPct val="100000"/>
              </a:lnSpc>
            </a:pPr>
            <a:r>
              <a:rPr lang="en-US">
                <a:solidFill>
                  <a:srgbClr val="000000"/>
                </a:solidFill>
                <a:latin typeface="Calibri"/>
              </a:rPr>
              <a:t>seamless mobility it becomes very important that we predict the weather correctly and ensure that it has no error.</a:t>
            </a:r>
            <a:endParaRPr/>
          </a:p>
          <a:p>
            <a:pPr>
              <a:lnSpc>
                <a:spcPct val="100000"/>
              </a:lnSpc>
            </a:pPr>
            <a:r>
              <a:rPr lang="en-US">
                <a:solidFill>
                  <a:srgbClr val="000000"/>
                </a:solidFill>
                <a:latin typeface="Calibri"/>
              </a:rPr>
              <a:t>The Scientists are still in working process of overcoming the limitations of computer models to improvise the </a:t>
            </a:r>
            <a:endParaRPr/>
          </a:p>
          <a:p>
            <a:pPr>
              <a:lnSpc>
                <a:spcPct val="100000"/>
              </a:lnSpc>
            </a:pPr>
            <a:r>
              <a:rPr lang="en-US">
                <a:solidFill>
                  <a:srgbClr val="000000"/>
                </a:solidFill>
                <a:latin typeface="Calibri"/>
              </a:rPr>
              <a:t>accuracy rate of prediction through recent technologies of adding intelligence to machine. To add intelligence for </a:t>
            </a:r>
            <a:endParaRPr/>
          </a:p>
          <a:p>
            <a:pPr>
              <a:lnSpc>
                <a:spcPct val="100000"/>
              </a:lnSpc>
            </a:pPr>
            <a:r>
              <a:rPr lang="en-US">
                <a:solidFill>
                  <a:srgbClr val="000000"/>
                </a:solidFill>
                <a:latin typeface="Calibri"/>
              </a:rPr>
              <a:t>system as human we have given a study platform called Artificial Neural networks, Machine learning, rule based </a:t>
            </a:r>
            <a:endParaRPr/>
          </a:p>
          <a:p>
            <a:pPr>
              <a:lnSpc>
                <a:spcPct val="100000"/>
              </a:lnSpc>
            </a:pPr>
            <a:r>
              <a:rPr lang="en-US">
                <a:solidFill>
                  <a:srgbClr val="000000"/>
                </a:solidFill>
                <a:latin typeface="Calibri"/>
              </a:rPr>
              <a:t>techniques where there exist ample impetus to study the weather occurrence and prediction.</a:t>
            </a:r>
            <a:endParaRPr/>
          </a:p>
          <a:p>
            <a:pPr>
              <a:lnSpc>
                <a:spcPct val="100000"/>
              </a:lnSpc>
            </a:pPr>
            <a:r>
              <a:rPr lang="en-US">
                <a:solidFill>
                  <a:srgbClr val="000000"/>
                </a:solidFill>
                <a:latin typeface="Calibri"/>
              </a:rPr>
              <a:t>Here we implemented machine learning algorithm is Scikit’s learn linear regression model. A large historical </a:t>
            </a:r>
            <a:endParaRPr/>
          </a:p>
          <a:p>
            <a:pPr>
              <a:lnSpc>
                <a:spcPct val="100000"/>
              </a:lnSpc>
            </a:pPr>
            <a:r>
              <a:rPr lang="en-US">
                <a:solidFill>
                  <a:srgbClr val="000000"/>
                </a:solidFill>
                <a:latin typeface="Calibri"/>
              </a:rPr>
              <a:t>datasets of Austin was obtained and used to train this algorithm. The input was the weather conditions of Austin of </a:t>
            </a:r>
            <a:endParaRPr/>
          </a:p>
          <a:p>
            <a:pPr>
              <a:lnSpc>
                <a:spcPct val="100000"/>
              </a:lnSpc>
            </a:pPr>
            <a:r>
              <a:rPr lang="en-US">
                <a:solidFill>
                  <a:srgbClr val="000000"/>
                </a:solidFill>
                <a:latin typeface="Calibri"/>
              </a:rPr>
              <a:t>many years and thus the output obtained is weather condition of upcoming days.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Literature Survey</a:t>
            </a:r>
            <a:endParaRPr/>
          </a:p>
        </p:txBody>
      </p:sp>
      <p:sp>
        <p:nvSpPr>
          <p:cNvPr id="142"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43"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44"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45" name="Picture 6"/>
          <p:cNvPicPr/>
          <p:nvPr/>
        </p:nvPicPr>
        <p:blipFill>
          <a:blip r:embed="rId2"/>
          <a:stretch>
            <a:fillRect/>
          </a:stretch>
        </p:blipFill>
        <p:spPr>
          <a:xfrm>
            <a:off x="93600" y="60120"/>
            <a:ext cx="966240" cy="475920"/>
          </a:xfrm>
          <a:prstGeom prst="rect">
            <a:avLst/>
          </a:prstGeom>
          <a:ln>
            <a:noFill/>
          </a:ln>
        </p:spPr>
      </p:pic>
      <p:sp>
        <p:nvSpPr>
          <p:cNvPr id="146"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47"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48"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49" name="TextShape 8"/>
          <p:cNvSpPr txBox="1"/>
          <p:nvPr/>
        </p:nvSpPr>
        <p:spPr>
          <a:xfrm>
            <a:off x="8610480" y="6356520"/>
            <a:ext cx="2742840" cy="364680"/>
          </a:xfrm>
          <a:prstGeom prst="rect">
            <a:avLst/>
          </a:prstGeom>
        </p:spPr>
        <p:txBody>
          <a:bodyPr anchor="ctr"/>
          <a:lstStyle/>
          <a:p>
            <a:pPr algn="r">
              <a:lnSpc>
                <a:spcPct val="100000"/>
              </a:lnSpc>
            </a:pPr>
            <a:fld id="{6188D860-BE41-4402-9681-6B5925A87C23}" type="slidenum">
              <a:rPr lang="en-US" sz="1200">
                <a:solidFill>
                  <a:srgbClr val="8B8B8B"/>
                </a:solidFill>
                <a:latin typeface="Calibri"/>
              </a:rPr>
              <a:t>6</a:t>
            </a:fld>
            <a:endParaRPr/>
          </a:p>
        </p:txBody>
      </p:sp>
      <p:sp>
        <p:nvSpPr>
          <p:cNvPr id="150"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51" name="CustomShape 10"/>
          <p:cNvSpPr/>
          <p:nvPr/>
        </p:nvSpPr>
        <p:spPr>
          <a:xfrm>
            <a:off x="1199880" y="1620360"/>
            <a:ext cx="7947360" cy="2558520"/>
          </a:xfrm>
          <a:prstGeom prst="rect">
            <a:avLst/>
          </a:prstGeom>
          <a:noFill/>
          <a:ln>
            <a:noFill/>
          </a:ln>
        </p:spPr>
        <p:txBody>
          <a:bodyPr lIns="90000" tIns="45000" rIns="90000" bIns="45000"/>
          <a:lstStyle/>
          <a:p>
            <a:pPr>
              <a:lnSpc>
                <a:spcPct val="100000"/>
              </a:lnSpc>
            </a:pPr>
            <a:r>
              <a:rPr lang="en-US" b="1">
                <a:solidFill>
                  <a:srgbClr val="000000"/>
                </a:solidFill>
                <a:latin typeface="Calibri"/>
              </a:rPr>
              <a:t>"</a:t>
            </a:r>
            <a:r>
              <a:rPr lang="en-US">
                <a:solidFill>
                  <a:srgbClr val="000000"/>
                </a:solidFill>
                <a:latin typeface="Calibri"/>
              </a:rPr>
              <a:t>Analysis on the weather forecastingand technique" by Janani.B, Priyanka Sebastian.</a:t>
            </a:r>
            <a:endParaRPr/>
          </a:p>
          <a:p>
            <a:pPr>
              <a:lnSpc>
                <a:spcPct val="100000"/>
              </a:lnSpc>
            </a:pPr>
            <a:endParaRPr/>
          </a:p>
          <a:p>
            <a:pPr>
              <a:lnSpc>
                <a:spcPct val="100000"/>
              </a:lnSpc>
            </a:pPr>
            <a:r>
              <a:rPr lang="en-US">
                <a:solidFill>
                  <a:srgbClr val="000000"/>
                </a:solidFill>
                <a:latin typeface="Calibri"/>
              </a:rPr>
              <a:t>"Issues with weather prediction" by Samenow &amp; Fritz</a:t>
            </a:r>
            <a:endParaRPr/>
          </a:p>
          <a:p>
            <a:pPr>
              <a:lnSpc>
                <a:spcPct val="100000"/>
              </a:lnSpc>
            </a:pPr>
            <a:endParaRPr/>
          </a:p>
          <a:p>
            <a:pPr>
              <a:lnSpc>
                <a:spcPct val="100000"/>
              </a:lnSpc>
            </a:pPr>
            <a:r>
              <a:rPr lang="en-US">
                <a:solidFill>
                  <a:srgbClr val="000000"/>
                </a:solidFill>
                <a:latin typeface="Calibri"/>
              </a:rPr>
              <a:t>"Machine Learning Applied to Weather Forecasting" by Mark Holmstrom</a:t>
            </a:r>
            <a:endParaRPr/>
          </a:p>
          <a:p>
            <a:pPr>
              <a:lnSpc>
                <a:spcPct val="100000"/>
              </a:lnSpc>
            </a:pPr>
            <a:endParaRPr/>
          </a:p>
          <a:p>
            <a:pPr>
              <a:lnSpc>
                <a:spcPct val="100000"/>
              </a:lnSpc>
            </a:pPr>
            <a:endParaRPr/>
          </a:p>
          <a:p>
            <a:pPr>
              <a:lnSpc>
                <a:spcPct val="100000"/>
              </a:lnSpc>
            </a:pPr>
            <a:endParaRPr/>
          </a:p>
        </p:txBody>
      </p:sp>
      <p:sp>
        <p:nvSpPr>
          <p:cNvPr id="152" name="CustomShape 11"/>
          <p:cNvSpPr/>
          <p:nvPr/>
        </p:nvSpPr>
        <p:spPr>
          <a:xfrm>
            <a:off x="1199880" y="3374640"/>
            <a:ext cx="6099120" cy="912600"/>
          </a:xfrm>
          <a:prstGeom prst="rect">
            <a:avLst/>
          </a:prstGeom>
          <a:noFill/>
          <a:ln>
            <a:noFill/>
          </a:ln>
        </p:spPr>
        <p:txBody>
          <a:bodyPr lIns="90000" tIns="45000" rIns="90000" bIns="45000"/>
          <a:lstStyle/>
          <a:p>
            <a:pPr>
              <a:lnSpc>
                <a:spcPct val="100000"/>
              </a:lnSpc>
            </a:pPr>
            <a:r>
              <a:rPr lang="en-US">
                <a:solidFill>
                  <a:srgbClr val="000000"/>
                </a:solidFill>
                <a:latin typeface="Calibri"/>
              </a:rPr>
              <a:t>" The weather forecast" by Bengtsson L</a:t>
            </a:r>
            <a:endParaRPr/>
          </a:p>
          <a:p>
            <a:pPr>
              <a:lnSpc>
                <a:spcPct val="100000"/>
              </a:lnSpc>
            </a:pPr>
            <a:endParaRPr/>
          </a:p>
          <a:p>
            <a:pPr>
              <a:lnSpc>
                <a:spcPct val="100000"/>
              </a:lnSpc>
            </a:pPr>
            <a:r>
              <a:rPr lang="en-US">
                <a:solidFill>
                  <a:srgbClr val="000000"/>
                </a:solidFill>
                <a:latin typeface="Calibri"/>
              </a:rPr>
              <a:t>''Weather prediction" by Kan L, Yu-Shu 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Problem Statement</a:t>
            </a:r>
            <a:endParaRPr/>
          </a:p>
        </p:txBody>
      </p:sp>
      <p:sp>
        <p:nvSpPr>
          <p:cNvPr id="154"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55"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56"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57" name="Picture 6"/>
          <p:cNvPicPr/>
          <p:nvPr/>
        </p:nvPicPr>
        <p:blipFill>
          <a:blip r:embed="rId2"/>
          <a:stretch>
            <a:fillRect/>
          </a:stretch>
        </p:blipFill>
        <p:spPr>
          <a:xfrm>
            <a:off x="93600" y="60120"/>
            <a:ext cx="966240" cy="475920"/>
          </a:xfrm>
          <a:prstGeom prst="rect">
            <a:avLst/>
          </a:prstGeom>
          <a:ln>
            <a:noFill/>
          </a:ln>
        </p:spPr>
      </p:pic>
      <p:sp>
        <p:nvSpPr>
          <p:cNvPr id="158"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59"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60" name="CustomShape 7"/>
          <p:cNvSpPr/>
          <p:nvPr/>
        </p:nvSpPr>
        <p:spPr>
          <a:xfrm>
            <a:off x="198720" y="1324080"/>
            <a:ext cx="11833920" cy="5354640"/>
          </a:xfrm>
          <a:prstGeom prst="rect">
            <a:avLst/>
          </a:prstGeom>
          <a:noFill/>
          <a:ln>
            <a:noFill/>
          </a:ln>
        </p:spPr>
        <p:txBody>
          <a:bodyPr/>
          <a:lstStyle/>
          <a:p>
            <a:pPr>
              <a:lnSpc>
                <a:spcPct val="160000"/>
              </a:lnSpc>
              <a:buFont typeface="Arial"/>
              <a:buChar char="•"/>
            </a:pPr>
            <a:r>
              <a:rPr lang="en-US" sz="2000">
                <a:solidFill>
                  <a:srgbClr val="444444"/>
                </a:solidFill>
                <a:latin typeface="Calibri"/>
              </a:rPr>
              <a:t>Users can get too busy at work or at home to check the current weather condition for sever weather. Many of the free weather software programs have too many pop ups or unwanted software tied to them like weather bug. </a:t>
            </a:r>
            <a:endParaRPr/>
          </a:p>
          <a:p>
            <a:pPr>
              <a:lnSpc>
                <a:spcPct val="160000"/>
              </a:lnSpc>
              <a:buFont typeface="Arial"/>
              <a:buChar char="•"/>
            </a:pPr>
            <a:r>
              <a:rPr lang="en-US" sz="2000">
                <a:solidFill>
                  <a:srgbClr val="444444"/>
                </a:solidFill>
                <a:latin typeface="Calibri"/>
              </a:rPr>
              <a:t>Getting confusing information on weather warnings and watches from inaccurate sources.</a:t>
            </a:r>
            <a:endParaRPr/>
          </a:p>
          <a:p>
            <a:pPr>
              <a:lnSpc>
                <a:spcPct val="160000"/>
              </a:lnSpc>
              <a:buFont typeface="Arial"/>
              <a:buChar char="•"/>
            </a:pPr>
            <a:r>
              <a:rPr lang="en-US" sz="2000">
                <a:solidFill>
                  <a:srgbClr val="444444"/>
                </a:solidFill>
                <a:latin typeface="Calibri"/>
              </a:rPr>
              <a:t> This allows to predict the condition if weather approximately, on daily basis.</a:t>
            </a:r>
            <a:r>
              <a:rPr lang="en-US" sz="1050">
                <a:solidFill>
                  <a:srgbClr val="444444"/>
                </a:solidFill>
                <a:latin typeface="Calibri"/>
              </a:rPr>
              <a:t>.</a:t>
            </a:r>
            <a:r>
              <a:rPr lang="en-US" sz="3200">
                <a:solidFill>
                  <a:srgbClr val="000000"/>
                </a:solidFill>
                <a:latin typeface="Calibri"/>
                <a:ea typeface="Cambria"/>
              </a:rPr>
              <a:t>  </a:t>
            </a:r>
            <a:endParaRPr/>
          </a:p>
        </p:txBody>
      </p:sp>
      <p:sp>
        <p:nvSpPr>
          <p:cNvPr id="161"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62" name="TextShape 9"/>
          <p:cNvSpPr txBox="1"/>
          <p:nvPr/>
        </p:nvSpPr>
        <p:spPr>
          <a:xfrm>
            <a:off x="8610480" y="6356520"/>
            <a:ext cx="2742840" cy="364680"/>
          </a:xfrm>
          <a:prstGeom prst="rect">
            <a:avLst/>
          </a:prstGeom>
        </p:spPr>
        <p:txBody>
          <a:bodyPr anchor="ctr"/>
          <a:lstStyle/>
          <a:p>
            <a:pPr algn="r">
              <a:lnSpc>
                <a:spcPct val="100000"/>
              </a:lnSpc>
            </a:pPr>
            <a:fld id="{0CFACA39-DBFB-47D3-ABD6-7FA86569FE7E}" type="slidenum">
              <a:rPr lang="en-US" sz="1200">
                <a:solidFill>
                  <a:srgbClr val="8B8B8B"/>
                </a:solidFill>
                <a:latin typeface="Calibri"/>
              </a:rPr>
              <a:t>7</a:t>
            </a:fld>
            <a:endParaRPr/>
          </a:p>
        </p:txBody>
      </p:sp>
      <p:sp>
        <p:nvSpPr>
          <p:cNvPr id="163"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Motivation</a:t>
            </a:r>
            <a:endParaRPr/>
          </a:p>
        </p:txBody>
      </p:sp>
      <p:sp>
        <p:nvSpPr>
          <p:cNvPr id="165"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66"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67"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68" name="Picture 6"/>
          <p:cNvPicPr/>
          <p:nvPr/>
        </p:nvPicPr>
        <p:blipFill>
          <a:blip r:embed="rId2"/>
          <a:stretch>
            <a:fillRect/>
          </a:stretch>
        </p:blipFill>
        <p:spPr>
          <a:xfrm>
            <a:off x="93600" y="60120"/>
            <a:ext cx="966240" cy="475920"/>
          </a:xfrm>
          <a:prstGeom prst="rect">
            <a:avLst/>
          </a:prstGeom>
          <a:ln>
            <a:noFill/>
          </a:ln>
        </p:spPr>
      </p:pic>
      <p:sp>
        <p:nvSpPr>
          <p:cNvPr id="169"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70"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71" name="CustomShape 7"/>
          <p:cNvSpPr/>
          <p:nvPr/>
        </p:nvSpPr>
        <p:spPr>
          <a:xfrm>
            <a:off x="198720" y="1324080"/>
            <a:ext cx="11833920" cy="5354640"/>
          </a:xfrm>
          <a:prstGeom prst="rect">
            <a:avLst/>
          </a:prstGeom>
          <a:noFill/>
          <a:ln>
            <a:noFill/>
          </a:ln>
        </p:spPr>
        <p:txBody>
          <a:bodyPr/>
          <a:lstStyle/>
          <a:p>
            <a:pPr>
              <a:lnSpc>
                <a:spcPct val="160000"/>
              </a:lnSpc>
              <a:buFont typeface="Arial"/>
              <a:buChar char="•"/>
            </a:pPr>
            <a:r>
              <a:rPr lang="en-US" sz="2000">
                <a:solidFill>
                  <a:srgbClr val="000000"/>
                </a:solidFill>
                <a:latin typeface="Cambria"/>
                <a:ea typeface="Cambria"/>
              </a:rPr>
              <a:t> </a:t>
            </a:r>
            <a:endParaRPr/>
          </a:p>
        </p:txBody>
      </p:sp>
      <p:sp>
        <p:nvSpPr>
          <p:cNvPr id="172" name="TextShape 8"/>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73" name="TextShape 9"/>
          <p:cNvSpPr txBox="1"/>
          <p:nvPr/>
        </p:nvSpPr>
        <p:spPr>
          <a:xfrm>
            <a:off x="8610480" y="6356520"/>
            <a:ext cx="2742840" cy="364680"/>
          </a:xfrm>
          <a:prstGeom prst="rect">
            <a:avLst/>
          </a:prstGeom>
        </p:spPr>
        <p:txBody>
          <a:bodyPr anchor="ctr"/>
          <a:lstStyle/>
          <a:p>
            <a:pPr algn="r">
              <a:lnSpc>
                <a:spcPct val="100000"/>
              </a:lnSpc>
            </a:pPr>
            <a:fld id="{18471AA7-9E44-4E32-9D7F-7A809BF6D2C5}" type="slidenum">
              <a:rPr lang="en-US" sz="1200">
                <a:solidFill>
                  <a:srgbClr val="8B8B8B"/>
                </a:solidFill>
                <a:latin typeface="Calibri"/>
              </a:rPr>
              <a:t>8</a:t>
            </a:fld>
            <a:endParaRPr/>
          </a:p>
        </p:txBody>
      </p:sp>
      <p:sp>
        <p:nvSpPr>
          <p:cNvPr id="174" name="TextShape 10"/>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75" name="CustomShape 11"/>
          <p:cNvSpPr/>
          <p:nvPr/>
        </p:nvSpPr>
        <p:spPr>
          <a:xfrm>
            <a:off x="838080" y="1508760"/>
            <a:ext cx="9540000" cy="173628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We got motivated to do project on Weather Forecasting because, </a:t>
            </a:r>
            <a:endParaRPr/>
          </a:p>
          <a:p>
            <a:pPr>
              <a:lnSpc>
                <a:spcPct val="100000"/>
              </a:lnSpc>
            </a:pPr>
            <a:endParaRPr/>
          </a:p>
          <a:p>
            <a:pPr>
              <a:lnSpc>
                <a:spcPct val="100000"/>
              </a:lnSpc>
              <a:buSzPct val="25000"/>
              <a:buFont typeface="StarSymbol"/>
              <a:buChar char=""/>
            </a:pPr>
            <a:r>
              <a:rPr lang="en-US">
                <a:solidFill>
                  <a:srgbClr val="000000"/>
                </a:solidFill>
                <a:latin typeface="Calibri"/>
              </a:rPr>
              <a:t> Forecasting of weather is very important. </a:t>
            </a:r>
            <a:endParaRPr/>
          </a:p>
          <a:p>
            <a:pPr>
              <a:lnSpc>
                <a:spcPct val="100000"/>
              </a:lnSpc>
            </a:pPr>
            <a:endParaRPr/>
          </a:p>
          <a:p>
            <a:pPr>
              <a:lnSpc>
                <a:spcPct val="100000"/>
              </a:lnSpc>
              <a:buSzPct val="25000"/>
              <a:buFont typeface="StarSymbol"/>
              <a:buChar char=""/>
            </a:pPr>
            <a:r>
              <a:rPr lang="en-US">
                <a:solidFill>
                  <a:srgbClr val="000000"/>
                </a:solidFill>
                <a:latin typeface="Calibri"/>
              </a:rPr>
              <a:t> Weather Forecasting helps people to about climate changes in advance,  so as per that they can </a:t>
            </a:r>
            <a:endParaRPr/>
          </a:p>
          <a:p>
            <a:pPr>
              <a:lnSpc>
                <a:spcPct val="100000"/>
              </a:lnSpc>
            </a:pPr>
            <a:r>
              <a:rPr lang="en-US">
                <a:solidFill>
                  <a:srgbClr val="000000"/>
                </a:solidFill>
                <a:latin typeface="Calibri"/>
              </a:rPr>
              <a:t>     make there future plans.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52920" y="654840"/>
            <a:ext cx="6904080" cy="596160"/>
          </a:xfrm>
          <a:prstGeom prst="rect">
            <a:avLst/>
          </a:prstGeom>
        </p:spPr>
        <p:txBody>
          <a:bodyPr anchor="b"/>
          <a:lstStyle/>
          <a:p>
            <a:pPr algn="ctr">
              <a:lnSpc>
                <a:spcPct val="100000"/>
              </a:lnSpc>
            </a:pPr>
            <a:r>
              <a:rPr lang="en-US" sz="2800" b="1">
                <a:solidFill>
                  <a:srgbClr val="000000"/>
                </a:solidFill>
                <a:latin typeface="Cambria"/>
                <a:ea typeface="Cambria"/>
              </a:rPr>
              <a:t>Scope of the Project</a:t>
            </a:r>
            <a:endParaRPr/>
          </a:p>
        </p:txBody>
      </p:sp>
      <p:sp>
        <p:nvSpPr>
          <p:cNvPr id="177" name="TextShape 2"/>
          <p:cNvSpPr txBox="1"/>
          <p:nvPr/>
        </p:nvSpPr>
        <p:spPr>
          <a:xfrm>
            <a:off x="7871760" y="625680"/>
            <a:ext cx="4306680" cy="440280"/>
          </a:xfrm>
          <a:prstGeom prst="rect">
            <a:avLst/>
          </a:prstGeom>
        </p:spPr>
        <p:txBody>
          <a:bodyPr/>
          <a:lstStyle/>
          <a:p>
            <a:pPr algn="ctr"/>
            <a:r>
              <a:rPr lang="en-US" sz="2000">
                <a:solidFill>
                  <a:srgbClr val="000000"/>
                </a:solidFill>
                <a:latin typeface="Cambria"/>
                <a:ea typeface="Cambria"/>
              </a:rPr>
              <a:t>Department of Artificial Intelligence and Data Science</a:t>
            </a:r>
            <a:endParaRPr/>
          </a:p>
        </p:txBody>
      </p:sp>
      <p:sp>
        <p:nvSpPr>
          <p:cNvPr id="178" name="CustomShape 3"/>
          <p:cNvSpPr/>
          <p:nvPr/>
        </p:nvSpPr>
        <p:spPr>
          <a:xfrm>
            <a:off x="0" y="0"/>
            <a:ext cx="7381080" cy="596160"/>
          </a:xfrm>
          <a:prstGeom prst="rect">
            <a:avLst/>
          </a:prstGeom>
          <a:solidFill>
            <a:srgbClr val="FF0000"/>
          </a:solidFill>
          <a:ln w="12600">
            <a:solidFill>
              <a:srgbClr val="FF0000"/>
            </a:solidFill>
            <a:miter/>
          </a:ln>
        </p:spPr>
        <p:txBody>
          <a:bodyPr lIns="90000" tIns="45000" rIns="90000" bIns="45000" anchor="ctr"/>
          <a:lstStyle/>
          <a:p>
            <a:pPr algn="ctr">
              <a:lnSpc>
                <a:spcPct val="100000"/>
              </a:lnSpc>
            </a:pPr>
            <a:r>
              <a:rPr lang="en-US" sz="2800" b="1">
                <a:solidFill>
                  <a:srgbClr val="FFFFFF"/>
                </a:solidFill>
                <a:latin typeface="Constantia"/>
                <a:ea typeface="Cambria"/>
              </a:rPr>
              <a:t>Bhujbal Knowledge City</a:t>
            </a:r>
            <a:endParaRPr/>
          </a:p>
        </p:txBody>
      </p:sp>
      <p:sp>
        <p:nvSpPr>
          <p:cNvPr id="179" name="CustomShape 4"/>
          <p:cNvSpPr/>
          <p:nvPr/>
        </p:nvSpPr>
        <p:spPr>
          <a:xfrm>
            <a:off x="7381440" y="0"/>
            <a:ext cx="980280" cy="596160"/>
          </a:xfrm>
          <a:prstGeom prst="rtTriangle">
            <a:avLst/>
          </a:prstGeom>
          <a:solidFill>
            <a:srgbClr val="FF0000"/>
          </a:solidFill>
          <a:ln w="12600">
            <a:solidFill>
              <a:srgbClr val="FF0000"/>
            </a:solidFill>
            <a:miter/>
          </a:ln>
        </p:spPr>
      </p:sp>
      <p:pic>
        <p:nvPicPr>
          <p:cNvPr id="180" name="Picture 6"/>
          <p:cNvPicPr/>
          <p:nvPr/>
        </p:nvPicPr>
        <p:blipFill>
          <a:blip r:embed="rId2"/>
          <a:stretch>
            <a:fillRect/>
          </a:stretch>
        </p:blipFill>
        <p:spPr>
          <a:xfrm>
            <a:off x="93600" y="60120"/>
            <a:ext cx="966240" cy="475920"/>
          </a:xfrm>
          <a:prstGeom prst="rect">
            <a:avLst/>
          </a:prstGeom>
          <a:ln>
            <a:noFill/>
          </a:ln>
        </p:spPr>
      </p:pic>
      <p:sp>
        <p:nvSpPr>
          <p:cNvPr id="181" name="CustomShape 5"/>
          <p:cNvSpPr/>
          <p:nvPr/>
        </p:nvSpPr>
        <p:spPr>
          <a:xfrm rot="10800000">
            <a:off x="7507800" y="-6480"/>
            <a:ext cx="980280" cy="596160"/>
          </a:xfrm>
          <a:prstGeom prst="rtTriangle">
            <a:avLst/>
          </a:prstGeom>
          <a:solidFill>
            <a:srgbClr val="A6A6A6"/>
          </a:solidFill>
          <a:ln w="12600">
            <a:solidFill>
              <a:srgbClr val="A6A6A6"/>
            </a:solidFill>
            <a:miter/>
          </a:ln>
        </p:spPr>
      </p:sp>
      <p:sp>
        <p:nvSpPr>
          <p:cNvPr id="182" name="CustomShape 6"/>
          <p:cNvSpPr/>
          <p:nvPr/>
        </p:nvSpPr>
        <p:spPr>
          <a:xfrm>
            <a:off x="8488080" y="-6480"/>
            <a:ext cx="3690360" cy="596160"/>
          </a:xfrm>
          <a:prstGeom prst="rect">
            <a:avLst/>
          </a:prstGeom>
          <a:solidFill>
            <a:srgbClr val="A6A6A6"/>
          </a:solidFill>
          <a:ln w="12600">
            <a:solidFill>
              <a:srgbClr val="A6A6A6"/>
            </a:solidFill>
            <a:miter/>
          </a:ln>
        </p:spPr>
        <p:txBody>
          <a:bodyPr lIns="90000" tIns="45000" rIns="90000" bIns="45000" anchor="ctr"/>
          <a:lstStyle/>
          <a:p>
            <a:pPr algn="ctr">
              <a:lnSpc>
                <a:spcPct val="100000"/>
              </a:lnSpc>
            </a:pPr>
            <a:r>
              <a:rPr lang="en-US" sz="2000" b="1">
                <a:solidFill>
                  <a:srgbClr val="000000"/>
                </a:solidFill>
                <a:latin typeface="Cambria"/>
                <a:ea typeface="Cambria"/>
              </a:rPr>
              <a:t>Institute of Engineering</a:t>
            </a:r>
            <a:endParaRPr/>
          </a:p>
        </p:txBody>
      </p:sp>
      <p:sp>
        <p:nvSpPr>
          <p:cNvPr id="183" name="TextShape 7"/>
          <p:cNvSpPr txBox="1"/>
          <p:nvPr/>
        </p:nvSpPr>
        <p:spPr>
          <a:xfrm>
            <a:off x="838080" y="6356520"/>
            <a:ext cx="2742840" cy="364680"/>
          </a:xfrm>
          <a:prstGeom prst="rect">
            <a:avLst/>
          </a:prstGeom>
        </p:spPr>
        <p:txBody>
          <a:bodyPr anchor="ctr"/>
          <a:lstStyle/>
          <a:p>
            <a:pPr>
              <a:lnSpc>
                <a:spcPct val="100000"/>
              </a:lnSpc>
            </a:pPr>
            <a:r>
              <a:rPr lang="en-US" sz="1200">
                <a:solidFill>
                  <a:srgbClr val="8B8B8B"/>
                </a:solidFill>
                <a:latin typeface="Calibri"/>
              </a:rPr>
              <a:t>7/8/23</a:t>
            </a:r>
            <a:endParaRPr/>
          </a:p>
        </p:txBody>
      </p:sp>
      <p:sp>
        <p:nvSpPr>
          <p:cNvPr id="184" name="TextShape 8"/>
          <p:cNvSpPr txBox="1"/>
          <p:nvPr/>
        </p:nvSpPr>
        <p:spPr>
          <a:xfrm>
            <a:off x="8610480" y="6356520"/>
            <a:ext cx="2742840" cy="364680"/>
          </a:xfrm>
          <a:prstGeom prst="rect">
            <a:avLst/>
          </a:prstGeom>
        </p:spPr>
        <p:txBody>
          <a:bodyPr anchor="ctr"/>
          <a:lstStyle/>
          <a:p>
            <a:pPr algn="r">
              <a:lnSpc>
                <a:spcPct val="100000"/>
              </a:lnSpc>
            </a:pPr>
            <a:fld id="{0CEEE31D-FF73-4F12-BAEC-B599CA7BEEAA}" type="slidenum">
              <a:rPr lang="en-US" sz="1200">
                <a:solidFill>
                  <a:srgbClr val="8B8B8B"/>
                </a:solidFill>
                <a:latin typeface="Calibri"/>
              </a:rPr>
              <a:t>9</a:t>
            </a:fld>
            <a:endParaRPr/>
          </a:p>
        </p:txBody>
      </p:sp>
      <p:sp>
        <p:nvSpPr>
          <p:cNvPr id="185" name="TextShape 9"/>
          <p:cNvSpPr txBox="1"/>
          <p:nvPr/>
        </p:nvSpPr>
        <p:spPr>
          <a:xfrm>
            <a:off x="4038480" y="6356520"/>
            <a:ext cx="4114440" cy="364680"/>
          </a:xfrm>
          <a:prstGeom prst="rect">
            <a:avLst/>
          </a:prstGeom>
        </p:spPr>
        <p:txBody>
          <a:bodyPr anchor="ctr"/>
          <a:lstStyle/>
          <a:p>
            <a:pPr algn="ctr">
              <a:lnSpc>
                <a:spcPct val="100000"/>
              </a:lnSpc>
            </a:pPr>
            <a:r>
              <a:rPr lang="en-US" sz="1200">
                <a:solidFill>
                  <a:srgbClr val="8B8B8B"/>
                </a:solidFill>
                <a:latin typeface="Calibri"/>
              </a:rPr>
              <a:t>Project Name</a:t>
            </a:r>
            <a:endParaRPr/>
          </a:p>
        </p:txBody>
      </p:sp>
      <p:sp>
        <p:nvSpPr>
          <p:cNvPr id="186" name="CustomShape 10"/>
          <p:cNvSpPr/>
          <p:nvPr/>
        </p:nvSpPr>
        <p:spPr>
          <a:xfrm>
            <a:off x="807480" y="1639440"/>
            <a:ext cx="8777880" cy="2010600"/>
          </a:xfrm>
          <a:prstGeom prst="rect">
            <a:avLst/>
          </a:prstGeom>
          <a:noFill/>
          <a:ln>
            <a:noFill/>
          </a:ln>
        </p:spPr>
        <p:txBody>
          <a:bodyPr lIns="90000" tIns="45000" rIns="90000" bIns="45000"/>
          <a:lstStyle/>
          <a:p>
            <a:pPr>
              <a:lnSpc>
                <a:spcPct val="100000"/>
              </a:lnSpc>
              <a:buSzPct val="25000"/>
              <a:buFont typeface="StarSymbol"/>
              <a:buChar char=""/>
            </a:pPr>
            <a:r>
              <a:rPr lang="en-US">
                <a:solidFill>
                  <a:srgbClr val="000000"/>
                </a:solidFill>
                <a:latin typeface="Calibri"/>
              </a:rPr>
              <a:t> It let us know how many inches of rain can we expect.</a:t>
            </a:r>
            <a:endParaRPr/>
          </a:p>
          <a:p>
            <a:pPr>
              <a:lnSpc>
                <a:spcPct val="100000"/>
              </a:lnSpc>
            </a:pPr>
            <a:endParaRPr/>
          </a:p>
          <a:p>
            <a:pPr>
              <a:lnSpc>
                <a:spcPct val="100000"/>
              </a:lnSpc>
              <a:buSzPct val="25000"/>
              <a:buFont typeface="StarSymbol"/>
              <a:buChar char=""/>
            </a:pPr>
            <a:r>
              <a:rPr lang="en-US">
                <a:solidFill>
                  <a:srgbClr val="000000"/>
                </a:solidFill>
                <a:latin typeface="Calibri"/>
              </a:rPr>
              <a:t> Let us know about the weather conditions .</a:t>
            </a:r>
            <a:endParaRPr/>
          </a:p>
          <a:p>
            <a:pPr>
              <a:lnSpc>
                <a:spcPct val="100000"/>
              </a:lnSpc>
            </a:pPr>
            <a:endParaRPr/>
          </a:p>
          <a:p>
            <a:pPr>
              <a:lnSpc>
                <a:spcPct val="100000"/>
              </a:lnSpc>
              <a:buSzPct val="25000"/>
              <a:buFont typeface="StarSymbol"/>
              <a:buChar char=""/>
            </a:pPr>
            <a:r>
              <a:rPr lang="en-US">
                <a:solidFill>
                  <a:srgbClr val="000000"/>
                </a:solidFill>
                <a:latin typeface="Calibri"/>
              </a:rPr>
              <a:t> We can know about Humidity.</a:t>
            </a:r>
            <a:endParaRPr/>
          </a:p>
          <a:p>
            <a:pPr>
              <a:lnSpc>
                <a:spcPct val="100000"/>
              </a:lnSpc>
            </a:pPr>
            <a:endParaRPr/>
          </a:p>
          <a:p>
            <a:pPr>
              <a:lnSpc>
                <a:spcPct val="100000"/>
              </a:lnSpc>
              <a:buSzPct val="25000"/>
              <a:buFont typeface="StarSymbol"/>
              <a:buChar char=""/>
            </a:pPr>
            <a:r>
              <a:rPr lang="en-US">
                <a:solidFill>
                  <a:srgbClr val="000000"/>
                </a:solidFill>
                <a:latin typeface="Calibri"/>
              </a:rPr>
              <a:t> It will tell us about Temperature.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Aarya Pawar</cp:lastModifiedBy>
  <cp:revision>1</cp:revision>
  <dcterms:modified xsi:type="dcterms:W3CDTF">2024-04-14T08:03:58Z</dcterms:modified>
</cp:coreProperties>
</file>