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2563810-91E7-44FF-9E45-5522ED8663EC}" type="datetimeFigureOut">
              <a:rPr lang="en-IN" smtClean="0"/>
              <a:t>10-11-2022</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1175BD97-A7D6-4872-ABCD-A13F5E77BA0D}" type="slidenum">
              <a:rPr lang="en-IN" smtClean="0"/>
              <a:t>‹#›</a:t>
            </a:fld>
            <a:endParaRPr lang="en-IN"/>
          </a:p>
        </p:txBody>
      </p:sp>
    </p:spTree>
    <p:extLst>
      <p:ext uri="{BB962C8B-B14F-4D97-AF65-F5344CB8AC3E}">
        <p14:creationId xmlns:p14="http://schemas.microsoft.com/office/powerpoint/2010/main" val="3176689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563810-91E7-44FF-9E45-5522ED8663EC}" type="datetimeFigureOut">
              <a:rPr lang="en-IN" smtClean="0"/>
              <a:t>10-11-2022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75BD97-A7D6-4872-ABCD-A13F5E77BA0D}" type="slidenum">
              <a:rPr lang="en-IN" smtClean="0"/>
              <a:t>‹#›</a:t>
            </a:fld>
            <a:endParaRPr lang="en-IN"/>
          </a:p>
        </p:txBody>
      </p:sp>
    </p:spTree>
    <p:extLst>
      <p:ext uri="{BB962C8B-B14F-4D97-AF65-F5344CB8AC3E}">
        <p14:creationId xmlns:p14="http://schemas.microsoft.com/office/powerpoint/2010/main" val="3599187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563810-91E7-44FF-9E45-5522ED8663EC}" type="datetimeFigureOut">
              <a:rPr lang="en-IN" smtClean="0"/>
              <a:t>10-11-2022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75BD97-A7D6-4872-ABCD-A13F5E77BA0D}" type="slidenum">
              <a:rPr lang="en-IN" smtClean="0"/>
              <a:t>‹#›</a:t>
            </a:fld>
            <a:endParaRPr lang="en-IN"/>
          </a:p>
        </p:txBody>
      </p:sp>
    </p:spTree>
    <p:extLst>
      <p:ext uri="{BB962C8B-B14F-4D97-AF65-F5344CB8AC3E}">
        <p14:creationId xmlns:p14="http://schemas.microsoft.com/office/powerpoint/2010/main" val="3524367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563810-91E7-44FF-9E45-5522ED8663EC}" type="datetimeFigureOut">
              <a:rPr lang="en-IN" smtClean="0"/>
              <a:t>10-11-2022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75BD97-A7D6-4872-ABCD-A13F5E77BA0D}"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42951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563810-91E7-44FF-9E45-5522ED8663EC}" type="datetimeFigureOut">
              <a:rPr lang="en-IN" smtClean="0"/>
              <a:t>10-11-2022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75BD97-A7D6-4872-ABCD-A13F5E77BA0D}" type="slidenum">
              <a:rPr lang="en-IN" smtClean="0"/>
              <a:t>‹#›</a:t>
            </a:fld>
            <a:endParaRPr lang="en-IN"/>
          </a:p>
        </p:txBody>
      </p:sp>
    </p:spTree>
    <p:extLst>
      <p:ext uri="{BB962C8B-B14F-4D97-AF65-F5344CB8AC3E}">
        <p14:creationId xmlns:p14="http://schemas.microsoft.com/office/powerpoint/2010/main" val="38052315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2563810-91E7-44FF-9E45-5522ED8663EC}" type="datetimeFigureOut">
              <a:rPr lang="en-IN" smtClean="0"/>
              <a:t>10-11-2022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175BD97-A7D6-4872-ABCD-A13F5E77BA0D}" type="slidenum">
              <a:rPr lang="en-IN" smtClean="0"/>
              <a:t>‹#›</a:t>
            </a:fld>
            <a:endParaRPr lang="en-IN"/>
          </a:p>
        </p:txBody>
      </p:sp>
    </p:spTree>
    <p:extLst>
      <p:ext uri="{BB962C8B-B14F-4D97-AF65-F5344CB8AC3E}">
        <p14:creationId xmlns:p14="http://schemas.microsoft.com/office/powerpoint/2010/main" val="6321637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2563810-91E7-44FF-9E45-5522ED8663EC}" type="datetimeFigureOut">
              <a:rPr lang="en-IN" smtClean="0"/>
              <a:t>10-11-2022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175BD97-A7D6-4872-ABCD-A13F5E77BA0D}" type="slidenum">
              <a:rPr lang="en-IN" smtClean="0"/>
              <a:t>‹#›</a:t>
            </a:fld>
            <a:endParaRPr lang="en-IN"/>
          </a:p>
        </p:txBody>
      </p:sp>
    </p:spTree>
    <p:extLst>
      <p:ext uri="{BB962C8B-B14F-4D97-AF65-F5344CB8AC3E}">
        <p14:creationId xmlns:p14="http://schemas.microsoft.com/office/powerpoint/2010/main" val="3628305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563810-91E7-44FF-9E45-5522ED8663EC}"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75BD97-A7D6-4872-ABCD-A13F5E77BA0D}" type="slidenum">
              <a:rPr lang="en-IN" smtClean="0"/>
              <a:t>‹#›</a:t>
            </a:fld>
            <a:endParaRPr lang="en-IN"/>
          </a:p>
        </p:txBody>
      </p:sp>
    </p:spTree>
    <p:extLst>
      <p:ext uri="{BB962C8B-B14F-4D97-AF65-F5344CB8AC3E}">
        <p14:creationId xmlns:p14="http://schemas.microsoft.com/office/powerpoint/2010/main" val="31148039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563810-91E7-44FF-9E45-5522ED8663EC}"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75BD97-A7D6-4872-ABCD-A13F5E77BA0D}" type="slidenum">
              <a:rPr lang="en-IN" smtClean="0"/>
              <a:t>‹#›</a:t>
            </a:fld>
            <a:endParaRPr lang="en-IN"/>
          </a:p>
        </p:txBody>
      </p:sp>
    </p:spTree>
    <p:extLst>
      <p:ext uri="{BB962C8B-B14F-4D97-AF65-F5344CB8AC3E}">
        <p14:creationId xmlns:p14="http://schemas.microsoft.com/office/powerpoint/2010/main" val="871368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563810-91E7-44FF-9E45-5522ED8663EC}"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75BD97-A7D6-4872-ABCD-A13F5E77BA0D}" type="slidenum">
              <a:rPr lang="en-IN" smtClean="0"/>
              <a:t>‹#›</a:t>
            </a:fld>
            <a:endParaRPr lang="en-IN"/>
          </a:p>
        </p:txBody>
      </p:sp>
    </p:spTree>
    <p:extLst>
      <p:ext uri="{BB962C8B-B14F-4D97-AF65-F5344CB8AC3E}">
        <p14:creationId xmlns:p14="http://schemas.microsoft.com/office/powerpoint/2010/main" val="773745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563810-91E7-44FF-9E45-5522ED8663EC}"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75BD97-A7D6-4872-ABCD-A13F5E77BA0D}" type="slidenum">
              <a:rPr lang="en-IN" smtClean="0"/>
              <a:t>‹#›</a:t>
            </a:fld>
            <a:endParaRPr lang="en-IN"/>
          </a:p>
        </p:txBody>
      </p:sp>
    </p:spTree>
    <p:extLst>
      <p:ext uri="{BB962C8B-B14F-4D97-AF65-F5344CB8AC3E}">
        <p14:creationId xmlns:p14="http://schemas.microsoft.com/office/powerpoint/2010/main" val="2049709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563810-91E7-44FF-9E45-5522ED8663EC}" type="datetimeFigureOut">
              <a:rPr lang="en-IN" smtClean="0"/>
              <a:t>10-11-2022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75BD97-A7D6-4872-ABCD-A13F5E77BA0D}" type="slidenum">
              <a:rPr lang="en-IN" smtClean="0"/>
              <a:t>‹#›</a:t>
            </a:fld>
            <a:endParaRPr lang="en-IN"/>
          </a:p>
        </p:txBody>
      </p:sp>
    </p:spTree>
    <p:extLst>
      <p:ext uri="{BB962C8B-B14F-4D97-AF65-F5344CB8AC3E}">
        <p14:creationId xmlns:p14="http://schemas.microsoft.com/office/powerpoint/2010/main" val="1535589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563810-91E7-44FF-9E45-5522ED8663EC}" type="datetimeFigureOut">
              <a:rPr lang="en-IN" smtClean="0"/>
              <a:t>10-11-2022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175BD97-A7D6-4872-ABCD-A13F5E77BA0D}" type="slidenum">
              <a:rPr lang="en-IN" smtClean="0"/>
              <a:t>‹#›</a:t>
            </a:fld>
            <a:endParaRPr lang="en-IN"/>
          </a:p>
        </p:txBody>
      </p:sp>
    </p:spTree>
    <p:extLst>
      <p:ext uri="{BB962C8B-B14F-4D97-AF65-F5344CB8AC3E}">
        <p14:creationId xmlns:p14="http://schemas.microsoft.com/office/powerpoint/2010/main" val="3848269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563810-91E7-44FF-9E45-5522ED8663EC}" type="datetimeFigureOut">
              <a:rPr lang="en-IN" smtClean="0"/>
              <a:t>10-11-2022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175BD97-A7D6-4872-ABCD-A13F5E77BA0D}" type="slidenum">
              <a:rPr lang="en-IN" smtClean="0"/>
              <a:t>‹#›</a:t>
            </a:fld>
            <a:endParaRPr lang="en-IN"/>
          </a:p>
        </p:txBody>
      </p:sp>
    </p:spTree>
    <p:extLst>
      <p:ext uri="{BB962C8B-B14F-4D97-AF65-F5344CB8AC3E}">
        <p14:creationId xmlns:p14="http://schemas.microsoft.com/office/powerpoint/2010/main" val="1483159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63810-91E7-44FF-9E45-5522ED8663EC}" type="datetimeFigureOut">
              <a:rPr lang="en-IN" smtClean="0"/>
              <a:t>10-11-2022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175BD97-A7D6-4872-ABCD-A13F5E77BA0D}" type="slidenum">
              <a:rPr lang="en-IN" smtClean="0"/>
              <a:t>‹#›</a:t>
            </a:fld>
            <a:endParaRPr lang="en-IN"/>
          </a:p>
        </p:txBody>
      </p:sp>
    </p:spTree>
    <p:extLst>
      <p:ext uri="{BB962C8B-B14F-4D97-AF65-F5344CB8AC3E}">
        <p14:creationId xmlns:p14="http://schemas.microsoft.com/office/powerpoint/2010/main" val="675129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563810-91E7-44FF-9E45-5522ED8663EC}" type="datetimeFigureOut">
              <a:rPr lang="en-IN" smtClean="0"/>
              <a:t>10-11-2022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75BD97-A7D6-4872-ABCD-A13F5E77BA0D}" type="slidenum">
              <a:rPr lang="en-IN" smtClean="0"/>
              <a:t>‹#›</a:t>
            </a:fld>
            <a:endParaRPr lang="en-IN"/>
          </a:p>
        </p:txBody>
      </p:sp>
    </p:spTree>
    <p:extLst>
      <p:ext uri="{BB962C8B-B14F-4D97-AF65-F5344CB8AC3E}">
        <p14:creationId xmlns:p14="http://schemas.microsoft.com/office/powerpoint/2010/main" val="908072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563810-91E7-44FF-9E45-5522ED8663EC}" type="datetimeFigureOut">
              <a:rPr lang="en-IN" smtClean="0"/>
              <a:t>10-11-2022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75BD97-A7D6-4872-ABCD-A13F5E77BA0D}" type="slidenum">
              <a:rPr lang="en-IN" smtClean="0"/>
              <a:t>‹#›</a:t>
            </a:fld>
            <a:endParaRPr lang="en-IN"/>
          </a:p>
        </p:txBody>
      </p:sp>
    </p:spTree>
    <p:extLst>
      <p:ext uri="{BB962C8B-B14F-4D97-AF65-F5344CB8AC3E}">
        <p14:creationId xmlns:p14="http://schemas.microsoft.com/office/powerpoint/2010/main" val="2047131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2563810-91E7-44FF-9E45-5522ED8663EC}" type="datetimeFigureOut">
              <a:rPr lang="en-IN" smtClean="0"/>
              <a:t>10-11-2022</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175BD97-A7D6-4872-ABCD-A13F5E77BA0D}" type="slidenum">
              <a:rPr lang="en-IN" smtClean="0"/>
              <a:t>‹#›</a:t>
            </a:fld>
            <a:endParaRPr lang="en-IN"/>
          </a:p>
        </p:txBody>
      </p:sp>
    </p:spTree>
    <p:extLst>
      <p:ext uri="{BB962C8B-B14F-4D97-AF65-F5344CB8AC3E}">
        <p14:creationId xmlns:p14="http://schemas.microsoft.com/office/powerpoint/2010/main" val="14263436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A070EAD-1DCD-4F3D-BA84-799B891A0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55412A2-EDAE-41B4-AEB4-9996C17FA5C3}"/>
              </a:ext>
            </a:extLst>
          </p:cNvPr>
          <p:cNvSpPr>
            <a:spLocks noGrp="1"/>
          </p:cNvSpPr>
          <p:nvPr>
            <p:ph type="ctrTitle"/>
          </p:nvPr>
        </p:nvSpPr>
        <p:spPr>
          <a:xfrm>
            <a:off x="3108960" y="1122363"/>
            <a:ext cx="7559039" cy="3027360"/>
          </a:xfrm>
        </p:spPr>
        <p:txBody>
          <a:bodyPr>
            <a:normAutofit/>
          </a:bodyPr>
          <a:lstStyle/>
          <a:p>
            <a:r>
              <a:rPr lang="en-IN" sz="5400"/>
              <a:t>Debugging in Angular</a:t>
            </a:r>
          </a:p>
        </p:txBody>
      </p:sp>
      <p:grpSp>
        <p:nvGrpSpPr>
          <p:cNvPr id="9" name="Group 8">
            <a:extLst>
              <a:ext uri="{FF2B5EF4-FFF2-40B4-BE49-F238E27FC236}">
                <a16:creationId xmlns:a16="http://schemas.microsoft.com/office/drawing/2014/main" id="{DE471E13-6104-4637-8A8F-B545529B1D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0" name="Rectangle 5">
              <a:extLst>
                <a:ext uri="{FF2B5EF4-FFF2-40B4-BE49-F238E27FC236}">
                  <a16:creationId xmlns:a16="http://schemas.microsoft.com/office/drawing/2014/main" id="{802F412D-6781-427D-AB79-09FD610CCE5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 name="Freeform 6">
              <a:extLst>
                <a:ext uri="{FF2B5EF4-FFF2-40B4-BE49-F238E27FC236}">
                  <a16:creationId xmlns:a16="http://schemas.microsoft.com/office/drawing/2014/main" id="{8471B962-D824-43CE-B5DD-704B305B28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 name="Freeform 7">
              <a:extLst>
                <a:ext uri="{FF2B5EF4-FFF2-40B4-BE49-F238E27FC236}">
                  <a16:creationId xmlns:a16="http://schemas.microsoft.com/office/drawing/2014/main" id="{ED60EBD3-FA75-460B-AFBD-3F234A0CAA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Rectangle 8">
              <a:extLst>
                <a:ext uri="{FF2B5EF4-FFF2-40B4-BE49-F238E27FC236}">
                  <a16:creationId xmlns:a16="http://schemas.microsoft.com/office/drawing/2014/main" id="{D0791244-FBF2-49D9-BDBC-E2E58C86B4D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9">
              <a:extLst>
                <a:ext uri="{FF2B5EF4-FFF2-40B4-BE49-F238E27FC236}">
                  <a16:creationId xmlns:a16="http://schemas.microsoft.com/office/drawing/2014/main" id="{FEE4C4B1-195C-40F5-A78F-2EB7ED6E6F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10">
              <a:extLst>
                <a:ext uri="{FF2B5EF4-FFF2-40B4-BE49-F238E27FC236}">
                  <a16:creationId xmlns:a16="http://schemas.microsoft.com/office/drawing/2014/main" id="{22766AF8-3850-41E4-80D0-321D9A13D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1">
              <a:extLst>
                <a:ext uri="{FF2B5EF4-FFF2-40B4-BE49-F238E27FC236}">
                  <a16:creationId xmlns:a16="http://schemas.microsoft.com/office/drawing/2014/main" id="{8834F8EE-AB04-42FE-AE7B-3E9C6ACA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2">
              <a:extLst>
                <a:ext uri="{FF2B5EF4-FFF2-40B4-BE49-F238E27FC236}">
                  <a16:creationId xmlns:a16="http://schemas.microsoft.com/office/drawing/2014/main" id="{C86BB534-4617-4275-908E-357CF2246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3">
              <a:extLst>
                <a:ext uri="{FF2B5EF4-FFF2-40B4-BE49-F238E27FC236}">
                  <a16:creationId xmlns:a16="http://schemas.microsoft.com/office/drawing/2014/main" id="{B6DEB58B-8D28-4BE9-9CA9-F4B3A083B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4">
              <a:extLst>
                <a:ext uri="{FF2B5EF4-FFF2-40B4-BE49-F238E27FC236}">
                  <a16:creationId xmlns:a16="http://schemas.microsoft.com/office/drawing/2014/main" id="{25A772BC-4720-4EC2-AD61-A7B74E915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5">
              <a:extLst>
                <a:ext uri="{FF2B5EF4-FFF2-40B4-BE49-F238E27FC236}">
                  <a16:creationId xmlns:a16="http://schemas.microsoft.com/office/drawing/2014/main" id="{60D6B27E-FAC5-4267-80A9-DE4D2E02B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6">
              <a:extLst>
                <a:ext uri="{FF2B5EF4-FFF2-40B4-BE49-F238E27FC236}">
                  <a16:creationId xmlns:a16="http://schemas.microsoft.com/office/drawing/2014/main" id="{1F39FA83-D8C8-4CE3-9C62-10375FD041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7">
              <a:extLst>
                <a:ext uri="{FF2B5EF4-FFF2-40B4-BE49-F238E27FC236}">
                  <a16:creationId xmlns:a16="http://schemas.microsoft.com/office/drawing/2014/main" id="{E09B4CF3-A51F-4787-81FE-F5C79BA42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8">
              <a:extLst>
                <a:ext uri="{FF2B5EF4-FFF2-40B4-BE49-F238E27FC236}">
                  <a16:creationId xmlns:a16="http://schemas.microsoft.com/office/drawing/2014/main" id="{6695CB35-74E4-43C0-89F5-9FDA59B3AC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9">
              <a:extLst>
                <a:ext uri="{FF2B5EF4-FFF2-40B4-BE49-F238E27FC236}">
                  <a16:creationId xmlns:a16="http://schemas.microsoft.com/office/drawing/2014/main" id="{945450CE-FB13-4C46-825F-5BB191703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20">
              <a:extLst>
                <a:ext uri="{FF2B5EF4-FFF2-40B4-BE49-F238E27FC236}">
                  <a16:creationId xmlns:a16="http://schemas.microsoft.com/office/drawing/2014/main" id="{E80AA0B2-7FE7-4B75-AC25-E0F6C0FE45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1">
              <a:extLst>
                <a:ext uri="{FF2B5EF4-FFF2-40B4-BE49-F238E27FC236}">
                  <a16:creationId xmlns:a16="http://schemas.microsoft.com/office/drawing/2014/main" id="{2E81F7C1-AD8F-41A0-91A8-E05F66CB0E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22">
              <a:extLst>
                <a:ext uri="{FF2B5EF4-FFF2-40B4-BE49-F238E27FC236}">
                  <a16:creationId xmlns:a16="http://schemas.microsoft.com/office/drawing/2014/main" id="{F4E8A538-9FFA-4C76-BCE2-D54F56A11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3">
              <a:extLst>
                <a:ext uri="{FF2B5EF4-FFF2-40B4-BE49-F238E27FC236}">
                  <a16:creationId xmlns:a16="http://schemas.microsoft.com/office/drawing/2014/main" id="{3C412824-3CBA-4E74-B2FD-936EA70486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4">
              <a:extLst>
                <a:ext uri="{FF2B5EF4-FFF2-40B4-BE49-F238E27FC236}">
                  <a16:creationId xmlns:a16="http://schemas.microsoft.com/office/drawing/2014/main" id="{E28DC1F0-74FF-4D97-BD4D-FD42DE4AC6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5">
              <a:extLst>
                <a:ext uri="{FF2B5EF4-FFF2-40B4-BE49-F238E27FC236}">
                  <a16:creationId xmlns:a16="http://schemas.microsoft.com/office/drawing/2014/main" id="{77CEC4FA-6FD3-4ABF-BF98-94E7947A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6">
              <a:extLst>
                <a:ext uri="{FF2B5EF4-FFF2-40B4-BE49-F238E27FC236}">
                  <a16:creationId xmlns:a16="http://schemas.microsoft.com/office/drawing/2014/main" id="{D4E61DA7-BFA9-48AF-BD6F-EBB15C2359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7">
              <a:extLst>
                <a:ext uri="{FF2B5EF4-FFF2-40B4-BE49-F238E27FC236}">
                  <a16:creationId xmlns:a16="http://schemas.microsoft.com/office/drawing/2014/main" id="{57164D6A-1DD9-43AE-878F-A413DC26FB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8">
              <a:extLst>
                <a:ext uri="{FF2B5EF4-FFF2-40B4-BE49-F238E27FC236}">
                  <a16:creationId xmlns:a16="http://schemas.microsoft.com/office/drawing/2014/main" id="{4949EBA6-53D9-4F2D-91DB-EA7AE260F6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9">
              <a:extLst>
                <a:ext uri="{FF2B5EF4-FFF2-40B4-BE49-F238E27FC236}">
                  <a16:creationId xmlns:a16="http://schemas.microsoft.com/office/drawing/2014/main" id="{0AFEA5FA-F759-441C-A0BC-7EDC79A6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30">
              <a:extLst>
                <a:ext uri="{FF2B5EF4-FFF2-40B4-BE49-F238E27FC236}">
                  <a16:creationId xmlns:a16="http://schemas.microsoft.com/office/drawing/2014/main" id="{5B913AE0-5DC8-4244-8C26-ED97F834E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1">
              <a:extLst>
                <a:ext uri="{FF2B5EF4-FFF2-40B4-BE49-F238E27FC236}">
                  <a16:creationId xmlns:a16="http://schemas.microsoft.com/office/drawing/2014/main" id="{A87DB58A-25D2-46F1-85E3-06F964D01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2">
              <a:extLst>
                <a:ext uri="{FF2B5EF4-FFF2-40B4-BE49-F238E27FC236}">
                  <a16:creationId xmlns:a16="http://schemas.microsoft.com/office/drawing/2014/main" id="{E7AE8209-F3E7-4ACA-98D0-90B282A147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Rectangle 33">
              <a:extLst>
                <a:ext uri="{FF2B5EF4-FFF2-40B4-BE49-F238E27FC236}">
                  <a16:creationId xmlns:a16="http://schemas.microsoft.com/office/drawing/2014/main" id="{1CED7927-A7C7-444A-A8F3-6348852AEF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9" name="Freeform 34">
              <a:extLst>
                <a:ext uri="{FF2B5EF4-FFF2-40B4-BE49-F238E27FC236}">
                  <a16:creationId xmlns:a16="http://schemas.microsoft.com/office/drawing/2014/main" id="{08BEDF90-F9A6-4DE4-94B6-43E4160394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5">
              <a:extLst>
                <a:ext uri="{FF2B5EF4-FFF2-40B4-BE49-F238E27FC236}">
                  <a16:creationId xmlns:a16="http://schemas.microsoft.com/office/drawing/2014/main" id="{36540D5F-1C77-438A-BF12-56455C472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6">
              <a:extLst>
                <a:ext uri="{FF2B5EF4-FFF2-40B4-BE49-F238E27FC236}">
                  <a16:creationId xmlns:a16="http://schemas.microsoft.com/office/drawing/2014/main" id="{52FC779A-BC55-40AC-8FFD-E014F8C05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7">
              <a:extLst>
                <a:ext uri="{FF2B5EF4-FFF2-40B4-BE49-F238E27FC236}">
                  <a16:creationId xmlns:a16="http://schemas.microsoft.com/office/drawing/2014/main" id="{63E42DE5-DC0E-4043-8A35-20C53074A2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8">
              <a:extLst>
                <a:ext uri="{FF2B5EF4-FFF2-40B4-BE49-F238E27FC236}">
                  <a16:creationId xmlns:a16="http://schemas.microsoft.com/office/drawing/2014/main" id="{41581FA6-993A-4899-ADF1-0A83A623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9">
              <a:extLst>
                <a:ext uri="{FF2B5EF4-FFF2-40B4-BE49-F238E27FC236}">
                  <a16:creationId xmlns:a16="http://schemas.microsoft.com/office/drawing/2014/main" id="{33C4FDB9-01D2-4CB0-BFED-216CAC7EB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40">
              <a:extLst>
                <a:ext uri="{FF2B5EF4-FFF2-40B4-BE49-F238E27FC236}">
                  <a16:creationId xmlns:a16="http://schemas.microsoft.com/office/drawing/2014/main" id="{34E715AB-2B68-41C4-A61F-02C413F242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41">
              <a:extLst>
                <a:ext uri="{FF2B5EF4-FFF2-40B4-BE49-F238E27FC236}">
                  <a16:creationId xmlns:a16="http://schemas.microsoft.com/office/drawing/2014/main" id="{D3861C35-D060-408D-9871-4DA2D0547B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42">
              <a:extLst>
                <a:ext uri="{FF2B5EF4-FFF2-40B4-BE49-F238E27FC236}">
                  <a16:creationId xmlns:a16="http://schemas.microsoft.com/office/drawing/2014/main" id="{B4F4F38F-33FE-48A0-986D-FB771F18BE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3">
              <a:extLst>
                <a:ext uri="{FF2B5EF4-FFF2-40B4-BE49-F238E27FC236}">
                  <a16:creationId xmlns:a16="http://schemas.microsoft.com/office/drawing/2014/main" id="{50FCFC8E-2DC3-4F27-9E02-196830E78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44">
              <a:extLst>
                <a:ext uri="{FF2B5EF4-FFF2-40B4-BE49-F238E27FC236}">
                  <a16:creationId xmlns:a16="http://schemas.microsoft.com/office/drawing/2014/main" id="{3A6EE414-1500-4144-B453-BA950E5107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Rectangle 45">
              <a:extLst>
                <a:ext uri="{FF2B5EF4-FFF2-40B4-BE49-F238E27FC236}">
                  <a16:creationId xmlns:a16="http://schemas.microsoft.com/office/drawing/2014/main" id="{0C1A9D8A-5515-4C84-AE17-A6D5124383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1" name="Freeform 46">
              <a:extLst>
                <a:ext uri="{FF2B5EF4-FFF2-40B4-BE49-F238E27FC236}">
                  <a16:creationId xmlns:a16="http://schemas.microsoft.com/office/drawing/2014/main" id="{E8E7C8C7-FE85-4C8F-960C-3748511E0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47">
              <a:extLst>
                <a:ext uri="{FF2B5EF4-FFF2-40B4-BE49-F238E27FC236}">
                  <a16:creationId xmlns:a16="http://schemas.microsoft.com/office/drawing/2014/main" id="{33DF2ED7-F601-4A9F-AA50-822ED85D56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48">
              <a:extLst>
                <a:ext uri="{FF2B5EF4-FFF2-40B4-BE49-F238E27FC236}">
                  <a16:creationId xmlns:a16="http://schemas.microsoft.com/office/drawing/2014/main" id="{FEDB3A05-6FDD-4E87-B800-8F9975244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49">
              <a:extLst>
                <a:ext uri="{FF2B5EF4-FFF2-40B4-BE49-F238E27FC236}">
                  <a16:creationId xmlns:a16="http://schemas.microsoft.com/office/drawing/2014/main" id="{AD6225C0-E391-49D5-9A7B-57C5ED60E1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50">
              <a:extLst>
                <a:ext uri="{FF2B5EF4-FFF2-40B4-BE49-F238E27FC236}">
                  <a16:creationId xmlns:a16="http://schemas.microsoft.com/office/drawing/2014/main" id="{B814B458-45E5-451C-9CBD-027E3776A4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51">
              <a:extLst>
                <a:ext uri="{FF2B5EF4-FFF2-40B4-BE49-F238E27FC236}">
                  <a16:creationId xmlns:a16="http://schemas.microsoft.com/office/drawing/2014/main" id="{59167140-9A0D-4FE7-8E37-2CD613011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52">
              <a:extLst>
                <a:ext uri="{FF2B5EF4-FFF2-40B4-BE49-F238E27FC236}">
                  <a16:creationId xmlns:a16="http://schemas.microsoft.com/office/drawing/2014/main" id="{2D38B213-991B-495D-8886-04CAD44C7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53">
              <a:extLst>
                <a:ext uri="{FF2B5EF4-FFF2-40B4-BE49-F238E27FC236}">
                  <a16:creationId xmlns:a16="http://schemas.microsoft.com/office/drawing/2014/main" id="{67C1C3DA-3972-4D98-9D9E-390461B28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54">
              <a:extLst>
                <a:ext uri="{FF2B5EF4-FFF2-40B4-BE49-F238E27FC236}">
                  <a16:creationId xmlns:a16="http://schemas.microsoft.com/office/drawing/2014/main" id="{972F8941-61DB-48E1-B9C1-E732470563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55">
              <a:extLst>
                <a:ext uri="{FF2B5EF4-FFF2-40B4-BE49-F238E27FC236}">
                  <a16:creationId xmlns:a16="http://schemas.microsoft.com/office/drawing/2014/main" id="{857B495F-5C9B-435F-8D39-45CC57471F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56">
              <a:extLst>
                <a:ext uri="{FF2B5EF4-FFF2-40B4-BE49-F238E27FC236}">
                  <a16:creationId xmlns:a16="http://schemas.microsoft.com/office/drawing/2014/main" id="{B607428B-B7C9-4017-84F8-19C9B2134A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57">
              <a:extLst>
                <a:ext uri="{FF2B5EF4-FFF2-40B4-BE49-F238E27FC236}">
                  <a16:creationId xmlns:a16="http://schemas.microsoft.com/office/drawing/2014/main" id="{A20C5139-2108-4F5E-B892-64F1D8605E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58">
              <a:extLst>
                <a:ext uri="{FF2B5EF4-FFF2-40B4-BE49-F238E27FC236}">
                  <a16:creationId xmlns:a16="http://schemas.microsoft.com/office/drawing/2014/main" id="{C2A51623-F2F3-4584-93F5-598E56A5F4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3875680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8B31AC-8B91-4AD6-AED3-82092C6AD3A0}"/>
              </a:ext>
            </a:extLst>
          </p:cNvPr>
          <p:cNvSpPr>
            <a:spLocks noGrp="1"/>
          </p:cNvSpPr>
          <p:nvPr>
            <p:ph idx="1"/>
          </p:nvPr>
        </p:nvSpPr>
        <p:spPr/>
        <p:txBody>
          <a:bodyPr>
            <a:normAutofit/>
          </a:bodyPr>
          <a:lstStyle/>
          <a:p>
            <a:r>
              <a:rPr lang="en-IN" sz="2400" u="none" strike="noStrike">
                <a:solidFill>
                  <a:srgbClr val="242424"/>
                </a:solidFill>
                <a:effectLst/>
                <a:latin typeface="-apple-system"/>
              </a:rPr>
              <a:t>Debugging is the process of detecting and removing of existing and potential errors (also called as 'bugs') in a software code that can cause it to behave unexpectedly or crash. </a:t>
            </a:r>
          </a:p>
          <a:p>
            <a:pPr marL="0" indent="0">
              <a:buNone/>
            </a:pPr>
            <a:endParaRPr lang="en-IN" sz="2400" u="none" strike="noStrike">
              <a:solidFill>
                <a:srgbClr val="242424"/>
              </a:solidFill>
              <a:effectLst/>
              <a:latin typeface="-apple-system"/>
            </a:endParaRPr>
          </a:p>
          <a:p>
            <a:r>
              <a:rPr lang="en-IN" sz="2400" u="none" strike="noStrike">
                <a:solidFill>
                  <a:srgbClr val="242424"/>
                </a:solidFill>
                <a:effectLst/>
                <a:latin typeface="-apple-system"/>
              </a:rPr>
              <a:t>To prevent incorrect operation of a software or system, debugging is used to find and resolve bugs or defects.</a:t>
            </a:r>
            <a:endParaRPr lang="en-IN" sz="2400" dirty="0">
              <a:solidFill>
                <a:schemeClr val="tx1"/>
              </a:solidFill>
            </a:endParaRPr>
          </a:p>
        </p:txBody>
      </p:sp>
    </p:spTree>
    <p:extLst>
      <p:ext uri="{BB962C8B-B14F-4D97-AF65-F5344CB8AC3E}">
        <p14:creationId xmlns:p14="http://schemas.microsoft.com/office/powerpoint/2010/main" val="4232237555"/>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4BBC3-C127-4F22-99DE-BE152E413940}"/>
              </a:ext>
            </a:extLst>
          </p:cNvPr>
          <p:cNvSpPr>
            <a:spLocks noGrp="1"/>
          </p:cNvSpPr>
          <p:nvPr>
            <p:ph type="title"/>
          </p:nvPr>
        </p:nvSpPr>
        <p:spPr>
          <a:xfrm>
            <a:off x="510957" y="338843"/>
            <a:ext cx="8534400" cy="1507067"/>
          </a:xfrm>
        </p:spPr>
        <p:txBody>
          <a:bodyPr>
            <a:normAutofit/>
          </a:bodyPr>
          <a:lstStyle/>
          <a:p>
            <a:r>
              <a:rPr lang="en-IN" sz="2800" b="1">
                <a:solidFill>
                  <a:srgbClr val="242424"/>
                </a:solidFill>
                <a:effectLst/>
                <a:latin typeface="-apple-system"/>
              </a:rPr>
              <a:t>Debug angular in VS code</a:t>
            </a:r>
            <a:endParaRPr lang="en-IN" sz="4400" b="1" dirty="0">
              <a:solidFill>
                <a:schemeClr val="tx2"/>
              </a:solidFill>
            </a:endParaRPr>
          </a:p>
        </p:txBody>
      </p:sp>
      <p:sp>
        <p:nvSpPr>
          <p:cNvPr id="3" name="Content Placeholder 2">
            <a:extLst>
              <a:ext uri="{FF2B5EF4-FFF2-40B4-BE49-F238E27FC236}">
                <a16:creationId xmlns:a16="http://schemas.microsoft.com/office/drawing/2014/main" id="{4E8E340A-7A6B-4DF7-AECC-F7E4CC166AF5}"/>
              </a:ext>
            </a:extLst>
          </p:cNvPr>
          <p:cNvSpPr>
            <a:spLocks noGrp="1"/>
          </p:cNvSpPr>
          <p:nvPr>
            <p:ph idx="1"/>
          </p:nvPr>
        </p:nvSpPr>
        <p:spPr>
          <a:xfrm>
            <a:off x="684212" y="1621366"/>
            <a:ext cx="8534400" cy="3615267"/>
          </a:xfrm>
        </p:spPr>
        <p:txBody>
          <a:bodyPr>
            <a:normAutofit/>
          </a:bodyPr>
          <a:lstStyle/>
          <a:p>
            <a:pPr algn="l">
              <a:buFont typeface="Arial" panose="020B0604020202020204" pitchFamily="34" charset="0"/>
              <a:buChar char="•"/>
            </a:pPr>
            <a:r>
              <a:rPr lang="en-IN" sz="2400" dirty="0">
                <a:solidFill>
                  <a:srgbClr val="242424"/>
                </a:solidFill>
                <a:effectLst/>
                <a:latin typeface="-apple-system"/>
              </a:rPr>
              <a:t>Step 1: Create an Angular application;</a:t>
            </a:r>
          </a:p>
          <a:p>
            <a:pPr algn="l">
              <a:buFont typeface="Arial" panose="020B0604020202020204" pitchFamily="34" charset="0"/>
              <a:buChar char="•"/>
            </a:pPr>
            <a:r>
              <a:rPr lang="en-IN" sz="2400" dirty="0">
                <a:solidFill>
                  <a:srgbClr val="242424"/>
                </a:solidFill>
                <a:effectLst/>
                <a:latin typeface="-apple-system"/>
              </a:rPr>
              <a:t>Step 2: Install Debugger for Chrome (you could install other debuggers you like)</a:t>
            </a:r>
          </a:p>
          <a:p>
            <a:pPr algn="l">
              <a:buFont typeface="Arial" panose="020B0604020202020204" pitchFamily="34" charset="0"/>
              <a:buChar char="•"/>
            </a:pPr>
            <a:r>
              <a:rPr lang="en-IN" sz="2400" dirty="0">
                <a:solidFill>
                  <a:srgbClr val="242424"/>
                </a:solidFill>
                <a:effectLst/>
                <a:latin typeface="-apple-system"/>
              </a:rPr>
              <a:t>Step 3: Configure Debug Environment;</a:t>
            </a:r>
          </a:p>
          <a:p>
            <a:pPr algn="l">
              <a:buFont typeface="Arial" panose="020B0604020202020204" pitchFamily="34" charset="0"/>
              <a:buChar char="•"/>
            </a:pPr>
            <a:r>
              <a:rPr lang="en-IN" sz="2400" dirty="0">
                <a:solidFill>
                  <a:srgbClr val="242424"/>
                </a:solidFill>
                <a:effectLst/>
                <a:latin typeface="-apple-system"/>
              </a:rPr>
              <a:t>Step 4: Start Debugging;</a:t>
            </a:r>
          </a:p>
          <a:p>
            <a:endParaRPr lang="en-IN" dirty="0">
              <a:solidFill>
                <a:schemeClr val="tx1"/>
              </a:solidFill>
            </a:endParaRPr>
          </a:p>
        </p:txBody>
      </p:sp>
    </p:spTree>
    <p:extLst>
      <p:ext uri="{BB962C8B-B14F-4D97-AF65-F5344CB8AC3E}">
        <p14:creationId xmlns:p14="http://schemas.microsoft.com/office/powerpoint/2010/main" val="224263857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091BC6-8234-46F2-A896-3E2B5A5A01EB}"/>
              </a:ext>
            </a:extLst>
          </p:cNvPr>
          <p:cNvSpPr>
            <a:spLocks noGrp="1"/>
          </p:cNvSpPr>
          <p:nvPr>
            <p:ph idx="1"/>
          </p:nvPr>
        </p:nvSpPr>
        <p:spPr>
          <a:xfrm>
            <a:off x="802515" y="193426"/>
            <a:ext cx="8778366" cy="2450163"/>
          </a:xfrm>
        </p:spPr>
        <p:txBody>
          <a:bodyPr>
            <a:normAutofit/>
          </a:bodyPr>
          <a:lstStyle/>
          <a:p>
            <a:pPr marL="0" indent="0" algn="l">
              <a:buNone/>
            </a:pPr>
            <a:r>
              <a:rPr lang="en-IN" b="1" i="0" dirty="0">
                <a:solidFill>
                  <a:srgbClr val="212121"/>
                </a:solidFill>
                <a:effectLst/>
                <a:latin typeface="open sans" panose="020B0606030504020204" pitchFamily="34" charset="0"/>
              </a:rPr>
              <a:t>Step 1 - Create an Angular application</a:t>
            </a:r>
            <a:endParaRPr lang="en-IN" b="0" i="0" dirty="0">
              <a:solidFill>
                <a:srgbClr val="212121"/>
              </a:solidFill>
              <a:effectLst/>
              <a:latin typeface="open sans" panose="020B0606030504020204" pitchFamily="34" charset="0"/>
            </a:endParaRPr>
          </a:p>
          <a:p>
            <a:pPr marL="0" indent="0" algn="l">
              <a:buNone/>
            </a:pPr>
            <a:r>
              <a:rPr lang="en-IN" b="0" i="0" dirty="0">
                <a:solidFill>
                  <a:srgbClr val="212121"/>
                </a:solidFill>
                <a:effectLst/>
                <a:latin typeface="open sans" panose="020B0606030504020204" pitchFamily="34" charset="0"/>
              </a:rPr>
              <a:t>We use the Angular CLI to create projects</a:t>
            </a:r>
          </a:p>
          <a:p>
            <a:pPr algn="l"/>
            <a:endParaRPr lang="en-IN" b="0" i="0" dirty="0">
              <a:solidFill>
                <a:srgbClr val="212121"/>
              </a:solidFill>
              <a:effectLst/>
              <a:latin typeface="open sans" panose="020B0606030504020204" pitchFamily="34" charset="0"/>
            </a:endParaRPr>
          </a:p>
          <a:p>
            <a:pPr algn="l">
              <a:buFont typeface="Arial" panose="020B0604020202020204" pitchFamily="34" charset="0"/>
              <a:buChar char="•"/>
            </a:pPr>
            <a:endParaRPr lang="en-IN" dirty="0">
              <a:solidFill>
                <a:srgbClr val="242424"/>
              </a:solidFill>
              <a:effectLst/>
              <a:latin typeface="-apple-system"/>
            </a:endParaRPr>
          </a:p>
        </p:txBody>
      </p:sp>
      <p:pic>
        <p:nvPicPr>
          <p:cNvPr id="5" name="Picture 4">
            <a:extLst>
              <a:ext uri="{FF2B5EF4-FFF2-40B4-BE49-F238E27FC236}">
                <a16:creationId xmlns:a16="http://schemas.microsoft.com/office/drawing/2014/main" id="{967397AD-12C7-4063-93B3-02A58FE7F1EA}"/>
              </a:ext>
            </a:extLst>
          </p:cNvPr>
          <p:cNvPicPr>
            <a:picLocks noChangeAspect="1"/>
          </p:cNvPicPr>
          <p:nvPr/>
        </p:nvPicPr>
        <p:blipFill>
          <a:blip r:embed="rId2"/>
          <a:stretch>
            <a:fillRect/>
          </a:stretch>
        </p:blipFill>
        <p:spPr>
          <a:xfrm>
            <a:off x="1101479" y="1383007"/>
            <a:ext cx="7144117" cy="901746"/>
          </a:xfrm>
          <a:prstGeom prst="rect">
            <a:avLst/>
          </a:prstGeom>
        </p:spPr>
      </p:pic>
      <p:pic>
        <p:nvPicPr>
          <p:cNvPr id="7" name="Picture 6">
            <a:extLst>
              <a:ext uri="{FF2B5EF4-FFF2-40B4-BE49-F238E27FC236}">
                <a16:creationId xmlns:a16="http://schemas.microsoft.com/office/drawing/2014/main" id="{6FC6D25D-F97F-4BFB-9C4B-7B2AB49A1CE5}"/>
              </a:ext>
            </a:extLst>
          </p:cNvPr>
          <p:cNvPicPr>
            <a:picLocks noChangeAspect="1"/>
          </p:cNvPicPr>
          <p:nvPr/>
        </p:nvPicPr>
        <p:blipFill>
          <a:blip r:embed="rId3"/>
          <a:stretch>
            <a:fillRect/>
          </a:stretch>
        </p:blipFill>
        <p:spPr>
          <a:xfrm>
            <a:off x="6499083" y="2795734"/>
            <a:ext cx="3242770" cy="2973685"/>
          </a:xfrm>
          <a:prstGeom prst="rect">
            <a:avLst/>
          </a:prstGeom>
        </p:spPr>
      </p:pic>
      <p:sp>
        <p:nvSpPr>
          <p:cNvPr id="11" name="TextBox 10">
            <a:extLst>
              <a:ext uri="{FF2B5EF4-FFF2-40B4-BE49-F238E27FC236}">
                <a16:creationId xmlns:a16="http://schemas.microsoft.com/office/drawing/2014/main" id="{23E7CB81-3856-445F-8821-DC25B32D3CE1}"/>
              </a:ext>
            </a:extLst>
          </p:cNvPr>
          <p:cNvSpPr txBox="1"/>
          <p:nvPr/>
        </p:nvSpPr>
        <p:spPr>
          <a:xfrm>
            <a:off x="284355" y="2643589"/>
            <a:ext cx="5712184" cy="1754326"/>
          </a:xfrm>
          <a:prstGeom prst="rect">
            <a:avLst/>
          </a:prstGeom>
          <a:noFill/>
        </p:spPr>
        <p:txBody>
          <a:bodyPr wrap="square">
            <a:spAutoFit/>
          </a:bodyPr>
          <a:lstStyle/>
          <a:p>
            <a:pPr algn="l"/>
            <a:endParaRPr lang="en-IN" b="1" i="0" dirty="0">
              <a:solidFill>
                <a:srgbClr val="212121"/>
              </a:solidFill>
              <a:effectLst/>
              <a:latin typeface="open sans" panose="020B0606030504020204" pitchFamily="34" charset="0"/>
            </a:endParaRPr>
          </a:p>
          <a:p>
            <a:pPr algn="l"/>
            <a:endParaRPr lang="en-IN" b="1" dirty="0">
              <a:solidFill>
                <a:srgbClr val="212121"/>
              </a:solidFill>
              <a:latin typeface="open sans" panose="020B0606030504020204" pitchFamily="34" charset="0"/>
            </a:endParaRPr>
          </a:p>
          <a:p>
            <a:pPr algn="l"/>
            <a:r>
              <a:rPr lang="en-IN" b="1" i="0" dirty="0">
                <a:solidFill>
                  <a:srgbClr val="212121"/>
                </a:solidFill>
                <a:effectLst/>
                <a:latin typeface="open sans" panose="020B0606030504020204" pitchFamily="34" charset="0"/>
              </a:rPr>
              <a:t>Step 2 - Install Debugger for Chrome</a:t>
            </a:r>
          </a:p>
          <a:p>
            <a:pPr algn="l"/>
            <a:endParaRPr lang="en-IN" b="1" dirty="0">
              <a:solidFill>
                <a:srgbClr val="212121"/>
              </a:solidFill>
              <a:latin typeface="open sans" panose="020B0606030504020204" pitchFamily="34" charset="0"/>
            </a:endParaRPr>
          </a:p>
          <a:p>
            <a:pPr algn="l"/>
            <a:r>
              <a:rPr lang="en-IN" b="0" i="0" dirty="0">
                <a:solidFill>
                  <a:srgbClr val="212121"/>
                </a:solidFill>
                <a:effectLst/>
                <a:latin typeface="open sans" panose="020B0606030504020204" pitchFamily="34" charset="0"/>
              </a:rPr>
              <a:t>In VS Code environment:  Left Click Manage (Left Bottom Corner) &gt; Extensions (or </a:t>
            </a:r>
            <a:r>
              <a:rPr lang="en-IN" b="0" i="0" dirty="0" err="1">
                <a:solidFill>
                  <a:srgbClr val="212121"/>
                </a:solidFill>
                <a:effectLst/>
                <a:latin typeface="open sans" panose="020B0606030504020204" pitchFamily="34" charset="0"/>
              </a:rPr>
              <a:t>Ctrl+Shift+X</a:t>
            </a:r>
            <a:r>
              <a:rPr lang="en-IN" b="0" i="0" dirty="0">
                <a:solidFill>
                  <a:srgbClr val="212121"/>
                </a:solidFill>
                <a:effectLst/>
                <a:latin typeface="open sans" panose="020B0606030504020204" pitchFamily="34" charset="0"/>
              </a:rPr>
              <a:t>) </a:t>
            </a:r>
          </a:p>
        </p:txBody>
      </p:sp>
    </p:spTree>
    <p:extLst>
      <p:ext uri="{BB962C8B-B14F-4D97-AF65-F5344CB8AC3E}">
        <p14:creationId xmlns:p14="http://schemas.microsoft.com/office/powerpoint/2010/main" val="85512208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8B527BB-88AF-4780-8F44-E61506051DA9}"/>
              </a:ext>
            </a:extLst>
          </p:cNvPr>
          <p:cNvSpPr txBox="1"/>
          <p:nvPr/>
        </p:nvSpPr>
        <p:spPr>
          <a:xfrm>
            <a:off x="396240" y="772160"/>
            <a:ext cx="6167120" cy="6894195"/>
          </a:xfrm>
          <a:prstGeom prst="rect">
            <a:avLst/>
          </a:prstGeom>
          <a:noFill/>
        </p:spPr>
        <p:txBody>
          <a:bodyPr wrap="square" rtlCol="0">
            <a:spAutoFit/>
          </a:bodyPr>
          <a:lstStyle/>
          <a:p>
            <a:pPr marL="285750" indent="-285750">
              <a:buFont typeface="Arial" panose="020B0604020202020204" pitchFamily="34" charset="0"/>
              <a:buChar char="•"/>
            </a:pPr>
            <a:r>
              <a:rPr lang="en-IN" b="0" i="0">
                <a:solidFill>
                  <a:srgbClr val="212121"/>
                </a:solidFill>
                <a:effectLst/>
                <a:latin typeface="open sans" panose="020B0606030504020204" pitchFamily="34" charset="0"/>
              </a:rPr>
              <a:t>Open the Extensions view.  Then type 'chrome' in the search box.</a:t>
            </a:r>
          </a:p>
          <a:p>
            <a:pPr marL="285750" indent="-285750">
              <a:buFont typeface="Arial" panose="020B0604020202020204" pitchFamily="34" charset="0"/>
              <a:buChar char="•"/>
            </a:pPr>
            <a:r>
              <a:rPr lang="en-IN" b="0" i="0">
                <a:solidFill>
                  <a:srgbClr val="212121"/>
                </a:solidFill>
                <a:effectLst/>
                <a:latin typeface="open sans" panose="020B0606030504020204" pitchFamily="34" charset="0"/>
              </a:rPr>
              <a:t>You'll see the extensions: Debugger for Chrome. Press the Install button for Debugger for Chrome </a:t>
            </a:r>
          </a:p>
          <a:p>
            <a:endParaRPr lang="en-IN">
              <a:solidFill>
                <a:srgbClr val="212121"/>
              </a:solidFill>
              <a:latin typeface="open sans" panose="020B0606030504020204" pitchFamily="34" charset="0"/>
            </a:endParaRPr>
          </a:p>
          <a:p>
            <a:endParaRPr lang="en-IN">
              <a:solidFill>
                <a:srgbClr val="212121"/>
              </a:solidFill>
              <a:latin typeface="open sans" panose="020B0606030504020204" pitchFamily="34" charset="0"/>
            </a:endParaRPr>
          </a:p>
          <a:p>
            <a:endParaRPr lang="en-IN">
              <a:solidFill>
                <a:srgbClr val="212121"/>
              </a:solidFill>
              <a:latin typeface="open sans" panose="020B0606030504020204" pitchFamily="34" charset="0"/>
            </a:endParaRPr>
          </a:p>
          <a:p>
            <a:pPr algn="l"/>
            <a:r>
              <a:rPr lang="en-IN" b="1" i="0">
                <a:solidFill>
                  <a:srgbClr val="212121"/>
                </a:solidFill>
                <a:effectLst/>
                <a:latin typeface="open sans" panose="020B0606030504020204" pitchFamily="34" charset="0"/>
              </a:rPr>
              <a:t>Step 3 - Configure Debug Environment</a:t>
            </a:r>
            <a:endParaRPr lang="en-IN" b="0" i="0">
              <a:solidFill>
                <a:srgbClr val="212121"/>
              </a:solidFill>
              <a:effectLst/>
              <a:latin typeface="open sans" panose="020B0606030504020204" pitchFamily="34" charset="0"/>
            </a:endParaRPr>
          </a:p>
          <a:p>
            <a:pPr algn="l"/>
            <a:r>
              <a:rPr lang="en-IN" b="0" i="0">
                <a:solidFill>
                  <a:srgbClr val="212121"/>
                </a:solidFill>
                <a:effectLst/>
                <a:latin typeface="open sans" panose="020B0606030504020204" pitchFamily="34" charset="0"/>
              </a:rPr>
              <a:t> </a:t>
            </a:r>
          </a:p>
          <a:p>
            <a:pPr marL="285750" indent="-285750">
              <a:buFont typeface="Arial" panose="020B0604020202020204" pitchFamily="34" charset="0"/>
              <a:buChar char="•"/>
            </a:pPr>
            <a:r>
              <a:rPr lang="en-IN" b="0" i="0">
                <a:solidFill>
                  <a:srgbClr val="212121"/>
                </a:solidFill>
                <a:effectLst/>
                <a:latin typeface="Calibri" panose="020F0502020204030204" pitchFamily="34" charset="0"/>
                <a:cs typeface="Calibri" panose="020F0502020204030204" pitchFamily="34" charset="0"/>
              </a:rPr>
              <a:t>In VS Code environment: Click Run Button on the left side (or Ctrl+Shift+D) .</a:t>
            </a:r>
          </a:p>
          <a:p>
            <a:pPr marL="285750" indent="-285750">
              <a:buFont typeface="Arial" panose="020B0604020202020204" pitchFamily="34" charset="0"/>
              <a:buChar char="•"/>
            </a:pPr>
            <a:endParaRPr lang="en-IN" b="0" i="0">
              <a:solidFill>
                <a:srgbClr val="212121"/>
              </a:solidFill>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kumimoji="0" lang="en-US" altLang="en-US" b="0" i="0" u="none" strike="noStrike" cap="none" normalizeH="0" baseline="0">
                <a:ln>
                  <a:noFill/>
                </a:ln>
                <a:solidFill>
                  <a:srgbClr val="212121"/>
                </a:solidFill>
                <a:effectLst/>
                <a:latin typeface="Calibri" panose="020F0502020204030204" pitchFamily="34" charset="0"/>
                <a:cs typeface="Calibri" panose="020F0502020204030204" pitchFamily="34" charset="0"/>
              </a:rPr>
              <a:t>If running and debugging is not yet configured (no launch.json has been created), VS Code shows the Run start view,</a:t>
            </a:r>
            <a:r>
              <a:rPr kumimoji="0" lang="en-US" altLang="en-US" b="0" i="0" u="none" strike="noStrike" cap="none" normalizeH="0" baseline="0">
                <a:ln>
                  <a:noFill/>
                </a:ln>
                <a:solidFill>
                  <a:schemeClr val="tx1"/>
                </a:solidFill>
                <a:effectLst/>
                <a:latin typeface="Calibri" panose="020F0502020204030204" pitchFamily="34" charset="0"/>
                <a:cs typeface="Calibri" panose="020F0502020204030204" pitchFamily="34" charset="0"/>
              </a:rPr>
              <a:t> </a:t>
            </a:r>
          </a:p>
          <a:p>
            <a:pPr marL="285750" indent="-285750">
              <a:buFont typeface="Arial" panose="020B0604020202020204" pitchFamily="34" charset="0"/>
              <a:buChar char="•"/>
            </a:pPr>
            <a:endParaRPr lang="en-US" altLang="en-US">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kumimoji="0" lang="en-US" altLang="en-US" b="0" i="0" u="none" strike="noStrike" cap="none" normalizeH="0" baseline="0">
                <a:ln>
                  <a:noFill/>
                </a:ln>
                <a:solidFill>
                  <a:srgbClr val="212121"/>
                </a:solidFill>
                <a:effectLst/>
                <a:latin typeface="Calibri" panose="020F0502020204030204" pitchFamily="34" charset="0"/>
                <a:cs typeface="Calibri" panose="020F0502020204030204" pitchFamily="34" charset="0"/>
              </a:rPr>
              <a:t>You can configure the environment by creating launch.json file yourself manually, but you can do that automatically by Clicking the Run and Debug button to open the Select Environment dialog box</a:t>
            </a:r>
            <a:endParaRPr kumimoji="0" lang="en-US" altLang="en-US" sz="1050" b="0" i="0" u="none" strike="noStrike" cap="none" normalizeH="0" baseline="0">
              <a:ln>
                <a:noFill/>
              </a:ln>
              <a:solidFill>
                <a:schemeClr val="tx1"/>
              </a:solidFill>
              <a:effectLst/>
            </a:endParaRPr>
          </a:p>
          <a:p>
            <a:endParaRPr kumimoji="0" lang="en-US" altLang="en-US" sz="2800" b="0" i="0" u="none" strike="noStrike" cap="none" normalizeH="0" baseline="0">
              <a:ln>
                <a:noFill/>
              </a:ln>
              <a:solidFill>
                <a:schemeClr val="tx1"/>
              </a:solidFill>
              <a:effectLst/>
              <a:latin typeface="Arial" panose="020B0604020202020204" pitchFamily="34" charset="0"/>
            </a:endParaRPr>
          </a:p>
          <a:p>
            <a:pPr algn="l"/>
            <a:endParaRPr lang="en-IN" b="0" i="0">
              <a:solidFill>
                <a:srgbClr val="212121"/>
              </a:solidFill>
              <a:effectLst/>
              <a:latin typeface="open sans" panose="020B0606030504020204" pitchFamily="34" charset="0"/>
            </a:endParaRPr>
          </a:p>
          <a:p>
            <a:pPr algn="l"/>
            <a:endParaRPr lang="en-IN" b="0" i="0">
              <a:solidFill>
                <a:srgbClr val="212121"/>
              </a:solidFill>
              <a:effectLst/>
              <a:latin typeface="open sans" panose="020B0606030504020204" pitchFamily="34" charset="0"/>
            </a:endParaRPr>
          </a:p>
          <a:p>
            <a:pPr algn="l"/>
            <a:r>
              <a:rPr lang="en-IN" b="0" i="0">
                <a:solidFill>
                  <a:srgbClr val="212121"/>
                </a:solidFill>
                <a:effectLst/>
                <a:latin typeface="open sans" panose="020B0606030504020204" pitchFamily="34" charset="0"/>
              </a:rPr>
              <a:t> </a:t>
            </a:r>
            <a:endParaRPr lang="en-IN" b="0" i="0" dirty="0">
              <a:solidFill>
                <a:srgbClr val="212121"/>
              </a:solidFill>
              <a:effectLst/>
              <a:latin typeface="open sans" panose="020B0606030504020204" pitchFamily="34" charset="0"/>
            </a:endParaRPr>
          </a:p>
        </p:txBody>
      </p:sp>
      <p:pic>
        <p:nvPicPr>
          <p:cNvPr id="11" name="Picture 2">
            <a:extLst>
              <a:ext uri="{FF2B5EF4-FFF2-40B4-BE49-F238E27FC236}">
                <a16:creationId xmlns:a16="http://schemas.microsoft.com/office/drawing/2014/main" id="{31D9490A-F569-4A0E-BE54-70B4EFCA4B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5496" y="579119"/>
            <a:ext cx="2977064" cy="34403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9EC10A5A-6807-48E4-9B0F-D17B0B5755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0884" y="4192136"/>
            <a:ext cx="5076825"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8039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40FF2FF-48E8-4491-98A3-05C5040B31D9}"/>
              </a:ext>
            </a:extLst>
          </p:cNvPr>
          <p:cNvSpPr txBox="1"/>
          <p:nvPr/>
        </p:nvSpPr>
        <p:spPr>
          <a:xfrm>
            <a:off x="526699" y="628850"/>
            <a:ext cx="4042611" cy="5401479"/>
          </a:xfrm>
          <a:prstGeom prst="rect">
            <a:avLst/>
          </a:prstGeom>
          <a:noFill/>
        </p:spPr>
        <p:txBody>
          <a:bodyPr wrap="square" rtlCol="0">
            <a:spAutoFit/>
          </a:bodyPr>
          <a:lstStyle/>
          <a:p>
            <a:endParaRPr lang="en-US" altLang="en-US" sz="1050" dirty="0"/>
          </a:p>
          <a:p>
            <a:endParaRPr kumimoji="0" lang="en-US" altLang="en-US" sz="1050" b="0" i="0" u="none" strike="noStrike" cap="none" normalizeH="0" baseline="0" dirty="0">
              <a:ln>
                <a:noFill/>
              </a:ln>
              <a:solidFill>
                <a:schemeClr val="tx1"/>
              </a:solidFill>
              <a:effectLst/>
            </a:endParaRPr>
          </a:p>
          <a:p>
            <a:pPr marL="285750" indent="-285750">
              <a:buFont typeface="Arial" panose="020B0604020202020204" pitchFamily="34" charset="0"/>
              <a:buChar char="•"/>
            </a:pPr>
            <a:r>
              <a:rPr kumimoji="0" lang="en-US" altLang="en-US" b="0" i="0" u="none" strike="noStrike" cap="none" normalizeH="0" baseline="0" dirty="0">
                <a:ln>
                  <a:noFill/>
                </a:ln>
                <a:solidFill>
                  <a:srgbClr val="212121"/>
                </a:solidFill>
                <a:effectLst/>
                <a:latin typeface="Open Sans" panose="020B0606030504020204" pitchFamily="34" charset="0"/>
                <a:cs typeface="Open Sans" panose="020B0606030504020204" pitchFamily="34" charset="0"/>
              </a:rPr>
              <a:t>Select Chrome, then VS Code will create an </a:t>
            </a:r>
            <a:r>
              <a:rPr kumimoji="0" lang="en-US" altLang="en-US" b="0" i="0" u="none" strike="noStrike" cap="none" normalizeH="0" baseline="0" dirty="0" err="1">
                <a:ln>
                  <a:noFill/>
                </a:ln>
                <a:solidFill>
                  <a:srgbClr val="212121"/>
                </a:solidFill>
                <a:effectLst/>
                <a:latin typeface="Arial Unicode MS"/>
              </a:rPr>
              <a:t>launch.json</a:t>
            </a:r>
            <a:r>
              <a:rPr kumimoji="0" lang="en-US" altLang="en-US" b="0" i="0" u="none" strike="noStrike" cap="none" normalizeH="0" baseline="0" dirty="0">
                <a:ln>
                  <a:noFill/>
                </a:ln>
                <a:solidFill>
                  <a:srgbClr val="212121"/>
                </a:solidFill>
                <a:effectLst/>
                <a:latin typeface="Arial Unicode MS"/>
              </a:rPr>
              <a:t>.</a:t>
            </a:r>
          </a:p>
          <a:p>
            <a:pPr marL="285750" indent="-285750">
              <a:buFont typeface="Arial" panose="020B0604020202020204" pitchFamily="34" charset="0"/>
              <a:buChar char="•"/>
            </a:pPr>
            <a:endParaRPr kumimoji="0" lang="en-US" altLang="en-US" b="0" i="0" u="none" strike="noStrike" cap="none" normalizeH="0" baseline="0" dirty="0">
              <a:ln>
                <a:noFill/>
              </a:ln>
              <a:solidFill>
                <a:srgbClr val="212121"/>
              </a:solidFill>
              <a:effectLst/>
              <a:latin typeface="Arial Unicode MS"/>
            </a:endParaRPr>
          </a:p>
          <a:p>
            <a:pPr marL="285750" indent="-285750">
              <a:buFont typeface="Arial" panose="020B0604020202020204" pitchFamily="34" charset="0"/>
              <a:buChar char="•"/>
            </a:pPr>
            <a:r>
              <a:rPr lang="en-IN" b="0" i="0" dirty="0">
                <a:solidFill>
                  <a:srgbClr val="212121"/>
                </a:solidFill>
                <a:effectLst/>
                <a:latin typeface="open sans" panose="020B0606030504020204" pitchFamily="34" charset="0"/>
              </a:rPr>
              <a:t>You might need to change the port to what your app running on, say, 4200.</a:t>
            </a:r>
            <a:endParaRPr kumimoji="0" lang="en-US" altLang="en-US" b="0" i="0" u="none" strike="noStrike" cap="none" normalizeH="0" baseline="0" dirty="0">
              <a:ln>
                <a:noFill/>
              </a:ln>
              <a:solidFill>
                <a:srgbClr val="212121"/>
              </a:solidFill>
              <a:effectLst/>
              <a:latin typeface="Arial Unicode MS"/>
            </a:endParaRPr>
          </a:p>
          <a:p>
            <a:endParaRPr lang="en-US" altLang="en-US" dirty="0">
              <a:solidFill>
                <a:srgbClr val="212121"/>
              </a:solidFill>
              <a:latin typeface="Arial Unicode MS"/>
            </a:endParaRPr>
          </a:p>
          <a:p>
            <a:endParaRPr kumimoji="0" lang="en-US" altLang="en-US" b="0" i="0" u="none" strike="noStrike" cap="none" normalizeH="0" baseline="0" dirty="0">
              <a:ln>
                <a:noFill/>
              </a:ln>
              <a:solidFill>
                <a:srgbClr val="212121"/>
              </a:solidFill>
              <a:effectLst/>
              <a:latin typeface="Arial Unicode MS"/>
            </a:endParaRPr>
          </a:p>
          <a:p>
            <a:endParaRPr lang="en-US" altLang="en-US" dirty="0">
              <a:solidFill>
                <a:srgbClr val="212121"/>
              </a:solidFill>
              <a:latin typeface="Arial Unicode MS"/>
            </a:endParaRPr>
          </a:p>
          <a:p>
            <a:endParaRPr kumimoji="0" lang="en-US" altLang="en-US" b="0" i="0" u="none" strike="noStrike" cap="none" normalizeH="0" baseline="0" dirty="0">
              <a:ln>
                <a:noFill/>
              </a:ln>
              <a:solidFill>
                <a:srgbClr val="212121"/>
              </a:solidFill>
              <a:effectLst/>
              <a:latin typeface="Arial Unicode MS"/>
            </a:endParaRPr>
          </a:p>
          <a:p>
            <a:endParaRPr lang="en-US" altLang="en-US" dirty="0">
              <a:solidFill>
                <a:srgbClr val="212121"/>
              </a:solidFill>
              <a:latin typeface="Arial Unicode MS"/>
            </a:endParaRPr>
          </a:p>
          <a:p>
            <a:endParaRPr kumimoji="0" lang="en-US" altLang="en-US" b="0" i="0" u="none" strike="noStrike" cap="none" normalizeH="0" baseline="0" dirty="0">
              <a:ln>
                <a:noFill/>
              </a:ln>
              <a:solidFill>
                <a:srgbClr val="212121"/>
              </a:solidFill>
              <a:effectLst/>
              <a:latin typeface="Arial Unicode MS"/>
            </a:endParaRPr>
          </a:p>
          <a:p>
            <a:endParaRPr lang="en-US" altLang="en-US" dirty="0">
              <a:solidFill>
                <a:srgbClr val="212121"/>
              </a:solidFill>
              <a:latin typeface="Arial Unicode MS"/>
            </a:endParaRPr>
          </a:p>
          <a:p>
            <a:endParaRPr kumimoji="0" lang="en-US" altLang="en-US" b="0" i="0" u="none" strike="noStrike" cap="none" normalizeH="0" baseline="0" dirty="0">
              <a:ln>
                <a:noFill/>
              </a:ln>
              <a:solidFill>
                <a:srgbClr val="212121"/>
              </a:solidFill>
              <a:effectLst/>
              <a:latin typeface="Arial Unicode MS"/>
            </a:endParaRPr>
          </a:p>
          <a:p>
            <a:endParaRPr lang="en-US" altLang="en-US" dirty="0">
              <a:solidFill>
                <a:srgbClr val="212121"/>
              </a:solidFill>
              <a:latin typeface="Arial Unicode MS"/>
            </a:endParaRPr>
          </a:p>
          <a:p>
            <a:endParaRPr kumimoji="0" lang="en-US" altLang="en-US" b="0" i="0" u="none" strike="noStrike" cap="none" normalizeH="0" baseline="0" dirty="0">
              <a:ln>
                <a:noFill/>
              </a:ln>
              <a:solidFill>
                <a:srgbClr val="212121"/>
              </a:solidFill>
              <a:effectLst/>
              <a:latin typeface="Arial Unicode MS"/>
            </a:endParaRPr>
          </a:p>
          <a:p>
            <a:endParaRPr kumimoji="0" lang="en-US" altLang="en-US" b="0" i="0" u="none" strike="noStrike" cap="none" normalizeH="0" baseline="0" dirty="0">
              <a:ln>
                <a:noFill/>
              </a:ln>
              <a:solidFill>
                <a:schemeClr val="tx1"/>
              </a:solidFill>
              <a:effectLst/>
              <a:latin typeface="Arial" panose="020B0604020202020204" pitchFamily="34" charset="0"/>
            </a:endParaRPr>
          </a:p>
          <a:p>
            <a:endParaRPr lang="en-IN" dirty="0"/>
          </a:p>
        </p:txBody>
      </p:sp>
      <p:pic>
        <p:nvPicPr>
          <p:cNvPr id="2053" name="Picture 5">
            <a:extLst>
              <a:ext uri="{FF2B5EF4-FFF2-40B4-BE49-F238E27FC236}">
                <a16:creationId xmlns:a16="http://schemas.microsoft.com/office/drawing/2014/main" id="{C445E29A-09B4-4019-8B38-97525E004D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5777" y="628850"/>
            <a:ext cx="6619524" cy="2657475"/>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a:extLst>
              <a:ext uri="{FF2B5EF4-FFF2-40B4-BE49-F238E27FC236}">
                <a16:creationId xmlns:a16="http://schemas.microsoft.com/office/drawing/2014/main" id="{2E843A5C-4AB5-48D0-AE0F-B8F6315643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699" y="2733575"/>
            <a:ext cx="7681239" cy="3998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64301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288271-6889-4CD8-97E0-EFC3CDA3C97F}"/>
              </a:ext>
            </a:extLst>
          </p:cNvPr>
          <p:cNvSpPr txBox="1"/>
          <p:nvPr/>
        </p:nvSpPr>
        <p:spPr>
          <a:xfrm>
            <a:off x="757555" y="1371998"/>
            <a:ext cx="2519680" cy="2585323"/>
          </a:xfrm>
          <a:prstGeom prst="rect">
            <a:avLst/>
          </a:prstGeom>
          <a:noFill/>
        </p:spPr>
        <p:txBody>
          <a:bodyPr wrap="square" rtlCol="0">
            <a:spAutoFit/>
          </a:bodyPr>
          <a:lstStyle/>
          <a:p>
            <a:pPr algn="l"/>
            <a:r>
              <a:rPr lang="en-IN" b="1" i="0" dirty="0">
                <a:solidFill>
                  <a:srgbClr val="212121"/>
                </a:solidFill>
                <a:effectLst/>
                <a:latin typeface="open sans" panose="020B0606030504020204" pitchFamily="34" charset="0"/>
              </a:rPr>
              <a:t>Step 4 - Start Debugging</a:t>
            </a:r>
            <a:endParaRPr lang="en-IN" b="0" i="0" dirty="0">
              <a:solidFill>
                <a:srgbClr val="212121"/>
              </a:solidFill>
              <a:effectLst/>
              <a:latin typeface="open sans" panose="020B0606030504020204" pitchFamily="34" charset="0"/>
            </a:endParaRPr>
          </a:p>
          <a:p>
            <a:pPr algn="l"/>
            <a:r>
              <a:rPr lang="en-IN" b="0" i="0" dirty="0">
                <a:solidFill>
                  <a:srgbClr val="212121"/>
                </a:solidFill>
                <a:effectLst/>
                <a:latin typeface="open sans" panose="020B0606030504020204" pitchFamily="34" charset="0"/>
              </a:rPr>
              <a:t> </a:t>
            </a:r>
          </a:p>
          <a:p>
            <a:r>
              <a:rPr lang="en-IN" b="0" i="0" dirty="0">
                <a:solidFill>
                  <a:srgbClr val="212121"/>
                </a:solidFill>
                <a:effectLst/>
                <a:latin typeface="open sans" panose="020B0606030504020204" pitchFamily="34" charset="0"/>
              </a:rPr>
              <a:t>Now, in VS Code, if you Click Run Button on the left side (or </a:t>
            </a:r>
            <a:r>
              <a:rPr lang="en-IN" b="0" i="0" dirty="0" err="1">
                <a:solidFill>
                  <a:srgbClr val="212121"/>
                </a:solidFill>
                <a:effectLst/>
                <a:latin typeface="open sans" panose="020B0606030504020204" pitchFamily="34" charset="0"/>
              </a:rPr>
              <a:t>Ctrl+Shift+D</a:t>
            </a:r>
            <a:r>
              <a:rPr lang="en-IN" b="0" i="0" dirty="0">
                <a:solidFill>
                  <a:srgbClr val="212121"/>
                </a:solidFill>
                <a:effectLst/>
                <a:latin typeface="open sans" panose="020B0606030504020204" pitchFamily="34" charset="0"/>
              </a:rPr>
              <a:t>), you will have a debugging environment like this.</a:t>
            </a:r>
            <a:endParaRPr lang="en-IN" dirty="0"/>
          </a:p>
        </p:txBody>
      </p:sp>
      <p:pic>
        <p:nvPicPr>
          <p:cNvPr id="3074" name="Picture 2" descr="Debugging diagram">
            <a:extLst>
              <a:ext uri="{FF2B5EF4-FFF2-40B4-BE49-F238E27FC236}">
                <a16:creationId xmlns:a16="http://schemas.microsoft.com/office/drawing/2014/main" id="{3AABB6B4-9BA7-4293-B0BB-DD0ECA3370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7235" y="442670"/>
            <a:ext cx="8704446" cy="5788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754993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373835-25CF-4C09-9D72-5E414696D9DA}"/>
              </a:ext>
            </a:extLst>
          </p:cNvPr>
          <p:cNvSpPr txBox="1"/>
          <p:nvPr/>
        </p:nvSpPr>
        <p:spPr>
          <a:xfrm>
            <a:off x="547052" y="499006"/>
            <a:ext cx="10821919" cy="2862322"/>
          </a:xfrm>
          <a:prstGeom prst="rect">
            <a:avLst/>
          </a:prstGeom>
          <a:noFill/>
        </p:spPr>
        <p:txBody>
          <a:bodyPr wrap="square" rtlCol="0">
            <a:spAutoFit/>
          </a:bodyPr>
          <a:lstStyle/>
          <a:p>
            <a:pPr marL="285750" indent="-285750">
              <a:buFont typeface="Arial" panose="020B0604020202020204" pitchFamily="34" charset="0"/>
              <a:buChar char="•"/>
            </a:pPr>
            <a:r>
              <a:rPr lang="en-IN" b="0" i="0" dirty="0">
                <a:solidFill>
                  <a:srgbClr val="212121"/>
                </a:solidFill>
                <a:effectLst/>
                <a:latin typeface="open sans" panose="020B0606030504020204" pitchFamily="34" charset="0"/>
              </a:rPr>
              <a:t>Run the app from the Angular CLI (very important, otherwise the debugging will not work) by command : </a:t>
            </a:r>
            <a:r>
              <a:rPr lang="en-IN" b="0" i="0" dirty="0">
                <a:solidFill>
                  <a:srgbClr val="5C5C5C"/>
                </a:solidFill>
                <a:effectLst/>
                <a:latin typeface="Consolas" panose="020B0609020204030204" pitchFamily="49" charset="0"/>
              </a:rPr>
              <a:t>ng server -o </a:t>
            </a:r>
            <a:endParaRPr lang="en-IN" dirty="0">
              <a:solidFill>
                <a:srgbClr val="212121"/>
              </a:solidFill>
              <a:latin typeface="open sans" panose="020B0606030504020204" pitchFamily="34" charset="0"/>
            </a:endParaRPr>
          </a:p>
          <a:p>
            <a:endParaRPr lang="en-IN" dirty="0">
              <a:solidFill>
                <a:srgbClr val="212121"/>
              </a:solidFill>
              <a:latin typeface="open sans" panose="020B0606030504020204" pitchFamily="34" charset="0"/>
            </a:endParaRPr>
          </a:p>
          <a:p>
            <a:pPr marL="285750" indent="-285750">
              <a:buFont typeface="Arial" panose="020B0604020202020204" pitchFamily="34" charset="0"/>
              <a:buChar char="•"/>
            </a:pPr>
            <a:r>
              <a:rPr lang="en-IN" b="0" i="0" dirty="0">
                <a:solidFill>
                  <a:srgbClr val="212121"/>
                </a:solidFill>
                <a:effectLst/>
                <a:latin typeface="open sans" panose="020B0606030504020204" pitchFamily="34" charset="0"/>
              </a:rPr>
              <a:t> You will see the app running.</a:t>
            </a:r>
          </a:p>
          <a:p>
            <a:endParaRPr lang="en-IN" b="0" i="0" dirty="0">
              <a:solidFill>
                <a:srgbClr val="212121"/>
              </a:solidFill>
              <a:effectLst/>
              <a:latin typeface="open sans" panose="020B0606030504020204" pitchFamily="34" charset="0"/>
            </a:endParaRPr>
          </a:p>
          <a:p>
            <a:pPr marL="285750" indent="-285750">
              <a:buFont typeface="Arial" panose="020B0604020202020204" pitchFamily="34" charset="0"/>
              <a:buChar char="•"/>
            </a:pPr>
            <a:r>
              <a:rPr lang="en-IN" b="0" i="0" dirty="0">
                <a:solidFill>
                  <a:srgbClr val="212121"/>
                </a:solidFill>
                <a:effectLst/>
                <a:latin typeface="open sans" panose="020B0606030504020204" pitchFamily="34" charset="0"/>
              </a:rPr>
              <a:t>Now, set your breakpoint, and run debug,</a:t>
            </a:r>
          </a:p>
          <a:p>
            <a:endParaRPr lang="en-IN" dirty="0">
              <a:solidFill>
                <a:srgbClr val="212121"/>
              </a:solidFill>
              <a:latin typeface="open sans" panose="020B0606030504020204" pitchFamily="34" charset="0"/>
            </a:endParaRPr>
          </a:p>
          <a:p>
            <a:pPr marL="285750" indent="-285750">
              <a:buFont typeface="Arial" panose="020B0604020202020204" pitchFamily="34" charset="0"/>
              <a:buChar char="•"/>
            </a:pPr>
            <a:r>
              <a:rPr lang="en-IN" b="0" i="0" dirty="0">
                <a:solidFill>
                  <a:srgbClr val="212121"/>
                </a:solidFill>
                <a:effectLst/>
                <a:latin typeface="open sans" panose="020B0606030504020204" pitchFamily="34" charset="0"/>
              </a:rPr>
              <a:t>Once a debug session starts, the Debug toolbar will appear on the top of the editor.</a:t>
            </a:r>
          </a:p>
          <a:p>
            <a:pPr marL="285750" indent="-285750">
              <a:buFont typeface="Arial" panose="020B0604020202020204" pitchFamily="34" charset="0"/>
              <a:buChar char="•"/>
            </a:pPr>
            <a:endParaRPr lang="en-IN" dirty="0">
              <a:solidFill>
                <a:srgbClr val="212121"/>
              </a:solidFill>
              <a:latin typeface="open sans" panose="020B0606030504020204" pitchFamily="34" charset="0"/>
            </a:endParaRPr>
          </a:p>
          <a:p>
            <a:pPr marL="285750" indent="-285750">
              <a:buFont typeface="Arial" panose="020B0604020202020204" pitchFamily="34" charset="0"/>
              <a:buChar char="•"/>
            </a:pPr>
            <a:endParaRPr lang="en-IN" b="0" i="0" dirty="0">
              <a:solidFill>
                <a:srgbClr val="212121"/>
              </a:solidFill>
              <a:effectLst/>
              <a:latin typeface="open sans" panose="020B0606030504020204" pitchFamily="34" charset="0"/>
            </a:endParaRPr>
          </a:p>
        </p:txBody>
      </p:sp>
      <p:pic>
        <p:nvPicPr>
          <p:cNvPr id="4101" name="Picture 5">
            <a:extLst>
              <a:ext uri="{FF2B5EF4-FFF2-40B4-BE49-F238E27FC236}">
                <a16:creationId xmlns:a16="http://schemas.microsoft.com/office/drawing/2014/main" id="{CAE80329-6B3E-40CB-9C55-3D2D6B89CD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9494" y="1787886"/>
            <a:ext cx="2097705" cy="495110"/>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a:extLst>
              <a:ext uri="{FF2B5EF4-FFF2-40B4-BE49-F238E27FC236}">
                <a16:creationId xmlns:a16="http://schemas.microsoft.com/office/drawing/2014/main" id="{A07C88D8-3565-454F-AAD7-8AF91F1AC6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624" y="3053819"/>
            <a:ext cx="7696200" cy="33051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1012C35E-9E19-4B73-8C76-D08B1E08483B}"/>
              </a:ext>
            </a:extLst>
          </p:cNvPr>
          <p:cNvSpPr/>
          <p:nvPr/>
        </p:nvSpPr>
        <p:spPr>
          <a:xfrm>
            <a:off x="3366824" y="3079177"/>
            <a:ext cx="2868329" cy="389467"/>
          </a:xfrm>
          <a:prstGeom prst="rect">
            <a:avLst/>
          </a:prstGeom>
          <a:noFill/>
          <a:ln>
            <a:solidFill>
              <a:srgbClr val="FF0000"/>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227CC1F6-929E-4749-9D65-B4E23D7BD177}"/>
              </a:ext>
            </a:extLst>
          </p:cNvPr>
          <p:cNvSpPr txBox="1"/>
          <p:nvPr/>
        </p:nvSpPr>
        <p:spPr>
          <a:xfrm>
            <a:off x="8470637" y="3218610"/>
            <a:ext cx="3061521" cy="2031325"/>
          </a:xfrm>
          <a:prstGeom prst="rect">
            <a:avLst/>
          </a:prstGeom>
          <a:noFill/>
        </p:spPr>
        <p:txBody>
          <a:bodyPr wrap="square" rtlCol="0">
            <a:spAutoFit/>
          </a:bodyPr>
          <a:lstStyle/>
          <a:p>
            <a:pPr algn="l">
              <a:buFont typeface="Arial" panose="020B0604020202020204" pitchFamily="34" charset="0"/>
              <a:buChar char="•"/>
            </a:pPr>
            <a:r>
              <a:rPr lang="en-IN" b="0" i="0" dirty="0">
                <a:solidFill>
                  <a:srgbClr val="212121"/>
                </a:solidFill>
                <a:effectLst/>
                <a:latin typeface="open sans" panose="020B0606030504020204" pitchFamily="34" charset="0"/>
              </a:rPr>
              <a:t>Continue / Pause </a:t>
            </a:r>
            <a:r>
              <a:rPr lang="en-IN" b="0" i="0" dirty="0">
                <a:solidFill>
                  <a:srgbClr val="3366FF"/>
                </a:solidFill>
                <a:effectLst/>
                <a:latin typeface="open sans" panose="020B0606030504020204" pitchFamily="34" charset="0"/>
              </a:rPr>
              <a:t>F5</a:t>
            </a:r>
            <a:endParaRPr lang="en-IN" b="0" i="0" dirty="0">
              <a:solidFill>
                <a:srgbClr val="212121"/>
              </a:solidFill>
              <a:effectLst/>
              <a:latin typeface="open sans" panose="020B0606030504020204" pitchFamily="34" charset="0"/>
            </a:endParaRPr>
          </a:p>
          <a:p>
            <a:pPr algn="l">
              <a:buFont typeface="Arial" panose="020B0604020202020204" pitchFamily="34" charset="0"/>
              <a:buChar char="•"/>
            </a:pPr>
            <a:r>
              <a:rPr lang="en-IN" b="0" i="0" dirty="0">
                <a:solidFill>
                  <a:srgbClr val="212121"/>
                </a:solidFill>
                <a:effectLst/>
                <a:latin typeface="open sans" panose="020B0606030504020204" pitchFamily="34" charset="0"/>
              </a:rPr>
              <a:t>Step Over </a:t>
            </a:r>
            <a:r>
              <a:rPr lang="en-IN" b="0" i="0" dirty="0">
                <a:solidFill>
                  <a:srgbClr val="3366FF"/>
                </a:solidFill>
                <a:effectLst/>
                <a:latin typeface="open sans" panose="020B0606030504020204" pitchFamily="34" charset="0"/>
              </a:rPr>
              <a:t>F10</a:t>
            </a:r>
            <a:endParaRPr lang="en-IN" b="0" i="0" dirty="0">
              <a:solidFill>
                <a:srgbClr val="212121"/>
              </a:solidFill>
              <a:effectLst/>
              <a:latin typeface="open sans" panose="020B0606030504020204" pitchFamily="34" charset="0"/>
            </a:endParaRPr>
          </a:p>
          <a:p>
            <a:pPr algn="l">
              <a:buFont typeface="Arial" panose="020B0604020202020204" pitchFamily="34" charset="0"/>
              <a:buChar char="•"/>
            </a:pPr>
            <a:r>
              <a:rPr lang="en-IN" b="0" i="0" dirty="0">
                <a:solidFill>
                  <a:srgbClr val="212121"/>
                </a:solidFill>
                <a:effectLst/>
                <a:latin typeface="open sans" panose="020B0606030504020204" pitchFamily="34" charset="0"/>
              </a:rPr>
              <a:t>Step Into </a:t>
            </a:r>
            <a:r>
              <a:rPr lang="en-IN" b="0" i="0" dirty="0">
                <a:solidFill>
                  <a:srgbClr val="3366FF"/>
                </a:solidFill>
                <a:effectLst/>
                <a:latin typeface="open sans" panose="020B0606030504020204" pitchFamily="34" charset="0"/>
              </a:rPr>
              <a:t>F11</a:t>
            </a:r>
            <a:endParaRPr lang="en-IN" b="0" i="0" dirty="0">
              <a:solidFill>
                <a:srgbClr val="212121"/>
              </a:solidFill>
              <a:effectLst/>
              <a:latin typeface="open sans" panose="020B0606030504020204" pitchFamily="34" charset="0"/>
            </a:endParaRPr>
          </a:p>
          <a:p>
            <a:pPr algn="l">
              <a:buFont typeface="Arial" panose="020B0604020202020204" pitchFamily="34" charset="0"/>
              <a:buChar char="•"/>
            </a:pPr>
            <a:r>
              <a:rPr lang="en-IN" b="0" i="0" dirty="0">
                <a:solidFill>
                  <a:srgbClr val="212121"/>
                </a:solidFill>
                <a:effectLst/>
                <a:latin typeface="open sans" panose="020B0606030504020204" pitchFamily="34" charset="0"/>
              </a:rPr>
              <a:t>Step Out </a:t>
            </a:r>
            <a:r>
              <a:rPr lang="en-IN" b="0" i="0" dirty="0">
                <a:solidFill>
                  <a:srgbClr val="3366FF"/>
                </a:solidFill>
                <a:effectLst/>
                <a:latin typeface="open sans" panose="020B0606030504020204" pitchFamily="34" charset="0"/>
              </a:rPr>
              <a:t>Shift+F11</a:t>
            </a:r>
            <a:endParaRPr lang="en-IN" b="0" i="0" dirty="0">
              <a:solidFill>
                <a:srgbClr val="212121"/>
              </a:solidFill>
              <a:effectLst/>
              <a:latin typeface="open sans" panose="020B0606030504020204" pitchFamily="34" charset="0"/>
            </a:endParaRPr>
          </a:p>
          <a:p>
            <a:pPr algn="l">
              <a:buFont typeface="Arial" panose="020B0604020202020204" pitchFamily="34" charset="0"/>
              <a:buChar char="•"/>
            </a:pPr>
            <a:r>
              <a:rPr lang="en-IN" b="0" i="0" dirty="0">
                <a:solidFill>
                  <a:srgbClr val="212121"/>
                </a:solidFill>
                <a:effectLst/>
                <a:latin typeface="open sans" panose="020B0606030504020204" pitchFamily="34" charset="0"/>
              </a:rPr>
              <a:t>Restart </a:t>
            </a:r>
            <a:r>
              <a:rPr lang="en-IN" b="0" i="0" dirty="0">
                <a:solidFill>
                  <a:srgbClr val="3366FF"/>
                </a:solidFill>
                <a:effectLst/>
                <a:latin typeface="open sans" panose="020B0606030504020204" pitchFamily="34" charset="0"/>
              </a:rPr>
              <a:t>Ctrl+Shift+F5</a:t>
            </a:r>
            <a:endParaRPr lang="en-IN" b="0" i="0" dirty="0">
              <a:solidFill>
                <a:srgbClr val="212121"/>
              </a:solidFill>
              <a:effectLst/>
              <a:latin typeface="open sans" panose="020B0606030504020204" pitchFamily="34" charset="0"/>
            </a:endParaRPr>
          </a:p>
          <a:p>
            <a:pPr algn="l">
              <a:buFont typeface="Arial" panose="020B0604020202020204" pitchFamily="34" charset="0"/>
              <a:buChar char="•"/>
            </a:pPr>
            <a:r>
              <a:rPr lang="en-IN" b="0" i="0" dirty="0">
                <a:solidFill>
                  <a:srgbClr val="212121"/>
                </a:solidFill>
                <a:effectLst/>
                <a:latin typeface="open sans" panose="020B0606030504020204" pitchFamily="34" charset="0"/>
              </a:rPr>
              <a:t>Stop </a:t>
            </a:r>
            <a:r>
              <a:rPr lang="en-IN" b="0" i="0" dirty="0">
                <a:solidFill>
                  <a:srgbClr val="3366FF"/>
                </a:solidFill>
                <a:effectLst/>
                <a:latin typeface="open sans" panose="020B0606030504020204" pitchFamily="34" charset="0"/>
              </a:rPr>
              <a:t>Shift+F5</a:t>
            </a:r>
            <a:endParaRPr lang="en-IN" b="0" i="0" dirty="0">
              <a:solidFill>
                <a:srgbClr val="212121"/>
              </a:solidFill>
              <a:effectLst/>
              <a:latin typeface="open sans" panose="020B0606030504020204" pitchFamily="34" charset="0"/>
            </a:endParaRPr>
          </a:p>
          <a:p>
            <a:endParaRPr lang="en-IN" dirty="0"/>
          </a:p>
        </p:txBody>
      </p:sp>
    </p:spTree>
    <p:extLst>
      <p:ext uri="{BB962C8B-B14F-4D97-AF65-F5344CB8AC3E}">
        <p14:creationId xmlns:p14="http://schemas.microsoft.com/office/powerpoint/2010/main" val="142026479"/>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46</TotalTime>
  <Words>418</Words>
  <Application>Microsoft Office PowerPoint</Application>
  <PresentationFormat>Widescreen</PresentationFormat>
  <Paragraphs>63</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-apple-system</vt:lpstr>
      <vt:lpstr>Arial</vt:lpstr>
      <vt:lpstr>Arial Unicode MS</vt:lpstr>
      <vt:lpstr>Calibri</vt:lpstr>
      <vt:lpstr>Consolas</vt:lpstr>
      <vt:lpstr>open sans</vt:lpstr>
      <vt:lpstr>open sans</vt:lpstr>
      <vt:lpstr>Tw Cen MT</vt:lpstr>
      <vt:lpstr>Circuit</vt:lpstr>
      <vt:lpstr>Debugging in Angular</vt:lpstr>
      <vt:lpstr>PowerPoint Presentation</vt:lpstr>
      <vt:lpstr>Debug angular in VS code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Debugging in Angular</dc:title>
  <dc:creator>Jaywant Pednekar, Sneha</dc:creator>
  <cp:lastModifiedBy>Jaywant Pednekar, Sneha</cp:lastModifiedBy>
  <cp:revision>4</cp:revision>
  <dcterms:created xsi:type="dcterms:W3CDTF">2022-11-04T09:27:15Z</dcterms:created>
  <dcterms:modified xsi:type="dcterms:W3CDTF">2022-11-10T11:59:20Z</dcterms:modified>
</cp:coreProperties>
</file>