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64" r:id="rId4"/>
    <p:sldId id="258" r:id="rId5"/>
    <p:sldId id="259" r:id="rId6"/>
    <p:sldId id="260" r:id="rId7"/>
    <p:sldId id="261" r:id="rId8"/>
    <p:sldId id="263" r:id="rId9"/>
    <p:sldId id="262"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345A96-1813-4546-A9C7-1A61BDDD23D0}" v="7114" dt="2025-07-07T17:54:14.591"/>
    <p1510:client id="{2D621A19-8059-4629-9F2B-07EDBE02D75D}" v="2548" dt="2025-07-08T05:06:57.3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nehaprachibeck27/WaterQualityPrediction"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9721" y="3429000"/>
            <a:ext cx="6870861" cy="1200329"/>
          </a:xfrm>
          <a:prstGeom prst="rect">
            <a:avLst/>
          </a:prstGeom>
          <a:noFill/>
        </p:spPr>
        <p:txBody>
          <a:bodyPr wrap="square" lIns="91440" tIns="45720" rIns="91440" bIns="45720" rtlCol="0" anchor="t">
            <a:spAutoFit/>
          </a:bodyPr>
          <a:lstStyle/>
          <a:p>
            <a:r>
              <a:rPr lang="en-US" sz="3600" b="1" dirty="0">
                <a:solidFill>
                  <a:schemeClr val="bg1"/>
                </a:solidFill>
                <a:latin typeface="Calibri"/>
                <a:cs typeface="Times New Roman"/>
              </a:rPr>
              <a:t>              Name of Project :</a:t>
            </a:r>
            <a:endParaRPr lang="en-US" dirty="0">
              <a:solidFill>
                <a:schemeClr val="bg1"/>
              </a:solidFill>
            </a:endParaRPr>
          </a:p>
          <a:p>
            <a:r>
              <a:rPr lang="en-US" sz="3200" b="1" dirty="0">
                <a:solidFill>
                  <a:schemeClr val="bg1"/>
                </a:solidFill>
                <a:latin typeface="Calibri"/>
                <a:cs typeface="Times New Roman"/>
              </a:rPr>
              <a:t>   WATER QUALITY PREDICTION </a:t>
            </a:r>
            <a:r>
              <a:rPr lang="en-US" sz="3600" b="1" dirty="0">
                <a:solidFill>
                  <a:schemeClr val="bg1"/>
                </a:solidFill>
                <a:latin typeface="Calibri"/>
                <a:cs typeface="Times New Roman"/>
              </a:rPr>
              <a:t> </a:t>
            </a:r>
            <a:r>
              <a:rPr lang="en-IN" sz="3600" b="1" dirty="0">
                <a:solidFill>
                  <a:schemeClr val="bg1"/>
                </a:solidFill>
                <a:latin typeface="Calibri"/>
                <a:cs typeface="Times New Roman"/>
              </a:rPr>
              <a:t> </a:t>
            </a:r>
            <a:endParaRPr lang="en-US" sz="3600" b="1" dirty="0">
              <a:solidFill>
                <a:schemeClr val="bg1"/>
              </a:solidFill>
              <a:latin typeface="Calibri"/>
              <a:cs typeface="Times New Roman"/>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A721B-6E76-8CE1-0DC9-6929F9C3D602}"/>
              </a:ext>
            </a:extLst>
          </p:cNvPr>
          <p:cNvSpPr txBox="1"/>
          <p:nvPr/>
        </p:nvSpPr>
        <p:spPr>
          <a:xfrm>
            <a:off x="308019" y="805277"/>
            <a:ext cx="6269035" cy="684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rgbClr val="035E9E"/>
                </a:solidFill>
              </a:rPr>
              <a:t>Model Performance and Project Resource :</a:t>
            </a:r>
          </a:p>
          <a:p>
            <a:endParaRPr lang="en-US" sz="1850" dirty="0"/>
          </a:p>
        </p:txBody>
      </p:sp>
      <p:sp>
        <p:nvSpPr>
          <p:cNvPr id="3" name="TextBox 2">
            <a:extLst>
              <a:ext uri="{FF2B5EF4-FFF2-40B4-BE49-F238E27FC236}">
                <a16:creationId xmlns:a16="http://schemas.microsoft.com/office/drawing/2014/main" id="{62AD9C88-00FA-F9C0-9357-D8DB31C51F61}"/>
              </a:ext>
            </a:extLst>
          </p:cNvPr>
          <p:cNvSpPr txBox="1"/>
          <p:nvPr/>
        </p:nvSpPr>
        <p:spPr>
          <a:xfrm>
            <a:off x="311958" y="1486838"/>
            <a:ext cx="11340741" cy="36086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Calibri"/>
              </a:rPr>
              <a:t>The model demonstrated strong  and reliable performance in predicting the water quality. It  achieved accuracy with a balanced precision indicating its effectiveness in correctly classifying the water pollutants. The cross-validation further validated the model's stability.</a:t>
            </a:r>
          </a:p>
          <a:p>
            <a:endParaRPr lang="en-US" sz="1850" b="1" dirty="0"/>
          </a:p>
          <a:p>
            <a:r>
              <a:rPr lang="en-US" sz="1850" b="1" dirty="0"/>
              <a:t>Resources:</a:t>
            </a:r>
          </a:p>
          <a:p>
            <a:r>
              <a:rPr lang="en-US" sz="2000" dirty="0">
                <a:latin typeface="Calibri"/>
              </a:rPr>
              <a:t>All the resources and code for this project is present  in the below </a:t>
            </a:r>
            <a:r>
              <a:rPr lang="en-US" sz="2000" dirty="0" err="1">
                <a:latin typeface="Calibri"/>
              </a:rPr>
              <a:t>github</a:t>
            </a:r>
            <a:r>
              <a:rPr lang="en-US" sz="2000" dirty="0">
                <a:latin typeface="Calibri"/>
              </a:rPr>
              <a:t> link, which also includes the deployment  part of the project under name of app.py.</a:t>
            </a:r>
          </a:p>
          <a:p>
            <a:r>
              <a:rPr lang="en-US" sz="1850" dirty="0" err="1"/>
              <a:t>pollution_model.pkl</a:t>
            </a:r>
            <a:r>
              <a:rPr lang="en-US" sz="1850" dirty="0"/>
              <a:t>: </a:t>
            </a:r>
            <a:r>
              <a:rPr lang="en-US" sz="1800" dirty="0">
                <a:solidFill>
                  <a:schemeClr val="tx1"/>
                </a:solidFill>
                <a:latin typeface="Calibri"/>
              </a:rPr>
              <a:t>https://drive.google.com/file/d/18RJzu35vyuMgpcAE590u1IaDvHY3-SWq/view?usp=sharing</a:t>
            </a:r>
          </a:p>
          <a:p>
            <a:endParaRPr lang="en-US" sz="1850" b="1" dirty="0"/>
          </a:p>
          <a:p>
            <a:r>
              <a:rPr lang="en-US" sz="1850" b="1" dirty="0"/>
              <a:t>GitHub Repository:</a:t>
            </a:r>
            <a:endParaRPr lang="en-US" sz="1850" b="1"/>
          </a:p>
          <a:p>
            <a:r>
              <a:rPr lang="en-US" sz="1800" dirty="0">
                <a:hlinkClick r:id="rId2"/>
              </a:rPr>
              <a:t>Click here  to  check my  GitHub Repository</a:t>
            </a:r>
          </a:p>
          <a:p>
            <a:endParaRPr lang="en-US" sz="1800" dirty="0"/>
          </a:p>
        </p:txBody>
      </p:sp>
      <p:sp>
        <p:nvSpPr>
          <p:cNvPr id="4" name="TextBox 3">
            <a:extLst>
              <a:ext uri="{FF2B5EF4-FFF2-40B4-BE49-F238E27FC236}">
                <a16:creationId xmlns:a16="http://schemas.microsoft.com/office/drawing/2014/main" id="{762941B1-FE5F-CAC3-DC2B-8E8F9C7302C2}"/>
              </a:ext>
            </a:extLst>
          </p:cNvPr>
          <p:cNvSpPr txBox="1"/>
          <p:nvPr/>
        </p:nvSpPr>
        <p:spPr>
          <a:xfrm>
            <a:off x="411805" y="5314857"/>
            <a:ext cx="11376110"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Thank You for taking time to see my project. I truly am grateful to work in this project and would like to contribute more in the field of AI and ML. </a:t>
            </a:r>
          </a:p>
        </p:txBody>
      </p:sp>
    </p:spTree>
    <p:extLst>
      <p:ext uri="{BB962C8B-B14F-4D97-AF65-F5344CB8AC3E}">
        <p14:creationId xmlns:p14="http://schemas.microsoft.com/office/powerpoint/2010/main" val="3707806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202208" y="972537"/>
            <a:ext cx="2642592" cy="1631216"/>
          </a:xfrm>
          <a:prstGeom prst="rect">
            <a:avLst/>
          </a:prstGeom>
          <a:noFill/>
        </p:spPr>
        <p:txBody>
          <a:bodyPr wrap="square" lIns="91440" tIns="45720" rIns="91440" bIns="45720" anchor="t">
            <a:spAutoFit/>
          </a:bodyPr>
          <a:lstStyle/>
          <a:p>
            <a:r>
              <a:rPr lang="en-IN" sz="2000" b="1" dirty="0">
                <a:solidFill>
                  <a:srgbClr val="213163"/>
                </a:solidFill>
              </a:rPr>
              <a:t>Learning Objectives</a:t>
            </a: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a:p>
            <a:endParaRPr lang="en-IN" sz="2000" b="1"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lIns="91440" tIns="45720" rIns="91440" bIns="45720" rtlCol="0" anchor="t">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6EFE5CBF-8E79-B6C0-C3BE-72ADAB8DCF17}"/>
              </a:ext>
            </a:extLst>
          </p:cNvPr>
          <p:cNvSpPr txBox="1"/>
          <p:nvPr/>
        </p:nvSpPr>
        <p:spPr>
          <a:xfrm>
            <a:off x="289825" y="1642345"/>
            <a:ext cx="7038623" cy="4431983"/>
          </a:xfrm>
          <a:prstGeom prst="rect">
            <a:avLst/>
          </a:prstGeom>
          <a:ln>
            <a:solidFill>
              <a:schemeClr val="bg1"/>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2400" b="1" u="sng" dirty="0">
                <a:solidFill>
                  <a:schemeClr val="tx1"/>
                </a:solidFill>
                <a:latin typeface="Calibri"/>
                <a:ea typeface="Calibri"/>
                <a:cs typeface="Calibri"/>
              </a:rPr>
              <a:t>GOAL OF THE PROJECT:</a:t>
            </a:r>
          </a:p>
          <a:p>
            <a:endParaRPr lang="en-US" sz="1800" dirty="0">
              <a:solidFill>
                <a:schemeClr val="tx1"/>
              </a:solidFill>
              <a:latin typeface="Calibri"/>
              <a:ea typeface="Calibri"/>
              <a:cs typeface="Calibri"/>
            </a:endParaRPr>
          </a:p>
          <a:p>
            <a:r>
              <a:rPr lang="en-US" sz="2400" dirty="0">
                <a:solidFill>
                  <a:schemeClr val="tx1"/>
                </a:solidFill>
                <a:latin typeface="Calibri"/>
                <a:ea typeface="Calibri"/>
                <a:cs typeface="Calibri"/>
              </a:rPr>
              <a:t>To develop a machine learning based system that can predict the quality of water using the historical water quality  data and algorithms. This model helps to classify the  Water Quality Index(WQI), depending on the level of pollutants present. This project contributes to public health and environmental sustainability to monitor water pollution levels. </a:t>
            </a:r>
            <a:endParaRPr lang="en-US" sz="2400">
              <a:solidFill>
                <a:schemeClr val="tx1"/>
              </a:solidFill>
              <a:cs typeface="Arial"/>
            </a:endParaRPr>
          </a:p>
          <a:p>
            <a:pPr marL="285750" indent="-285750">
              <a:buChar char="•"/>
            </a:pPr>
            <a:endParaRPr lang="en-US" sz="2400" dirty="0">
              <a:solidFill>
                <a:schemeClr val="tx1"/>
              </a:solidFill>
              <a:latin typeface="Calibri"/>
              <a:ea typeface="Calibri"/>
              <a:cs typeface="Calibri"/>
            </a:endParaRPr>
          </a:p>
          <a:p>
            <a:pPr marL="285750" indent="-285750">
              <a:buChar char="•"/>
            </a:pPr>
            <a:endParaRPr lang="en-US" sz="2400" dirty="0">
              <a:solidFill>
                <a:schemeClr val="tx1"/>
              </a:solidFill>
              <a:latin typeface="Calibri"/>
              <a:ea typeface="Calibri"/>
              <a:cs typeface="Calibri"/>
            </a:endParaRPr>
          </a:p>
          <a:p>
            <a:endParaRPr lang="en-US" sz="2400" dirty="0">
              <a:solidFill>
                <a:schemeClr val="tx1"/>
              </a:solidFill>
              <a:latin typeface="Calibri"/>
              <a:ea typeface="Calibri"/>
              <a:cs typeface="Calibri"/>
            </a:endParaRPr>
          </a:p>
        </p:txBody>
      </p:sp>
    </p:spTree>
    <p:extLst>
      <p:ext uri="{BB962C8B-B14F-4D97-AF65-F5344CB8AC3E}">
        <p14:creationId xmlns:p14="http://schemas.microsoft.com/office/powerpoint/2010/main" val="2932052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81E1D-DC8A-41D8-9CC4-08D5E0BB17E7}"/>
              </a:ext>
            </a:extLst>
          </p:cNvPr>
          <p:cNvSpPr txBox="1"/>
          <p:nvPr/>
        </p:nvSpPr>
        <p:spPr>
          <a:xfrm>
            <a:off x="276024" y="1104098"/>
            <a:ext cx="346410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000" b="1" dirty="0">
                <a:solidFill>
                  <a:srgbClr val="213163"/>
                </a:solidFill>
              </a:rPr>
              <a:t>Learning Objectives</a:t>
            </a:r>
            <a:endParaRPr lang="en-US" dirty="0"/>
          </a:p>
        </p:txBody>
      </p:sp>
      <p:sp>
        <p:nvSpPr>
          <p:cNvPr id="3" name="TextBox 2">
            <a:extLst>
              <a:ext uri="{FF2B5EF4-FFF2-40B4-BE49-F238E27FC236}">
                <a16:creationId xmlns:a16="http://schemas.microsoft.com/office/drawing/2014/main" id="{6F611231-22BE-99A6-EDE9-3890D62B3A5F}"/>
              </a:ext>
            </a:extLst>
          </p:cNvPr>
          <p:cNvSpPr txBox="1"/>
          <p:nvPr/>
        </p:nvSpPr>
        <p:spPr>
          <a:xfrm>
            <a:off x="345030" y="1780357"/>
            <a:ext cx="10171500"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Char char="•"/>
            </a:pPr>
            <a:r>
              <a:rPr lang="en-US" sz="2400" dirty="0">
                <a:latin typeface="Calibri"/>
              </a:rPr>
              <a:t>Understanding the data and identifying key water pollutants and their environmental significance.</a:t>
            </a:r>
          </a:p>
          <a:p>
            <a:pPr marL="342900" indent="-342900">
              <a:buChar char="•"/>
            </a:pPr>
            <a:r>
              <a:rPr lang="en-US" sz="2400" dirty="0">
                <a:latin typeface="Calibri"/>
              </a:rPr>
              <a:t>Processing and analyzing the dataset using techniques like data cleaning.</a:t>
            </a:r>
          </a:p>
          <a:p>
            <a:pPr marL="342900" indent="-342900">
              <a:buChar char="•"/>
            </a:pPr>
            <a:r>
              <a:rPr lang="en-US" sz="2400" dirty="0">
                <a:latin typeface="Calibri"/>
              </a:rPr>
              <a:t>Using machine learning to predict or classify water quality based on historical dataset.</a:t>
            </a:r>
          </a:p>
          <a:p>
            <a:pPr marL="342900" indent="-342900">
              <a:buChar char="•"/>
            </a:pPr>
            <a:r>
              <a:rPr lang="en-US" sz="2400" dirty="0">
                <a:latin typeface="Calibri"/>
              </a:rPr>
              <a:t>Designing a model that takes input to produce a meaningful predictions.</a:t>
            </a:r>
          </a:p>
          <a:p>
            <a:pPr marL="342900" indent="-342900">
              <a:buChar char="•"/>
            </a:pPr>
            <a:r>
              <a:rPr lang="en-US" sz="2400" dirty="0">
                <a:latin typeface="Calibri"/>
              </a:rPr>
              <a:t>Deploying a web-based application for real-time, user-friendly water quality predictions. </a:t>
            </a:r>
          </a:p>
        </p:txBody>
      </p:sp>
    </p:spTree>
    <p:extLst>
      <p:ext uri="{BB962C8B-B14F-4D97-AF65-F5344CB8AC3E}">
        <p14:creationId xmlns:p14="http://schemas.microsoft.com/office/powerpoint/2010/main" val="696300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lIns="91440" tIns="45720" rIns="91440" bIns="45720" anchor="t">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BA1A8B06-E649-00E5-49EA-B49F91746B56}"/>
              </a:ext>
            </a:extLst>
          </p:cNvPr>
          <p:cNvSpPr txBox="1"/>
          <p:nvPr/>
        </p:nvSpPr>
        <p:spPr>
          <a:xfrm>
            <a:off x="210522" y="1717715"/>
            <a:ext cx="11772442" cy="3888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Calibri"/>
              </a:rPr>
              <a:t>The tools and technologies used here are:</a:t>
            </a:r>
          </a:p>
          <a:p>
            <a:endParaRPr lang="en-US" sz="2400" dirty="0">
              <a:latin typeface="Calibri"/>
            </a:endParaRPr>
          </a:p>
          <a:p>
            <a:pPr marL="285750" indent="-285750">
              <a:buChar char="•"/>
            </a:pPr>
            <a:r>
              <a:rPr lang="en-US" sz="2000" b="1" dirty="0">
                <a:solidFill>
                  <a:schemeClr val="tx1"/>
                </a:solidFill>
                <a:latin typeface="Calibri"/>
              </a:rPr>
              <a:t>Python 3.12</a:t>
            </a:r>
            <a:endParaRPr lang="en-US" sz="2000">
              <a:solidFill>
                <a:schemeClr val="tx1"/>
              </a:solidFill>
              <a:latin typeface="Calibri"/>
            </a:endParaRPr>
          </a:p>
          <a:p>
            <a:pPr marL="285750" indent="-285750">
              <a:buChar char="•"/>
            </a:pPr>
            <a:r>
              <a:rPr lang="en-US" sz="2000" b="1" dirty="0">
                <a:solidFill>
                  <a:schemeClr val="tx1"/>
                </a:solidFill>
                <a:latin typeface="Calibri"/>
              </a:rPr>
              <a:t>Pandas, NumPy</a:t>
            </a:r>
            <a:r>
              <a:rPr lang="en-US" sz="2000" dirty="0">
                <a:solidFill>
                  <a:schemeClr val="tx1"/>
                </a:solidFill>
                <a:latin typeface="Calibri"/>
              </a:rPr>
              <a:t> – Data handling</a:t>
            </a:r>
            <a:endParaRPr lang="en-US" sz="2000">
              <a:solidFill>
                <a:schemeClr val="tx1"/>
              </a:solidFill>
              <a:latin typeface="Calibri"/>
            </a:endParaRPr>
          </a:p>
          <a:p>
            <a:pPr marL="285750" indent="-285750">
              <a:buChar char="•"/>
            </a:pPr>
            <a:r>
              <a:rPr lang="en-US" sz="2000" b="1" dirty="0">
                <a:solidFill>
                  <a:schemeClr val="tx1"/>
                </a:solidFill>
                <a:latin typeface="Calibri"/>
              </a:rPr>
              <a:t>Scikit-learn</a:t>
            </a:r>
            <a:r>
              <a:rPr lang="en-US" sz="2000" dirty="0">
                <a:solidFill>
                  <a:schemeClr val="tx1"/>
                </a:solidFill>
                <a:latin typeface="Calibri"/>
              </a:rPr>
              <a:t> – Machine learning model and evaluation</a:t>
            </a:r>
            <a:endParaRPr lang="en-US" sz="2000">
              <a:solidFill>
                <a:schemeClr val="tx1"/>
              </a:solidFill>
              <a:latin typeface="Calibri"/>
            </a:endParaRPr>
          </a:p>
          <a:p>
            <a:pPr marL="285750" indent="-285750">
              <a:buChar char="•"/>
            </a:pPr>
            <a:r>
              <a:rPr lang="en-US" sz="2000" b="1" dirty="0">
                <a:solidFill>
                  <a:schemeClr val="tx1"/>
                </a:solidFill>
                <a:latin typeface="Calibri"/>
              </a:rPr>
              <a:t>Matplotlib, Seaborn</a:t>
            </a:r>
            <a:r>
              <a:rPr lang="en-US" sz="2000" dirty="0">
                <a:solidFill>
                  <a:schemeClr val="tx1"/>
                </a:solidFill>
                <a:latin typeface="Calibri"/>
              </a:rPr>
              <a:t> – Data visualization</a:t>
            </a:r>
            <a:endParaRPr lang="en-US" sz="2000">
              <a:solidFill>
                <a:schemeClr val="tx1"/>
              </a:solidFill>
              <a:latin typeface="Calibri"/>
            </a:endParaRPr>
          </a:p>
          <a:p>
            <a:pPr marL="285750" indent="-285750">
              <a:buChar char="•"/>
            </a:pPr>
            <a:r>
              <a:rPr lang="en-US" sz="2000" b="1" err="1">
                <a:solidFill>
                  <a:schemeClr val="tx1"/>
                </a:solidFill>
                <a:latin typeface="Calibri"/>
              </a:rPr>
              <a:t>Jupyter</a:t>
            </a:r>
            <a:r>
              <a:rPr lang="en-US" sz="2000" b="1" dirty="0">
                <a:solidFill>
                  <a:schemeClr val="tx1"/>
                </a:solidFill>
                <a:latin typeface="Calibri"/>
              </a:rPr>
              <a:t> Notebook</a:t>
            </a:r>
            <a:r>
              <a:rPr lang="en-US" sz="2000" dirty="0">
                <a:solidFill>
                  <a:schemeClr val="tx1"/>
                </a:solidFill>
                <a:latin typeface="Calibri"/>
              </a:rPr>
              <a:t> – Interactive experimentation </a:t>
            </a:r>
            <a:endParaRPr lang="en-US" sz="2000">
              <a:solidFill>
                <a:schemeClr val="tx1"/>
              </a:solidFill>
              <a:latin typeface="Calibri"/>
            </a:endParaRPr>
          </a:p>
          <a:p>
            <a:pPr marL="285750" indent="-285750">
              <a:buChar char="•"/>
            </a:pPr>
            <a:r>
              <a:rPr lang="en-US" sz="2000" b="1" dirty="0" err="1">
                <a:solidFill>
                  <a:schemeClr val="tx1"/>
                </a:solidFill>
                <a:latin typeface="Calibri"/>
              </a:rPr>
              <a:t>Streamlit</a:t>
            </a:r>
            <a:r>
              <a:rPr lang="en-US" sz="2000" dirty="0">
                <a:solidFill>
                  <a:schemeClr val="tx1"/>
                </a:solidFill>
                <a:latin typeface="Calibri"/>
              </a:rPr>
              <a:t> – Web Deployment </a:t>
            </a:r>
          </a:p>
          <a:p>
            <a:pPr marL="285750" indent="-285750">
              <a:buChar char="•"/>
            </a:pPr>
            <a:r>
              <a:rPr lang="en-US" sz="2000" b="1" dirty="0">
                <a:solidFill>
                  <a:schemeClr val="tx1"/>
                </a:solidFill>
                <a:latin typeface="Calibri"/>
              </a:rPr>
              <a:t>Pickle</a:t>
            </a:r>
            <a:r>
              <a:rPr lang="en-US" sz="2000" dirty="0">
                <a:solidFill>
                  <a:schemeClr val="tx1"/>
                </a:solidFill>
                <a:latin typeface="Calibri"/>
              </a:rPr>
              <a:t>/</a:t>
            </a:r>
            <a:r>
              <a:rPr lang="en-US" sz="2000" b="1" err="1">
                <a:solidFill>
                  <a:schemeClr val="tx1"/>
                </a:solidFill>
                <a:latin typeface="Calibri"/>
              </a:rPr>
              <a:t>Joblib</a:t>
            </a:r>
            <a:r>
              <a:rPr lang="en-US" sz="2000" dirty="0">
                <a:solidFill>
                  <a:schemeClr val="tx1"/>
                </a:solidFill>
                <a:latin typeface="Calibri"/>
              </a:rPr>
              <a:t> </a:t>
            </a:r>
            <a:r>
              <a:rPr lang="en-US" sz="2000" b="1" dirty="0">
                <a:solidFill>
                  <a:schemeClr val="tx1"/>
                </a:solidFill>
                <a:latin typeface="Calibri"/>
              </a:rPr>
              <a:t>Files</a:t>
            </a:r>
            <a:r>
              <a:rPr lang="en-US" sz="2000" dirty="0">
                <a:solidFill>
                  <a:schemeClr val="tx1"/>
                </a:solidFill>
                <a:latin typeface="Calibri"/>
              </a:rPr>
              <a:t>(.</a:t>
            </a:r>
            <a:r>
              <a:rPr lang="en-US" sz="2000" b="1" err="1">
                <a:solidFill>
                  <a:schemeClr val="tx1"/>
                </a:solidFill>
                <a:latin typeface="Calibri"/>
              </a:rPr>
              <a:t>pkl</a:t>
            </a:r>
            <a:r>
              <a:rPr lang="en-US" sz="2000" dirty="0">
                <a:solidFill>
                  <a:schemeClr val="tx1"/>
                </a:solidFill>
                <a:latin typeface="Calibri"/>
              </a:rPr>
              <a:t>) - Model and File Management </a:t>
            </a:r>
          </a:p>
          <a:p>
            <a:pPr marL="285750" indent="-285750">
              <a:buChar char="•"/>
            </a:pPr>
            <a:r>
              <a:rPr lang="en-US" sz="2000" b="1" dirty="0">
                <a:solidFill>
                  <a:schemeClr val="tx1"/>
                </a:solidFill>
                <a:latin typeface="Calibri"/>
              </a:rPr>
              <a:t>GitHub</a:t>
            </a:r>
            <a:r>
              <a:rPr lang="en-US" sz="2000" dirty="0">
                <a:solidFill>
                  <a:schemeClr val="tx1"/>
                </a:solidFill>
                <a:latin typeface="Calibri"/>
              </a:rPr>
              <a:t> </a:t>
            </a:r>
          </a:p>
          <a:p>
            <a:br>
              <a:rPr lang="en-US" dirty="0"/>
            </a:br>
            <a:endParaRPr lang="en-US" sz="2000">
              <a:solidFill>
                <a:schemeClr val="tx1"/>
              </a:solidFill>
              <a:latin typeface="Calibri"/>
            </a:endParaRPr>
          </a:p>
        </p:txBody>
      </p:sp>
    </p:spTree>
    <p:extLst>
      <p:ext uri="{BB962C8B-B14F-4D97-AF65-F5344CB8AC3E}">
        <p14:creationId xmlns:p14="http://schemas.microsoft.com/office/powerpoint/2010/main" val="5645712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5C2B395F-F672-C688-00B1-03BA6B1DDD61}"/>
              </a:ext>
            </a:extLst>
          </p:cNvPr>
          <p:cNvSpPr txBox="1"/>
          <p:nvPr/>
        </p:nvSpPr>
        <p:spPr>
          <a:xfrm>
            <a:off x="427837" y="1642345"/>
            <a:ext cx="11399809" cy="50167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libri"/>
              </a:rPr>
              <a:t>1.Data Collection:</a:t>
            </a:r>
          </a:p>
          <a:p>
            <a:r>
              <a:rPr lang="en-US" sz="2000" dirty="0">
                <a:latin typeface="Calibri"/>
              </a:rPr>
              <a:t>We began by using a historical water quality dataset that includes various pollutants records at different stations over the years.</a:t>
            </a:r>
          </a:p>
          <a:p>
            <a:r>
              <a:rPr lang="en-US" sz="2000" b="1" dirty="0">
                <a:latin typeface="Calibri"/>
              </a:rPr>
              <a:t>2. Data Preprocessing:</a:t>
            </a:r>
          </a:p>
          <a:p>
            <a:r>
              <a:rPr lang="en-US" sz="2000" dirty="0">
                <a:latin typeface="Calibri"/>
              </a:rPr>
              <a:t>The missing and null values of the dataset were handled. Also add some features such as year and station ID. The categorial  variables were converted into numerical format using one-hot encoding.</a:t>
            </a:r>
          </a:p>
          <a:p>
            <a:r>
              <a:rPr lang="en-US" sz="2000" b="1" dirty="0">
                <a:latin typeface="Calibri"/>
              </a:rPr>
              <a:t>3. Model Development:</a:t>
            </a:r>
            <a:r>
              <a:rPr lang="en-US" sz="2000" dirty="0">
                <a:latin typeface="Calibri"/>
              </a:rPr>
              <a:t> </a:t>
            </a:r>
          </a:p>
          <a:p>
            <a:r>
              <a:rPr lang="en-US" sz="2000" dirty="0">
                <a:latin typeface="Calibri"/>
              </a:rPr>
              <a:t>Train machine learning models such as Random Forest and Logistic Regression to predict six major water pollutants such as O2, NO3, NO2, SO4, PO4 and Cl.</a:t>
            </a:r>
          </a:p>
          <a:p>
            <a:r>
              <a:rPr lang="en-US" sz="2000" b="1" dirty="0">
                <a:latin typeface="Calibri"/>
              </a:rPr>
              <a:t>4. Evaluation and Optimization:</a:t>
            </a:r>
          </a:p>
          <a:p>
            <a:r>
              <a:rPr lang="en-US" sz="2000" dirty="0">
                <a:latin typeface="Calibri"/>
              </a:rPr>
              <a:t>Evaluate performance using metrices like accuracy, F1-score, or RMSE. The model  was tested for accuracy and adjusted to ensure predictions are reliable.</a:t>
            </a:r>
          </a:p>
          <a:p>
            <a:r>
              <a:rPr lang="en-US" sz="2000" b="1" dirty="0">
                <a:latin typeface="Calibri"/>
              </a:rPr>
              <a:t>5. Deployment using </a:t>
            </a:r>
            <a:r>
              <a:rPr lang="en-US" sz="2000" b="1" err="1">
                <a:latin typeface="Calibri"/>
              </a:rPr>
              <a:t>Streamlit</a:t>
            </a:r>
            <a:r>
              <a:rPr lang="en-US" sz="2000" b="1" dirty="0">
                <a:latin typeface="Calibri"/>
              </a:rPr>
              <a:t>:</a:t>
            </a:r>
          </a:p>
          <a:p>
            <a:r>
              <a:rPr lang="en-US" sz="2000" dirty="0">
                <a:latin typeface="Calibri"/>
              </a:rPr>
              <a:t>Building a user-friendly web app using </a:t>
            </a:r>
            <a:r>
              <a:rPr lang="en-US" sz="2000" err="1">
                <a:latin typeface="Calibri"/>
              </a:rPr>
              <a:t>Streamlit</a:t>
            </a:r>
            <a:r>
              <a:rPr lang="en-US" sz="2000" dirty="0">
                <a:latin typeface="Calibri"/>
              </a:rPr>
              <a:t> where users input parameters  and receive real-time predictions from the trained model.</a:t>
            </a:r>
          </a:p>
          <a:p>
            <a:endParaRPr lang="en-US" sz="2000" dirty="0">
              <a:latin typeface="Calibri"/>
            </a:endParaRPr>
          </a:p>
        </p:txBody>
      </p:sp>
    </p:spTree>
    <p:extLst>
      <p:ext uri="{BB962C8B-B14F-4D97-AF65-F5344CB8AC3E}">
        <p14:creationId xmlns:p14="http://schemas.microsoft.com/office/powerpoint/2010/main" val="27067900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424D284A-9EA5-D71B-E245-CB697214FD60}"/>
              </a:ext>
            </a:extLst>
          </p:cNvPr>
          <p:cNvSpPr txBox="1"/>
          <p:nvPr/>
        </p:nvSpPr>
        <p:spPr>
          <a:xfrm>
            <a:off x="496843" y="1794158"/>
            <a:ext cx="11317001" cy="47200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EED708D1-DFA2-C100-C9C4-4036F1322657}"/>
              </a:ext>
            </a:extLst>
          </p:cNvPr>
          <p:cNvSpPr txBox="1"/>
          <p:nvPr/>
        </p:nvSpPr>
        <p:spPr>
          <a:xfrm>
            <a:off x="456298" y="2232795"/>
            <a:ext cx="1127559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ptos"/>
              </a:rPr>
              <a:t>Water pollution poses a significant risk to human as well as aquatic life. There is a growing need for a faster, cost effective, and scalable solution to predict water quality based on measurable environmental phases. We need to develop a machine learning-based predictive model that can automatically analyze the pollutants to determine the Water Quality Index (WQI) or classify the water as Safe or Unsafe for consumption or ecological use.</a:t>
            </a:r>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78A1EB2B-88AB-7EE1-4EA1-7CA474C93E0C}"/>
              </a:ext>
            </a:extLst>
          </p:cNvPr>
          <p:cNvSpPr txBox="1"/>
          <p:nvPr/>
        </p:nvSpPr>
        <p:spPr>
          <a:xfrm>
            <a:off x="448029" y="1820118"/>
            <a:ext cx="11088724"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To show the challenges of increasing water pollutants  at scale, we have developed a machine learning-based  system that can automatically predict the quality of water by predicting the concentration of  six key water  pollutants using two inputs year and  station ID. A Random Forest Classifier model was trained on historical water quality data which is capable to generate accurate and location specific  outputs.</a:t>
            </a:r>
            <a:endParaRPr lang="en-US" dirty="0"/>
          </a:p>
          <a:p>
            <a:endParaRPr lang="en-US" sz="1850" dirty="0"/>
          </a:p>
          <a:p>
            <a:r>
              <a:rPr lang="en-US" sz="1850" dirty="0"/>
              <a:t>For accessibility, we built a user-friendly web application using </a:t>
            </a:r>
            <a:r>
              <a:rPr lang="en-US" sz="1850" dirty="0" err="1"/>
              <a:t>Streamlit</a:t>
            </a:r>
            <a:r>
              <a:rPr lang="en-US" sz="1850" dirty="0"/>
              <a:t>, allowing users to input water samples and receive instant predictions. With just providing the year and station ID environmental officers can estimate pollutant levels for any monitored site.</a:t>
            </a:r>
            <a:endParaRPr lang="en-US" dirty="0"/>
          </a:p>
          <a:p>
            <a:endParaRPr lang="en-US" sz="1850" dirty="0"/>
          </a:p>
          <a:p>
            <a:r>
              <a:rPr lang="en-US" sz="1850" dirty="0"/>
              <a:t>This project offers a faster, cost-effective, and scalable alternative to manual water testing, supporting timely environmental monitoring and public health decision making. This predictive approach will help in protecting the water resources in India.</a:t>
            </a:r>
          </a:p>
        </p:txBody>
      </p:sp>
    </p:spTree>
    <p:extLst>
      <p:ext uri="{BB962C8B-B14F-4D97-AF65-F5344CB8AC3E}">
        <p14:creationId xmlns:p14="http://schemas.microsoft.com/office/powerpoint/2010/main" val="30029688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descr="A screenshot of a computer&#10;&#10;AI-generated content may be incorrect.">
            <a:extLst>
              <a:ext uri="{FF2B5EF4-FFF2-40B4-BE49-F238E27FC236}">
                <a16:creationId xmlns:a16="http://schemas.microsoft.com/office/drawing/2014/main" id="{47DDDC00-ABEE-5F1D-5731-0895F56082CC}"/>
              </a:ext>
            </a:extLst>
          </p:cNvPr>
          <p:cNvPicPr>
            <a:picLocks noChangeAspect="1"/>
          </p:cNvPicPr>
          <p:nvPr/>
        </p:nvPicPr>
        <p:blipFill>
          <a:blip r:embed="rId2"/>
          <a:stretch>
            <a:fillRect/>
          </a:stretch>
        </p:blipFill>
        <p:spPr>
          <a:xfrm>
            <a:off x="446995" y="1719648"/>
            <a:ext cx="8507441" cy="4922110"/>
          </a:xfrm>
          <a:prstGeom prst="rect">
            <a:avLst/>
          </a:prstGeom>
        </p:spPr>
      </p:pic>
    </p:spTree>
    <p:extLst>
      <p:ext uri="{BB962C8B-B14F-4D97-AF65-F5344CB8AC3E}">
        <p14:creationId xmlns:p14="http://schemas.microsoft.com/office/powerpoint/2010/main" val="1635949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EF8477A3-7B58-7360-19B0-30696AA40575}"/>
              </a:ext>
            </a:extLst>
          </p:cNvPr>
          <p:cNvSpPr txBox="1"/>
          <p:nvPr/>
        </p:nvSpPr>
        <p:spPr>
          <a:xfrm>
            <a:off x="270247" y="1595744"/>
            <a:ext cx="11543406"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dirty="0"/>
              <a:t>This project demonstrated the application of machine learning to predict the water quality based on important physicochemical parameters which address the environmental problems . By training the model in historical water quality data it  accurately predicted the  water quality classifying the six major water pollutants. It was aimed to reduce the heavy reliance on manual water testing. By putting just  two inputs "year" and "station ID" our model is able to estimate the concentration of six major pollutants. The clean and user friendly interface with the help of </a:t>
            </a:r>
            <a:r>
              <a:rPr lang="en-US" sz="1850" err="1"/>
              <a:t>Streamlit</a:t>
            </a:r>
            <a:r>
              <a:rPr lang="en-US" sz="1850" dirty="0"/>
              <a:t> made it more interactive, accessible, and easy to use  for the real time predictions. In general the project highlights  the </a:t>
            </a:r>
            <a:r>
              <a:rPr lang="en-US" sz="1850" err="1"/>
              <a:t>potentional</a:t>
            </a:r>
            <a:r>
              <a:rPr lang="en-US" sz="1850" dirty="0"/>
              <a:t> of this project in environmental monitoring, offering a scalable, cost-effective and efficient alternate to the traditional water testing methods. Also it helps to easily monitor the water quality for the future use. It contributes to sustainable waste management. </a:t>
            </a:r>
            <a:endParaRPr lang="en-US"/>
          </a:p>
          <a:p>
            <a:endParaRPr lang="en-US" sz="1850" dirty="0"/>
          </a:p>
          <a:p>
            <a:r>
              <a:rPr lang="en-US" sz="1850" dirty="0"/>
              <a:t>To conclude this project is  a step towards better water management and contributes to the  environmental sustainability. With future development, it has potential to reach across different regions to resolve the issue of collection of  water  quality data and also can contribute to clean water initiatives. </a:t>
            </a:r>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TotalTime>
  <Words>31</Words>
  <Application>Microsoft Office PowerPoint</Application>
  <PresentationFormat>Widescreen</PresentationFormat>
  <Paragraphs>11</Paragraphs>
  <Slides>10</Slides>
  <Notes>0</Notes>
  <HiddenSlides>1</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Mahesh Kurhe</cp:lastModifiedBy>
  <cp:revision>723</cp:revision>
  <dcterms:created xsi:type="dcterms:W3CDTF">2024-12-31T09:40:01Z</dcterms:created>
  <dcterms:modified xsi:type="dcterms:W3CDTF">2025-07-08T05:09:08Z</dcterms:modified>
</cp:coreProperties>
</file>