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66" r:id="rId4"/>
    <p:sldId id="274" r:id="rId5"/>
    <p:sldId id="275" r:id="rId6"/>
    <p:sldId id="276" r:id="rId7"/>
    <p:sldId id="277" r:id="rId8"/>
    <p:sldId id="278" r:id="rId9"/>
    <p:sldId id="279" r:id="rId10"/>
    <p:sldId id="280" r:id="rId11"/>
    <p:sldId id="281" r:id="rId12"/>
    <p:sldId id="282" r:id="rId13"/>
    <p:sldId id="288" r:id="rId14"/>
    <p:sldId id="289" r:id="rId15"/>
    <p:sldId id="290" r:id="rId16"/>
    <p:sldId id="291" r:id="rId17"/>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447" autoAdjust="0"/>
  </p:normalViewPr>
  <p:slideViewPr>
    <p:cSldViewPr>
      <p:cViewPr varScale="1">
        <p:scale>
          <a:sx n="39" d="100"/>
          <a:sy n="39" d="100"/>
        </p:scale>
        <p:origin x="940" y="52"/>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bit satpathy" userId="4720b32551bd98a9" providerId="LiveId" clId="{38D598E9-C3B1-4507-9739-98EEFCC007BD}"/>
    <pc:docChg chg="delSld">
      <pc:chgData name="sambit satpathy" userId="4720b32551bd98a9" providerId="LiveId" clId="{38D598E9-C3B1-4507-9739-98EEFCC007BD}" dt="2022-08-29T03:17:55.915" v="11" actId="47"/>
      <pc:docMkLst>
        <pc:docMk/>
      </pc:docMkLst>
      <pc:sldChg chg="del">
        <pc:chgData name="sambit satpathy" userId="4720b32551bd98a9" providerId="LiveId" clId="{38D598E9-C3B1-4507-9739-98EEFCC007BD}" dt="2022-08-29T03:17:55.915" v="11" actId="47"/>
        <pc:sldMkLst>
          <pc:docMk/>
          <pc:sldMk cId="3560997514" sldId="283"/>
        </pc:sldMkLst>
      </pc:sldChg>
      <pc:sldChg chg="del">
        <pc:chgData name="sambit satpathy" userId="4720b32551bd98a9" providerId="LiveId" clId="{38D598E9-C3B1-4507-9739-98EEFCC007BD}" dt="2022-08-29T03:17:55.074" v="10" actId="47"/>
        <pc:sldMkLst>
          <pc:docMk/>
          <pc:sldMk cId="2781274241" sldId="284"/>
        </pc:sldMkLst>
      </pc:sldChg>
      <pc:sldChg chg="del">
        <pc:chgData name="sambit satpathy" userId="4720b32551bd98a9" providerId="LiveId" clId="{38D598E9-C3B1-4507-9739-98EEFCC007BD}" dt="2022-08-29T03:17:54.489" v="9" actId="47"/>
        <pc:sldMkLst>
          <pc:docMk/>
          <pc:sldMk cId="3982571703" sldId="285"/>
        </pc:sldMkLst>
      </pc:sldChg>
      <pc:sldChg chg="del">
        <pc:chgData name="sambit satpathy" userId="4720b32551bd98a9" providerId="LiveId" clId="{38D598E9-C3B1-4507-9739-98EEFCC007BD}" dt="2022-08-29T03:17:54.067" v="8" actId="47"/>
        <pc:sldMkLst>
          <pc:docMk/>
          <pc:sldMk cId="1974683272" sldId="286"/>
        </pc:sldMkLst>
      </pc:sldChg>
      <pc:sldChg chg="del">
        <pc:chgData name="sambit satpathy" userId="4720b32551bd98a9" providerId="LiveId" clId="{38D598E9-C3B1-4507-9739-98EEFCC007BD}" dt="2022-08-29T03:17:53.547" v="7" actId="47"/>
        <pc:sldMkLst>
          <pc:docMk/>
          <pc:sldMk cId="3679577354" sldId="287"/>
        </pc:sldMkLst>
      </pc:sldChg>
      <pc:sldChg chg="del">
        <pc:chgData name="sambit satpathy" userId="4720b32551bd98a9" providerId="LiveId" clId="{38D598E9-C3B1-4507-9739-98EEFCC007BD}" dt="2022-08-29T03:17:52.632" v="6" actId="47"/>
        <pc:sldMkLst>
          <pc:docMk/>
          <pc:sldMk cId="1313726371" sldId="292"/>
        </pc:sldMkLst>
      </pc:sldChg>
      <pc:sldChg chg="del">
        <pc:chgData name="sambit satpathy" userId="4720b32551bd98a9" providerId="LiveId" clId="{38D598E9-C3B1-4507-9739-98EEFCC007BD}" dt="2022-08-29T03:17:51.157" v="4" actId="47"/>
        <pc:sldMkLst>
          <pc:docMk/>
          <pc:sldMk cId="210100022" sldId="293"/>
        </pc:sldMkLst>
      </pc:sldChg>
      <pc:sldChg chg="del">
        <pc:chgData name="sambit satpathy" userId="4720b32551bd98a9" providerId="LiveId" clId="{38D598E9-C3B1-4507-9739-98EEFCC007BD}" dt="2022-08-29T03:17:50.743" v="3" actId="47"/>
        <pc:sldMkLst>
          <pc:docMk/>
          <pc:sldMk cId="3380387741" sldId="294"/>
        </pc:sldMkLst>
      </pc:sldChg>
      <pc:sldChg chg="del">
        <pc:chgData name="sambit satpathy" userId="4720b32551bd98a9" providerId="LiveId" clId="{38D598E9-C3B1-4507-9739-98EEFCC007BD}" dt="2022-08-29T03:17:50.054" v="2" actId="47"/>
        <pc:sldMkLst>
          <pc:docMk/>
          <pc:sldMk cId="2892989676" sldId="295"/>
        </pc:sldMkLst>
      </pc:sldChg>
      <pc:sldChg chg="del">
        <pc:chgData name="sambit satpathy" userId="4720b32551bd98a9" providerId="LiveId" clId="{38D598E9-C3B1-4507-9739-98EEFCC007BD}" dt="2022-08-29T03:17:51.673" v="5" actId="47"/>
        <pc:sldMkLst>
          <pc:docMk/>
          <pc:sldMk cId="34100756" sldId="296"/>
        </pc:sldMkLst>
      </pc:sldChg>
      <pc:sldChg chg="del">
        <pc:chgData name="sambit satpathy" userId="4720b32551bd98a9" providerId="LiveId" clId="{38D598E9-C3B1-4507-9739-98EEFCC007BD}" dt="2022-08-29T03:17:49.600" v="1" actId="47"/>
        <pc:sldMkLst>
          <pc:docMk/>
          <pc:sldMk cId="2163853138" sldId="297"/>
        </pc:sldMkLst>
      </pc:sldChg>
      <pc:sldChg chg="del">
        <pc:chgData name="sambit satpathy" userId="4720b32551bd98a9" providerId="LiveId" clId="{38D598E9-C3B1-4507-9739-98EEFCC007BD}" dt="2022-08-29T03:17:49.174" v="0" actId="47"/>
        <pc:sldMkLst>
          <pc:docMk/>
          <pc:sldMk cId="2810848850" sldId="298"/>
        </pc:sldMkLst>
      </pc:sldChg>
    </pc:docChg>
  </pc:docChgLst>
  <pc:docChgLst>
    <pc:chgData name="sambit satpathy" userId="4720b32551bd98a9" providerId="LiveId" clId="{F4AAB09F-E0D5-468F-A428-74D652AA8EBB}"/>
    <pc:docChg chg="undo custSel addSld delSld modSld">
      <pc:chgData name="sambit satpathy" userId="4720b32551bd98a9" providerId="LiveId" clId="{F4AAB09F-E0D5-468F-A428-74D652AA8EBB}" dt="2022-08-02T06:54:10.911" v="721" actId="14100"/>
      <pc:docMkLst>
        <pc:docMk/>
      </pc:docMkLst>
      <pc:sldChg chg="modSp mod">
        <pc:chgData name="sambit satpathy" userId="4720b32551bd98a9" providerId="LiveId" clId="{F4AAB09F-E0D5-468F-A428-74D652AA8EBB}" dt="2022-08-02T03:30:06.846" v="486" actId="255"/>
        <pc:sldMkLst>
          <pc:docMk/>
          <pc:sldMk cId="0" sldId="256"/>
        </pc:sldMkLst>
        <pc:spChg chg="mod">
          <ac:chgData name="sambit satpathy" userId="4720b32551bd98a9" providerId="LiveId" clId="{F4AAB09F-E0D5-468F-A428-74D652AA8EBB}" dt="2022-08-02T02:52:47.097" v="52" actId="20577"/>
          <ac:spMkLst>
            <pc:docMk/>
            <pc:sldMk cId="0" sldId="256"/>
            <ac:spMk id="2" creationId="{00000000-0000-0000-0000-000000000000}"/>
          </ac:spMkLst>
        </pc:spChg>
        <pc:spChg chg="mod">
          <ac:chgData name="sambit satpathy" userId="4720b32551bd98a9" providerId="LiveId" clId="{F4AAB09F-E0D5-468F-A428-74D652AA8EBB}" dt="2022-08-02T03:30:06.846" v="486" actId="255"/>
          <ac:spMkLst>
            <pc:docMk/>
            <pc:sldMk cId="0" sldId="256"/>
            <ac:spMk id="3" creationId="{00000000-0000-0000-0000-000000000000}"/>
          </ac:spMkLst>
        </pc:spChg>
      </pc:sldChg>
      <pc:sldChg chg="modSp mod">
        <pc:chgData name="sambit satpathy" userId="4720b32551bd98a9" providerId="LiveId" clId="{F4AAB09F-E0D5-468F-A428-74D652AA8EBB}" dt="2022-08-02T02:56:09.614" v="282" actId="20577"/>
        <pc:sldMkLst>
          <pc:docMk/>
          <pc:sldMk cId="0" sldId="257"/>
        </pc:sldMkLst>
        <pc:spChg chg="mod">
          <ac:chgData name="sambit satpathy" userId="4720b32551bd98a9" providerId="LiveId" clId="{F4AAB09F-E0D5-468F-A428-74D652AA8EBB}" dt="2022-08-02T02:53:02.453" v="63" actId="20577"/>
          <ac:spMkLst>
            <pc:docMk/>
            <pc:sldMk cId="0" sldId="257"/>
            <ac:spMk id="6" creationId="{00000000-0000-0000-0000-000000000000}"/>
          </ac:spMkLst>
        </pc:spChg>
        <pc:spChg chg="mod">
          <ac:chgData name="sambit satpathy" userId="4720b32551bd98a9" providerId="LiveId" clId="{F4AAB09F-E0D5-468F-A428-74D652AA8EBB}" dt="2022-08-02T02:53:15.337" v="101" actId="20577"/>
          <ac:spMkLst>
            <pc:docMk/>
            <pc:sldMk cId="0" sldId="257"/>
            <ac:spMk id="7" creationId="{FBAF6285-C712-4680-AB1E-9EF503AFF606}"/>
          </ac:spMkLst>
        </pc:spChg>
        <pc:spChg chg="mod">
          <ac:chgData name="sambit satpathy" userId="4720b32551bd98a9" providerId="LiveId" clId="{F4AAB09F-E0D5-468F-A428-74D652AA8EBB}" dt="2022-08-02T02:54:58.592" v="209" actId="20577"/>
          <ac:spMkLst>
            <pc:docMk/>
            <pc:sldMk cId="0" sldId="257"/>
            <ac:spMk id="8" creationId="{F620938D-D988-4D05-A612-8872A72A8A5E}"/>
          </ac:spMkLst>
        </pc:spChg>
        <pc:spChg chg="mod">
          <ac:chgData name="sambit satpathy" userId="4720b32551bd98a9" providerId="LiveId" clId="{F4AAB09F-E0D5-468F-A428-74D652AA8EBB}" dt="2022-08-02T02:56:09.614" v="282" actId="20577"/>
          <ac:spMkLst>
            <pc:docMk/>
            <pc:sldMk cId="0" sldId="257"/>
            <ac:spMk id="9" creationId="{B146ED16-4A63-4E9B-82CB-8E6249982CC7}"/>
          </ac:spMkLst>
        </pc:spChg>
      </pc:sldChg>
      <pc:sldChg chg="del">
        <pc:chgData name="sambit satpathy" userId="4720b32551bd98a9" providerId="LiveId" clId="{F4AAB09F-E0D5-468F-A428-74D652AA8EBB}" dt="2022-08-02T03:21:19.592" v="466" actId="47"/>
        <pc:sldMkLst>
          <pc:docMk/>
          <pc:sldMk cId="0" sldId="261"/>
        </pc:sldMkLst>
      </pc:sldChg>
      <pc:sldChg chg="modSp mod">
        <pc:chgData name="sambit satpathy" userId="4720b32551bd98a9" providerId="LiveId" clId="{F4AAB09F-E0D5-468F-A428-74D652AA8EBB}" dt="2022-08-02T03:00:56.026" v="379" actId="20577"/>
        <pc:sldMkLst>
          <pc:docMk/>
          <pc:sldMk cId="0" sldId="266"/>
        </pc:sldMkLst>
        <pc:spChg chg="mod">
          <ac:chgData name="sambit satpathy" userId="4720b32551bd98a9" providerId="LiveId" clId="{F4AAB09F-E0D5-468F-A428-74D652AA8EBB}" dt="2022-08-02T03:00:56.026" v="379" actId="20577"/>
          <ac:spMkLst>
            <pc:docMk/>
            <pc:sldMk cId="0" sldId="266"/>
            <ac:spMk id="3" creationId="{00000000-0000-0000-0000-000000000000}"/>
          </ac:spMkLst>
        </pc:spChg>
        <pc:spChg chg="mod">
          <ac:chgData name="sambit satpathy" userId="4720b32551bd98a9" providerId="LiveId" clId="{F4AAB09F-E0D5-468F-A428-74D652AA8EBB}" dt="2022-08-02T03:00:30.971" v="366" actId="20577"/>
          <ac:spMkLst>
            <pc:docMk/>
            <pc:sldMk cId="0" sldId="266"/>
            <ac:spMk id="4" creationId="{00000000-0000-0000-0000-000000000000}"/>
          </ac:spMkLst>
        </pc:spChg>
      </pc:sldChg>
      <pc:sldChg chg="del">
        <pc:chgData name="sambit satpathy" userId="4720b32551bd98a9" providerId="LiveId" clId="{F4AAB09F-E0D5-468F-A428-74D652AA8EBB}" dt="2022-08-02T03:21:23.003" v="467" actId="47"/>
        <pc:sldMkLst>
          <pc:docMk/>
          <pc:sldMk cId="2462854986" sldId="270"/>
        </pc:sldMkLst>
      </pc:sldChg>
      <pc:sldChg chg="del">
        <pc:chgData name="sambit satpathy" userId="4720b32551bd98a9" providerId="LiveId" clId="{F4AAB09F-E0D5-468F-A428-74D652AA8EBB}" dt="2022-08-02T03:21:31.578" v="470" actId="47"/>
        <pc:sldMkLst>
          <pc:docMk/>
          <pc:sldMk cId="3290454555" sldId="271"/>
        </pc:sldMkLst>
      </pc:sldChg>
      <pc:sldChg chg="del">
        <pc:chgData name="sambit satpathy" userId="4720b32551bd98a9" providerId="LiveId" clId="{F4AAB09F-E0D5-468F-A428-74D652AA8EBB}" dt="2022-08-02T03:21:30.967" v="469" actId="47"/>
        <pc:sldMkLst>
          <pc:docMk/>
          <pc:sldMk cId="789257966" sldId="272"/>
        </pc:sldMkLst>
      </pc:sldChg>
      <pc:sldChg chg="del">
        <pc:chgData name="sambit satpathy" userId="4720b32551bd98a9" providerId="LiveId" clId="{F4AAB09F-E0D5-468F-A428-74D652AA8EBB}" dt="2022-08-02T03:21:29.168" v="468" actId="47"/>
        <pc:sldMkLst>
          <pc:docMk/>
          <pc:sldMk cId="1406791826" sldId="273"/>
        </pc:sldMkLst>
      </pc:sldChg>
      <pc:sldChg chg="modSp add mod">
        <pc:chgData name="sambit satpathy" userId="4720b32551bd98a9" providerId="LiveId" clId="{F4AAB09F-E0D5-468F-A428-74D652AA8EBB}" dt="2022-08-02T03:06:54.157" v="403" actId="20577"/>
        <pc:sldMkLst>
          <pc:docMk/>
          <pc:sldMk cId="1097767224" sldId="274"/>
        </pc:sldMkLst>
        <pc:spChg chg="mod">
          <ac:chgData name="sambit satpathy" userId="4720b32551bd98a9" providerId="LiveId" clId="{F4AAB09F-E0D5-468F-A428-74D652AA8EBB}" dt="2022-08-02T03:06:54.157" v="403" actId="20577"/>
          <ac:spMkLst>
            <pc:docMk/>
            <pc:sldMk cId="1097767224" sldId="274"/>
            <ac:spMk id="4" creationId="{00000000-0000-0000-0000-000000000000}"/>
          </ac:spMkLst>
        </pc:spChg>
      </pc:sldChg>
      <pc:sldChg chg="modSp add mod">
        <pc:chgData name="sambit satpathy" userId="4720b32551bd98a9" providerId="LiveId" clId="{F4AAB09F-E0D5-468F-A428-74D652AA8EBB}" dt="2022-08-02T03:17:45.204" v="441" actId="14100"/>
        <pc:sldMkLst>
          <pc:docMk/>
          <pc:sldMk cId="2894784712" sldId="275"/>
        </pc:sldMkLst>
        <pc:spChg chg="mod">
          <ac:chgData name="sambit satpathy" userId="4720b32551bd98a9" providerId="LiveId" clId="{F4AAB09F-E0D5-468F-A428-74D652AA8EBB}" dt="2022-08-02T03:09:20.177" v="406" actId="20577"/>
          <ac:spMkLst>
            <pc:docMk/>
            <pc:sldMk cId="2894784712" sldId="275"/>
            <ac:spMk id="3" creationId="{00000000-0000-0000-0000-000000000000}"/>
          </ac:spMkLst>
        </pc:spChg>
        <pc:spChg chg="mod">
          <ac:chgData name="sambit satpathy" userId="4720b32551bd98a9" providerId="LiveId" clId="{F4AAB09F-E0D5-468F-A428-74D652AA8EBB}" dt="2022-08-02T03:17:45.204" v="441" actId="14100"/>
          <ac:spMkLst>
            <pc:docMk/>
            <pc:sldMk cId="2894784712" sldId="275"/>
            <ac:spMk id="4" creationId="{00000000-0000-0000-0000-000000000000}"/>
          </ac:spMkLst>
        </pc:spChg>
      </pc:sldChg>
      <pc:sldChg chg="modSp add mod">
        <pc:chgData name="sambit satpathy" userId="4720b32551bd98a9" providerId="LiveId" clId="{F4AAB09F-E0D5-468F-A428-74D652AA8EBB}" dt="2022-08-02T03:21:38.517" v="471" actId="20577"/>
        <pc:sldMkLst>
          <pc:docMk/>
          <pc:sldMk cId="3474696533" sldId="276"/>
        </pc:sldMkLst>
        <pc:spChg chg="mod">
          <ac:chgData name="sambit satpathy" userId="4720b32551bd98a9" providerId="LiveId" clId="{F4AAB09F-E0D5-468F-A428-74D652AA8EBB}" dt="2022-08-02T03:21:38.517" v="471" actId="20577"/>
          <ac:spMkLst>
            <pc:docMk/>
            <pc:sldMk cId="3474696533" sldId="276"/>
            <ac:spMk id="4" creationId="{00000000-0000-0000-0000-000000000000}"/>
          </ac:spMkLst>
        </pc:spChg>
      </pc:sldChg>
      <pc:sldChg chg="modSp add mod">
        <pc:chgData name="sambit satpathy" userId="4720b32551bd98a9" providerId="LiveId" clId="{F4AAB09F-E0D5-468F-A428-74D652AA8EBB}" dt="2022-08-02T06:07:09.134" v="555" actId="14100"/>
        <pc:sldMkLst>
          <pc:docMk/>
          <pc:sldMk cId="2292059400" sldId="277"/>
        </pc:sldMkLst>
        <pc:spChg chg="mod">
          <ac:chgData name="sambit satpathy" userId="4720b32551bd98a9" providerId="LiveId" clId="{F4AAB09F-E0D5-468F-A428-74D652AA8EBB}" dt="2022-08-02T03:48:01.482" v="544" actId="122"/>
          <ac:spMkLst>
            <pc:docMk/>
            <pc:sldMk cId="2292059400" sldId="277"/>
            <ac:spMk id="3" creationId="{00000000-0000-0000-0000-000000000000}"/>
          </ac:spMkLst>
        </pc:spChg>
        <pc:spChg chg="mod">
          <ac:chgData name="sambit satpathy" userId="4720b32551bd98a9" providerId="LiveId" clId="{F4AAB09F-E0D5-468F-A428-74D652AA8EBB}" dt="2022-08-02T06:07:09.134" v="555" actId="14100"/>
          <ac:spMkLst>
            <pc:docMk/>
            <pc:sldMk cId="2292059400" sldId="277"/>
            <ac:spMk id="4" creationId="{00000000-0000-0000-0000-000000000000}"/>
          </ac:spMkLst>
        </pc:spChg>
      </pc:sldChg>
      <pc:sldChg chg="modSp add mod">
        <pc:chgData name="sambit satpathy" userId="4720b32551bd98a9" providerId="LiveId" clId="{F4AAB09F-E0D5-468F-A428-74D652AA8EBB}" dt="2022-08-02T06:54:10.911" v="721" actId="14100"/>
        <pc:sldMkLst>
          <pc:docMk/>
          <pc:sldMk cId="4147210916" sldId="278"/>
        </pc:sldMkLst>
        <pc:spChg chg="mod">
          <ac:chgData name="sambit satpathy" userId="4720b32551bd98a9" providerId="LiveId" clId="{F4AAB09F-E0D5-468F-A428-74D652AA8EBB}" dt="2022-08-02T06:13:09.630" v="572" actId="20577"/>
          <ac:spMkLst>
            <pc:docMk/>
            <pc:sldMk cId="4147210916" sldId="278"/>
            <ac:spMk id="3" creationId="{00000000-0000-0000-0000-000000000000}"/>
          </ac:spMkLst>
        </pc:spChg>
        <pc:spChg chg="mod">
          <ac:chgData name="sambit satpathy" userId="4720b32551bd98a9" providerId="LiveId" clId="{F4AAB09F-E0D5-468F-A428-74D652AA8EBB}" dt="2022-08-02T06:54:10.911" v="721" actId="14100"/>
          <ac:spMkLst>
            <pc:docMk/>
            <pc:sldMk cId="4147210916" sldId="278"/>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07D7F7AA-2E1D-41F8-8949-80C90554A32B}" type="datetimeFigureOut">
              <a:rPr lang="en-US" smtClean="0"/>
              <a:t>8/29/2022</a:t>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A484A87B-5E5B-469A-A18F-A331D6588E8C}" type="slidenum">
              <a:rPr lang="en-US" smtClean="0"/>
              <a:t>‹#›</a:t>
            </a:fld>
            <a:endParaRPr lang="en-US"/>
          </a:p>
        </p:txBody>
      </p:sp>
    </p:spTree>
    <p:extLst>
      <p:ext uri="{BB962C8B-B14F-4D97-AF65-F5344CB8AC3E}">
        <p14:creationId xmlns:p14="http://schemas.microsoft.com/office/powerpoint/2010/main" val="2085477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84A87B-5E5B-469A-A18F-A331D6588E8C}" type="slidenum">
              <a:rPr lang="en-US" smtClean="0"/>
              <a:t>3</a:t>
            </a:fld>
            <a:endParaRPr lang="en-US"/>
          </a:p>
        </p:txBody>
      </p:sp>
    </p:spTree>
    <p:extLst>
      <p:ext uri="{BB962C8B-B14F-4D97-AF65-F5344CB8AC3E}">
        <p14:creationId xmlns:p14="http://schemas.microsoft.com/office/powerpoint/2010/main" val="28786150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84A87B-5E5B-469A-A18F-A331D6588E8C}" type="slidenum">
              <a:rPr lang="en-US" smtClean="0"/>
              <a:t>12</a:t>
            </a:fld>
            <a:endParaRPr lang="en-US"/>
          </a:p>
        </p:txBody>
      </p:sp>
    </p:spTree>
    <p:extLst>
      <p:ext uri="{BB962C8B-B14F-4D97-AF65-F5344CB8AC3E}">
        <p14:creationId xmlns:p14="http://schemas.microsoft.com/office/powerpoint/2010/main" val="2973380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84A87B-5E5B-469A-A18F-A331D6588E8C}" type="slidenum">
              <a:rPr lang="en-US" smtClean="0"/>
              <a:t>13</a:t>
            </a:fld>
            <a:endParaRPr lang="en-US"/>
          </a:p>
        </p:txBody>
      </p:sp>
    </p:spTree>
    <p:extLst>
      <p:ext uri="{BB962C8B-B14F-4D97-AF65-F5344CB8AC3E}">
        <p14:creationId xmlns:p14="http://schemas.microsoft.com/office/powerpoint/2010/main" val="2849377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84A87B-5E5B-469A-A18F-A331D6588E8C}" type="slidenum">
              <a:rPr lang="en-US" smtClean="0"/>
              <a:t>14</a:t>
            </a:fld>
            <a:endParaRPr lang="en-US"/>
          </a:p>
        </p:txBody>
      </p:sp>
    </p:spTree>
    <p:extLst>
      <p:ext uri="{BB962C8B-B14F-4D97-AF65-F5344CB8AC3E}">
        <p14:creationId xmlns:p14="http://schemas.microsoft.com/office/powerpoint/2010/main" val="301763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84A87B-5E5B-469A-A18F-A331D6588E8C}" type="slidenum">
              <a:rPr lang="en-US" smtClean="0"/>
              <a:t>15</a:t>
            </a:fld>
            <a:endParaRPr lang="en-US"/>
          </a:p>
        </p:txBody>
      </p:sp>
    </p:spTree>
    <p:extLst>
      <p:ext uri="{BB962C8B-B14F-4D97-AF65-F5344CB8AC3E}">
        <p14:creationId xmlns:p14="http://schemas.microsoft.com/office/powerpoint/2010/main" val="32040671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84A87B-5E5B-469A-A18F-A331D6588E8C}" type="slidenum">
              <a:rPr lang="en-US" smtClean="0"/>
              <a:t>16</a:t>
            </a:fld>
            <a:endParaRPr lang="en-US"/>
          </a:p>
        </p:txBody>
      </p:sp>
    </p:spTree>
    <p:extLst>
      <p:ext uri="{BB962C8B-B14F-4D97-AF65-F5344CB8AC3E}">
        <p14:creationId xmlns:p14="http://schemas.microsoft.com/office/powerpoint/2010/main" val="3200320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84A87B-5E5B-469A-A18F-A331D6588E8C}" type="slidenum">
              <a:rPr lang="en-US" smtClean="0"/>
              <a:t>4</a:t>
            </a:fld>
            <a:endParaRPr lang="en-US"/>
          </a:p>
        </p:txBody>
      </p:sp>
    </p:spTree>
    <p:extLst>
      <p:ext uri="{BB962C8B-B14F-4D97-AF65-F5344CB8AC3E}">
        <p14:creationId xmlns:p14="http://schemas.microsoft.com/office/powerpoint/2010/main" val="754737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84A87B-5E5B-469A-A18F-A331D6588E8C}" type="slidenum">
              <a:rPr lang="en-US" smtClean="0"/>
              <a:t>5</a:t>
            </a:fld>
            <a:endParaRPr lang="en-US"/>
          </a:p>
        </p:txBody>
      </p:sp>
    </p:spTree>
    <p:extLst>
      <p:ext uri="{BB962C8B-B14F-4D97-AF65-F5344CB8AC3E}">
        <p14:creationId xmlns:p14="http://schemas.microsoft.com/office/powerpoint/2010/main" val="763495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84A87B-5E5B-469A-A18F-A331D6588E8C}" type="slidenum">
              <a:rPr lang="en-US" smtClean="0"/>
              <a:t>6</a:t>
            </a:fld>
            <a:endParaRPr lang="en-US"/>
          </a:p>
        </p:txBody>
      </p:sp>
    </p:spTree>
    <p:extLst>
      <p:ext uri="{BB962C8B-B14F-4D97-AF65-F5344CB8AC3E}">
        <p14:creationId xmlns:p14="http://schemas.microsoft.com/office/powerpoint/2010/main" val="4007142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84A87B-5E5B-469A-A18F-A331D6588E8C}" type="slidenum">
              <a:rPr lang="en-US" smtClean="0"/>
              <a:t>7</a:t>
            </a:fld>
            <a:endParaRPr lang="en-US"/>
          </a:p>
        </p:txBody>
      </p:sp>
    </p:spTree>
    <p:extLst>
      <p:ext uri="{BB962C8B-B14F-4D97-AF65-F5344CB8AC3E}">
        <p14:creationId xmlns:p14="http://schemas.microsoft.com/office/powerpoint/2010/main" val="3619129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84A87B-5E5B-469A-A18F-A331D6588E8C}" type="slidenum">
              <a:rPr lang="en-US" smtClean="0"/>
              <a:t>8</a:t>
            </a:fld>
            <a:endParaRPr lang="en-US"/>
          </a:p>
        </p:txBody>
      </p:sp>
    </p:spTree>
    <p:extLst>
      <p:ext uri="{BB962C8B-B14F-4D97-AF65-F5344CB8AC3E}">
        <p14:creationId xmlns:p14="http://schemas.microsoft.com/office/powerpoint/2010/main" val="3146376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84A87B-5E5B-469A-A18F-A331D6588E8C}" type="slidenum">
              <a:rPr lang="en-US" smtClean="0"/>
              <a:t>9</a:t>
            </a:fld>
            <a:endParaRPr lang="en-US"/>
          </a:p>
        </p:txBody>
      </p:sp>
    </p:spTree>
    <p:extLst>
      <p:ext uri="{BB962C8B-B14F-4D97-AF65-F5344CB8AC3E}">
        <p14:creationId xmlns:p14="http://schemas.microsoft.com/office/powerpoint/2010/main" val="4037848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84A87B-5E5B-469A-A18F-A331D6588E8C}" type="slidenum">
              <a:rPr lang="en-US" smtClean="0"/>
              <a:t>10</a:t>
            </a:fld>
            <a:endParaRPr lang="en-US"/>
          </a:p>
        </p:txBody>
      </p:sp>
    </p:spTree>
    <p:extLst>
      <p:ext uri="{BB962C8B-B14F-4D97-AF65-F5344CB8AC3E}">
        <p14:creationId xmlns:p14="http://schemas.microsoft.com/office/powerpoint/2010/main" val="1616657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84A87B-5E5B-469A-A18F-A331D6588E8C}" type="slidenum">
              <a:rPr lang="en-US" smtClean="0"/>
              <a:t>11</a:t>
            </a:fld>
            <a:endParaRPr lang="en-US"/>
          </a:p>
        </p:txBody>
      </p:sp>
    </p:spTree>
    <p:extLst>
      <p:ext uri="{BB962C8B-B14F-4D97-AF65-F5344CB8AC3E}">
        <p14:creationId xmlns:p14="http://schemas.microsoft.com/office/powerpoint/2010/main" val="1068505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911060" y="3533826"/>
            <a:ext cx="6465879" cy="1549400"/>
          </a:xfrm>
          <a:prstGeom prst="rect">
            <a:avLst/>
          </a:prstGeom>
        </p:spPr>
        <p:txBody>
          <a:bodyPr wrap="square" lIns="0" tIns="0" rIns="0" bIns="0">
            <a:spAutoFit/>
          </a:bodyPr>
          <a:lstStyle>
            <a:lvl1pPr>
              <a:defRPr sz="10000" b="0" i="0">
                <a:solidFill>
                  <a:schemeClr val="tx1"/>
                </a:solidFill>
                <a:latin typeface="Verdana"/>
                <a:cs typeface="Verdana"/>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718"/>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8000" b="0" i="0">
                <a:solidFill>
                  <a:schemeClr val="tx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1300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0" i="0">
                <a:solidFill>
                  <a:schemeClr val="tx1"/>
                </a:solidFill>
                <a:latin typeface="Verdana"/>
                <a:cs typeface="Verdan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0" i="0">
                <a:solidFill>
                  <a:schemeClr val="tx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F5F1EC"/>
          </a:solidFill>
        </p:spPr>
        <p:txBody>
          <a:bodyPr wrap="square" lIns="0" tIns="0" rIns="0" bIns="0" rtlCol="0"/>
          <a:lstStyle/>
          <a:p>
            <a:endParaRPr/>
          </a:p>
        </p:txBody>
      </p:sp>
      <p:sp>
        <p:nvSpPr>
          <p:cNvPr id="2" name="Holder 2"/>
          <p:cNvSpPr>
            <a:spLocks noGrp="1"/>
          </p:cNvSpPr>
          <p:nvPr>
            <p:ph type="title"/>
          </p:nvPr>
        </p:nvSpPr>
        <p:spPr>
          <a:xfrm>
            <a:off x="5084486" y="1619313"/>
            <a:ext cx="8119026" cy="1244600"/>
          </a:xfrm>
          <a:prstGeom prst="rect">
            <a:avLst/>
          </a:prstGeom>
        </p:spPr>
        <p:txBody>
          <a:bodyPr wrap="square" lIns="0" tIns="0" rIns="0" bIns="0">
            <a:spAutoFit/>
          </a:bodyPr>
          <a:lstStyle>
            <a:lvl1pPr>
              <a:defRPr sz="8000" b="0" i="0">
                <a:solidFill>
                  <a:schemeClr val="tx1"/>
                </a:solidFill>
                <a:latin typeface="Verdana"/>
                <a:cs typeface="Verdana"/>
              </a:defRPr>
            </a:lvl1pPr>
          </a:lstStyle>
          <a:p>
            <a:endParaRPr/>
          </a:p>
        </p:txBody>
      </p:sp>
      <p:sp>
        <p:nvSpPr>
          <p:cNvPr id="3" name="Holder 3"/>
          <p:cNvSpPr>
            <a:spLocks noGrp="1"/>
          </p:cNvSpPr>
          <p:nvPr>
            <p:ph type="body" idx="1"/>
          </p:nvPr>
        </p:nvSpPr>
        <p:spPr>
          <a:xfrm>
            <a:off x="4425167" y="2574918"/>
            <a:ext cx="9437664" cy="4635500"/>
          </a:xfrm>
          <a:prstGeom prst="rect">
            <a:avLst/>
          </a:prstGeom>
        </p:spPr>
        <p:txBody>
          <a:bodyPr wrap="square" lIns="0" tIns="0" rIns="0" bIns="0">
            <a:spAutoFit/>
          </a:bodyPr>
          <a:lstStyle>
            <a:lvl1pPr>
              <a:defRPr sz="13000" b="0" i="0">
                <a:solidFill>
                  <a:schemeClr val="tx1"/>
                </a:solidFill>
                <a:latin typeface="Verdana"/>
                <a:cs typeface="Verdana"/>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8/29/2022</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4425167" y="2574918"/>
            <a:ext cx="9437664" cy="2186496"/>
          </a:xfrm>
          <a:prstGeom prst="rect">
            <a:avLst/>
          </a:prstGeom>
        </p:spPr>
        <p:txBody>
          <a:bodyPr vert="horz" wrap="square" lIns="0" tIns="336550" rIns="0" bIns="0" rtlCol="0">
            <a:spAutoFit/>
          </a:bodyPr>
          <a:lstStyle/>
          <a:p>
            <a:pPr algn="ctr">
              <a:lnSpc>
                <a:spcPct val="100000"/>
              </a:lnSpc>
              <a:spcBef>
                <a:spcPts val="2650"/>
              </a:spcBef>
            </a:pPr>
            <a:r>
              <a:rPr lang="en-US" sz="6000" b="1" spc="-380" dirty="0"/>
              <a:t>Introduction to Data Mining</a:t>
            </a:r>
          </a:p>
        </p:txBody>
      </p:sp>
      <p:sp>
        <p:nvSpPr>
          <p:cNvPr id="3" name="object 3"/>
          <p:cNvSpPr txBox="1"/>
          <p:nvPr/>
        </p:nvSpPr>
        <p:spPr>
          <a:xfrm>
            <a:off x="7162800" y="8335163"/>
            <a:ext cx="5269076" cy="566822"/>
          </a:xfrm>
          <a:prstGeom prst="rect">
            <a:avLst/>
          </a:prstGeom>
        </p:spPr>
        <p:txBody>
          <a:bodyPr vert="horz" wrap="square" lIns="0" tIns="12700" rIns="0" bIns="0" rtlCol="0">
            <a:spAutoFit/>
          </a:bodyPr>
          <a:lstStyle/>
          <a:p>
            <a:pPr marL="12700">
              <a:lnSpc>
                <a:spcPct val="100000"/>
              </a:lnSpc>
              <a:spcBef>
                <a:spcPts val="100"/>
              </a:spcBef>
            </a:pPr>
            <a:r>
              <a:rPr sz="3600" b="1" dirty="0">
                <a:latin typeface="RobotoRegular"/>
                <a:cs typeface="RobotoRegular"/>
              </a:rPr>
              <a:t>By Dr.</a:t>
            </a:r>
            <a:r>
              <a:rPr sz="3600" b="1" spc="-95" dirty="0">
                <a:latin typeface="RobotoRegular"/>
                <a:cs typeface="RobotoRegular"/>
              </a:rPr>
              <a:t> </a:t>
            </a:r>
            <a:r>
              <a:rPr sz="3600" b="1" dirty="0">
                <a:latin typeface="RobotoRegular"/>
                <a:cs typeface="RobotoRegular"/>
              </a:rPr>
              <a:t>Sambit</a:t>
            </a:r>
            <a:r>
              <a:rPr lang="en-IN" sz="3600" b="1" dirty="0">
                <a:latin typeface="RobotoRegular"/>
                <a:cs typeface="RobotoRegular"/>
              </a:rPr>
              <a:t> Satpathy</a:t>
            </a:r>
            <a:endParaRPr sz="3600" b="1" dirty="0">
              <a:latin typeface="RobotoRegular"/>
              <a:cs typeface="RobotoRegular"/>
            </a:endParaRPr>
          </a:p>
        </p:txBody>
      </p:sp>
      <p:sp>
        <p:nvSpPr>
          <p:cNvPr id="4" name="object 4"/>
          <p:cNvSpPr/>
          <p:nvPr/>
        </p:nvSpPr>
        <p:spPr>
          <a:xfrm>
            <a:off x="0" y="7391308"/>
            <a:ext cx="3045460" cy="2362200"/>
          </a:xfrm>
          <a:custGeom>
            <a:avLst/>
            <a:gdLst/>
            <a:ahLst/>
            <a:cxnLst/>
            <a:rect l="l" t="t" r="r" b="b"/>
            <a:pathLst>
              <a:path w="3045460" h="2362200">
                <a:moveTo>
                  <a:pt x="0" y="346834"/>
                </a:moveTo>
                <a:lnTo>
                  <a:pt x="0" y="111333"/>
                </a:lnTo>
                <a:lnTo>
                  <a:pt x="3015389" y="0"/>
                </a:lnTo>
                <a:lnTo>
                  <a:pt x="3015389" y="260719"/>
                </a:lnTo>
                <a:lnTo>
                  <a:pt x="0" y="346834"/>
                </a:lnTo>
                <a:close/>
              </a:path>
              <a:path w="3045460" h="2362200">
                <a:moveTo>
                  <a:pt x="0" y="847187"/>
                </a:moveTo>
                <a:lnTo>
                  <a:pt x="0" y="675455"/>
                </a:lnTo>
                <a:lnTo>
                  <a:pt x="2856551" y="569211"/>
                </a:lnTo>
                <a:lnTo>
                  <a:pt x="2902014" y="573699"/>
                </a:lnTo>
                <a:lnTo>
                  <a:pt x="2937511" y="585804"/>
                </a:lnTo>
                <a:lnTo>
                  <a:pt x="2962443" y="603488"/>
                </a:lnTo>
                <a:lnTo>
                  <a:pt x="2976210" y="624710"/>
                </a:lnTo>
                <a:lnTo>
                  <a:pt x="2978210" y="647431"/>
                </a:lnTo>
                <a:lnTo>
                  <a:pt x="2967845" y="669612"/>
                </a:lnTo>
                <a:lnTo>
                  <a:pt x="2944514" y="689215"/>
                </a:lnTo>
                <a:lnTo>
                  <a:pt x="2907616" y="704199"/>
                </a:lnTo>
                <a:lnTo>
                  <a:pt x="2856551" y="712526"/>
                </a:lnTo>
                <a:lnTo>
                  <a:pt x="0" y="847187"/>
                </a:lnTo>
                <a:close/>
              </a:path>
              <a:path w="3045460" h="2362200">
                <a:moveTo>
                  <a:pt x="0" y="1350386"/>
                </a:moveTo>
                <a:lnTo>
                  <a:pt x="0" y="1185659"/>
                </a:lnTo>
                <a:lnTo>
                  <a:pt x="712720" y="1141269"/>
                </a:lnTo>
                <a:lnTo>
                  <a:pt x="1115523" y="1108160"/>
                </a:lnTo>
                <a:lnTo>
                  <a:pt x="2930297" y="927093"/>
                </a:lnTo>
                <a:lnTo>
                  <a:pt x="2978110" y="1075267"/>
                </a:lnTo>
                <a:lnTo>
                  <a:pt x="2967385" y="1077822"/>
                </a:lnTo>
                <a:lnTo>
                  <a:pt x="2928170" y="1085995"/>
                </a:lnTo>
                <a:lnTo>
                  <a:pt x="2849904" y="1100544"/>
                </a:lnTo>
                <a:lnTo>
                  <a:pt x="2722026" y="1122228"/>
                </a:lnTo>
                <a:lnTo>
                  <a:pt x="2675721" y="1128531"/>
                </a:lnTo>
                <a:lnTo>
                  <a:pt x="2581214" y="1137818"/>
                </a:lnTo>
                <a:lnTo>
                  <a:pt x="1572382" y="1206601"/>
                </a:lnTo>
                <a:lnTo>
                  <a:pt x="1338318" y="1226762"/>
                </a:lnTo>
                <a:lnTo>
                  <a:pt x="1173485" y="1243976"/>
                </a:lnTo>
                <a:lnTo>
                  <a:pt x="782971" y="1290378"/>
                </a:lnTo>
                <a:lnTo>
                  <a:pt x="458497" y="1319894"/>
                </a:lnTo>
                <a:lnTo>
                  <a:pt x="0" y="1350386"/>
                </a:lnTo>
                <a:close/>
              </a:path>
              <a:path w="3045460" h="2362200">
                <a:moveTo>
                  <a:pt x="754493" y="1946289"/>
                </a:moveTo>
                <a:lnTo>
                  <a:pt x="0" y="1942672"/>
                </a:lnTo>
                <a:lnTo>
                  <a:pt x="0" y="1771935"/>
                </a:lnTo>
                <a:lnTo>
                  <a:pt x="3015389" y="1694679"/>
                </a:lnTo>
                <a:lnTo>
                  <a:pt x="3020985" y="1696741"/>
                </a:lnTo>
                <a:lnTo>
                  <a:pt x="3032812" y="1706318"/>
                </a:lnTo>
                <a:lnTo>
                  <a:pt x="3043423" y="1728496"/>
                </a:lnTo>
                <a:lnTo>
                  <a:pt x="3045373" y="1768360"/>
                </a:lnTo>
                <a:lnTo>
                  <a:pt x="3041258" y="1807782"/>
                </a:lnTo>
                <a:lnTo>
                  <a:pt x="3029077" y="1849886"/>
                </a:lnTo>
                <a:lnTo>
                  <a:pt x="1083373" y="1943709"/>
                </a:lnTo>
                <a:lnTo>
                  <a:pt x="754493" y="1946289"/>
                </a:lnTo>
                <a:close/>
              </a:path>
              <a:path w="3045460" h="2362200">
                <a:moveTo>
                  <a:pt x="0" y="2361794"/>
                </a:moveTo>
                <a:lnTo>
                  <a:pt x="0" y="2274543"/>
                </a:lnTo>
                <a:lnTo>
                  <a:pt x="3014578" y="2103572"/>
                </a:lnTo>
                <a:lnTo>
                  <a:pt x="2978110" y="2211260"/>
                </a:lnTo>
                <a:lnTo>
                  <a:pt x="0" y="2361794"/>
                </a:lnTo>
                <a:close/>
              </a:path>
            </a:pathLst>
          </a:custGeom>
          <a:solidFill>
            <a:srgbClr val="E8B3A2"/>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28382" y="761352"/>
            <a:ext cx="16231235" cy="8229600"/>
          </a:xfrm>
          <a:custGeom>
            <a:avLst/>
            <a:gdLst/>
            <a:ahLst/>
            <a:cxnLst/>
            <a:rect l="l" t="t" r="r" b="b"/>
            <a:pathLst>
              <a:path w="16231235" h="8229600">
                <a:moveTo>
                  <a:pt x="15948467" y="8229593"/>
                </a:moveTo>
                <a:lnTo>
                  <a:pt x="282165" y="8229593"/>
                </a:lnTo>
                <a:lnTo>
                  <a:pt x="236267" y="8225914"/>
                </a:lnTo>
                <a:lnTo>
                  <a:pt x="192775" y="8215259"/>
                </a:lnTo>
                <a:lnTo>
                  <a:pt x="152260" y="8198199"/>
                </a:lnTo>
                <a:lnTo>
                  <a:pt x="115292" y="8175304"/>
                </a:lnTo>
                <a:lnTo>
                  <a:pt x="82445" y="8147148"/>
                </a:lnTo>
                <a:lnTo>
                  <a:pt x="54288" y="8114300"/>
                </a:lnTo>
                <a:lnTo>
                  <a:pt x="31394" y="8077333"/>
                </a:lnTo>
                <a:lnTo>
                  <a:pt x="14334" y="8036817"/>
                </a:lnTo>
                <a:lnTo>
                  <a:pt x="3678" y="7993325"/>
                </a:lnTo>
                <a:lnTo>
                  <a:pt x="0" y="7947427"/>
                </a:lnTo>
                <a:lnTo>
                  <a:pt x="0" y="282165"/>
                </a:lnTo>
                <a:lnTo>
                  <a:pt x="3678" y="236267"/>
                </a:lnTo>
                <a:lnTo>
                  <a:pt x="14334" y="192775"/>
                </a:lnTo>
                <a:lnTo>
                  <a:pt x="31394" y="152260"/>
                </a:lnTo>
                <a:lnTo>
                  <a:pt x="54288" y="115292"/>
                </a:lnTo>
                <a:lnTo>
                  <a:pt x="82445" y="82445"/>
                </a:lnTo>
                <a:lnTo>
                  <a:pt x="115292" y="54288"/>
                </a:lnTo>
                <a:lnTo>
                  <a:pt x="152260" y="31394"/>
                </a:lnTo>
                <a:lnTo>
                  <a:pt x="192775" y="14334"/>
                </a:lnTo>
                <a:lnTo>
                  <a:pt x="236267" y="3678"/>
                </a:lnTo>
                <a:lnTo>
                  <a:pt x="282165" y="0"/>
                </a:lnTo>
                <a:lnTo>
                  <a:pt x="15948467" y="0"/>
                </a:lnTo>
                <a:lnTo>
                  <a:pt x="15994365" y="3678"/>
                </a:lnTo>
                <a:lnTo>
                  <a:pt x="16037857" y="14334"/>
                </a:lnTo>
                <a:lnTo>
                  <a:pt x="16078372" y="31394"/>
                </a:lnTo>
                <a:lnTo>
                  <a:pt x="16115340" y="54288"/>
                </a:lnTo>
                <a:lnTo>
                  <a:pt x="16148187" y="82445"/>
                </a:lnTo>
                <a:lnTo>
                  <a:pt x="16176344" y="115292"/>
                </a:lnTo>
                <a:lnTo>
                  <a:pt x="16199238" y="152260"/>
                </a:lnTo>
                <a:lnTo>
                  <a:pt x="16216298" y="192775"/>
                </a:lnTo>
                <a:lnTo>
                  <a:pt x="16226954" y="236267"/>
                </a:lnTo>
                <a:lnTo>
                  <a:pt x="16230632" y="282165"/>
                </a:lnTo>
                <a:lnTo>
                  <a:pt x="16230632" y="7947427"/>
                </a:lnTo>
                <a:lnTo>
                  <a:pt x="16226954" y="7993325"/>
                </a:lnTo>
                <a:lnTo>
                  <a:pt x="16216298" y="8036817"/>
                </a:lnTo>
                <a:lnTo>
                  <a:pt x="16199238" y="8077333"/>
                </a:lnTo>
                <a:lnTo>
                  <a:pt x="16176344" y="8114300"/>
                </a:lnTo>
                <a:lnTo>
                  <a:pt x="16148187" y="8147148"/>
                </a:lnTo>
                <a:lnTo>
                  <a:pt x="16115340" y="8175304"/>
                </a:lnTo>
                <a:lnTo>
                  <a:pt x="16078372" y="8198199"/>
                </a:lnTo>
                <a:lnTo>
                  <a:pt x="16037857" y="8215259"/>
                </a:lnTo>
                <a:lnTo>
                  <a:pt x="15994365" y="8225914"/>
                </a:lnTo>
                <a:lnTo>
                  <a:pt x="15948467" y="8229593"/>
                </a:lnTo>
                <a:close/>
              </a:path>
            </a:pathLst>
          </a:custGeom>
          <a:solidFill>
            <a:srgbClr val="FFFFFF"/>
          </a:solidFill>
        </p:spPr>
        <p:txBody>
          <a:bodyPr wrap="square" lIns="0" tIns="0" rIns="0" bIns="0" rtlCol="0"/>
          <a:lstStyle/>
          <a:p>
            <a:endParaRPr lang="en-IN"/>
          </a:p>
        </p:txBody>
      </p:sp>
      <p:sp>
        <p:nvSpPr>
          <p:cNvPr id="3" name="object 3"/>
          <p:cNvSpPr txBox="1">
            <a:spLocks noGrp="1"/>
          </p:cNvSpPr>
          <p:nvPr>
            <p:ph type="title"/>
          </p:nvPr>
        </p:nvSpPr>
        <p:spPr>
          <a:xfrm>
            <a:off x="1518240" y="-112121"/>
            <a:ext cx="15507017" cy="2967479"/>
          </a:xfrm>
          <a:prstGeom prst="rect">
            <a:avLst/>
          </a:prstGeom>
        </p:spPr>
        <p:txBody>
          <a:bodyPr vert="horz" wrap="square" lIns="0" tIns="12700" rIns="0" bIns="0" rtlCol="0">
            <a:spAutoFit/>
          </a:bodyPr>
          <a:lstStyle/>
          <a:p>
            <a:pPr algn="ctr"/>
            <a:br>
              <a:rPr lang="en-US" sz="4800" b="1" dirty="0">
                <a:solidFill>
                  <a:srgbClr val="202124"/>
                </a:solidFill>
                <a:latin typeface="Google Sans"/>
              </a:rPr>
            </a:br>
            <a:r>
              <a:rPr lang="en-US" sz="4800" b="1" dirty="0">
                <a:solidFill>
                  <a:srgbClr val="202124"/>
                </a:solidFill>
                <a:latin typeface="Google Sans"/>
              </a:rPr>
              <a:t>Hungarian Institute of Cardiology. Budapest: Andras </a:t>
            </a:r>
            <a:r>
              <a:rPr lang="en-US" sz="4800" b="1" dirty="0" err="1">
                <a:solidFill>
                  <a:srgbClr val="202124"/>
                </a:solidFill>
                <a:latin typeface="Google Sans"/>
              </a:rPr>
              <a:t>Janosi</a:t>
            </a:r>
            <a:r>
              <a:rPr lang="en-US" sz="4800" b="1" dirty="0">
                <a:solidFill>
                  <a:srgbClr val="202124"/>
                </a:solidFill>
                <a:latin typeface="Google Sans"/>
              </a:rPr>
              <a:t>, M.D (UCI MACHINE LEARNING)</a:t>
            </a:r>
            <a:br>
              <a:rPr lang="en-US" sz="4800" b="0" i="0" dirty="0">
                <a:solidFill>
                  <a:srgbClr val="202124"/>
                </a:solidFill>
                <a:effectLst/>
                <a:latin typeface="Google Sans"/>
              </a:rPr>
            </a:br>
            <a:endParaRPr sz="4800" spc="-760" dirty="0"/>
          </a:p>
        </p:txBody>
      </p:sp>
      <p:sp>
        <p:nvSpPr>
          <p:cNvPr id="4" name="object 4"/>
          <p:cNvSpPr/>
          <p:nvPr/>
        </p:nvSpPr>
        <p:spPr>
          <a:xfrm>
            <a:off x="1295400" y="2247900"/>
            <a:ext cx="15163800" cy="7277748"/>
          </a:xfrm>
          <a:custGeom>
            <a:avLst/>
            <a:gdLst/>
            <a:ahLst/>
            <a:cxnLst/>
            <a:rect l="l" t="t" r="r" b="b"/>
            <a:pathLst>
              <a:path w="3810000" h="5381625">
                <a:moveTo>
                  <a:pt x="3675815" y="5381482"/>
                </a:moveTo>
                <a:lnTo>
                  <a:pt x="134183" y="5381482"/>
                </a:lnTo>
                <a:lnTo>
                  <a:pt x="91674" y="5374670"/>
                </a:lnTo>
                <a:lnTo>
                  <a:pt x="54827" y="5355682"/>
                </a:lnTo>
                <a:lnTo>
                  <a:pt x="25816" y="5326691"/>
                </a:lnTo>
                <a:lnTo>
                  <a:pt x="6816" y="5289870"/>
                </a:lnTo>
                <a:lnTo>
                  <a:pt x="0" y="5247389"/>
                </a:lnTo>
                <a:lnTo>
                  <a:pt x="0" y="134092"/>
                </a:lnTo>
                <a:lnTo>
                  <a:pt x="6816" y="91612"/>
                </a:lnTo>
                <a:lnTo>
                  <a:pt x="25816" y="54790"/>
                </a:lnTo>
                <a:lnTo>
                  <a:pt x="54827" y="25799"/>
                </a:lnTo>
                <a:lnTo>
                  <a:pt x="91674" y="6811"/>
                </a:lnTo>
                <a:lnTo>
                  <a:pt x="134183" y="0"/>
                </a:lnTo>
                <a:lnTo>
                  <a:pt x="3675815" y="0"/>
                </a:lnTo>
                <a:lnTo>
                  <a:pt x="3718324" y="6811"/>
                </a:lnTo>
                <a:lnTo>
                  <a:pt x="3755171" y="25799"/>
                </a:lnTo>
                <a:lnTo>
                  <a:pt x="3784182" y="54790"/>
                </a:lnTo>
                <a:lnTo>
                  <a:pt x="3803182" y="91612"/>
                </a:lnTo>
                <a:lnTo>
                  <a:pt x="3809999" y="134092"/>
                </a:lnTo>
                <a:lnTo>
                  <a:pt x="3809999" y="5247389"/>
                </a:lnTo>
                <a:lnTo>
                  <a:pt x="3803182" y="5289870"/>
                </a:lnTo>
                <a:lnTo>
                  <a:pt x="3784182" y="5326691"/>
                </a:lnTo>
                <a:lnTo>
                  <a:pt x="3755171" y="5355682"/>
                </a:lnTo>
                <a:lnTo>
                  <a:pt x="3718324" y="5374670"/>
                </a:lnTo>
                <a:lnTo>
                  <a:pt x="3675815" y="5381482"/>
                </a:lnTo>
                <a:close/>
              </a:path>
            </a:pathLst>
          </a:custGeom>
          <a:solidFill>
            <a:srgbClr val="F1D0C7"/>
          </a:solidFill>
        </p:spPr>
        <p:txBody>
          <a:bodyPr wrap="square" lIns="0" tIns="0" rIns="0" bIns="0" rtlCol="0"/>
          <a:lstStyle/>
          <a:p>
            <a:pPr algn="l"/>
            <a:endParaRPr lang="en-US" sz="3200" b="1" i="0" dirty="0">
              <a:solidFill>
                <a:srgbClr val="202124"/>
              </a:solidFill>
              <a:effectLst/>
              <a:latin typeface="Google Sans"/>
            </a:endParaRPr>
          </a:p>
          <a:p>
            <a:pPr algn="just"/>
            <a:r>
              <a:rPr lang="en-US" sz="3200" b="0" i="0" dirty="0">
                <a:solidFill>
                  <a:srgbClr val="202124"/>
                </a:solidFill>
                <a:effectLst/>
                <a:latin typeface="arial" panose="020B0604020202020204" pitchFamily="34" charset="0"/>
              </a:rPr>
              <a:t>Attribute Information:   -- Only 13 used</a:t>
            </a:r>
          </a:p>
          <a:p>
            <a:pPr algn="just"/>
            <a:r>
              <a:rPr lang="en-US" sz="3200" b="0" i="0" dirty="0">
                <a:solidFill>
                  <a:srgbClr val="202124"/>
                </a:solidFill>
                <a:effectLst/>
                <a:latin typeface="arial" panose="020B0604020202020204" pitchFamily="34" charset="0"/>
              </a:rPr>
              <a:t>      </a:t>
            </a:r>
          </a:p>
          <a:p>
            <a:pPr algn="just"/>
            <a:r>
              <a:rPr lang="en-US" sz="3200" b="0" i="0" dirty="0">
                <a:solidFill>
                  <a:srgbClr val="202124"/>
                </a:solidFill>
                <a:effectLst/>
                <a:latin typeface="arial" panose="020B0604020202020204" pitchFamily="34" charset="0"/>
              </a:rPr>
              <a:t>-- 1. #3  (age) )           -- 12. #44 (ca)    </a:t>
            </a:r>
          </a:p>
          <a:p>
            <a:pPr algn="just"/>
            <a:r>
              <a:rPr lang="en-US" sz="3200" b="0" i="0" dirty="0">
                <a:solidFill>
                  <a:srgbClr val="202124"/>
                </a:solidFill>
                <a:effectLst/>
                <a:latin typeface="arial" panose="020B0604020202020204" pitchFamily="34" charset="0"/>
              </a:rPr>
              <a:t> -- 2. #4  (sex)                13. #51 (</a:t>
            </a:r>
            <a:r>
              <a:rPr lang="en-US" sz="3200" b="0" i="0" dirty="0" err="1">
                <a:solidFill>
                  <a:srgbClr val="202124"/>
                </a:solidFill>
                <a:effectLst/>
                <a:latin typeface="arial" panose="020B0604020202020204" pitchFamily="34" charset="0"/>
              </a:rPr>
              <a:t>thal</a:t>
            </a:r>
            <a:r>
              <a:rPr lang="en-US" sz="3200" b="0" i="0" dirty="0">
                <a:solidFill>
                  <a:srgbClr val="202124"/>
                </a:solidFill>
                <a:effectLst/>
                <a:latin typeface="arial" panose="020B0604020202020204" pitchFamily="34" charset="0"/>
              </a:rPr>
              <a:t>)        </a:t>
            </a:r>
          </a:p>
          <a:p>
            <a:pPr algn="just"/>
            <a:r>
              <a:rPr lang="en-US" sz="3200" b="0" i="0" dirty="0">
                <a:solidFill>
                  <a:srgbClr val="202124"/>
                </a:solidFill>
                <a:effectLst/>
                <a:latin typeface="arial" panose="020B0604020202020204" pitchFamily="34" charset="0"/>
              </a:rPr>
              <a:t>-- 3. #9  (cp)             </a:t>
            </a:r>
          </a:p>
          <a:p>
            <a:pPr algn="just"/>
            <a:r>
              <a:rPr lang="en-US" sz="3200" b="0" i="0" dirty="0">
                <a:solidFill>
                  <a:srgbClr val="202124"/>
                </a:solidFill>
                <a:effectLst/>
                <a:latin typeface="arial" panose="020B0604020202020204" pitchFamily="34" charset="0"/>
              </a:rPr>
              <a:t> -- 4. #10 (</a:t>
            </a:r>
            <a:r>
              <a:rPr lang="en-US" sz="3200" b="0" i="0" dirty="0" err="1">
                <a:solidFill>
                  <a:srgbClr val="202124"/>
                </a:solidFill>
                <a:effectLst/>
                <a:latin typeface="arial" panose="020B0604020202020204" pitchFamily="34" charset="0"/>
              </a:rPr>
              <a:t>trestbps</a:t>
            </a:r>
            <a:r>
              <a:rPr lang="en-US" sz="3200" b="0" i="0" dirty="0">
                <a:solidFill>
                  <a:srgbClr val="202124"/>
                </a:solidFill>
                <a:effectLst/>
                <a:latin typeface="arial" panose="020B0604020202020204" pitchFamily="34" charset="0"/>
              </a:rPr>
              <a:t>)       </a:t>
            </a:r>
          </a:p>
          <a:p>
            <a:pPr algn="just"/>
            <a:r>
              <a:rPr lang="en-US" sz="3200" b="0" i="0" dirty="0">
                <a:solidFill>
                  <a:srgbClr val="202124"/>
                </a:solidFill>
                <a:effectLst/>
                <a:latin typeface="arial" panose="020B0604020202020204" pitchFamily="34" charset="0"/>
              </a:rPr>
              <a:t> -- 5. #12 (</a:t>
            </a:r>
            <a:r>
              <a:rPr lang="en-US" sz="3200" b="0" i="0" dirty="0" err="1">
                <a:solidFill>
                  <a:srgbClr val="202124"/>
                </a:solidFill>
                <a:effectLst/>
                <a:latin typeface="arial" panose="020B0604020202020204" pitchFamily="34" charset="0"/>
              </a:rPr>
              <a:t>chol</a:t>
            </a:r>
            <a:r>
              <a:rPr lang="en-US" sz="3200" b="0" i="0" dirty="0">
                <a:solidFill>
                  <a:srgbClr val="202124"/>
                </a:solidFill>
                <a:effectLst/>
                <a:latin typeface="arial" panose="020B0604020202020204" pitchFamily="34" charset="0"/>
              </a:rPr>
              <a:t>)          </a:t>
            </a:r>
          </a:p>
          <a:p>
            <a:pPr algn="just"/>
            <a:r>
              <a:rPr lang="en-US" sz="3200" b="0" i="0" dirty="0">
                <a:solidFill>
                  <a:srgbClr val="202124"/>
                </a:solidFill>
                <a:effectLst/>
                <a:latin typeface="arial" panose="020B0604020202020204" pitchFamily="34" charset="0"/>
              </a:rPr>
              <a:t>  -- 6. #16 (</a:t>
            </a:r>
            <a:r>
              <a:rPr lang="en-US" sz="3200" b="0" i="0" dirty="0" err="1">
                <a:solidFill>
                  <a:srgbClr val="202124"/>
                </a:solidFill>
                <a:effectLst/>
                <a:latin typeface="arial" panose="020B0604020202020204" pitchFamily="34" charset="0"/>
              </a:rPr>
              <a:t>fbs</a:t>
            </a:r>
            <a:r>
              <a:rPr lang="en-US" sz="3200" b="0" i="0" dirty="0">
                <a:solidFill>
                  <a:srgbClr val="202124"/>
                </a:solidFill>
                <a:effectLst/>
                <a:latin typeface="arial" panose="020B0604020202020204" pitchFamily="34" charset="0"/>
              </a:rPr>
              <a:t>)            </a:t>
            </a:r>
          </a:p>
          <a:p>
            <a:pPr algn="just"/>
            <a:r>
              <a:rPr lang="en-US" sz="3200" b="0" i="0" dirty="0">
                <a:solidFill>
                  <a:srgbClr val="202124"/>
                </a:solidFill>
                <a:effectLst/>
                <a:latin typeface="arial" panose="020B0604020202020204" pitchFamily="34" charset="0"/>
              </a:rPr>
              <a:t> -- 7. #19 (</a:t>
            </a:r>
            <a:r>
              <a:rPr lang="en-US" sz="3200" b="0" i="0" dirty="0" err="1">
                <a:solidFill>
                  <a:srgbClr val="202124"/>
                </a:solidFill>
                <a:effectLst/>
                <a:latin typeface="arial" panose="020B0604020202020204" pitchFamily="34" charset="0"/>
              </a:rPr>
              <a:t>restecg</a:t>
            </a:r>
            <a:r>
              <a:rPr lang="en-US" sz="3200" b="0" i="0" dirty="0">
                <a:solidFill>
                  <a:srgbClr val="202124"/>
                </a:solidFill>
                <a:effectLst/>
                <a:latin typeface="arial" panose="020B0604020202020204" pitchFamily="34" charset="0"/>
              </a:rPr>
              <a:t>)       </a:t>
            </a:r>
          </a:p>
          <a:p>
            <a:pPr algn="just"/>
            <a:r>
              <a:rPr lang="en-US" sz="3200" b="0" i="0" dirty="0">
                <a:solidFill>
                  <a:srgbClr val="202124"/>
                </a:solidFill>
                <a:effectLst/>
                <a:latin typeface="arial" panose="020B0604020202020204" pitchFamily="34" charset="0"/>
              </a:rPr>
              <a:t>  -- 8. #32 (</a:t>
            </a:r>
            <a:r>
              <a:rPr lang="en-US" sz="3200" b="0" i="0" dirty="0" err="1">
                <a:solidFill>
                  <a:srgbClr val="202124"/>
                </a:solidFill>
                <a:effectLst/>
                <a:latin typeface="arial" panose="020B0604020202020204" pitchFamily="34" charset="0"/>
              </a:rPr>
              <a:t>thalach</a:t>
            </a:r>
            <a:r>
              <a:rPr lang="en-US" sz="3200" b="0" i="0" dirty="0">
                <a:solidFill>
                  <a:srgbClr val="202124"/>
                </a:solidFill>
                <a:effectLst/>
                <a:latin typeface="arial" panose="020B0604020202020204" pitchFamily="34" charset="0"/>
              </a:rPr>
              <a:t>)        </a:t>
            </a:r>
          </a:p>
          <a:p>
            <a:pPr algn="just"/>
            <a:r>
              <a:rPr lang="en-US" sz="3200" b="0" i="0" dirty="0">
                <a:solidFill>
                  <a:srgbClr val="202124"/>
                </a:solidFill>
                <a:effectLst/>
                <a:latin typeface="arial" panose="020B0604020202020204" pitchFamily="34" charset="0"/>
              </a:rPr>
              <a:t> -- 9. #38 (</a:t>
            </a:r>
            <a:r>
              <a:rPr lang="en-US" sz="3200" b="0" i="0" dirty="0" err="1">
                <a:solidFill>
                  <a:srgbClr val="202124"/>
                </a:solidFill>
                <a:effectLst/>
                <a:latin typeface="arial" panose="020B0604020202020204" pitchFamily="34" charset="0"/>
              </a:rPr>
              <a:t>exang</a:t>
            </a:r>
            <a:r>
              <a:rPr lang="en-US" sz="3200" b="0" i="0" dirty="0">
                <a:solidFill>
                  <a:srgbClr val="202124"/>
                </a:solidFill>
                <a:effectLst/>
                <a:latin typeface="arial" panose="020B0604020202020204" pitchFamily="34" charset="0"/>
              </a:rPr>
              <a:t>)           </a:t>
            </a:r>
          </a:p>
          <a:p>
            <a:pPr algn="just"/>
            <a:r>
              <a:rPr lang="en-US" sz="3200" b="0" i="0" dirty="0">
                <a:solidFill>
                  <a:srgbClr val="202124"/>
                </a:solidFill>
                <a:effectLst/>
                <a:latin typeface="arial" panose="020B0604020202020204" pitchFamily="34" charset="0"/>
              </a:rPr>
              <a:t>-- 10. #40 (</a:t>
            </a:r>
            <a:r>
              <a:rPr lang="en-US" sz="3200" b="0" i="0" dirty="0" err="1">
                <a:solidFill>
                  <a:srgbClr val="202124"/>
                </a:solidFill>
                <a:effectLst/>
                <a:latin typeface="arial" panose="020B0604020202020204" pitchFamily="34" charset="0"/>
              </a:rPr>
              <a:t>oldpeak</a:t>
            </a:r>
            <a:r>
              <a:rPr lang="en-US" sz="3200" b="0" i="0" dirty="0">
                <a:solidFill>
                  <a:srgbClr val="202124"/>
                </a:solidFill>
                <a:effectLst/>
                <a:latin typeface="arial" panose="020B0604020202020204" pitchFamily="34" charset="0"/>
              </a:rPr>
              <a:t>)        </a:t>
            </a:r>
          </a:p>
          <a:p>
            <a:pPr algn="just"/>
            <a:r>
              <a:rPr lang="en-US" sz="3200" b="0" i="0" dirty="0">
                <a:solidFill>
                  <a:srgbClr val="202124"/>
                </a:solidFill>
                <a:effectLst/>
                <a:latin typeface="arial" panose="020B0604020202020204" pitchFamily="34" charset="0"/>
              </a:rPr>
              <a:t> -- 11. #41 (slope)</a:t>
            </a:r>
          </a:p>
          <a:p>
            <a:pPr marL="457200" indent="-457200" algn="l">
              <a:buFont typeface="Wingdings" panose="05000000000000000000" pitchFamily="2" charset="2"/>
              <a:buChar char="ü"/>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4654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28382" y="761352"/>
            <a:ext cx="16231235" cy="8229600"/>
          </a:xfrm>
          <a:custGeom>
            <a:avLst/>
            <a:gdLst/>
            <a:ahLst/>
            <a:cxnLst/>
            <a:rect l="l" t="t" r="r" b="b"/>
            <a:pathLst>
              <a:path w="16231235" h="8229600">
                <a:moveTo>
                  <a:pt x="15948467" y="8229593"/>
                </a:moveTo>
                <a:lnTo>
                  <a:pt x="282165" y="8229593"/>
                </a:lnTo>
                <a:lnTo>
                  <a:pt x="236267" y="8225914"/>
                </a:lnTo>
                <a:lnTo>
                  <a:pt x="192775" y="8215259"/>
                </a:lnTo>
                <a:lnTo>
                  <a:pt x="152260" y="8198199"/>
                </a:lnTo>
                <a:lnTo>
                  <a:pt x="115292" y="8175304"/>
                </a:lnTo>
                <a:lnTo>
                  <a:pt x="82445" y="8147148"/>
                </a:lnTo>
                <a:lnTo>
                  <a:pt x="54288" y="8114300"/>
                </a:lnTo>
                <a:lnTo>
                  <a:pt x="31394" y="8077333"/>
                </a:lnTo>
                <a:lnTo>
                  <a:pt x="14334" y="8036817"/>
                </a:lnTo>
                <a:lnTo>
                  <a:pt x="3678" y="7993325"/>
                </a:lnTo>
                <a:lnTo>
                  <a:pt x="0" y="7947427"/>
                </a:lnTo>
                <a:lnTo>
                  <a:pt x="0" y="282165"/>
                </a:lnTo>
                <a:lnTo>
                  <a:pt x="3678" y="236267"/>
                </a:lnTo>
                <a:lnTo>
                  <a:pt x="14334" y="192775"/>
                </a:lnTo>
                <a:lnTo>
                  <a:pt x="31394" y="152260"/>
                </a:lnTo>
                <a:lnTo>
                  <a:pt x="54288" y="115292"/>
                </a:lnTo>
                <a:lnTo>
                  <a:pt x="82445" y="82445"/>
                </a:lnTo>
                <a:lnTo>
                  <a:pt x="115292" y="54288"/>
                </a:lnTo>
                <a:lnTo>
                  <a:pt x="152260" y="31394"/>
                </a:lnTo>
                <a:lnTo>
                  <a:pt x="192775" y="14334"/>
                </a:lnTo>
                <a:lnTo>
                  <a:pt x="236267" y="3678"/>
                </a:lnTo>
                <a:lnTo>
                  <a:pt x="282165" y="0"/>
                </a:lnTo>
                <a:lnTo>
                  <a:pt x="15948467" y="0"/>
                </a:lnTo>
                <a:lnTo>
                  <a:pt x="15994365" y="3678"/>
                </a:lnTo>
                <a:lnTo>
                  <a:pt x="16037857" y="14334"/>
                </a:lnTo>
                <a:lnTo>
                  <a:pt x="16078372" y="31394"/>
                </a:lnTo>
                <a:lnTo>
                  <a:pt x="16115340" y="54288"/>
                </a:lnTo>
                <a:lnTo>
                  <a:pt x="16148187" y="82445"/>
                </a:lnTo>
                <a:lnTo>
                  <a:pt x="16176344" y="115292"/>
                </a:lnTo>
                <a:lnTo>
                  <a:pt x="16199238" y="152260"/>
                </a:lnTo>
                <a:lnTo>
                  <a:pt x="16216298" y="192775"/>
                </a:lnTo>
                <a:lnTo>
                  <a:pt x="16226954" y="236267"/>
                </a:lnTo>
                <a:lnTo>
                  <a:pt x="16230632" y="282165"/>
                </a:lnTo>
                <a:lnTo>
                  <a:pt x="16230632" y="7947427"/>
                </a:lnTo>
                <a:lnTo>
                  <a:pt x="16226954" y="7993325"/>
                </a:lnTo>
                <a:lnTo>
                  <a:pt x="16216298" y="8036817"/>
                </a:lnTo>
                <a:lnTo>
                  <a:pt x="16199238" y="8077333"/>
                </a:lnTo>
                <a:lnTo>
                  <a:pt x="16176344" y="8114300"/>
                </a:lnTo>
                <a:lnTo>
                  <a:pt x="16148187" y="8147148"/>
                </a:lnTo>
                <a:lnTo>
                  <a:pt x="16115340" y="8175304"/>
                </a:lnTo>
                <a:lnTo>
                  <a:pt x="16078372" y="8198199"/>
                </a:lnTo>
                <a:lnTo>
                  <a:pt x="16037857" y="8215259"/>
                </a:lnTo>
                <a:lnTo>
                  <a:pt x="15994365" y="8225914"/>
                </a:lnTo>
                <a:lnTo>
                  <a:pt x="15948467" y="8229593"/>
                </a:lnTo>
                <a:close/>
              </a:path>
            </a:pathLst>
          </a:custGeom>
          <a:solidFill>
            <a:srgbClr val="FFFFFF"/>
          </a:solidFill>
        </p:spPr>
        <p:txBody>
          <a:bodyPr wrap="square" lIns="0" tIns="0" rIns="0" bIns="0" rtlCol="0"/>
          <a:lstStyle/>
          <a:p>
            <a:endParaRPr lang="en-IN"/>
          </a:p>
        </p:txBody>
      </p:sp>
      <p:sp>
        <p:nvSpPr>
          <p:cNvPr id="3" name="object 3"/>
          <p:cNvSpPr txBox="1">
            <a:spLocks noGrp="1"/>
          </p:cNvSpPr>
          <p:nvPr>
            <p:ph type="title"/>
          </p:nvPr>
        </p:nvSpPr>
        <p:spPr>
          <a:xfrm>
            <a:off x="762000" y="798517"/>
            <a:ext cx="15507017" cy="1490152"/>
          </a:xfrm>
          <a:prstGeom prst="rect">
            <a:avLst/>
          </a:prstGeom>
        </p:spPr>
        <p:txBody>
          <a:bodyPr vert="horz" wrap="square" lIns="0" tIns="12700" rIns="0" bIns="0" rtlCol="0">
            <a:spAutoFit/>
          </a:bodyPr>
          <a:lstStyle/>
          <a:p>
            <a:pPr algn="ctr"/>
            <a:r>
              <a:rPr lang="en-US" sz="4800" b="1" dirty="0">
                <a:solidFill>
                  <a:srgbClr val="202124"/>
                </a:solidFill>
                <a:latin typeface="Google Sans"/>
              </a:rPr>
              <a:t>Data Mining Architecture</a:t>
            </a:r>
            <a:br>
              <a:rPr lang="en-US" sz="4800" b="0" i="0" dirty="0">
                <a:solidFill>
                  <a:srgbClr val="202124"/>
                </a:solidFill>
                <a:effectLst/>
                <a:latin typeface="Google Sans"/>
              </a:rPr>
            </a:br>
            <a:endParaRPr lang="en-US" sz="4800" spc="-760" dirty="0"/>
          </a:p>
        </p:txBody>
      </p:sp>
      <p:pic>
        <p:nvPicPr>
          <p:cNvPr id="6" name="Picture 5">
            <a:extLst>
              <a:ext uri="{FF2B5EF4-FFF2-40B4-BE49-F238E27FC236}">
                <a16:creationId xmlns:a16="http://schemas.microsoft.com/office/drawing/2014/main" id="{CA87A36E-C6DB-DDFC-19C8-1CE8A6A42E30}"/>
              </a:ext>
            </a:extLst>
          </p:cNvPr>
          <p:cNvPicPr>
            <a:picLocks noChangeAspect="1"/>
          </p:cNvPicPr>
          <p:nvPr/>
        </p:nvPicPr>
        <p:blipFill>
          <a:blip r:embed="rId3"/>
          <a:stretch>
            <a:fillRect/>
          </a:stretch>
        </p:blipFill>
        <p:spPr>
          <a:xfrm>
            <a:off x="4210208" y="1543593"/>
            <a:ext cx="8610600" cy="7240446"/>
          </a:xfrm>
          <a:prstGeom prst="rect">
            <a:avLst/>
          </a:prstGeom>
        </p:spPr>
      </p:pic>
    </p:spTree>
    <p:extLst>
      <p:ext uri="{BB962C8B-B14F-4D97-AF65-F5344CB8AC3E}">
        <p14:creationId xmlns:p14="http://schemas.microsoft.com/office/powerpoint/2010/main" val="891561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28382" y="761352"/>
            <a:ext cx="16231235" cy="8229600"/>
          </a:xfrm>
          <a:custGeom>
            <a:avLst/>
            <a:gdLst/>
            <a:ahLst/>
            <a:cxnLst/>
            <a:rect l="l" t="t" r="r" b="b"/>
            <a:pathLst>
              <a:path w="16231235" h="8229600">
                <a:moveTo>
                  <a:pt x="15948467" y="8229593"/>
                </a:moveTo>
                <a:lnTo>
                  <a:pt x="282165" y="8229593"/>
                </a:lnTo>
                <a:lnTo>
                  <a:pt x="236267" y="8225914"/>
                </a:lnTo>
                <a:lnTo>
                  <a:pt x="192775" y="8215259"/>
                </a:lnTo>
                <a:lnTo>
                  <a:pt x="152260" y="8198199"/>
                </a:lnTo>
                <a:lnTo>
                  <a:pt x="115292" y="8175304"/>
                </a:lnTo>
                <a:lnTo>
                  <a:pt x="82445" y="8147148"/>
                </a:lnTo>
                <a:lnTo>
                  <a:pt x="54288" y="8114300"/>
                </a:lnTo>
                <a:lnTo>
                  <a:pt x="31394" y="8077333"/>
                </a:lnTo>
                <a:lnTo>
                  <a:pt x="14334" y="8036817"/>
                </a:lnTo>
                <a:lnTo>
                  <a:pt x="3678" y="7993325"/>
                </a:lnTo>
                <a:lnTo>
                  <a:pt x="0" y="7947427"/>
                </a:lnTo>
                <a:lnTo>
                  <a:pt x="0" y="282165"/>
                </a:lnTo>
                <a:lnTo>
                  <a:pt x="3678" y="236267"/>
                </a:lnTo>
                <a:lnTo>
                  <a:pt x="14334" y="192775"/>
                </a:lnTo>
                <a:lnTo>
                  <a:pt x="31394" y="152260"/>
                </a:lnTo>
                <a:lnTo>
                  <a:pt x="54288" y="115292"/>
                </a:lnTo>
                <a:lnTo>
                  <a:pt x="82445" y="82445"/>
                </a:lnTo>
                <a:lnTo>
                  <a:pt x="115292" y="54288"/>
                </a:lnTo>
                <a:lnTo>
                  <a:pt x="152260" y="31394"/>
                </a:lnTo>
                <a:lnTo>
                  <a:pt x="192775" y="14334"/>
                </a:lnTo>
                <a:lnTo>
                  <a:pt x="236267" y="3678"/>
                </a:lnTo>
                <a:lnTo>
                  <a:pt x="282165" y="0"/>
                </a:lnTo>
                <a:lnTo>
                  <a:pt x="15948467" y="0"/>
                </a:lnTo>
                <a:lnTo>
                  <a:pt x="15994365" y="3678"/>
                </a:lnTo>
                <a:lnTo>
                  <a:pt x="16037857" y="14334"/>
                </a:lnTo>
                <a:lnTo>
                  <a:pt x="16078372" y="31394"/>
                </a:lnTo>
                <a:lnTo>
                  <a:pt x="16115340" y="54288"/>
                </a:lnTo>
                <a:lnTo>
                  <a:pt x="16148187" y="82445"/>
                </a:lnTo>
                <a:lnTo>
                  <a:pt x="16176344" y="115292"/>
                </a:lnTo>
                <a:lnTo>
                  <a:pt x="16199238" y="152260"/>
                </a:lnTo>
                <a:lnTo>
                  <a:pt x="16216298" y="192775"/>
                </a:lnTo>
                <a:lnTo>
                  <a:pt x="16226954" y="236267"/>
                </a:lnTo>
                <a:lnTo>
                  <a:pt x="16230632" y="282165"/>
                </a:lnTo>
                <a:lnTo>
                  <a:pt x="16230632" y="7947427"/>
                </a:lnTo>
                <a:lnTo>
                  <a:pt x="16226954" y="7993325"/>
                </a:lnTo>
                <a:lnTo>
                  <a:pt x="16216298" y="8036817"/>
                </a:lnTo>
                <a:lnTo>
                  <a:pt x="16199238" y="8077333"/>
                </a:lnTo>
                <a:lnTo>
                  <a:pt x="16176344" y="8114300"/>
                </a:lnTo>
                <a:lnTo>
                  <a:pt x="16148187" y="8147148"/>
                </a:lnTo>
                <a:lnTo>
                  <a:pt x="16115340" y="8175304"/>
                </a:lnTo>
                <a:lnTo>
                  <a:pt x="16078372" y="8198199"/>
                </a:lnTo>
                <a:lnTo>
                  <a:pt x="16037857" y="8215259"/>
                </a:lnTo>
                <a:lnTo>
                  <a:pt x="15994365" y="8225914"/>
                </a:lnTo>
                <a:lnTo>
                  <a:pt x="15948467" y="8229593"/>
                </a:lnTo>
                <a:close/>
              </a:path>
            </a:pathLst>
          </a:custGeom>
          <a:solidFill>
            <a:srgbClr val="FFFFFF"/>
          </a:solidFill>
        </p:spPr>
        <p:txBody>
          <a:bodyPr wrap="square" lIns="0" tIns="0" rIns="0" bIns="0" rtlCol="0"/>
          <a:lstStyle/>
          <a:p>
            <a:endParaRPr lang="en-IN"/>
          </a:p>
        </p:txBody>
      </p:sp>
      <p:sp>
        <p:nvSpPr>
          <p:cNvPr id="3" name="object 3"/>
          <p:cNvSpPr txBox="1">
            <a:spLocks noGrp="1"/>
          </p:cNvSpPr>
          <p:nvPr>
            <p:ph type="title"/>
          </p:nvPr>
        </p:nvSpPr>
        <p:spPr>
          <a:xfrm>
            <a:off x="1518240" y="-112121"/>
            <a:ext cx="15507017" cy="1490152"/>
          </a:xfrm>
          <a:prstGeom prst="rect">
            <a:avLst/>
          </a:prstGeom>
        </p:spPr>
        <p:txBody>
          <a:bodyPr vert="horz" wrap="square" lIns="0" tIns="12700" rIns="0" bIns="0" rtlCol="0">
            <a:spAutoFit/>
          </a:bodyPr>
          <a:lstStyle/>
          <a:p>
            <a:pPr algn="ctr"/>
            <a:r>
              <a:rPr lang="en-US" sz="4800" b="1" dirty="0">
                <a:solidFill>
                  <a:srgbClr val="202124"/>
                </a:solidFill>
                <a:latin typeface="Google Sans"/>
              </a:rPr>
              <a:t>Knowledge Discovery in Databases (KDD) Model</a:t>
            </a:r>
            <a:br>
              <a:rPr lang="en-US" sz="4800" b="0" i="0" dirty="0">
                <a:solidFill>
                  <a:srgbClr val="202124"/>
                </a:solidFill>
                <a:effectLst/>
                <a:latin typeface="Google Sans"/>
              </a:rPr>
            </a:br>
            <a:endParaRPr sz="4800" spc="-760" dirty="0"/>
          </a:p>
        </p:txBody>
      </p:sp>
      <p:pic>
        <p:nvPicPr>
          <p:cNvPr id="6" name="Picture 5">
            <a:extLst>
              <a:ext uri="{FF2B5EF4-FFF2-40B4-BE49-F238E27FC236}">
                <a16:creationId xmlns:a16="http://schemas.microsoft.com/office/drawing/2014/main" id="{AEDFC0B6-4298-CDA8-B79C-C2FA783DA4CF}"/>
              </a:ext>
            </a:extLst>
          </p:cNvPr>
          <p:cNvPicPr>
            <a:picLocks noChangeAspect="1"/>
          </p:cNvPicPr>
          <p:nvPr/>
        </p:nvPicPr>
        <p:blipFill>
          <a:blip r:embed="rId3"/>
          <a:stretch>
            <a:fillRect/>
          </a:stretch>
        </p:blipFill>
        <p:spPr>
          <a:xfrm>
            <a:off x="2133600" y="1090953"/>
            <a:ext cx="13411199" cy="7752699"/>
          </a:xfrm>
          <a:prstGeom prst="rect">
            <a:avLst/>
          </a:prstGeom>
        </p:spPr>
      </p:pic>
    </p:spTree>
    <p:extLst>
      <p:ext uri="{BB962C8B-B14F-4D97-AF65-F5344CB8AC3E}">
        <p14:creationId xmlns:p14="http://schemas.microsoft.com/office/powerpoint/2010/main" val="3976230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28382" y="761352"/>
            <a:ext cx="16231235" cy="8229600"/>
          </a:xfrm>
          <a:custGeom>
            <a:avLst/>
            <a:gdLst/>
            <a:ahLst/>
            <a:cxnLst/>
            <a:rect l="l" t="t" r="r" b="b"/>
            <a:pathLst>
              <a:path w="16231235" h="8229600">
                <a:moveTo>
                  <a:pt x="15948467" y="8229593"/>
                </a:moveTo>
                <a:lnTo>
                  <a:pt x="282165" y="8229593"/>
                </a:lnTo>
                <a:lnTo>
                  <a:pt x="236267" y="8225914"/>
                </a:lnTo>
                <a:lnTo>
                  <a:pt x="192775" y="8215259"/>
                </a:lnTo>
                <a:lnTo>
                  <a:pt x="152260" y="8198199"/>
                </a:lnTo>
                <a:lnTo>
                  <a:pt x="115292" y="8175304"/>
                </a:lnTo>
                <a:lnTo>
                  <a:pt x="82445" y="8147148"/>
                </a:lnTo>
                <a:lnTo>
                  <a:pt x="54288" y="8114300"/>
                </a:lnTo>
                <a:lnTo>
                  <a:pt x="31394" y="8077333"/>
                </a:lnTo>
                <a:lnTo>
                  <a:pt x="14334" y="8036817"/>
                </a:lnTo>
                <a:lnTo>
                  <a:pt x="3678" y="7993325"/>
                </a:lnTo>
                <a:lnTo>
                  <a:pt x="0" y="7947427"/>
                </a:lnTo>
                <a:lnTo>
                  <a:pt x="0" y="282165"/>
                </a:lnTo>
                <a:lnTo>
                  <a:pt x="3678" y="236267"/>
                </a:lnTo>
                <a:lnTo>
                  <a:pt x="14334" y="192775"/>
                </a:lnTo>
                <a:lnTo>
                  <a:pt x="31394" y="152260"/>
                </a:lnTo>
                <a:lnTo>
                  <a:pt x="54288" y="115292"/>
                </a:lnTo>
                <a:lnTo>
                  <a:pt x="82445" y="82445"/>
                </a:lnTo>
                <a:lnTo>
                  <a:pt x="115292" y="54288"/>
                </a:lnTo>
                <a:lnTo>
                  <a:pt x="152260" y="31394"/>
                </a:lnTo>
                <a:lnTo>
                  <a:pt x="192775" y="14334"/>
                </a:lnTo>
                <a:lnTo>
                  <a:pt x="236267" y="3678"/>
                </a:lnTo>
                <a:lnTo>
                  <a:pt x="282165" y="0"/>
                </a:lnTo>
                <a:lnTo>
                  <a:pt x="15948467" y="0"/>
                </a:lnTo>
                <a:lnTo>
                  <a:pt x="15994365" y="3678"/>
                </a:lnTo>
                <a:lnTo>
                  <a:pt x="16037857" y="14334"/>
                </a:lnTo>
                <a:lnTo>
                  <a:pt x="16078372" y="31394"/>
                </a:lnTo>
                <a:lnTo>
                  <a:pt x="16115340" y="54288"/>
                </a:lnTo>
                <a:lnTo>
                  <a:pt x="16148187" y="82445"/>
                </a:lnTo>
                <a:lnTo>
                  <a:pt x="16176344" y="115292"/>
                </a:lnTo>
                <a:lnTo>
                  <a:pt x="16199238" y="152260"/>
                </a:lnTo>
                <a:lnTo>
                  <a:pt x="16216298" y="192775"/>
                </a:lnTo>
                <a:lnTo>
                  <a:pt x="16226954" y="236267"/>
                </a:lnTo>
                <a:lnTo>
                  <a:pt x="16230632" y="282165"/>
                </a:lnTo>
                <a:lnTo>
                  <a:pt x="16230632" y="7947427"/>
                </a:lnTo>
                <a:lnTo>
                  <a:pt x="16226954" y="7993325"/>
                </a:lnTo>
                <a:lnTo>
                  <a:pt x="16216298" y="8036817"/>
                </a:lnTo>
                <a:lnTo>
                  <a:pt x="16199238" y="8077333"/>
                </a:lnTo>
                <a:lnTo>
                  <a:pt x="16176344" y="8114300"/>
                </a:lnTo>
                <a:lnTo>
                  <a:pt x="16148187" y="8147148"/>
                </a:lnTo>
                <a:lnTo>
                  <a:pt x="16115340" y="8175304"/>
                </a:lnTo>
                <a:lnTo>
                  <a:pt x="16078372" y="8198199"/>
                </a:lnTo>
                <a:lnTo>
                  <a:pt x="16037857" y="8215259"/>
                </a:lnTo>
                <a:lnTo>
                  <a:pt x="15994365" y="8225914"/>
                </a:lnTo>
                <a:lnTo>
                  <a:pt x="15948467" y="8229593"/>
                </a:lnTo>
                <a:close/>
              </a:path>
            </a:pathLst>
          </a:custGeom>
          <a:solidFill>
            <a:srgbClr val="FFFFFF"/>
          </a:solidFill>
        </p:spPr>
        <p:txBody>
          <a:bodyPr wrap="square" lIns="0" tIns="0" rIns="0" bIns="0" rtlCol="0"/>
          <a:lstStyle/>
          <a:p>
            <a:endParaRPr lang="en-IN"/>
          </a:p>
        </p:txBody>
      </p:sp>
      <p:sp>
        <p:nvSpPr>
          <p:cNvPr id="3" name="object 3"/>
          <p:cNvSpPr txBox="1">
            <a:spLocks noGrp="1"/>
          </p:cNvSpPr>
          <p:nvPr>
            <p:ph type="title"/>
          </p:nvPr>
        </p:nvSpPr>
        <p:spPr>
          <a:xfrm>
            <a:off x="1518240" y="-112121"/>
            <a:ext cx="15507017" cy="2228815"/>
          </a:xfrm>
          <a:prstGeom prst="rect">
            <a:avLst/>
          </a:prstGeom>
        </p:spPr>
        <p:txBody>
          <a:bodyPr vert="horz" wrap="square" lIns="0" tIns="12700" rIns="0" bIns="0" rtlCol="0">
            <a:spAutoFit/>
          </a:bodyPr>
          <a:lstStyle/>
          <a:p>
            <a:pPr algn="ctr"/>
            <a:br>
              <a:rPr lang="en-US" sz="4800" b="1" dirty="0">
                <a:solidFill>
                  <a:srgbClr val="202124"/>
                </a:solidFill>
                <a:latin typeface="Google Sans"/>
              </a:rPr>
            </a:br>
            <a:r>
              <a:rPr lang="en-US" sz="4800" b="1" dirty="0">
                <a:solidFill>
                  <a:srgbClr val="202124"/>
                </a:solidFill>
                <a:latin typeface="Google Sans"/>
              </a:rPr>
              <a:t>Knowledge Discovery in Databases (KDD) Model</a:t>
            </a:r>
            <a:br>
              <a:rPr lang="en-US" sz="4800" b="0" i="0" dirty="0">
                <a:solidFill>
                  <a:srgbClr val="202124"/>
                </a:solidFill>
                <a:effectLst/>
                <a:latin typeface="Google Sans"/>
              </a:rPr>
            </a:br>
            <a:endParaRPr sz="4800" spc="-760" dirty="0"/>
          </a:p>
        </p:txBody>
      </p:sp>
      <p:sp>
        <p:nvSpPr>
          <p:cNvPr id="4" name="object 4"/>
          <p:cNvSpPr/>
          <p:nvPr/>
        </p:nvSpPr>
        <p:spPr>
          <a:xfrm>
            <a:off x="1295400" y="2247900"/>
            <a:ext cx="15163800" cy="7277748"/>
          </a:xfrm>
          <a:custGeom>
            <a:avLst/>
            <a:gdLst/>
            <a:ahLst/>
            <a:cxnLst/>
            <a:rect l="l" t="t" r="r" b="b"/>
            <a:pathLst>
              <a:path w="3810000" h="5381625">
                <a:moveTo>
                  <a:pt x="3675815" y="5381482"/>
                </a:moveTo>
                <a:lnTo>
                  <a:pt x="134183" y="5381482"/>
                </a:lnTo>
                <a:lnTo>
                  <a:pt x="91674" y="5374670"/>
                </a:lnTo>
                <a:lnTo>
                  <a:pt x="54827" y="5355682"/>
                </a:lnTo>
                <a:lnTo>
                  <a:pt x="25816" y="5326691"/>
                </a:lnTo>
                <a:lnTo>
                  <a:pt x="6816" y="5289870"/>
                </a:lnTo>
                <a:lnTo>
                  <a:pt x="0" y="5247389"/>
                </a:lnTo>
                <a:lnTo>
                  <a:pt x="0" y="134092"/>
                </a:lnTo>
                <a:lnTo>
                  <a:pt x="6816" y="91612"/>
                </a:lnTo>
                <a:lnTo>
                  <a:pt x="25816" y="54790"/>
                </a:lnTo>
                <a:lnTo>
                  <a:pt x="54827" y="25799"/>
                </a:lnTo>
                <a:lnTo>
                  <a:pt x="91674" y="6811"/>
                </a:lnTo>
                <a:lnTo>
                  <a:pt x="134183" y="0"/>
                </a:lnTo>
                <a:lnTo>
                  <a:pt x="3675815" y="0"/>
                </a:lnTo>
                <a:lnTo>
                  <a:pt x="3718324" y="6811"/>
                </a:lnTo>
                <a:lnTo>
                  <a:pt x="3755171" y="25799"/>
                </a:lnTo>
                <a:lnTo>
                  <a:pt x="3784182" y="54790"/>
                </a:lnTo>
                <a:lnTo>
                  <a:pt x="3803182" y="91612"/>
                </a:lnTo>
                <a:lnTo>
                  <a:pt x="3809999" y="134092"/>
                </a:lnTo>
                <a:lnTo>
                  <a:pt x="3809999" y="5247389"/>
                </a:lnTo>
                <a:lnTo>
                  <a:pt x="3803182" y="5289870"/>
                </a:lnTo>
                <a:lnTo>
                  <a:pt x="3784182" y="5326691"/>
                </a:lnTo>
                <a:lnTo>
                  <a:pt x="3755171" y="5355682"/>
                </a:lnTo>
                <a:lnTo>
                  <a:pt x="3718324" y="5374670"/>
                </a:lnTo>
                <a:lnTo>
                  <a:pt x="3675815" y="5381482"/>
                </a:lnTo>
                <a:close/>
              </a:path>
            </a:pathLst>
          </a:custGeom>
          <a:solidFill>
            <a:srgbClr val="F1D0C7"/>
          </a:solidFill>
        </p:spPr>
        <p:txBody>
          <a:bodyPr wrap="square" lIns="0" tIns="0" rIns="0" bIns="0" rtlCol="0"/>
          <a:lstStyle/>
          <a:p>
            <a:pPr algn="l"/>
            <a:endParaRPr lang="en-US" sz="3200" b="1" i="0" dirty="0">
              <a:solidFill>
                <a:srgbClr val="202124"/>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ü"/>
            </a:pPr>
            <a:r>
              <a:rPr lang="en-US" sz="3200" b="0" i="0" dirty="0">
                <a:solidFill>
                  <a:srgbClr val="000000"/>
                </a:solidFill>
                <a:effectLst/>
                <a:latin typeface="Times New Roman" panose="02020603050405020304" pitchFamily="18" charset="0"/>
                <a:cs typeface="Times New Roman" panose="02020603050405020304" pitchFamily="18" charset="0"/>
              </a:rPr>
              <a:t>KDD represents Knowledge Discovery in Databases. It defines the broad process of discovering knowledge in data and emphasizes the high-level applications of definite data mining techniques.</a:t>
            </a:r>
          </a:p>
          <a:p>
            <a:pPr marL="457200" indent="-457200" algn="l">
              <a:buFont typeface="Wingdings" panose="05000000000000000000" pitchFamily="2" charset="2"/>
              <a:buChar char="ü"/>
            </a:pPr>
            <a:endParaRPr lang="en-US" sz="3200" dirty="0">
              <a:solidFill>
                <a:srgbClr val="000000"/>
              </a:solidFill>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ü"/>
            </a:pPr>
            <a:r>
              <a:rPr lang="en-US" sz="3200" b="1" dirty="0">
                <a:latin typeface="Times New Roman" panose="02020603050405020304" pitchFamily="18" charset="0"/>
                <a:cs typeface="Times New Roman" panose="02020603050405020304" pitchFamily="18" charset="0"/>
              </a:rPr>
              <a:t>1. Developing an understanding − </a:t>
            </a:r>
            <a:r>
              <a:rPr lang="en-US" sz="3200" dirty="0">
                <a:latin typeface="Times New Roman" panose="02020603050405020304" pitchFamily="18" charset="0"/>
                <a:cs typeface="Times New Roman" panose="02020603050405020304" pitchFamily="18" charset="0"/>
              </a:rPr>
              <a:t>This is the basic preliminary step. It creates the scene for learning what should be done with the several decisions like transformation, algorithms, representation, etc. The individuals who are in charge of a KDD venture are required to learn and characterize the goals of the end-user and the environment in which the knowledge discovery process will appear (involves relevant prior knowledge).</a:t>
            </a:r>
          </a:p>
        </p:txBody>
      </p:sp>
    </p:spTree>
    <p:extLst>
      <p:ext uri="{BB962C8B-B14F-4D97-AF65-F5344CB8AC3E}">
        <p14:creationId xmlns:p14="http://schemas.microsoft.com/office/powerpoint/2010/main" val="1535265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28382" y="761352"/>
            <a:ext cx="16231235" cy="8229600"/>
          </a:xfrm>
          <a:custGeom>
            <a:avLst/>
            <a:gdLst/>
            <a:ahLst/>
            <a:cxnLst/>
            <a:rect l="l" t="t" r="r" b="b"/>
            <a:pathLst>
              <a:path w="16231235" h="8229600">
                <a:moveTo>
                  <a:pt x="15948467" y="8229593"/>
                </a:moveTo>
                <a:lnTo>
                  <a:pt x="282165" y="8229593"/>
                </a:lnTo>
                <a:lnTo>
                  <a:pt x="236267" y="8225914"/>
                </a:lnTo>
                <a:lnTo>
                  <a:pt x="192775" y="8215259"/>
                </a:lnTo>
                <a:lnTo>
                  <a:pt x="152260" y="8198199"/>
                </a:lnTo>
                <a:lnTo>
                  <a:pt x="115292" y="8175304"/>
                </a:lnTo>
                <a:lnTo>
                  <a:pt x="82445" y="8147148"/>
                </a:lnTo>
                <a:lnTo>
                  <a:pt x="54288" y="8114300"/>
                </a:lnTo>
                <a:lnTo>
                  <a:pt x="31394" y="8077333"/>
                </a:lnTo>
                <a:lnTo>
                  <a:pt x="14334" y="8036817"/>
                </a:lnTo>
                <a:lnTo>
                  <a:pt x="3678" y="7993325"/>
                </a:lnTo>
                <a:lnTo>
                  <a:pt x="0" y="7947427"/>
                </a:lnTo>
                <a:lnTo>
                  <a:pt x="0" y="282165"/>
                </a:lnTo>
                <a:lnTo>
                  <a:pt x="3678" y="236267"/>
                </a:lnTo>
                <a:lnTo>
                  <a:pt x="14334" y="192775"/>
                </a:lnTo>
                <a:lnTo>
                  <a:pt x="31394" y="152260"/>
                </a:lnTo>
                <a:lnTo>
                  <a:pt x="54288" y="115292"/>
                </a:lnTo>
                <a:lnTo>
                  <a:pt x="82445" y="82445"/>
                </a:lnTo>
                <a:lnTo>
                  <a:pt x="115292" y="54288"/>
                </a:lnTo>
                <a:lnTo>
                  <a:pt x="152260" y="31394"/>
                </a:lnTo>
                <a:lnTo>
                  <a:pt x="192775" y="14334"/>
                </a:lnTo>
                <a:lnTo>
                  <a:pt x="236267" y="3678"/>
                </a:lnTo>
                <a:lnTo>
                  <a:pt x="282165" y="0"/>
                </a:lnTo>
                <a:lnTo>
                  <a:pt x="15948467" y="0"/>
                </a:lnTo>
                <a:lnTo>
                  <a:pt x="15994365" y="3678"/>
                </a:lnTo>
                <a:lnTo>
                  <a:pt x="16037857" y="14334"/>
                </a:lnTo>
                <a:lnTo>
                  <a:pt x="16078372" y="31394"/>
                </a:lnTo>
                <a:lnTo>
                  <a:pt x="16115340" y="54288"/>
                </a:lnTo>
                <a:lnTo>
                  <a:pt x="16148187" y="82445"/>
                </a:lnTo>
                <a:lnTo>
                  <a:pt x="16176344" y="115292"/>
                </a:lnTo>
                <a:lnTo>
                  <a:pt x="16199238" y="152260"/>
                </a:lnTo>
                <a:lnTo>
                  <a:pt x="16216298" y="192775"/>
                </a:lnTo>
                <a:lnTo>
                  <a:pt x="16226954" y="236267"/>
                </a:lnTo>
                <a:lnTo>
                  <a:pt x="16230632" y="282165"/>
                </a:lnTo>
                <a:lnTo>
                  <a:pt x="16230632" y="7947427"/>
                </a:lnTo>
                <a:lnTo>
                  <a:pt x="16226954" y="7993325"/>
                </a:lnTo>
                <a:lnTo>
                  <a:pt x="16216298" y="8036817"/>
                </a:lnTo>
                <a:lnTo>
                  <a:pt x="16199238" y="8077333"/>
                </a:lnTo>
                <a:lnTo>
                  <a:pt x="16176344" y="8114300"/>
                </a:lnTo>
                <a:lnTo>
                  <a:pt x="16148187" y="8147148"/>
                </a:lnTo>
                <a:lnTo>
                  <a:pt x="16115340" y="8175304"/>
                </a:lnTo>
                <a:lnTo>
                  <a:pt x="16078372" y="8198199"/>
                </a:lnTo>
                <a:lnTo>
                  <a:pt x="16037857" y="8215259"/>
                </a:lnTo>
                <a:lnTo>
                  <a:pt x="15994365" y="8225914"/>
                </a:lnTo>
                <a:lnTo>
                  <a:pt x="15948467" y="8229593"/>
                </a:lnTo>
                <a:close/>
              </a:path>
            </a:pathLst>
          </a:custGeom>
          <a:solidFill>
            <a:srgbClr val="FFFFFF"/>
          </a:solidFill>
        </p:spPr>
        <p:txBody>
          <a:bodyPr wrap="square" lIns="0" tIns="0" rIns="0" bIns="0" rtlCol="0"/>
          <a:lstStyle/>
          <a:p>
            <a:endParaRPr lang="en-IN"/>
          </a:p>
        </p:txBody>
      </p:sp>
      <p:sp>
        <p:nvSpPr>
          <p:cNvPr id="3" name="object 3"/>
          <p:cNvSpPr txBox="1">
            <a:spLocks noGrp="1"/>
          </p:cNvSpPr>
          <p:nvPr>
            <p:ph type="title"/>
          </p:nvPr>
        </p:nvSpPr>
        <p:spPr>
          <a:xfrm>
            <a:off x="1518240" y="-112121"/>
            <a:ext cx="15507017" cy="2228815"/>
          </a:xfrm>
          <a:prstGeom prst="rect">
            <a:avLst/>
          </a:prstGeom>
        </p:spPr>
        <p:txBody>
          <a:bodyPr vert="horz" wrap="square" lIns="0" tIns="12700" rIns="0" bIns="0" rtlCol="0">
            <a:spAutoFit/>
          </a:bodyPr>
          <a:lstStyle/>
          <a:p>
            <a:pPr algn="ctr"/>
            <a:br>
              <a:rPr lang="en-US" sz="4800" b="1" dirty="0">
                <a:solidFill>
                  <a:srgbClr val="202124"/>
                </a:solidFill>
                <a:latin typeface="Google Sans"/>
              </a:rPr>
            </a:br>
            <a:r>
              <a:rPr lang="en-US" sz="4800" b="1" dirty="0">
                <a:solidFill>
                  <a:srgbClr val="202124"/>
                </a:solidFill>
                <a:latin typeface="Google Sans"/>
              </a:rPr>
              <a:t>Knowledge Discovery in Databases (KDD) Model</a:t>
            </a:r>
            <a:br>
              <a:rPr lang="en-US" sz="4800" b="0" i="0" dirty="0">
                <a:solidFill>
                  <a:srgbClr val="202124"/>
                </a:solidFill>
                <a:effectLst/>
                <a:latin typeface="Google Sans"/>
              </a:rPr>
            </a:br>
            <a:endParaRPr sz="4800" spc="-760" dirty="0"/>
          </a:p>
        </p:txBody>
      </p:sp>
      <p:sp>
        <p:nvSpPr>
          <p:cNvPr id="4" name="object 4"/>
          <p:cNvSpPr/>
          <p:nvPr/>
        </p:nvSpPr>
        <p:spPr>
          <a:xfrm>
            <a:off x="1295400" y="2247900"/>
            <a:ext cx="15163800" cy="7277748"/>
          </a:xfrm>
          <a:custGeom>
            <a:avLst/>
            <a:gdLst/>
            <a:ahLst/>
            <a:cxnLst/>
            <a:rect l="l" t="t" r="r" b="b"/>
            <a:pathLst>
              <a:path w="3810000" h="5381625">
                <a:moveTo>
                  <a:pt x="3675815" y="5381482"/>
                </a:moveTo>
                <a:lnTo>
                  <a:pt x="134183" y="5381482"/>
                </a:lnTo>
                <a:lnTo>
                  <a:pt x="91674" y="5374670"/>
                </a:lnTo>
                <a:lnTo>
                  <a:pt x="54827" y="5355682"/>
                </a:lnTo>
                <a:lnTo>
                  <a:pt x="25816" y="5326691"/>
                </a:lnTo>
                <a:lnTo>
                  <a:pt x="6816" y="5289870"/>
                </a:lnTo>
                <a:lnTo>
                  <a:pt x="0" y="5247389"/>
                </a:lnTo>
                <a:lnTo>
                  <a:pt x="0" y="134092"/>
                </a:lnTo>
                <a:lnTo>
                  <a:pt x="6816" y="91612"/>
                </a:lnTo>
                <a:lnTo>
                  <a:pt x="25816" y="54790"/>
                </a:lnTo>
                <a:lnTo>
                  <a:pt x="54827" y="25799"/>
                </a:lnTo>
                <a:lnTo>
                  <a:pt x="91674" y="6811"/>
                </a:lnTo>
                <a:lnTo>
                  <a:pt x="134183" y="0"/>
                </a:lnTo>
                <a:lnTo>
                  <a:pt x="3675815" y="0"/>
                </a:lnTo>
                <a:lnTo>
                  <a:pt x="3718324" y="6811"/>
                </a:lnTo>
                <a:lnTo>
                  <a:pt x="3755171" y="25799"/>
                </a:lnTo>
                <a:lnTo>
                  <a:pt x="3784182" y="54790"/>
                </a:lnTo>
                <a:lnTo>
                  <a:pt x="3803182" y="91612"/>
                </a:lnTo>
                <a:lnTo>
                  <a:pt x="3809999" y="134092"/>
                </a:lnTo>
                <a:lnTo>
                  <a:pt x="3809999" y="5247389"/>
                </a:lnTo>
                <a:lnTo>
                  <a:pt x="3803182" y="5289870"/>
                </a:lnTo>
                <a:lnTo>
                  <a:pt x="3784182" y="5326691"/>
                </a:lnTo>
                <a:lnTo>
                  <a:pt x="3755171" y="5355682"/>
                </a:lnTo>
                <a:lnTo>
                  <a:pt x="3718324" y="5374670"/>
                </a:lnTo>
                <a:lnTo>
                  <a:pt x="3675815" y="5381482"/>
                </a:lnTo>
                <a:close/>
              </a:path>
            </a:pathLst>
          </a:custGeom>
          <a:solidFill>
            <a:srgbClr val="F1D0C7"/>
          </a:solidFill>
        </p:spPr>
        <p:txBody>
          <a:bodyPr wrap="square" lIns="0" tIns="0" rIns="0" bIns="0" rtlCol="0"/>
          <a:lstStyle/>
          <a:p>
            <a:pPr algn="l"/>
            <a:endParaRPr lang="en-US" sz="3200" b="1" i="0" dirty="0">
              <a:solidFill>
                <a:srgbClr val="202124"/>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ü"/>
            </a:pPr>
            <a:r>
              <a:rPr lang="en-US" sz="3200" b="1" i="0" dirty="0">
                <a:solidFill>
                  <a:srgbClr val="000000"/>
                </a:solidFill>
                <a:effectLst/>
                <a:latin typeface="Times New Roman" panose="02020603050405020304" pitchFamily="18" charset="0"/>
                <a:cs typeface="Times New Roman" panose="02020603050405020304" pitchFamily="18" charset="0"/>
              </a:rPr>
              <a:t>2. Creating a target data set − </a:t>
            </a:r>
            <a:r>
              <a:rPr lang="en-US" sz="3200" b="0" i="0" dirty="0">
                <a:solidFill>
                  <a:srgbClr val="000000"/>
                </a:solidFill>
                <a:effectLst/>
                <a:latin typeface="Times New Roman" panose="02020603050405020304" pitchFamily="18" charset="0"/>
                <a:cs typeface="Times New Roman" panose="02020603050405020304" pitchFamily="18" charset="0"/>
              </a:rPr>
              <a:t>It can be choosing a data set or targeting a subset of variables or data samples, on which discovery is to be implemented. This process is essential because Data Mining learns and finds from the accessible data. This is the evidence foundation for building the models. If some important attributes are missing, at that point, then the whole study can be unsuccessful from this respect, the more attributes are considered.</a:t>
            </a:r>
          </a:p>
          <a:p>
            <a:pPr marL="457200" indent="-457200" algn="l">
              <a:buFont typeface="Wingdings" panose="05000000000000000000" pitchFamily="2" charset="2"/>
              <a:buChar char="ü"/>
            </a:pPr>
            <a:endParaRPr lang="en-US" sz="3200" b="0" i="0" dirty="0">
              <a:solidFill>
                <a:srgbClr val="000000"/>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ü"/>
            </a:pPr>
            <a:r>
              <a:rPr lang="en-US" sz="3200" b="1" i="0" dirty="0">
                <a:solidFill>
                  <a:srgbClr val="000000"/>
                </a:solidFill>
                <a:effectLst/>
                <a:latin typeface="Times New Roman" panose="02020603050405020304" pitchFamily="18" charset="0"/>
                <a:cs typeface="Times New Roman" panose="02020603050405020304" pitchFamily="18" charset="0"/>
              </a:rPr>
              <a:t>3. Data cleaning and pre-processing − </a:t>
            </a:r>
            <a:r>
              <a:rPr lang="en-US" sz="3200" b="0" i="0" dirty="0">
                <a:solidFill>
                  <a:srgbClr val="000000"/>
                </a:solidFill>
                <a:effectLst/>
                <a:latin typeface="Times New Roman" panose="02020603050405020304" pitchFamily="18" charset="0"/>
                <a:cs typeface="Times New Roman" panose="02020603050405020304" pitchFamily="18" charset="0"/>
              </a:rPr>
              <a:t>Data cleaning defines to clean the data by filling in the missing values, smoothing noisy data, identifying and eliminating outliers, and removing inconsistencies in the data.</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9566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28382" y="761352"/>
            <a:ext cx="16231235" cy="8229600"/>
          </a:xfrm>
          <a:custGeom>
            <a:avLst/>
            <a:gdLst/>
            <a:ahLst/>
            <a:cxnLst/>
            <a:rect l="l" t="t" r="r" b="b"/>
            <a:pathLst>
              <a:path w="16231235" h="8229600">
                <a:moveTo>
                  <a:pt x="15948467" y="8229593"/>
                </a:moveTo>
                <a:lnTo>
                  <a:pt x="282165" y="8229593"/>
                </a:lnTo>
                <a:lnTo>
                  <a:pt x="236267" y="8225914"/>
                </a:lnTo>
                <a:lnTo>
                  <a:pt x="192775" y="8215259"/>
                </a:lnTo>
                <a:lnTo>
                  <a:pt x="152260" y="8198199"/>
                </a:lnTo>
                <a:lnTo>
                  <a:pt x="115292" y="8175304"/>
                </a:lnTo>
                <a:lnTo>
                  <a:pt x="82445" y="8147148"/>
                </a:lnTo>
                <a:lnTo>
                  <a:pt x="54288" y="8114300"/>
                </a:lnTo>
                <a:lnTo>
                  <a:pt x="31394" y="8077333"/>
                </a:lnTo>
                <a:lnTo>
                  <a:pt x="14334" y="8036817"/>
                </a:lnTo>
                <a:lnTo>
                  <a:pt x="3678" y="7993325"/>
                </a:lnTo>
                <a:lnTo>
                  <a:pt x="0" y="7947427"/>
                </a:lnTo>
                <a:lnTo>
                  <a:pt x="0" y="282165"/>
                </a:lnTo>
                <a:lnTo>
                  <a:pt x="3678" y="236267"/>
                </a:lnTo>
                <a:lnTo>
                  <a:pt x="14334" y="192775"/>
                </a:lnTo>
                <a:lnTo>
                  <a:pt x="31394" y="152260"/>
                </a:lnTo>
                <a:lnTo>
                  <a:pt x="54288" y="115292"/>
                </a:lnTo>
                <a:lnTo>
                  <a:pt x="82445" y="82445"/>
                </a:lnTo>
                <a:lnTo>
                  <a:pt x="115292" y="54288"/>
                </a:lnTo>
                <a:lnTo>
                  <a:pt x="152260" y="31394"/>
                </a:lnTo>
                <a:lnTo>
                  <a:pt x="192775" y="14334"/>
                </a:lnTo>
                <a:lnTo>
                  <a:pt x="236267" y="3678"/>
                </a:lnTo>
                <a:lnTo>
                  <a:pt x="282165" y="0"/>
                </a:lnTo>
                <a:lnTo>
                  <a:pt x="15948467" y="0"/>
                </a:lnTo>
                <a:lnTo>
                  <a:pt x="15994365" y="3678"/>
                </a:lnTo>
                <a:lnTo>
                  <a:pt x="16037857" y="14334"/>
                </a:lnTo>
                <a:lnTo>
                  <a:pt x="16078372" y="31394"/>
                </a:lnTo>
                <a:lnTo>
                  <a:pt x="16115340" y="54288"/>
                </a:lnTo>
                <a:lnTo>
                  <a:pt x="16148187" y="82445"/>
                </a:lnTo>
                <a:lnTo>
                  <a:pt x="16176344" y="115292"/>
                </a:lnTo>
                <a:lnTo>
                  <a:pt x="16199238" y="152260"/>
                </a:lnTo>
                <a:lnTo>
                  <a:pt x="16216298" y="192775"/>
                </a:lnTo>
                <a:lnTo>
                  <a:pt x="16226954" y="236267"/>
                </a:lnTo>
                <a:lnTo>
                  <a:pt x="16230632" y="282165"/>
                </a:lnTo>
                <a:lnTo>
                  <a:pt x="16230632" y="7947427"/>
                </a:lnTo>
                <a:lnTo>
                  <a:pt x="16226954" y="7993325"/>
                </a:lnTo>
                <a:lnTo>
                  <a:pt x="16216298" y="8036817"/>
                </a:lnTo>
                <a:lnTo>
                  <a:pt x="16199238" y="8077333"/>
                </a:lnTo>
                <a:lnTo>
                  <a:pt x="16176344" y="8114300"/>
                </a:lnTo>
                <a:lnTo>
                  <a:pt x="16148187" y="8147148"/>
                </a:lnTo>
                <a:lnTo>
                  <a:pt x="16115340" y="8175304"/>
                </a:lnTo>
                <a:lnTo>
                  <a:pt x="16078372" y="8198199"/>
                </a:lnTo>
                <a:lnTo>
                  <a:pt x="16037857" y="8215259"/>
                </a:lnTo>
                <a:lnTo>
                  <a:pt x="15994365" y="8225914"/>
                </a:lnTo>
                <a:lnTo>
                  <a:pt x="15948467" y="8229593"/>
                </a:lnTo>
                <a:close/>
              </a:path>
            </a:pathLst>
          </a:custGeom>
          <a:solidFill>
            <a:srgbClr val="FFFFFF"/>
          </a:solidFill>
        </p:spPr>
        <p:txBody>
          <a:bodyPr wrap="square" lIns="0" tIns="0" rIns="0" bIns="0" rtlCol="0"/>
          <a:lstStyle/>
          <a:p>
            <a:endParaRPr lang="en-IN"/>
          </a:p>
        </p:txBody>
      </p:sp>
      <p:sp>
        <p:nvSpPr>
          <p:cNvPr id="3" name="object 3"/>
          <p:cNvSpPr txBox="1">
            <a:spLocks noGrp="1"/>
          </p:cNvSpPr>
          <p:nvPr>
            <p:ph type="title"/>
          </p:nvPr>
        </p:nvSpPr>
        <p:spPr>
          <a:xfrm>
            <a:off x="1518240" y="-112121"/>
            <a:ext cx="15507017" cy="2228815"/>
          </a:xfrm>
          <a:prstGeom prst="rect">
            <a:avLst/>
          </a:prstGeom>
        </p:spPr>
        <p:txBody>
          <a:bodyPr vert="horz" wrap="square" lIns="0" tIns="12700" rIns="0" bIns="0" rtlCol="0">
            <a:spAutoFit/>
          </a:bodyPr>
          <a:lstStyle/>
          <a:p>
            <a:pPr algn="ctr"/>
            <a:br>
              <a:rPr lang="en-US" sz="4800" b="1" dirty="0">
                <a:solidFill>
                  <a:srgbClr val="202124"/>
                </a:solidFill>
                <a:latin typeface="Google Sans"/>
              </a:rPr>
            </a:br>
            <a:r>
              <a:rPr lang="en-US" sz="4800" b="1" dirty="0">
                <a:solidFill>
                  <a:srgbClr val="202124"/>
                </a:solidFill>
                <a:latin typeface="Google Sans"/>
              </a:rPr>
              <a:t>Knowledge Discovery in Databases (KDD) Model</a:t>
            </a:r>
            <a:br>
              <a:rPr lang="en-US" sz="4800" b="0" i="0" dirty="0">
                <a:solidFill>
                  <a:srgbClr val="202124"/>
                </a:solidFill>
                <a:effectLst/>
                <a:latin typeface="Google Sans"/>
              </a:rPr>
            </a:br>
            <a:endParaRPr sz="4800" spc="-760" dirty="0"/>
          </a:p>
        </p:txBody>
      </p:sp>
      <p:sp>
        <p:nvSpPr>
          <p:cNvPr id="4" name="object 4"/>
          <p:cNvSpPr/>
          <p:nvPr/>
        </p:nvSpPr>
        <p:spPr>
          <a:xfrm>
            <a:off x="1295400" y="2247900"/>
            <a:ext cx="15163800" cy="7277748"/>
          </a:xfrm>
          <a:custGeom>
            <a:avLst/>
            <a:gdLst/>
            <a:ahLst/>
            <a:cxnLst/>
            <a:rect l="l" t="t" r="r" b="b"/>
            <a:pathLst>
              <a:path w="3810000" h="5381625">
                <a:moveTo>
                  <a:pt x="3675815" y="5381482"/>
                </a:moveTo>
                <a:lnTo>
                  <a:pt x="134183" y="5381482"/>
                </a:lnTo>
                <a:lnTo>
                  <a:pt x="91674" y="5374670"/>
                </a:lnTo>
                <a:lnTo>
                  <a:pt x="54827" y="5355682"/>
                </a:lnTo>
                <a:lnTo>
                  <a:pt x="25816" y="5326691"/>
                </a:lnTo>
                <a:lnTo>
                  <a:pt x="6816" y="5289870"/>
                </a:lnTo>
                <a:lnTo>
                  <a:pt x="0" y="5247389"/>
                </a:lnTo>
                <a:lnTo>
                  <a:pt x="0" y="134092"/>
                </a:lnTo>
                <a:lnTo>
                  <a:pt x="6816" y="91612"/>
                </a:lnTo>
                <a:lnTo>
                  <a:pt x="25816" y="54790"/>
                </a:lnTo>
                <a:lnTo>
                  <a:pt x="54827" y="25799"/>
                </a:lnTo>
                <a:lnTo>
                  <a:pt x="91674" y="6811"/>
                </a:lnTo>
                <a:lnTo>
                  <a:pt x="134183" y="0"/>
                </a:lnTo>
                <a:lnTo>
                  <a:pt x="3675815" y="0"/>
                </a:lnTo>
                <a:lnTo>
                  <a:pt x="3718324" y="6811"/>
                </a:lnTo>
                <a:lnTo>
                  <a:pt x="3755171" y="25799"/>
                </a:lnTo>
                <a:lnTo>
                  <a:pt x="3784182" y="54790"/>
                </a:lnTo>
                <a:lnTo>
                  <a:pt x="3803182" y="91612"/>
                </a:lnTo>
                <a:lnTo>
                  <a:pt x="3809999" y="134092"/>
                </a:lnTo>
                <a:lnTo>
                  <a:pt x="3809999" y="5247389"/>
                </a:lnTo>
                <a:lnTo>
                  <a:pt x="3803182" y="5289870"/>
                </a:lnTo>
                <a:lnTo>
                  <a:pt x="3784182" y="5326691"/>
                </a:lnTo>
                <a:lnTo>
                  <a:pt x="3755171" y="5355682"/>
                </a:lnTo>
                <a:lnTo>
                  <a:pt x="3718324" y="5374670"/>
                </a:lnTo>
                <a:lnTo>
                  <a:pt x="3675815" y="5381482"/>
                </a:lnTo>
                <a:close/>
              </a:path>
            </a:pathLst>
          </a:custGeom>
          <a:solidFill>
            <a:srgbClr val="F1D0C7"/>
          </a:solidFill>
        </p:spPr>
        <p:txBody>
          <a:bodyPr wrap="square" lIns="0" tIns="0" rIns="0" bIns="0" rtlCol="0"/>
          <a:lstStyle/>
          <a:p>
            <a:pPr algn="l"/>
            <a:endParaRPr lang="en-US" sz="3200" b="1" i="0" dirty="0">
              <a:solidFill>
                <a:srgbClr val="202124"/>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ü"/>
            </a:pPr>
            <a:r>
              <a:rPr lang="en-US" sz="3200" b="1" dirty="0">
                <a:solidFill>
                  <a:srgbClr val="000000"/>
                </a:solidFill>
                <a:latin typeface="Times New Roman" panose="02020603050405020304" pitchFamily="18" charset="0"/>
                <a:cs typeface="Times New Roman" panose="02020603050405020304" pitchFamily="18" charset="0"/>
              </a:rPr>
              <a:t>4. </a:t>
            </a:r>
            <a:r>
              <a:rPr lang="en-US" sz="3200" b="1" i="0" dirty="0">
                <a:solidFill>
                  <a:srgbClr val="000000"/>
                </a:solidFill>
                <a:effectLst/>
                <a:latin typeface="Times New Roman" panose="02020603050405020304" pitchFamily="18" charset="0"/>
                <a:cs typeface="Times New Roman" panose="02020603050405020304" pitchFamily="18" charset="0"/>
              </a:rPr>
              <a:t>Exploratory analysis and model and hypothesis selection − </a:t>
            </a:r>
            <a:r>
              <a:rPr lang="en-US" sz="3200" b="0" i="0" dirty="0">
                <a:solidFill>
                  <a:srgbClr val="000000"/>
                </a:solidFill>
                <a:effectLst/>
                <a:latin typeface="Times New Roman" panose="02020603050405020304" pitchFamily="18" charset="0"/>
                <a:cs typeface="Times New Roman" panose="02020603050405020304" pitchFamily="18" charset="0"/>
              </a:rPr>
              <a:t>It can be selecting the data mining algorithm(s) and selecting method(s) to be used for searching for data patterns. This process contains deciding which models and parameters can be appropriate and matching a particular data-mining method with the long-term criteria of the KDD process.</a:t>
            </a:r>
          </a:p>
          <a:p>
            <a:pPr algn="l"/>
            <a:endParaRPr lang="en-US" sz="3200" b="0" i="0" dirty="0">
              <a:solidFill>
                <a:srgbClr val="000000"/>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ü"/>
            </a:pPr>
            <a:r>
              <a:rPr lang="en-US" sz="3200" b="1" i="0" dirty="0">
                <a:solidFill>
                  <a:srgbClr val="000000"/>
                </a:solidFill>
                <a:effectLst/>
                <a:latin typeface="Times New Roman" panose="02020603050405020304" pitchFamily="18" charset="0"/>
                <a:cs typeface="Times New Roman" panose="02020603050405020304" pitchFamily="18" charset="0"/>
              </a:rPr>
              <a:t>5. Data mining − </a:t>
            </a:r>
            <a:r>
              <a:rPr lang="en-US" sz="3200" b="0" i="0" dirty="0">
                <a:solidFill>
                  <a:srgbClr val="000000"/>
                </a:solidFill>
                <a:effectLst/>
                <a:latin typeface="Times New Roman" panose="02020603050405020304" pitchFamily="18" charset="0"/>
                <a:cs typeface="Times New Roman" panose="02020603050405020304" pitchFamily="18" charset="0"/>
              </a:rPr>
              <a:t>It is used to search for patterns of interest in a specific representational form or a set of such representations, involving classification rules or trees, regression, and clustering. The user can significantly help the data-mining method by correctly implementing the preceding steps.</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4884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28382" y="761352"/>
            <a:ext cx="16231235" cy="8229600"/>
          </a:xfrm>
          <a:custGeom>
            <a:avLst/>
            <a:gdLst/>
            <a:ahLst/>
            <a:cxnLst/>
            <a:rect l="l" t="t" r="r" b="b"/>
            <a:pathLst>
              <a:path w="16231235" h="8229600">
                <a:moveTo>
                  <a:pt x="15948467" y="8229593"/>
                </a:moveTo>
                <a:lnTo>
                  <a:pt x="282165" y="8229593"/>
                </a:lnTo>
                <a:lnTo>
                  <a:pt x="236267" y="8225914"/>
                </a:lnTo>
                <a:lnTo>
                  <a:pt x="192775" y="8215259"/>
                </a:lnTo>
                <a:lnTo>
                  <a:pt x="152260" y="8198199"/>
                </a:lnTo>
                <a:lnTo>
                  <a:pt x="115292" y="8175304"/>
                </a:lnTo>
                <a:lnTo>
                  <a:pt x="82445" y="8147148"/>
                </a:lnTo>
                <a:lnTo>
                  <a:pt x="54288" y="8114300"/>
                </a:lnTo>
                <a:lnTo>
                  <a:pt x="31394" y="8077333"/>
                </a:lnTo>
                <a:lnTo>
                  <a:pt x="14334" y="8036817"/>
                </a:lnTo>
                <a:lnTo>
                  <a:pt x="3678" y="7993325"/>
                </a:lnTo>
                <a:lnTo>
                  <a:pt x="0" y="7947427"/>
                </a:lnTo>
                <a:lnTo>
                  <a:pt x="0" y="282165"/>
                </a:lnTo>
                <a:lnTo>
                  <a:pt x="3678" y="236267"/>
                </a:lnTo>
                <a:lnTo>
                  <a:pt x="14334" y="192775"/>
                </a:lnTo>
                <a:lnTo>
                  <a:pt x="31394" y="152260"/>
                </a:lnTo>
                <a:lnTo>
                  <a:pt x="54288" y="115292"/>
                </a:lnTo>
                <a:lnTo>
                  <a:pt x="82445" y="82445"/>
                </a:lnTo>
                <a:lnTo>
                  <a:pt x="115292" y="54288"/>
                </a:lnTo>
                <a:lnTo>
                  <a:pt x="152260" y="31394"/>
                </a:lnTo>
                <a:lnTo>
                  <a:pt x="192775" y="14334"/>
                </a:lnTo>
                <a:lnTo>
                  <a:pt x="236267" y="3678"/>
                </a:lnTo>
                <a:lnTo>
                  <a:pt x="282165" y="0"/>
                </a:lnTo>
                <a:lnTo>
                  <a:pt x="15948467" y="0"/>
                </a:lnTo>
                <a:lnTo>
                  <a:pt x="15994365" y="3678"/>
                </a:lnTo>
                <a:lnTo>
                  <a:pt x="16037857" y="14334"/>
                </a:lnTo>
                <a:lnTo>
                  <a:pt x="16078372" y="31394"/>
                </a:lnTo>
                <a:lnTo>
                  <a:pt x="16115340" y="54288"/>
                </a:lnTo>
                <a:lnTo>
                  <a:pt x="16148187" y="82445"/>
                </a:lnTo>
                <a:lnTo>
                  <a:pt x="16176344" y="115292"/>
                </a:lnTo>
                <a:lnTo>
                  <a:pt x="16199238" y="152260"/>
                </a:lnTo>
                <a:lnTo>
                  <a:pt x="16216298" y="192775"/>
                </a:lnTo>
                <a:lnTo>
                  <a:pt x="16226954" y="236267"/>
                </a:lnTo>
                <a:lnTo>
                  <a:pt x="16230632" y="282165"/>
                </a:lnTo>
                <a:lnTo>
                  <a:pt x="16230632" y="7947427"/>
                </a:lnTo>
                <a:lnTo>
                  <a:pt x="16226954" y="7993325"/>
                </a:lnTo>
                <a:lnTo>
                  <a:pt x="16216298" y="8036817"/>
                </a:lnTo>
                <a:lnTo>
                  <a:pt x="16199238" y="8077333"/>
                </a:lnTo>
                <a:lnTo>
                  <a:pt x="16176344" y="8114300"/>
                </a:lnTo>
                <a:lnTo>
                  <a:pt x="16148187" y="8147148"/>
                </a:lnTo>
                <a:lnTo>
                  <a:pt x="16115340" y="8175304"/>
                </a:lnTo>
                <a:lnTo>
                  <a:pt x="16078372" y="8198199"/>
                </a:lnTo>
                <a:lnTo>
                  <a:pt x="16037857" y="8215259"/>
                </a:lnTo>
                <a:lnTo>
                  <a:pt x="15994365" y="8225914"/>
                </a:lnTo>
                <a:lnTo>
                  <a:pt x="15948467" y="8229593"/>
                </a:lnTo>
                <a:close/>
              </a:path>
            </a:pathLst>
          </a:custGeom>
          <a:solidFill>
            <a:srgbClr val="FFFFFF"/>
          </a:solidFill>
        </p:spPr>
        <p:txBody>
          <a:bodyPr wrap="square" lIns="0" tIns="0" rIns="0" bIns="0" rtlCol="0"/>
          <a:lstStyle/>
          <a:p>
            <a:endParaRPr lang="en-IN"/>
          </a:p>
        </p:txBody>
      </p:sp>
      <p:sp>
        <p:nvSpPr>
          <p:cNvPr id="3" name="object 3"/>
          <p:cNvSpPr txBox="1">
            <a:spLocks noGrp="1"/>
          </p:cNvSpPr>
          <p:nvPr>
            <p:ph type="title"/>
          </p:nvPr>
        </p:nvSpPr>
        <p:spPr>
          <a:xfrm>
            <a:off x="1518240" y="-112121"/>
            <a:ext cx="15507017" cy="2228815"/>
          </a:xfrm>
          <a:prstGeom prst="rect">
            <a:avLst/>
          </a:prstGeom>
        </p:spPr>
        <p:txBody>
          <a:bodyPr vert="horz" wrap="square" lIns="0" tIns="12700" rIns="0" bIns="0" rtlCol="0">
            <a:spAutoFit/>
          </a:bodyPr>
          <a:lstStyle/>
          <a:p>
            <a:pPr algn="ctr"/>
            <a:br>
              <a:rPr lang="en-US" sz="4800" b="1" dirty="0">
                <a:solidFill>
                  <a:srgbClr val="202124"/>
                </a:solidFill>
                <a:latin typeface="Google Sans"/>
              </a:rPr>
            </a:br>
            <a:r>
              <a:rPr lang="en-US" sz="4800" b="1" dirty="0">
                <a:solidFill>
                  <a:srgbClr val="202124"/>
                </a:solidFill>
                <a:latin typeface="Google Sans"/>
              </a:rPr>
              <a:t>Knowledge Discovery in Databases (KDD) Model</a:t>
            </a:r>
            <a:br>
              <a:rPr lang="en-US" sz="4800" b="0" i="0" dirty="0">
                <a:solidFill>
                  <a:srgbClr val="202124"/>
                </a:solidFill>
                <a:effectLst/>
                <a:latin typeface="Google Sans"/>
              </a:rPr>
            </a:br>
            <a:endParaRPr sz="4800" spc="-760" dirty="0"/>
          </a:p>
        </p:txBody>
      </p:sp>
      <p:sp>
        <p:nvSpPr>
          <p:cNvPr id="4" name="object 4"/>
          <p:cNvSpPr/>
          <p:nvPr/>
        </p:nvSpPr>
        <p:spPr>
          <a:xfrm>
            <a:off x="1295400" y="2247900"/>
            <a:ext cx="15163800" cy="7277748"/>
          </a:xfrm>
          <a:custGeom>
            <a:avLst/>
            <a:gdLst/>
            <a:ahLst/>
            <a:cxnLst/>
            <a:rect l="l" t="t" r="r" b="b"/>
            <a:pathLst>
              <a:path w="3810000" h="5381625">
                <a:moveTo>
                  <a:pt x="3675815" y="5381482"/>
                </a:moveTo>
                <a:lnTo>
                  <a:pt x="134183" y="5381482"/>
                </a:lnTo>
                <a:lnTo>
                  <a:pt x="91674" y="5374670"/>
                </a:lnTo>
                <a:lnTo>
                  <a:pt x="54827" y="5355682"/>
                </a:lnTo>
                <a:lnTo>
                  <a:pt x="25816" y="5326691"/>
                </a:lnTo>
                <a:lnTo>
                  <a:pt x="6816" y="5289870"/>
                </a:lnTo>
                <a:lnTo>
                  <a:pt x="0" y="5247389"/>
                </a:lnTo>
                <a:lnTo>
                  <a:pt x="0" y="134092"/>
                </a:lnTo>
                <a:lnTo>
                  <a:pt x="6816" y="91612"/>
                </a:lnTo>
                <a:lnTo>
                  <a:pt x="25816" y="54790"/>
                </a:lnTo>
                <a:lnTo>
                  <a:pt x="54827" y="25799"/>
                </a:lnTo>
                <a:lnTo>
                  <a:pt x="91674" y="6811"/>
                </a:lnTo>
                <a:lnTo>
                  <a:pt x="134183" y="0"/>
                </a:lnTo>
                <a:lnTo>
                  <a:pt x="3675815" y="0"/>
                </a:lnTo>
                <a:lnTo>
                  <a:pt x="3718324" y="6811"/>
                </a:lnTo>
                <a:lnTo>
                  <a:pt x="3755171" y="25799"/>
                </a:lnTo>
                <a:lnTo>
                  <a:pt x="3784182" y="54790"/>
                </a:lnTo>
                <a:lnTo>
                  <a:pt x="3803182" y="91612"/>
                </a:lnTo>
                <a:lnTo>
                  <a:pt x="3809999" y="134092"/>
                </a:lnTo>
                <a:lnTo>
                  <a:pt x="3809999" y="5247389"/>
                </a:lnTo>
                <a:lnTo>
                  <a:pt x="3803182" y="5289870"/>
                </a:lnTo>
                <a:lnTo>
                  <a:pt x="3784182" y="5326691"/>
                </a:lnTo>
                <a:lnTo>
                  <a:pt x="3755171" y="5355682"/>
                </a:lnTo>
                <a:lnTo>
                  <a:pt x="3718324" y="5374670"/>
                </a:lnTo>
                <a:lnTo>
                  <a:pt x="3675815" y="5381482"/>
                </a:lnTo>
                <a:close/>
              </a:path>
            </a:pathLst>
          </a:custGeom>
          <a:solidFill>
            <a:srgbClr val="F1D0C7"/>
          </a:solidFill>
        </p:spPr>
        <p:txBody>
          <a:bodyPr wrap="square" lIns="0" tIns="0" rIns="0" bIns="0" rtlCol="0"/>
          <a:lstStyle/>
          <a:p>
            <a:pPr algn="l"/>
            <a:endParaRPr lang="en-US" sz="3200" b="1" i="0" dirty="0">
              <a:solidFill>
                <a:srgbClr val="202124"/>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ü"/>
            </a:pPr>
            <a:r>
              <a:rPr lang="en-US" sz="3200" b="1" dirty="0">
                <a:solidFill>
                  <a:srgbClr val="000000"/>
                </a:solidFill>
                <a:latin typeface="Times New Roman" panose="02020603050405020304" pitchFamily="18" charset="0"/>
                <a:cs typeface="Times New Roman" panose="02020603050405020304" pitchFamily="18" charset="0"/>
              </a:rPr>
              <a:t>5. Acting on the discovered knowledge − </a:t>
            </a:r>
            <a:r>
              <a:rPr lang="en-US" sz="3200" dirty="0">
                <a:solidFill>
                  <a:srgbClr val="000000"/>
                </a:solidFill>
                <a:latin typeface="Times New Roman" panose="02020603050405020304" pitchFamily="18" charset="0"/>
                <a:cs typeface="Times New Roman" panose="02020603050405020304" pitchFamily="18" charset="0"/>
              </a:rPr>
              <a:t>It is using the knowledge directly, including the knowledge into another system for additional action, or simply documenting it and reporting it to interested parties. This process also contains checking for and resolving potential conflicts with previously accepted (or extracted) knowledge.</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3426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28700" y="1028699"/>
            <a:ext cx="16231235" cy="8229600"/>
          </a:xfrm>
          <a:custGeom>
            <a:avLst/>
            <a:gdLst/>
            <a:ahLst/>
            <a:cxnLst/>
            <a:rect l="l" t="t" r="r" b="b"/>
            <a:pathLst>
              <a:path w="16231235" h="8229600">
                <a:moveTo>
                  <a:pt x="15948467" y="8229593"/>
                </a:moveTo>
                <a:lnTo>
                  <a:pt x="282165" y="8229593"/>
                </a:lnTo>
                <a:lnTo>
                  <a:pt x="236267" y="8225914"/>
                </a:lnTo>
                <a:lnTo>
                  <a:pt x="192775" y="8215259"/>
                </a:lnTo>
                <a:lnTo>
                  <a:pt x="152260" y="8198199"/>
                </a:lnTo>
                <a:lnTo>
                  <a:pt x="115292" y="8175304"/>
                </a:lnTo>
                <a:lnTo>
                  <a:pt x="82445" y="8147148"/>
                </a:lnTo>
                <a:lnTo>
                  <a:pt x="54288" y="8114300"/>
                </a:lnTo>
                <a:lnTo>
                  <a:pt x="31394" y="8077333"/>
                </a:lnTo>
                <a:lnTo>
                  <a:pt x="14334" y="8036817"/>
                </a:lnTo>
                <a:lnTo>
                  <a:pt x="3678" y="7993325"/>
                </a:lnTo>
                <a:lnTo>
                  <a:pt x="0" y="7947427"/>
                </a:lnTo>
                <a:lnTo>
                  <a:pt x="0" y="282165"/>
                </a:lnTo>
                <a:lnTo>
                  <a:pt x="3678" y="236267"/>
                </a:lnTo>
                <a:lnTo>
                  <a:pt x="14334" y="192775"/>
                </a:lnTo>
                <a:lnTo>
                  <a:pt x="31394" y="152260"/>
                </a:lnTo>
                <a:lnTo>
                  <a:pt x="54288" y="115292"/>
                </a:lnTo>
                <a:lnTo>
                  <a:pt x="82445" y="82445"/>
                </a:lnTo>
                <a:lnTo>
                  <a:pt x="115292" y="54288"/>
                </a:lnTo>
                <a:lnTo>
                  <a:pt x="152260" y="31394"/>
                </a:lnTo>
                <a:lnTo>
                  <a:pt x="192775" y="14334"/>
                </a:lnTo>
                <a:lnTo>
                  <a:pt x="236267" y="3678"/>
                </a:lnTo>
                <a:lnTo>
                  <a:pt x="282165" y="0"/>
                </a:lnTo>
                <a:lnTo>
                  <a:pt x="15948467" y="0"/>
                </a:lnTo>
                <a:lnTo>
                  <a:pt x="15994365" y="3678"/>
                </a:lnTo>
                <a:lnTo>
                  <a:pt x="16037857" y="14334"/>
                </a:lnTo>
                <a:lnTo>
                  <a:pt x="16078372" y="31394"/>
                </a:lnTo>
                <a:lnTo>
                  <a:pt x="16115340" y="54288"/>
                </a:lnTo>
                <a:lnTo>
                  <a:pt x="16148187" y="82445"/>
                </a:lnTo>
                <a:lnTo>
                  <a:pt x="16176344" y="115292"/>
                </a:lnTo>
                <a:lnTo>
                  <a:pt x="16199238" y="152260"/>
                </a:lnTo>
                <a:lnTo>
                  <a:pt x="16216298" y="192775"/>
                </a:lnTo>
                <a:lnTo>
                  <a:pt x="16226954" y="236267"/>
                </a:lnTo>
                <a:lnTo>
                  <a:pt x="16230632" y="282165"/>
                </a:lnTo>
                <a:lnTo>
                  <a:pt x="16230632" y="7947427"/>
                </a:lnTo>
                <a:lnTo>
                  <a:pt x="16226954" y="7993325"/>
                </a:lnTo>
                <a:lnTo>
                  <a:pt x="16216298" y="8036817"/>
                </a:lnTo>
                <a:lnTo>
                  <a:pt x="16199238" y="8077333"/>
                </a:lnTo>
                <a:lnTo>
                  <a:pt x="16176344" y="8114300"/>
                </a:lnTo>
                <a:lnTo>
                  <a:pt x="16148187" y="8147148"/>
                </a:lnTo>
                <a:lnTo>
                  <a:pt x="16115340" y="8175304"/>
                </a:lnTo>
                <a:lnTo>
                  <a:pt x="16078372" y="8198199"/>
                </a:lnTo>
                <a:lnTo>
                  <a:pt x="16037857" y="8215259"/>
                </a:lnTo>
                <a:lnTo>
                  <a:pt x="15994365" y="8225914"/>
                </a:lnTo>
                <a:lnTo>
                  <a:pt x="15948467" y="8229593"/>
                </a:lnTo>
                <a:close/>
              </a:path>
            </a:pathLst>
          </a:custGeom>
          <a:solidFill>
            <a:srgbClr val="FFFFFF"/>
          </a:solidFill>
        </p:spPr>
        <p:txBody>
          <a:bodyPr wrap="square" lIns="0" tIns="0" rIns="0" bIns="0" rtlCol="0"/>
          <a:lstStyle/>
          <a:p>
            <a:endParaRPr lang="en-IN" dirty="0"/>
          </a:p>
        </p:txBody>
      </p:sp>
      <p:sp>
        <p:nvSpPr>
          <p:cNvPr id="6" name="object 6"/>
          <p:cNvSpPr txBox="1"/>
          <p:nvPr/>
        </p:nvSpPr>
        <p:spPr>
          <a:xfrm>
            <a:off x="4562751" y="1170634"/>
            <a:ext cx="12201249" cy="1139543"/>
          </a:xfrm>
          <a:prstGeom prst="rect">
            <a:avLst/>
          </a:prstGeom>
        </p:spPr>
        <p:txBody>
          <a:bodyPr vert="horz" wrap="square" lIns="0" tIns="12700" rIns="0" bIns="0" rtlCol="0">
            <a:spAutoFit/>
          </a:bodyPr>
          <a:lstStyle/>
          <a:p>
            <a:pPr marL="12065" marR="5080">
              <a:lnSpc>
                <a:spcPct val="115900"/>
              </a:lnSpc>
              <a:spcBef>
                <a:spcPts val="100"/>
              </a:spcBef>
            </a:pPr>
            <a:r>
              <a:rPr lang="en-IN" sz="6900" b="1" spc="-620" dirty="0">
                <a:solidFill>
                  <a:srgbClr val="7030A0"/>
                </a:solidFill>
                <a:latin typeface="Times New Roman" panose="02020603050405020304" pitchFamily="18" charset="0"/>
                <a:cs typeface="Times New Roman" panose="02020603050405020304" pitchFamily="18" charset="0"/>
              </a:rPr>
              <a:t>Today</a:t>
            </a:r>
            <a:r>
              <a:rPr sz="6900" b="1" spc="-620" dirty="0">
                <a:solidFill>
                  <a:srgbClr val="7030A0"/>
                </a:solidFill>
                <a:latin typeface="Times New Roman" panose="02020603050405020304" pitchFamily="18" charset="0"/>
                <a:cs typeface="Times New Roman" panose="02020603050405020304" pitchFamily="18" charset="0"/>
              </a:rPr>
              <a:t> </a:t>
            </a:r>
            <a:r>
              <a:rPr sz="6900" b="1" spc="-655" dirty="0">
                <a:solidFill>
                  <a:srgbClr val="7030A0"/>
                </a:solidFill>
                <a:latin typeface="Times New Roman" panose="02020603050405020304" pitchFamily="18" charset="0"/>
                <a:cs typeface="Times New Roman" panose="02020603050405020304" pitchFamily="18" charset="0"/>
              </a:rPr>
              <a:t>Class </a:t>
            </a:r>
            <a:r>
              <a:rPr sz="6900" b="1" spc="-540" dirty="0">
                <a:solidFill>
                  <a:srgbClr val="7030A0"/>
                </a:solidFill>
                <a:latin typeface="Times New Roman" panose="02020603050405020304" pitchFamily="18" charset="0"/>
                <a:cs typeface="Times New Roman" panose="02020603050405020304" pitchFamily="18" charset="0"/>
              </a:rPr>
              <a:t>Discussion</a:t>
            </a:r>
            <a:r>
              <a:rPr lang="en-US" sz="6900" b="1" spc="-540" dirty="0">
                <a:solidFill>
                  <a:srgbClr val="7030A0"/>
                </a:solidFill>
                <a:latin typeface="Times New Roman" panose="02020603050405020304" pitchFamily="18" charset="0"/>
                <a:cs typeface="Times New Roman" panose="02020603050405020304" pitchFamily="18" charset="0"/>
              </a:rPr>
              <a:t>              </a:t>
            </a:r>
            <a:r>
              <a:rPr lang="en-US" sz="6900" spc="-540" dirty="0">
                <a:solidFill>
                  <a:srgbClr val="7030A0"/>
                </a:solidFill>
                <a:latin typeface="Verdana"/>
                <a:cs typeface="Verdana"/>
              </a:rPr>
              <a:t>			</a:t>
            </a:r>
            <a:endParaRPr lang="en-US" sz="6900" dirty="0">
              <a:latin typeface="Verdana"/>
              <a:cs typeface="Verdana"/>
            </a:endParaRPr>
          </a:p>
        </p:txBody>
      </p:sp>
      <p:sp>
        <p:nvSpPr>
          <p:cNvPr id="7" name="object 6">
            <a:extLst>
              <a:ext uri="{FF2B5EF4-FFF2-40B4-BE49-F238E27FC236}">
                <a16:creationId xmlns:a16="http://schemas.microsoft.com/office/drawing/2014/main" id="{FBAF6285-C712-4680-AB1E-9EF503AFF606}"/>
              </a:ext>
            </a:extLst>
          </p:cNvPr>
          <p:cNvSpPr txBox="1"/>
          <p:nvPr/>
        </p:nvSpPr>
        <p:spPr>
          <a:xfrm>
            <a:off x="3200400" y="2909336"/>
            <a:ext cx="11125200" cy="799771"/>
          </a:xfrm>
          <a:prstGeom prst="rect">
            <a:avLst/>
          </a:prstGeom>
        </p:spPr>
        <p:txBody>
          <a:bodyPr vert="horz" wrap="square" lIns="0" tIns="12700" rIns="0" bIns="0" rtlCol="0">
            <a:spAutoFit/>
          </a:bodyPr>
          <a:lstStyle/>
          <a:p>
            <a:pPr marL="869315" marR="5080" indent="-857250">
              <a:lnSpc>
                <a:spcPct val="115900"/>
              </a:lnSpc>
              <a:spcBef>
                <a:spcPts val="100"/>
              </a:spcBef>
              <a:buFont typeface="Wingdings" panose="05000000000000000000" pitchFamily="2" charset="2"/>
              <a:buChar char="ü"/>
            </a:pPr>
            <a:r>
              <a:rPr lang="en-US" sz="4800" b="1" spc="-385" dirty="0">
                <a:solidFill>
                  <a:srgbClr val="92D050"/>
                </a:solidFill>
                <a:latin typeface="Times New Roman" panose="02020603050405020304" pitchFamily="18" charset="0"/>
                <a:cs typeface="Times New Roman" panose="02020603050405020304" pitchFamily="18" charset="0"/>
              </a:rPr>
              <a:t>Syllabus</a:t>
            </a:r>
            <a:r>
              <a:rPr lang="en-US" sz="4800" b="1" spc="-270" dirty="0">
                <a:solidFill>
                  <a:srgbClr val="92D050"/>
                </a:solidFill>
                <a:latin typeface="Times New Roman" panose="02020603050405020304" pitchFamily="18" charset="0"/>
                <a:cs typeface="Times New Roman" panose="02020603050405020304" pitchFamily="18" charset="0"/>
              </a:rPr>
              <a:t>  </a:t>
            </a:r>
          </a:p>
        </p:txBody>
      </p:sp>
      <p:sp>
        <p:nvSpPr>
          <p:cNvPr id="8" name="object 6">
            <a:extLst>
              <a:ext uri="{FF2B5EF4-FFF2-40B4-BE49-F238E27FC236}">
                <a16:creationId xmlns:a16="http://schemas.microsoft.com/office/drawing/2014/main" id="{F620938D-D988-4D05-A612-8872A72A8A5E}"/>
              </a:ext>
            </a:extLst>
          </p:cNvPr>
          <p:cNvSpPr txBox="1"/>
          <p:nvPr/>
        </p:nvSpPr>
        <p:spPr>
          <a:xfrm>
            <a:off x="3200400" y="4400384"/>
            <a:ext cx="11125200" cy="799771"/>
          </a:xfrm>
          <a:prstGeom prst="rect">
            <a:avLst/>
          </a:prstGeom>
        </p:spPr>
        <p:txBody>
          <a:bodyPr vert="horz" wrap="square" lIns="0" tIns="12700" rIns="0" bIns="0" rtlCol="0">
            <a:spAutoFit/>
          </a:bodyPr>
          <a:lstStyle/>
          <a:p>
            <a:pPr marL="697865" marR="5080" indent="-685800">
              <a:lnSpc>
                <a:spcPct val="115900"/>
              </a:lnSpc>
              <a:spcBef>
                <a:spcPts val="100"/>
              </a:spcBef>
              <a:buFont typeface="Wingdings" panose="05000000000000000000" pitchFamily="2" charset="2"/>
              <a:buChar char="ü"/>
            </a:pPr>
            <a:r>
              <a:rPr lang="en-US" sz="4800" b="1" spc="-640" dirty="0">
                <a:solidFill>
                  <a:srgbClr val="FF0000"/>
                </a:solidFill>
                <a:latin typeface="Times New Roman" panose="02020603050405020304" pitchFamily="18" charset="0"/>
                <a:cs typeface="Times New Roman" panose="02020603050405020304" pitchFamily="18" charset="0"/>
              </a:rPr>
              <a:t>Whole  semester  Plan </a:t>
            </a:r>
            <a:endParaRPr lang="en-US" sz="4800" b="1" spc="-210" dirty="0">
              <a:solidFill>
                <a:srgbClr val="FF0000"/>
              </a:solidFill>
              <a:latin typeface="Times New Roman" panose="02020603050405020304" pitchFamily="18" charset="0"/>
              <a:cs typeface="Times New Roman" panose="02020603050405020304" pitchFamily="18" charset="0"/>
            </a:endParaRPr>
          </a:p>
        </p:txBody>
      </p:sp>
      <p:sp>
        <p:nvSpPr>
          <p:cNvPr id="9" name="object 6">
            <a:extLst>
              <a:ext uri="{FF2B5EF4-FFF2-40B4-BE49-F238E27FC236}">
                <a16:creationId xmlns:a16="http://schemas.microsoft.com/office/drawing/2014/main" id="{B146ED16-4A63-4E9B-82CB-8E6249982CC7}"/>
              </a:ext>
            </a:extLst>
          </p:cNvPr>
          <p:cNvSpPr txBox="1"/>
          <p:nvPr/>
        </p:nvSpPr>
        <p:spPr>
          <a:xfrm>
            <a:off x="3124200" y="5699723"/>
            <a:ext cx="11125200" cy="799771"/>
          </a:xfrm>
          <a:prstGeom prst="rect">
            <a:avLst/>
          </a:prstGeom>
        </p:spPr>
        <p:txBody>
          <a:bodyPr vert="horz" wrap="square" lIns="0" tIns="12700" rIns="0" bIns="0" rtlCol="0">
            <a:spAutoFit/>
          </a:bodyPr>
          <a:lstStyle/>
          <a:p>
            <a:pPr marL="869315" marR="5080" indent="-857250">
              <a:lnSpc>
                <a:spcPct val="115900"/>
              </a:lnSpc>
              <a:spcBef>
                <a:spcPts val="100"/>
              </a:spcBef>
              <a:buFont typeface="Wingdings" panose="05000000000000000000" pitchFamily="2" charset="2"/>
              <a:buChar char="ü"/>
            </a:pPr>
            <a:r>
              <a:rPr lang="en-US" sz="4800" b="1" spc="-40" dirty="0">
                <a:solidFill>
                  <a:srgbClr val="0070C0"/>
                </a:solidFill>
                <a:latin typeface="Times New Roman" panose="02020603050405020304" pitchFamily="18" charset="0"/>
                <a:cs typeface="Times New Roman" panose="02020603050405020304" pitchFamily="18" charset="0"/>
              </a:rPr>
              <a:t>Paid internship and project work</a:t>
            </a:r>
            <a:endParaRPr lang="en-US" sz="4800" b="1" spc="-270"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28382" y="761352"/>
            <a:ext cx="16231235" cy="8229600"/>
          </a:xfrm>
          <a:custGeom>
            <a:avLst/>
            <a:gdLst/>
            <a:ahLst/>
            <a:cxnLst/>
            <a:rect l="l" t="t" r="r" b="b"/>
            <a:pathLst>
              <a:path w="16231235" h="8229600">
                <a:moveTo>
                  <a:pt x="15948467" y="8229593"/>
                </a:moveTo>
                <a:lnTo>
                  <a:pt x="282165" y="8229593"/>
                </a:lnTo>
                <a:lnTo>
                  <a:pt x="236267" y="8225914"/>
                </a:lnTo>
                <a:lnTo>
                  <a:pt x="192775" y="8215259"/>
                </a:lnTo>
                <a:lnTo>
                  <a:pt x="152260" y="8198199"/>
                </a:lnTo>
                <a:lnTo>
                  <a:pt x="115292" y="8175304"/>
                </a:lnTo>
                <a:lnTo>
                  <a:pt x="82445" y="8147148"/>
                </a:lnTo>
                <a:lnTo>
                  <a:pt x="54288" y="8114300"/>
                </a:lnTo>
                <a:lnTo>
                  <a:pt x="31394" y="8077333"/>
                </a:lnTo>
                <a:lnTo>
                  <a:pt x="14334" y="8036817"/>
                </a:lnTo>
                <a:lnTo>
                  <a:pt x="3678" y="7993325"/>
                </a:lnTo>
                <a:lnTo>
                  <a:pt x="0" y="7947427"/>
                </a:lnTo>
                <a:lnTo>
                  <a:pt x="0" y="282165"/>
                </a:lnTo>
                <a:lnTo>
                  <a:pt x="3678" y="236267"/>
                </a:lnTo>
                <a:lnTo>
                  <a:pt x="14334" y="192775"/>
                </a:lnTo>
                <a:lnTo>
                  <a:pt x="31394" y="152260"/>
                </a:lnTo>
                <a:lnTo>
                  <a:pt x="54288" y="115292"/>
                </a:lnTo>
                <a:lnTo>
                  <a:pt x="82445" y="82445"/>
                </a:lnTo>
                <a:lnTo>
                  <a:pt x="115292" y="54288"/>
                </a:lnTo>
                <a:lnTo>
                  <a:pt x="152260" y="31394"/>
                </a:lnTo>
                <a:lnTo>
                  <a:pt x="192775" y="14334"/>
                </a:lnTo>
                <a:lnTo>
                  <a:pt x="236267" y="3678"/>
                </a:lnTo>
                <a:lnTo>
                  <a:pt x="282165" y="0"/>
                </a:lnTo>
                <a:lnTo>
                  <a:pt x="15948467" y="0"/>
                </a:lnTo>
                <a:lnTo>
                  <a:pt x="15994365" y="3678"/>
                </a:lnTo>
                <a:lnTo>
                  <a:pt x="16037857" y="14334"/>
                </a:lnTo>
                <a:lnTo>
                  <a:pt x="16078372" y="31394"/>
                </a:lnTo>
                <a:lnTo>
                  <a:pt x="16115340" y="54288"/>
                </a:lnTo>
                <a:lnTo>
                  <a:pt x="16148187" y="82445"/>
                </a:lnTo>
                <a:lnTo>
                  <a:pt x="16176344" y="115292"/>
                </a:lnTo>
                <a:lnTo>
                  <a:pt x="16199238" y="152260"/>
                </a:lnTo>
                <a:lnTo>
                  <a:pt x="16216298" y="192775"/>
                </a:lnTo>
                <a:lnTo>
                  <a:pt x="16226954" y="236267"/>
                </a:lnTo>
                <a:lnTo>
                  <a:pt x="16230632" y="282165"/>
                </a:lnTo>
                <a:lnTo>
                  <a:pt x="16230632" y="7947427"/>
                </a:lnTo>
                <a:lnTo>
                  <a:pt x="16226954" y="7993325"/>
                </a:lnTo>
                <a:lnTo>
                  <a:pt x="16216298" y="8036817"/>
                </a:lnTo>
                <a:lnTo>
                  <a:pt x="16199238" y="8077333"/>
                </a:lnTo>
                <a:lnTo>
                  <a:pt x="16176344" y="8114300"/>
                </a:lnTo>
                <a:lnTo>
                  <a:pt x="16148187" y="8147148"/>
                </a:lnTo>
                <a:lnTo>
                  <a:pt x="16115340" y="8175304"/>
                </a:lnTo>
                <a:lnTo>
                  <a:pt x="16078372" y="8198199"/>
                </a:lnTo>
                <a:lnTo>
                  <a:pt x="16037857" y="8215259"/>
                </a:lnTo>
                <a:lnTo>
                  <a:pt x="15994365" y="8225914"/>
                </a:lnTo>
                <a:lnTo>
                  <a:pt x="15948467" y="8229593"/>
                </a:lnTo>
                <a:close/>
              </a:path>
            </a:pathLst>
          </a:custGeom>
          <a:solidFill>
            <a:srgbClr val="FFFFFF"/>
          </a:solidFill>
        </p:spPr>
        <p:txBody>
          <a:bodyPr wrap="square" lIns="0" tIns="0" rIns="0" bIns="0" rtlCol="0"/>
          <a:lstStyle/>
          <a:p>
            <a:endParaRPr lang="en-IN"/>
          </a:p>
        </p:txBody>
      </p:sp>
      <p:sp>
        <p:nvSpPr>
          <p:cNvPr id="3" name="object 3"/>
          <p:cNvSpPr txBox="1">
            <a:spLocks noGrp="1"/>
          </p:cNvSpPr>
          <p:nvPr>
            <p:ph type="title"/>
          </p:nvPr>
        </p:nvSpPr>
        <p:spPr>
          <a:xfrm>
            <a:off x="1752600" y="920304"/>
            <a:ext cx="11811000" cy="751488"/>
          </a:xfrm>
          <a:prstGeom prst="rect">
            <a:avLst/>
          </a:prstGeom>
        </p:spPr>
        <p:txBody>
          <a:bodyPr vert="horz" wrap="square" lIns="0" tIns="12700" rIns="0" bIns="0" rtlCol="0">
            <a:spAutoFit/>
          </a:bodyPr>
          <a:lstStyle/>
          <a:p>
            <a:pPr marL="12700">
              <a:lnSpc>
                <a:spcPct val="100000"/>
              </a:lnSpc>
              <a:spcBef>
                <a:spcPts val="100"/>
              </a:spcBef>
            </a:pPr>
            <a:r>
              <a:rPr lang="en-US" sz="4800" b="1" i="0" dirty="0">
                <a:solidFill>
                  <a:srgbClr val="333333"/>
                </a:solidFill>
                <a:effectLst/>
                <a:latin typeface="Source Sans Pro" panose="020B0503030403020204" pitchFamily="34" charset="0"/>
              </a:rPr>
              <a:t>1. </a:t>
            </a:r>
            <a:r>
              <a:rPr lang="en-US" sz="4800" b="1" dirty="0">
                <a:solidFill>
                  <a:srgbClr val="333333"/>
                </a:solidFill>
                <a:latin typeface="Source Sans Pro" panose="020B0503030403020204" pitchFamily="34" charset="0"/>
              </a:rPr>
              <a:t>Syllabus (Module 1)</a:t>
            </a:r>
            <a:endParaRPr sz="4800" spc="-760" dirty="0"/>
          </a:p>
        </p:txBody>
      </p:sp>
      <p:sp>
        <p:nvSpPr>
          <p:cNvPr id="4" name="object 4"/>
          <p:cNvSpPr/>
          <p:nvPr/>
        </p:nvSpPr>
        <p:spPr>
          <a:xfrm>
            <a:off x="1295400" y="1792032"/>
            <a:ext cx="15163800" cy="7239000"/>
          </a:xfrm>
          <a:custGeom>
            <a:avLst/>
            <a:gdLst/>
            <a:ahLst/>
            <a:cxnLst/>
            <a:rect l="l" t="t" r="r" b="b"/>
            <a:pathLst>
              <a:path w="3810000" h="5381625">
                <a:moveTo>
                  <a:pt x="3675815" y="5381482"/>
                </a:moveTo>
                <a:lnTo>
                  <a:pt x="134183" y="5381482"/>
                </a:lnTo>
                <a:lnTo>
                  <a:pt x="91674" y="5374670"/>
                </a:lnTo>
                <a:lnTo>
                  <a:pt x="54827" y="5355682"/>
                </a:lnTo>
                <a:lnTo>
                  <a:pt x="25816" y="5326691"/>
                </a:lnTo>
                <a:lnTo>
                  <a:pt x="6816" y="5289870"/>
                </a:lnTo>
                <a:lnTo>
                  <a:pt x="0" y="5247389"/>
                </a:lnTo>
                <a:lnTo>
                  <a:pt x="0" y="134092"/>
                </a:lnTo>
                <a:lnTo>
                  <a:pt x="6816" y="91612"/>
                </a:lnTo>
                <a:lnTo>
                  <a:pt x="25816" y="54790"/>
                </a:lnTo>
                <a:lnTo>
                  <a:pt x="54827" y="25799"/>
                </a:lnTo>
                <a:lnTo>
                  <a:pt x="91674" y="6811"/>
                </a:lnTo>
                <a:lnTo>
                  <a:pt x="134183" y="0"/>
                </a:lnTo>
                <a:lnTo>
                  <a:pt x="3675815" y="0"/>
                </a:lnTo>
                <a:lnTo>
                  <a:pt x="3718324" y="6811"/>
                </a:lnTo>
                <a:lnTo>
                  <a:pt x="3755171" y="25799"/>
                </a:lnTo>
                <a:lnTo>
                  <a:pt x="3784182" y="54790"/>
                </a:lnTo>
                <a:lnTo>
                  <a:pt x="3803182" y="91612"/>
                </a:lnTo>
                <a:lnTo>
                  <a:pt x="3809999" y="134092"/>
                </a:lnTo>
                <a:lnTo>
                  <a:pt x="3809999" y="5247389"/>
                </a:lnTo>
                <a:lnTo>
                  <a:pt x="3803182" y="5289870"/>
                </a:lnTo>
                <a:lnTo>
                  <a:pt x="3784182" y="5326691"/>
                </a:lnTo>
                <a:lnTo>
                  <a:pt x="3755171" y="5355682"/>
                </a:lnTo>
                <a:lnTo>
                  <a:pt x="3718324" y="5374670"/>
                </a:lnTo>
                <a:lnTo>
                  <a:pt x="3675815" y="5381482"/>
                </a:lnTo>
                <a:close/>
              </a:path>
            </a:pathLst>
          </a:custGeom>
          <a:solidFill>
            <a:srgbClr val="F1D0C7"/>
          </a:solidFill>
        </p:spPr>
        <p:txBody>
          <a:bodyPr wrap="square" lIns="0" tIns="0" rIns="0" bIns="0" rtlCol="0"/>
          <a:lstStyle/>
          <a:p>
            <a:pPr marL="457200" indent="-457200" algn="l">
              <a:buFont typeface="Wingdings" panose="05000000000000000000" pitchFamily="2" charset="2"/>
              <a:buChar char="ü"/>
            </a:pPr>
            <a:endParaRPr lang="en-US" sz="3200" dirty="0">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ü"/>
            </a:pPr>
            <a:r>
              <a:rPr lang="en-US" sz="3200" b="1" dirty="0">
                <a:latin typeface="Times New Roman" panose="02020603050405020304" pitchFamily="18" charset="0"/>
                <a:cs typeface="Times New Roman" panose="02020603050405020304" pitchFamily="18" charset="0"/>
              </a:rPr>
              <a:t>Introduction: </a:t>
            </a:r>
            <a:r>
              <a:rPr lang="en-US" sz="3200" dirty="0">
                <a:latin typeface="Times New Roman" panose="02020603050405020304" pitchFamily="18" charset="0"/>
                <a:cs typeface="Times New Roman" panose="02020603050405020304" pitchFamily="18" charset="0"/>
              </a:rPr>
              <a:t>What Is Data Mining? Data Mining and Related Terms, Knowledge based System, KDD Process Model, CRISP - DM, Terminology and Notation.</a:t>
            </a:r>
          </a:p>
          <a:p>
            <a:pPr algn="l"/>
            <a:endParaRPr lang="en-US" sz="3200" dirty="0">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ü"/>
            </a:pPr>
            <a:r>
              <a:rPr lang="en-US" sz="3200" b="1" dirty="0">
                <a:latin typeface="Times New Roman" panose="02020603050405020304" pitchFamily="18" charset="0"/>
                <a:cs typeface="Times New Roman" panose="02020603050405020304" pitchFamily="18" charset="0"/>
              </a:rPr>
              <a:t>The Steps in Data Mining</a:t>
            </a:r>
            <a:r>
              <a:rPr lang="en-US" sz="3200" dirty="0">
                <a:latin typeface="Times New Roman" panose="02020603050405020304" pitchFamily="18" charset="0"/>
                <a:cs typeface="Times New Roman" panose="02020603050405020304" pitchFamily="18" charset="0"/>
              </a:rPr>
              <a:t>: Data Preparation, Data Understanding, Data Cleaning, Missing data, Coding Systems, Discretization, Univariate Data Analysis.</a:t>
            </a:r>
          </a:p>
          <a:p>
            <a:pPr algn="l"/>
            <a:endParaRPr lang="en-US" sz="3200" dirty="0">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ü"/>
            </a:pPr>
            <a:r>
              <a:rPr lang="en-US" sz="3200" b="1" dirty="0">
                <a:latin typeface="Times New Roman" panose="02020603050405020304" pitchFamily="18" charset="0"/>
                <a:cs typeface="Times New Roman" panose="02020603050405020304" pitchFamily="18" charset="0"/>
              </a:rPr>
              <a:t>Data and its Exploration: </a:t>
            </a:r>
            <a:r>
              <a:rPr lang="en-US" sz="3200" dirty="0">
                <a:latin typeface="Times New Roman" panose="02020603050405020304" pitchFamily="18" charset="0"/>
                <a:cs typeface="Times New Roman" panose="02020603050405020304" pitchFamily="18" charset="0"/>
              </a:rPr>
              <a:t>Types of Data, Types of Data Sets, Outliers, Measures of Similarity,</a:t>
            </a:r>
          </a:p>
          <a:p>
            <a:pPr marL="457200" indent="-457200" algn="l">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Frequencies and the Mode, Measures of Location: Mean and Median, Measures of Spread: Range and Variance, Multivariate Summary Statistics.</a:t>
            </a:r>
            <a:endParaRPr lang="en-US" sz="3200" b="0" i="0" dirty="0">
              <a:solidFill>
                <a:srgbClr val="333333"/>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28382" y="761352"/>
            <a:ext cx="16231235" cy="8229600"/>
          </a:xfrm>
          <a:custGeom>
            <a:avLst/>
            <a:gdLst/>
            <a:ahLst/>
            <a:cxnLst/>
            <a:rect l="l" t="t" r="r" b="b"/>
            <a:pathLst>
              <a:path w="16231235" h="8229600">
                <a:moveTo>
                  <a:pt x="15948467" y="8229593"/>
                </a:moveTo>
                <a:lnTo>
                  <a:pt x="282165" y="8229593"/>
                </a:lnTo>
                <a:lnTo>
                  <a:pt x="236267" y="8225914"/>
                </a:lnTo>
                <a:lnTo>
                  <a:pt x="192775" y="8215259"/>
                </a:lnTo>
                <a:lnTo>
                  <a:pt x="152260" y="8198199"/>
                </a:lnTo>
                <a:lnTo>
                  <a:pt x="115292" y="8175304"/>
                </a:lnTo>
                <a:lnTo>
                  <a:pt x="82445" y="8147148"/>
                </a:lnTo>
                <a:lnTo>
                  <a:pt x="54288" y="8114300"/>
                </a:lnTo>
                <a:lnTo>
                  <a:pt x="31394" y="8077333"/>
                </a:lnTo>
                <a:lnTo>
                  <a:pt x="14334" y="8036817"/>
                </a:lnTo>
                <a:lnTo>
                  <a:pt x="3678" y="7993325"/>
                </a:lnTo>
                <a:lnTo>
                  <a:pt x="0" y="7947427"/>
                </a:lnTo>
                <a:lnTo>
                  <a:pt x="0" y="282165"/>
                </a:lnTo>
                <a:lnTo>
                  <a:pt x="3678" y="236267"/>
                </a:lnTo>
                <a:lnTo>
                  <a:pt x="14334" y="192775"/>
                </a:lnTo>
                <a:lnTo>
                  <a:pt x="31394" y="152260"/>
                </a:lnTo>
                <a:lnTo>
                  <a:pt x="54288" y="115292"/>
                </a:lnTo>
                <a:lnTo>
                  <a:pt x="82445" y="82445"/>
                </a:lnTo>
                <a:lnTo>
                  <a:pt x="115292" y="54288"/>
                </a:lnTo>
                <a:lnTo>
                  <a:pt x="152260" y="31394"/>
                </a:lnTo>
                <a:lnTo>
                  <a:pt x="192775" y="14334"/>
                </a:lnTo>
                <a:lnTo>
                  <a:pt x="236267" y="3678"/>
                </a:lnTo>
                <a:lnTo>
                  <a:pt x="282165" y="0"/>
                </a:lnTo>
                <a:lnTo>
                  <a:pt x="15948467" y="0"/>
                </a:lnTo>
                <a:lnTo>
                  <a:pt x="15994365" y="3678"/>
                </a:lnTo>
                <a:lnTo>
                  <a:pt x="16037857" y="14334"/>
                </a:lnTo>
                <a:lnTo>
                  <a:pt x="16078372" y="31394"/>
                </a:lnTo>
                <a:lnTo>
                  <a:pt x="16115340" y="54288"/>
                </a:lnTo>
                <a:lnTo>
                  <a:pt x="16148187" y="82445"/>
                </a:lnTo>
                <a:lnTo>
                  <a:pt x="16176344" y="115292"/>
                </a:lnTo>
                <a:lnTo>
                  <a:pt x="16199238" y="152260"/>
                </a:lnTo>
                <a:lnTo>
                  <a:pt x="16216298" y="192775"/>
                </a:lnTo>
                <a:lnTo>
                  <a:pt x="16226954" y="236267"/>
                </a:lnTo>
                <a:lnTo>
                  <a:pt x="16230632" y="282165"/>
                </a:lnTo>
                <a:lnTo>
                  <a:pt x="16230632" y="7947427"/>
                </a:lnTo>
                <a:lnTo>
                  <a:pt x="16226954" y="7993325"/>
                </a:lnTo>
                <a:lnTo>
                  <a:pt x="16216298" y="8036817"/>
                </a:lnTo>
                <a:lnTo>
                  <a:pt x="16199238" y="8077333"/>
                </a:lnTo>
                <a:lnTo>
                  <a:pt x="16176344" y="8114300"/>
                </a:lnTo>
                <a:lnTo>
                  <a:pt x="16148187" y="8147148"/>
                </a:lnTo>
                <a:lnTo>
                  <a:pt x="16115340" y="8175304"/>
                </a:lnTo>
                <a:lnTo>
                  <a:pt x="16078372" y="8198199"/>
                </a:lnTo>
                <a:lnTo>
                  <a:pt x="16037857" y="8215259"/>
                </a:lnTo>
                <a:lnTo>
                  <a:pt x="15994365" y="8225914"/>
                </a:lnTo>
                <a:lnTo>
                  <a:pt x="15948467" y="8229593"/>
                </a:lnTo>
                <a:close/>
              </a:path>
            </a:pathLst>
          </a:custGeom>
          <a:solidFill>
            <a:srgbClr val="FFFFFF"/>
          </a:solidFill>
        </p:spPr>
        <p:txBody>
          <a:bodyPr wrap="square" lIns="0" tIns="0" rIns="0" bIns="0" rtlCol="0"/>
          <a:lstStyle/>
          <a:p>
            <a:endParaRPr lang="en-IN"/>
          </a:p>
        </p:txBody>
      </p:sp>
      <p:sp>
        <p:nvSpPr>
          <p:cNvPr id="3" name="object 3"/>
          <p:cNvSpPr txBox="1">
            <a:spLocks noGrp="1"/>
          </p:cNvSpPr>
          <p:nvPr>
            <p:ph type="title"/>
          </p:nvPr>
        </p:nvSpPr>
        <p:spPr>
          <a:xfrm>
            <a:off x="1752600" y="920304"/>
            <a:ext cx="11811000" cy="751488"/>
          </a:xfrm>
          <a:prstGeom prst="rect">
            <a:avLst/>
          </a:prstGeom>
        </p:spPr>
        <p:txBody>
          <a:bodyPr vert="horz" wrap="square" lIns="0" tIns="12700" rIns="0" bIns="0" rtlCol="0">
            <a:spAutoFit/>
          </a:bodyPr>
          <a:lstStyle/>
          <a:p>
            <a:pPr marL="12700">
              <a:lnSpc>
                <a:spcPct val="100000"/>
              </a:lnSpc>
              <a:spcBef>
                <a:spcPts val="100"/>
              </a:spcBef>
            </a:pPr>
            <a:r>
              <a:rPr lang="en-US" sz="4800" b="1" i="0" dirty="0">
                <a:solidFill>
                  <a:srgbClr val="333333"/>
                </a:solidFill>
                <a:effectLst/>
                <a:latin typeface="Source Sans Pro" panose="020B0503030403020204" pitchFamily="34" charset="0"/>
              </a:rPr>
              <a:t>1. </a:t>
            </a:r>
            <a:r>
              <a:rPr lang="en-US" sz="4800" b="1" dirty="0">
                <a:solidFill>
                  <a:srgbClr val="333333"/>
                </a:solidFill>
                <a:latin typeface="Source Sans Pro" panose="020B0503030403020204" pitchFamily="34" charset="0"/>
              </a:rPr>
              <a:t>Syllabus (Module 1)</a:t>
            </a:r>
            <a:endParaRPr sz="4800" spc="-760" dirty="0"/>
          </a:p>
        </p:txBody>
      </p:sp>
      <p:sp>
        <p:nvSpPr>
          <p:cNvPr id="4" name="object 4"/>
          <p:cNvSpPr/>
          <p:nvPr/>
        </p:nvSpPr>
        <p:spPr>
          <a:xfrm>
            <a:off x="1295400" y="1792032"/>
            <a:ext cx="15163800" cy="7239000"/>
          </a:xfrm>
          <a:custGeom>
            <a:avLst/>
            <a:gdLst/>
            <a:ahLst/>
            <a:cxnLst/>
            <a:rect l="l" t="t" r="r" b="b"/>
            <a:pathLst>
              <a:path w="3810000" h="5381625">
                <a:moveTo>
                  <a:pt x="3675815" y="5381482"/>
                </a:moveTo>
                <a:lnTo>
                  <a:pt x="134183" y="5381482"/>
                </a:lnTo>
                <a:lnTo>
                  <a:pt x="91674" y="5374670"/>
                </a:lnTo>
                <a:lnTo>
                  <a:pt x="54827" y="5355682"/>
                </a:lnTo>
                <a:lnTo>
                  <a:pt x="25816" y="5326691"/>
                </a:lnTo>
                <a:lnTo>
                  <a:pt x="6816" y="5289870"/>
                </a:lnTo>
                <a:lnTo>
                  <a:pt x="0" y="5247389"/>
                </a:lnTo>
                <a:lnTo>
                  <a:pt x="0" y="134092"/>
                </a:lnTo>
                <a:lnTo>
                  <a:pt x="6816" y="91612"/>
                </a:lnTo>
                <a:lnTo>
                  <a:pt x="25816" y="54790"/>
                </a:lnTo>
                <a:lnTo>
                  <a:pt x="54827" y="25799"/>
                </a:lnTo>
                <a:lnTo>
                  <a:pt x="91674" y="6811"/>
                </a:lnTo>
                <a:lnTo>
                  <a:pt x="134183" y="0"/>
                </a:lnTo>
                <a:lnTo>
                  <a:pt x="3675815" y="0"/>
                </a:lnTo>
                <a:lnTo>
                  <a:pt x="3718324" y="6811"/>
                </a:lnTo>
                <a:lnTo>
                  <a:pt x="3755171" y="25799"/>
                </a:lnTo>
                <a:lnTo>
                  <a:pt x="3784182" y="54790"/>
                </a:lnTo>
                <a:lnTo>
                  <a:pt x="3803182" y="91612"/>
                </a:lnTo>
                <a:lnTo>
                  <a:pt x="3809999" y="134092"/>
                </a:lnTo>
                <a:lnTo>
                  <a:pt x="3809999" y="5247389"/>
                </a:lnTo>
                <a:lnTo>
                  <a:pt x="3803182" y="5289870"/>
                </a:lnTo>
                <a:lnTo>
                  <a:pt x="3784182" y="5326691"/>
                </a:lnTo>
                <a:lnTo>
                  <a:pt x="3755171" y="5355682"/>
                </a:lnTo>
                <a:lnTo>
                  <a:pt x="3718324" y="5374670"/>
                </a:lnTo>
                <a:lnTo>
                  <a:pt x="3675815" y="5381482"/>
                </a:lnTo>
                <a:close/>
              </a:path>
            </a:pathLst>
          </a:custGeom>
          <a:solidFill>
            <a:srgbClr val="F1D0C7"/>
          </a:solidFill>
        </p:spPr>
        <p:txBody>
          <a:bodyPr wrap="square" lIns="0" tIns="0" rIns="0" bIns="0" rtlCol="0"/>
          <a:lstStyle/>
          <a:p>
            <a:pPr marL="457200" indent="-457200" algn="l">
              <a:buFont typeface="Wingdings" panose="05000000000000000000" pitchFamily="2" charset="2"/>
              <a:buChar char="ü"/>
            </a:pPr>
            <a:endParaRPr lang="en-US" sz="3200" dirty="0">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ü"/>
            </a:pPr>
            <a:r>
              <a:rPr lang="en-US" sz="3200" b="1" dirty="0">
                <a:latin typeface="Times New Roman" panose="02020603050405020304" pitchFamily="18" charset="0"/>
                <a:cs typeface="Times New Roman" panose="02020603050405020304" pitchFamily="18" charset="0"/>
              </a:rPr>
              <a:t>Unsupervised Learning Models: </a:t>
            </a:r>
            <a:r>
              <a:rPr lang="en-US" sz="3200" dirty="0">
                <a:latin typeface="Times New Roman" panose="02020603050405020304" pitchFamily="18" charset="0"/>
                <a:cs typeface="Times New Roman" panose="02020603050405020304" pitchFamily="18" charset="0"/>
              </a:rPr>
              <a:t>Association Rules: Introduction, Discovering Association Rules in Transaction, Databases, Generating Candidate Rules, Selecting Strong Rules</a:t>
            </a:r>
          </a:p>
          <a:p>
            <a:pPr marL="457200" indent="-457200" algn="l">
              <a:buFont typeface="Wingdings" panose="05000000000000000000" pitchFamily="2" charset="2"/>
              <a:buChar char="ü"/>
            </a:pPr>
            <a:r>
              <a:rPr lang="en-US" sz="3200" b="1" dirty="0">
                <a:latin typeface="Times New Roman" panose="02020603050405020304" pitchFamily="18" charset="0"/>
                <a:cs typeface="Times New Roman" panose="02020603050405020304" pitchFamily="18" charset="0"/>
              </a:rPr>
              <a:t>Data Visualization: </a:t>
            </a:r>
            <a:r>
              <a:rPr lang="en-US" sz="3200" dirty="0">
                <a:latin typeface="Times New Roman" panose="02020603050405020304" pitchFamily="18" charset="0"/>
                <a:cs typeface="Times New Roman" panose="02020603050405020304" pitchFamily="18" charset="0"/>
              </a:rPr>
              <a:t>Uses of Data Visualization, Basic Charts: bar charts, line graphs, and</a:t>
            </a:r>
          </a:p>
          <a:p>
            <a:pPr marL="457200" indent="-457200" algn="l">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scatterplots, Boxplots and Histograms, Heat maps, Multidimensional Visualization, Specialized Visualizations, Summary of major visualizations and operations</a:t>
            </a:r>
          </a:p>
          <a:p>
            <a:pPr algn="l"/>
            <a:endParaRPr lang="en-US" sz="3200" dirty="0">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ü"/>
            </a:pPr>
            <a:r>
              <a:rPr lang="en-US" sz="3200" b="1" dirty="0">
                <a:latin typeface="Times New Roman" panose="02020603050405020304" pitchFamily="18" charset="0"/>
                <a:cs typeface="Times New Roman" panose="02020603050405020304" pitchFamily="18" charset="0"/>
              </a:rPr>
              <a:t>Supervised Learning Models and Techniques: </a:t>
            </a:r>
            <a:r>
              <a:rPr lang="en-US" sz="3200" dirty="0">
                <a:latin typeface="Times New Roman" panose="02020603050405020304" pitchFamily="18" charset="0"/>
                <a:cs typeface="Times New Roman" panose="02020603050405020304" pitchFamily="18" charset="0"/>
              </a:rPr>
              <a:t>The Naive Bayes Classifier</a:t>
            </a:r>
          </a:p>
          <a:p>
            <a:pPr marL="457200" indent="-457200" algn="l">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Conditional Probability, Applying the Full (Exact) Bayesian Classifier, Advantages and</a:t>
            </a:r>
          </a:p>
          <a:p>
            <a:pPr marL="457200" indent="-457200" algn="l">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Shortcomings</a:t>
            </a:r>
          </a:p>
          <a:p>
            <a:pPr marL="457200" indent="-457200" algn="l">
              <a:buFont typeface="Wingdings" panose="05000000000000000000" pitchFamily="2" charset="2"/>
              <a:buChar char="ü"/>
            </a:pPr>
            <a:r>
              <a:rPr lang="en-US" sz="3200" b="1" dirty="0">
                <a:latin typeface="Times New Roman" panose="02020603050405020304" pitchFamily="18" charset="0"/>
                <a:cs typeface="Times New Roman" panose="02020603050405020304" pitchFamily="18" charset="0"/>
              </a:rPr>
              <a:t>Classification : </a:t>
            </a:r>
            <a:r>
              <a:rPr lang="en-US" sz="3200" dirty="0">
                <a:latin typeface="Times New Roman" panose="02020603050405020304" pitchFamily="18" charset="0"/>
                <a:cs typeface="Times New Roman" panose="02020603050405020304" pitchFamily="18" charset="0"/>
              </a:rPr>
              <a:t>Introduction, Measures of Impurity, Evaluating, Classification Rules from Trees, Classification Trees for More Than Two Classes, Regression Trees</a:t>
            </a:r>
          </a:p>
        </p:txBody>
      </p:sp>
    </p:spTree>
    <p:extLst>
      <p:ext uri="{BB962C8B-B14F-4D97-AF65-F5344CB8AC3E}">
        <p14:creationId xmlns:p14="http://schemas.microsoft.com/office/powerpoint/2010/main" val="1097767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28382" y="761352"/>
            <a:ext cx="16231235" cy="8229600"/>
          </a:xfrm>
          <a:custGeom>
            <a:avLst/>
            <a:gdLst/>
            <a:ahLst/>
            <a:cxnLst/>
            <a:rect l="l" t="t" r="r" b="b"/>
            <a:pathLst>
              <a:path w="16231235" h="8229600">
                <a:moveTo>
                  <a:pt x="15948467" y="8229593"/>
                </a:moveTo>
                <a:lnTo>
                  <a:pt x="282165" y="8229593"/>
                </a:lnTo>
                <a:lnTo>
                  <a:pt x="236267" y="8225914"/>
                </a:lnTo>
                <a:lnTo>
                  <a:pt x="192775" y="8215259"/>
                </a:lnTo>
                <a:lnTo>
                  <a:pt x="152260" y="8198199"/>
                </a:lnTo>
                <a:lnTo>
                  <a:pt x="115292" y="8175304"/>
                </a:lnTo>
                <a:lnTo>
                  <a:pt x="82445" y="8147148"/>
                </a:lnTo>
                <a:lnTo>
                  <a:pt x="54288" y="8114300"/>
                </a:lnTo>
                <a:lnTo>
                  <a:pt x="31394" y="8077333"/>
                </a:lnTo>
                <a:lnTo>
                  <a:pt x="14334" y="8036817"/>
                </a:lnTo>
                <a:lnTo>
                  <a:pt x="3678" y="7993325"/>
                </a:lnTo>
                <a:lnTo>
                  <a:pt x="0" y="7947427"/>
                </a:lnTo>
                <a:lnTo>
                  <a:pt x="0" y="282165"/>
                </a:lnTo>
                <a:lnTo>
                  <a:pt x="3678" y="236267"/>
                </a:lnTo>
                <a:lnTo>
                  <a:pt x="14334" y="192775"/>
                </a:lnTo>
                <a:lnTo>
                  <a:pt x="31394" y="152260"/>
                </a:lnTo>
                <a:lnTo>
                  <a:pt x="54288" y="115292"/>
                </a:lnTo>
                <a:lnTo>
                  <a:pt x="82445" y="82445"/>
                </a:lnTo>
                <a:lnTo>
                  <a:pt x="115292" y="54288"/>
                </a:lnTo>
                <a:lnTo>
                  <a:pt x="152260" y="31394"/>
                </a:lnTo>
                <a:lnTo>
                  <a:pt x="192775" y="14334"/>
                </a:lnTo>
                <a:lnTo>
                  <a:pt x="236267" y="3678"/>
                </a:lnTo>
                <a:lnTo>
                  <a:pt x="282165" y="0"/>
                </a:lnTo>
                <a:lnTo>
                  <a:pt x="15948467" y="0"/>
                </a:lnTo>
                <a:lnTo>
                  <a:pt x="15994365" y="3678"/>
                </a:lnTo>
                <a:lnTo>
                  <a:pt x="16037857" y="14334"/>
                </a:lnTo>
                <a:lnTo>
                  <a:pt x="16078372" y="31394"/>
                </a:lnTo>
                <a:lnTo>
                  <a:pt x="16115340" y="54288"/>
                </a:lnTo>
                <a:lnTo>
                  <a:pt x="16148187" y="82445"/>
                </a:lnTo>
                <a:lnTo>
                  <a:pt x="16176344" y="115292"/>
                </a:lnTo>
                <a:lnTo>
                  <a:pt x="16199238" y="152260"/>
                </a:lnTo>
                <a:lnTo>
                  <a:pt x="16216298" y="192775"/>
                </a:lnTo>
                <a:lnTo>
                  <a:pt x="16226954" y="236267"/>
                </a:lnTo>
                <a:lnTo>
                  <a:pt x="16230632" y="282165"/>
                </a:lnTo>
                <a:lnTo>
                  <a:pt x="16230632" y="7947427"/>
                </a:lnTo>
                <a:lnTo>
                  <a:pt x="16226954" y="7993325"/>
                </a:lnTo>
                <a:lnTo>
                  <a:pt x="16216298" y="8036817"/>
                </a:lnTo>
                <a:lnTo>
                  <a:pt x="16199238" y="8077333"/>
                </a:lnTo>
                <a:lnTo>
                  <a:pt x="16176344" y="8114300"/>
                </a:lnTo>
                <a:lnTo>
                  <a:pt x="16148187" y="8147148"/>
                </a:lnTo>
                <a:lnTo>
                  <a:pt x="16115340" y="8175304"/>
                </a:lnTo>
                <a:lnTo>
                  <a:pt x="16078372" y="8198199"/>
                </a:lnTo>
                <a:lnTo>
                  <a:pt x="16037857" y="8215259"/>
                </a:lnTo>
                <a:lnTo>
                  <a:pt x="15994365" y="8225914"/>
                </a:lnTo>
                <a:lnTo>
                  <a:pt x="15948467" y="8229593"/>
                </a:lnTo>
                <a:close/>
              </a:path>
            </a:pathLst>
          </a:custGeom>
          <a:solidFill>
            <a:srgbClr val="FFFFFF"/>
          </a:solidFill>
        </p:spPr>
        <p:txBody>
          <a:bodyPr wrap="square" lIns="0" tIns="0" rIns="0" bIns="0" rtlCol="0"/>
          <a:lstStyle/>
          <a:p>
            <a:endParaRPr lang="en-IN"/>
          </a:p>
        </p:txBody>
      </p:sp>
      <p:sp>
        <p:nvSpPr>
          <p:cNvPr id="3" name="object 3"/>
          <p:cNvSpPr txBox="1">
            <a:spLocks noGrp="1"/>
          </p:cNvSpPr>
          <p:nvPr>
            <p:ph type="title"/>
          </p:nvPr>
        </p:nvSpPr>
        <p:spPr>
          <a:xfrm>
            <a:off x="1752600" y="920304"/>
            <a:ext cx="11811000" cy="751488"/>
          </a:xfrm>
          <a:prstGeom prst="rect">
            <a:avLst/>
          </a:prstGeom>
        </p:spPr>
        <p:txBody>
          <a:bodyPr vert="horz" wrap="square" lIns="0" tIns="12700" rIns="0" bIns="0" rtlCol="0">
            <a:spAutoFit/>
          </a:bodyPr>
          <a:lstStyle/>
          <a:p>
            <a:pPr marL="12700">
              <a:lnSpc>
                <a:spcPct val="100000"/>
              </a:lnSpc>
              <a:spcBef>
                <a:spcPts val="100"/>
              </a:spcBef>
            </a:pPr>
            <a:r>
              <a:rPr lang="en-US" sz="4800" b="1" i="0" dirty="0">
                <a:solidFill>
                  <a:srgbClr val="333333"/>
                </a:solidFill>
                <a:effectLst/>
                <a:latin typeface="Source Sans Pro" panose="020B0503030403020204" pitchFamily="34" charset="0"/>
              </a:rPr>
              <a:t>1. </a:t>
            </a:r>
            <a:r>
              <a:rPr lang="en-US" sz="4800" b="1" dirty="0">
                <a:solidFill>
                  <a:srgbClr val="333333"/>
                </a:solidFill>
                <a:latin typeface="Source Sans Pro" panose="020B0503030403020204" pitchFamily="34" charset="0"/>
              </a:rPr>
              <a:t>Syllabus (Module 2)</a:t>
            </a:r>
            <a:endParaRPr sz="4800" spc="-760" dirty="0"/>
          </a:p>
        </p:txBody>
      </p:sp>
      <p:sp>
        <p:nvSpPr>
          <p:cNvPr id="4" name="object 4"/>
          <p:cNvSpPr/>
          <p:nvPr/>
        </p:nvSpPr>
        <p:spPr>
          <a:xfrm>
            <a:off x="1295400" y="1792032"/>
            <a:ext cx="15163800" cy="7009068"/>
          </a:xfrm>
          <a:custGeom>
            <a:avLst/>
            <a:gdLst/>
            <a:ahLst/>
            <a:cxnLst/>
            <a:rect l="l" t="t" r="r" b="b"/>
            <a:pathLst>
              <a:path w="3810000" h="5381625">
                <a:moveTo>
                  <a:pt x="3675815" y="5381482"/>
                </a:moveTo>
                <a:lnTo>
                  <a:pt x="134183" y="5381482"/>
                </a:lnTo>
                <a:lnTo>
                  <a:pt x="91674" y="5374670"/>
                </a:lnTo>
                <a:lnTo>
                  <a:pt x="54827" y="5355682"/>
                </a:lnTo>
                <a:lnTo>
                  <a:pt x="25816" y="5326691"/>
                </a:lnTo>
                <a:lnTo>
                  <a:pt x="6816" y="5289870"/>
                </a:lnTo>
                <a:lnTo>
                  <a:pt x="0" y="5247389"/>
                </a:lnTo>
                <a:lnTo>
                  <a:pt x="0" y="134092"/>
                </a:lnTo>
                <a:lnTo>
                  <a:pt x="6816" y="91612"/>
                </a:lnTo>
                <a:lnTo>
                  <a:pt x="25816" y="54790"/>
                </a:lnTo>
                <a:lnTo>
                  <a:pt x="54827" y="25799"/>
                </a:lnTo>
                <a:lnTo>
                  <a:pt x="91674" y="6811"/>
                </a:lnTo>
                <a:lnTo>
                  <a:pt x="134183" y="0"/>
                </a:lnTo>
                <a:lnTo>
                  <a:pt x="3675815" y="0"/>
                </a:lnTo>
                <a:lnTo>
                  <a:pt x="3718324" y="6811"/>
                </a:lnTo>
                <a:lnTo>
                  <a:pt x="3755171" y="25799"/>
                </a:lnTo>
                <a:lnTo>
                  <a:pt x="3784182" y="54790"/>
                </a:lnTo>
                <a:lnTo>
                  <a:pt x="3803182" y="91612"/>
                </a:lnTo>
                <a:lnTo>
                  <a:pt x="3809999" y="134092"/>
                </a:lnTo>
                <a:lnTo>
                  <a:pt x="3809999" y="5247389"/>
                </a:lnTo>
                <a:lnTo>
                  <a:pt x="3803182" y="5289870"/>
                </a:lnTo>
                <a:lnTo>
                  <a:pt x="3784182" y="5326691"/>
                </a:lnTo>
                <a:lnTo>
                  <a:pt x="3755171" y="5355682"/>
                </a:lnTo>
                <a:lnTo>
                  <a:pt x="3718324" y="5374670"/>
                </a:lnTo>
                <a:lnTo>
                  <a:pt x="3675815" y="5381482"/>
                </a:lnTo>
                <a:close/>
              </a:path>
            </a:pathLst>
          </a:custGeom>
          <a:solidFill>
            <a:srgbClr val="F1D0C7"/>
          </a:solidFill>
        </p:spPr>
        <p:txBody>
          <a:bodyPr wrap="square" lIns="0" tIns="0" rIns="0" bIns="0" rtlCol="0"/>
          <a:lstStyle/>
          <a:p>
            <a:pPr marL="457200" indent="-457200" algn="l">
              <a:buFont typeface="Wingdings" panose="05000000000000000000" pitchFamily="2" charset="2"/>
              <a:buChar char="ü"/>
            </a:pPr>
            <a:endParaRPr lang="en-US" sz="3200" dirty="0">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ü"/>
            </a:pPr>
            <a:r>
              <a:rPr lang="en-US" sz="3200" b="1" dirty="0">
                <a:latin typeface="Times New Roman" panose="02020603050405020304" pitchFamily="18" charset="0"/>
                <a:cs typeface="Times New Roman" panose="02020603050405020304" pitchFamily="18" charset="0"/>
              </a:rPr>
              <a:t>Logistic Regression: </a:t>
            </a:r>
            <a:r>
              <a:rPr lang="en-US" sz="3200" dirty="0">
                <a:latin typeface="Times New Roman" panose="02020603050405020304" pitchFamily="18" charset="0"/>
                <a:cs typeface="Times New Roman" panose="02020603050405020304" pitchFamily="18" charset="0"/>
              </a:rPr>
              <a:t>Model with a Single Predictor, Estimating the Logistic Model from Data, Interpreting Results in Terms of Odds, Evaluating Classification Performance, Variable Selection, Data Preprocessing, Model Interpretation.</a:t>
            </a:r>
          </a:p>
          <a:p>
            <a:pPr algn="l"/>
            <a:endParaRPr lang="en-US" sz="3200" dirty="0">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ü"/>
            </a:pPr>
            <a:r>
              <a:rPr lang="en-US" sz="3200" b="1" dirty="0">
                <a:latin typeface="Times New Roman" panose="02020603050405020304" pitchFamily="18" charset="0"/>
                <a:cs typeface="Times New Roman" panose="02020603050405020304" pitchFamily="18" charset="0"/>
              </a:rPr>
              <a:t>Cluster Analysis: </a:t>
            </a:r>
            <a:r>
              <a:rPr lang="en-US" sz="3200" dirty="0">
                <a:latin typeface="Times New Roman" panose="02020603050405020304" pitchFamily="18" charset="0"/>
                <a:cs typeface="Times New Roman" panose="02020603050405020304" pitchFamily="18" charset="0"/>
              </a:rPr>
              <a:t>Introduction, Measuring Distance Between Two Records, Measuring Distance Between Two Clusters, Hierarchical (Agglomerative) Clustering, k-Means Algorithm.</a:t>
            </a:r>
          </a:p>
          <a:p>
            <a:pPr algn="l"/>
            <a:endParaRPr lang="en-US" sz="3200" dirty="0">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ü"/>
            </a:pPr>
            <a:r>
              <a:rPr lang="en-US" sz="3200" b="1" dirty="0">
                <a:latin typeface="Times New Roman" panose="02020603050405020304" pitchFamily="18" charset="0"/>
                <a:cs typeface="Times New Roman" panose="02020603050405020304" pitchFamily="18" charset="0"/>
              </a:rPr>
              <a:t>Dimension Reduction: </a:t>
            </a:r>
            <a:r>
              <a:rPr lang="en-US" sz="3200" dirty="0">
                <a:latin typeface="Times New Roman" panose="02020603050405020304" pitchFamily="18" charset="0"/>
                <a:cs typeface="Times New Roman" panose="02020603050405020304" pitchFamily="18" charset="0"/>
              </a:rPr>
              <a:t>Introduction, Curse of Dimensionality, Correlation Analysis, Reducing the Number of Categories in Categorical Variables, Converting Categorical to Numerical Variable, PCA, </a:t>
            </a:r>
          </a:p>
        </p:txBody>
      </p:sp>
    </p:spTree>
    <p:extLst>
      <p:ext uri="{BB962C8B-B14F-4D97-AF65-F5344CB8AC3E}">
        <p14:creationId xmlns:p14="http://schemas.microsoft.com/office/powerpoint/2010/main" val="2894784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28382" y="761352"/>
            <a:ext cx="16231235" cy="8229600"/>
          </a:xfrm>
          <a:custGeom>
            <a:avLst/>
            <a:gdLst/>
            <a:ahLst/>
            <a:cxnLst/>
            <a:rect l="l" t="t" r="r" b="b"/>
            <a:pathLst>
              <a:path w="16231235" h="8229600">
                <a:moveTo>
                  <a:pt x="15948467" y="8229593"/>
                </a:moveTo>
                <a:lnTo>
                  <a:pt x="282165" y="8229593"/>
                </a:lnTo>
                <a:lnTo>
                  <a:pt x="236267" y="8225914"/>
                </a:lnTo>
                <a:lnTo>
                  <a:pt x="192775" y="8215259"/>
                </a:lnTo>
                <a:lnTo>
                  <a:pt x="152260" y="8198199"/>
                </a:lnTo>
                <a:lnTo>
                  <a:pt x="115292" y="8175304"/>
                </a:lnTo>
                <a:lnTo>
                  <a:pt x="82445" y="8147148"/>
                </a:lnTo>
                <a:lnTo>
                  <a:pt x="54288" y="8114300"/>
                </a:lnTo>
                <a:lnTo>
                  <a:pt x="31394" y="8077333"/>
                </a:lnTo>
                <a:lnTo>
                  <a:pt x="14334" y="8036817"/>
                </a:lnTo>
                <a:lnTo>
                  <a:pt x="3678" y="7993325"/>
                </a:lnTo>
                <a:lnTo>
                  <a:pt x="0" y="7947427"/>
                </a:lnTo>
                <a:lnTo>
                  <a:pt x="0" y="282165"/>
                </a:lnTo>
                <a:lnTo>
                  <a:pt x="3678" y="236267"/>
                </a:lnTo>
                <a:lnTo>
                  <a:pt x="14334" y="192775"/>
                </a:lnTo>
                <a:lnTo>
                  <a:pt x="31394" y="152260"/>
                </a:lnTo>
                <a:lnTo>
                  <a:pt x="54288" y="115292"/>
                </a:lnTo>
                <a:lnTo>
                  <a:pt x="82445" y="82445"/>
                </a:lnTo>
                <a:lnTo>
                  <a:pt x="115292" y="54288"/>
                </a:lnTo>
                <a:lnTo>
                  <a:pt x="152260" y="31394"/>
                </a:lnTo>
                <a:lnTo>
                  <a:pt x="192775" y="14334"/>
                </a:lnTo>
                <a:lnTo>
                  <a:pt x="236267" y="3678"/>
                </a:lnTo>
                <a:lnTo>
                  <a:pt x="282165" y="0"/>
                </a:lnTo>
                <a:lnTo>
                  <a:pt x="15948467" y="0"/>
                </a:lnTo>
                <a:lnTo>
                  <a:pt x="15994365" y="3678"/>
                </a:lnTo>
                <a:lnTo>
                  <a:pt x="16037857" y="14334"/>
                </a:lnTo>
                <a:lnTo>
                  <a:pt x="16078372" y="31394"/>
                </a:lnTo>
                <a:lnTo>
                  <a:pt x="16115340" y="54288"/>
                </a:lnTo>
                <a:lnTo>
                  <a:pt x="16148187" y="82445"/>
                </a:lnTo>
                <a:lnTo>
                  <a:pt x="16176344" y="115292"/>
                </a:lnTo>
                <a:lnTo>
                  <a:pt x="16199238" y="152260"/>
                </a:lnTo>
                <a:lnTo>
                  <a:pt x="16216298" y="192775"/>
                </a:lnTo>
                <a:lnTo>
                  <a:pt x="16226954" y="236267"/>
                </a:lnTo>
                <a:lnTo>
                  <a:pt x="16230632" y="282165"/>
                </a:lnTo>
                <a:lnTo>
                  <a:pt x="16230632" y="7947427"/>
                </a:lnTo>
                <a:lnTo>
                  <a:pt x="16226954" y="7993325"/>
                </a:lnTo>
                <a:lnTo>
                  <a:pt x="16216298" y="8036817"/>
                </a:lnTo>
                <a:lnTo>
                  <a:pt x="16199238" y="8077333"/>
                </a:lnTo>
                <a:lnTo>
                  <a:pt x="16176344" y="8114300"/>
                </a:lnTo>
                <a:lnTo>
                  <a:pt x="16148187" y="8147148"/>
                </a:lnTo>
                <a:lnTo>
                  <a:pt x="16115340" y="8175304"/>
                </a:lnTo>
                <a:lnTo>
                  <a:pt x="16078372" y="8198199"/>
                </a:lnTo>
                <a:lnTo>
                  <a:pt x="16037857" y="8215259"/>
                </a:lnTo>
                <a:lnTo>
                  <a:pt x="15994365" y="8225914"/>
                </a:lnTo>
                <a:lnTo>
                  <a:pt x="15948467" y="8229593"/>
                </a:lnTo>
                <a:close/>
              </a:path>
            </a:pathLst>
          </a:custGeom>
          <a:solidFill>
            <a:srgbClr val="FFFFFF"/>
          </a:solidFill>
        </p:spPr>
        <p:txBody>
          <a:bodyPr wrap="square" lIns="0" tIns="0" rIns="0" bIns="0" rtlCol="0"/>
          <a:lstStyle/>
          <a:p>
            <a:endParaRPr lang="en-IN"/>
          </a:p>
        </p:txBody>
      </p:sp>
      <p:sp>
        <p:nvSpPr>
          <p:cNvPr id="3" name="object 3"/>
          <p:cNvSpPr txBox="1">
            <a:spLocks noGrp="1"/>
          </p:cNvSpPr>
          <p:nvPr>
            <p:ph type="title"/>
          </p:nvPr>
        </p:nvSpPr>
        <p:spPr>
          <a:xfrm>
            <a:off x="1752600" y="920304"/>
            <a:ext cx="11811000" cy="751488"/>
          </a:xfrm>
          <a:prstGeom prst="rect">
            <a:avLst/>
          </a:prstGeom>
        </p:spPr>
        <p:txBody>
          <a:bodyPr vert="horz" wrap="square" lIns="0" tIns="12700" rIns="0" bIns="0" rtlCol="0">
            <a:spAutoFit/>
          </a:bodyPr>
          <a:lstStyle/>
          <a:p>
            <a:pPr marL="12700">
              <a:lnSpc>
                <a:spcPct val="100000"/>
              </a:lnSpc>
              <a:spcBef>
                <a:spcPts val="100"/>
              </a:spcBef>
            </a:pPr>
            <a:r>
              <a:rPr lang="en-US" sz="4800" b="1" i="0" dirty="0">
                <a:solidFill>
                  <a:srgbClr val="333333"/>
                </a:solidFill>
                <a:effectLst/>
                <a:latin typeface="Source Sans Pro" panose="020B0503030403020204" pitchFamily="34" charset="0"/>
              </a:rPr>
              <a:t>1. </a:t>
            </a:r>
            <a:r>
              <a:rPr lang="en-US" sz="4800" b="1" dirty="0">
                <a:solidFill>
                  <a:srgbClr val="333333"/>
                </a:solidFill>
                <a:latin typeface="Source Sans Pro" panose="020B0503030403020204" pitchFamily="34" charset="0"/>
              </a:rPr>
              <a:t>Syllabus (Module 2)</a:t>
            </a:r>
            <a:endParaRPr sz="4800" spc="-760" dirty="0"/>
          </a:p>
        </p:txBody>
      </p:sp>
      <p:sp>
        <p:nvSpPr>
          <p:cNvPr id="4" name="object 4"/>
          <p:cNvSpPr/>
          <p:nvPr/>
        </p:nvSpPr>
        <p:spPr>
          <a:xfrm>
            <a:off x="1295400" y="1981884"/>
            <a:ext cx="15163800" cy="7009068"/>
          </a:xfrm>
          <a:custGeom>
            <a:avLst/>
            <a:gdLst/>
            <a:ahLst/>
            <a:cxnLst/>
            <a:rect l="l" t="t" r="r" b="b"/>
            <a:pathLst>
              <a:path w="3810000" h="5381625">
                <a:moveTo>
                  <a:pt x="3675815" y="5381482"/>
                </a:moveTo>
                <a:lnTo>
                  <a:pt x="134183" y="5381482"/>
                </a:lnTo>
                <a:lnTo>
                  <a:pt x="91674" y="5374670"/>
                </a:lnTo>
                <a:lnTo>
                  <a:pt x="54827" y="5355682"/>
                </a:lnTo>
                <a:lnTo>
                  <a:pt x="25816" y="5326691"/>
                </a:lnTo>
                <a:lnTo>
                  <a:pt x="6816" y="5289870"/>
                </a:lnTo>
                <a:lnTo>
                  <a:pt x="0" y="5247389"/>
                </a:lnTo>
                <a:lnTo>
                  <a:pt x="0" y="134092"/>
                </a:lnTo>
                <a:lnTo>
                  <a:pt x="6816" y="91612"/>
                </a:lnTo>
                <a:lnTo>
                  <a:pt x="25816" y="54790"/>
                </a:lnTo>
                <a:lnTo>
                  <a:pt x="54827" y="25799"/>
                </a:lnTo>
                <a:lnTo>
                  <a:pt x="91674" y="6811"/>
                </a:lnTo>
                <a:lnTo>
                  <a:pt x="134183" y="0"/>
                </a:lnTo>
                <a:lnTo>
                  <a:pt x="3675815" y="0"/>
                </a:lnTo>
                <a:lnTo>
                  <a:pt x="3718324" y="6811"/>
                </a:lnTo>
                <a:lnTo>
                  <a:pt x="3755171" y="25799"/>
                </a:lnTo>
                <a:lnTo>
                  <a:pt x="3784182" y="54790"/>
                </a:lnTo>
                <a:lnTo>
                  <a:pt x="3803182" y="91612"/>
                </a:lnTo>
                <a:lnTo>
                  <a:pt x="3809999" y="134092"/>
                </a:lnTo>
                <a:lnTo>
                  <a:pt x="3809999" y="5247389"/>
                </a:lnTo>
                <a:lnTo>
                  <a:pt x="3803182" y="5289870"/>
                </a:lnTo>
                <a:lnTo>
                  <a:pt x="3784182" y="5326691"/>
                </a:lnTo>
                <a:lnTo>
                  <a:pt x="3755171" y="5355682"/>
                </a:lnTo>
                <a:lnTo>
                  <a:pt x="3718324" y="5374670"/>
                </a:lnTo>
                <a:lnTo>
                  <a:pt x="3675815" y="5381482"/>
                </a:lnTo>
                <a:close/>
              </a:path>
            </a:pathLst>
          </a:custGeom>
          <a:solidFill>
            <a:srgbClr val="F1D0C7"/>
          </a:solidFill>
        </p:spPr>
        <p:txBody>
          <a:bodyPr wrap="square" lIns="0" tIns="0" rIns="0" bIns="0" rtlCol="0"/>
          <a:lstStyle/>
          <a:p>
            <a:pPr marL="457200" indent="-457200">
              <a:buFont typeface="Wingdings" panose="05000000000000000000" pitchFamily="2" charset="2"/>
              <a:buChar char="ü"/>
            </a:pPr>
            <a:endParaRPr lang="en-US" sz="3200" b="1"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3200" b="1" dirty="0">
                <a:latin typeface="Times New Roman" panose="02020603050405020304" pitchFamily="18" charset="0"/>
                <a:cs typeface="Times New Roman" panose="02020603050405020304" pitchFamily="18" charset="0"/>
              </a:rPr>
              <a:t>Time Series: </a:t>
            </a:r>
            <a:r>
              <a:rPr lang="en-US" sz="3200" dirty="0">
                <a:latin typeface="Times New Roman" panose="02020603050405020304" pitchFamily="18" charset="0"/>
                <a:cs typeface="Times New Roman" panose="02020603050405020304" pitchFamily="18" charset="0"/>
              </a:rPr>
              <a:t>Handling Time Series, Regression-Based Forecasting, Smoothing Methods</a:t>
            </a:r>
          </a:p>
          <a:p>
            <a:endParaRPr lang="en-US" sz="32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3200" b="1" dirty="0">
                <a:latin typeface="Times New Roman" panose="02020603050405020304" pitchFamily="18" charset="0"/>
                <a:cs typeface="Times New Roman" panose="02020603050405020304" pitchFamily="18" charset="0"/>
              </a:rPr>
              <a:t>Artificial Neural Networks: </a:t>
            </a:r>
            <a:r>
              <a:rPr lang="en-US" sz="3200" dirty="0">
                <a:latin typeface="Times New Roman" panose="02020603050405020304" pitchFamily="18" charset="0"/>
                <a:cs typeface="Times New Roman" panose="02020603050405020304" pitchFamily="18" charset="0"/>
              </a:rPr>
              <a:t>Concept and Structure of a Neural Network, Fitting A Network to Data, Required User Input, Exploring The Relationship Between Predictors and Response, Advantages and Weaknesses of Neural Networks</a:t>
            </a:r>
          </a:p>
          <a:p>
            <a:endParaRPr lang="en-US" sz="32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3200" b="1" dirty="0">
                <a:latin typeface="Times New Roman" panose="02020603050405020304" pitchFamily="18" charset="0"/>
                <a:cs typeface="Times New Roman" panose="02020603050405020304" pitchFamily="18" charset="0"/>
              </a:rPr>
              <a:t>Anomaly Detection: </a:t>
            </a:r>
            <a:r>
              <a:rPr lang="en-US" sz="3200" dirty="0">
                <a:latin typeface="Times New Roman" panose="02020603050405020304" pitchFamily="18" charset="0"/>
                <a:cs typeface="Times New Roman" panose="02020603050405020304" pitchFamily="18" charset="0"/>
              </a:rPr>
              <a:t>Causes of Anomalies, Approaches to Anomaly Detection, Issues,</a:t>
            </a:r>
          </a:p>
          <a:p>
            <a:pPr marL="457200" indent="-457200">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Statistical Approaches, Proximity-Based Outlier Detection, Density-Based Outlier Detection, Clustering-Based Techniques.</a:t>
            </a:r>
          </a:p>
          <a:p>
            <a:pPr marL="457200" indent="-457200" algn="l">
              <a:buFont typeface="Wingdings" panose="05000000000000000000" pitchFamily="2" charset="2"/>
              <a:buChar char="ü"/>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4696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28382" y="761352"/>
            <a:ext cx="16231235" cy="8229600"/>
          </a:xfrm>
          <a:custGeom>
            <a:avLst/>
            <a:gdLst/>
            <a:ahLst/>
            <a:cxnLst/>
            <a:rect l="l" t="t" r="r" b="b"/>
            <a:pathLst>
              <a:path w="16231235" h="8229600">
                <a:moveTo>
                  <a:pt x="15948467" y="8229593"/>
                </a:moveTo>
                <a:lnTo>
                  <a:pt x="282165" y="8229593"/>
                </a:lnTo>
                <a:lnTo>
                  <a:pt x="236267" y="8225914"/>
                </a:lnTo>
                <a:lnTo>
                  <a:pt x="192775" y="8215259"/>
                </a:lnTo>
                <a:lnTo>
                  <a:pt x="152260" y="8198199"/>
                </a:lnTo>
                <a:lnTo>
                  <a:pt x="115292" y="8175304"/>
                </a:lnTo>
                <a:lnTo>
                  <a:pt x="82445" y="8147148"/>
                </a:lnTo>
                <a:lnTo>
                  <a:pt x="54288" y="8114300"/>
                </a:lnTo>
                <a:lnTo>
                  <a:pt x="31394" y="8077333"/>
                </a:lnTo>
                <a:lnTo>
                  <a:pt x="14334" y="8036817"/>
                </a:lnTo>
                <a:lnTo>
                  <a:pt x="3678" y="7993325"/>
                </a:lnTo>
                <a:lnTo>
                  <a:pt x="0" y="7947427"/>
                </a:lnTo>
                <a:lnTo>
                  <a:pt x="0" y="282165"/>
                </a:lnTo>
                <a:lnTo>
                  <a:pt x="3678" y="236267"/>
                </a:lnTo>
                <a:lnTo>
                  <a:pt x="14334" y="192775"/>
                </a:lnTo>
                <a:lnTo>
                  <a:pt x="31394" y="152260"/>
                </a:lnTo>
                <a:lnTo>
                  <a:pt x="54288" y="115292"/>
                </a:lnTo>
                <a:lnTo>
                  <a:pt x="82445" y="82445"/>
                </a:lnTo>
                <a:lnTo>
                  <a:pt x="115292" y="54288"/>
                </a:lnTo>
                <a:lnTo>
                  <a:pt x="152260" y="31394"/>
                </a:lnTo>
                <a:lnTo>
                  <a:pt x="192775" y="14334"/>
                </a:lnTo>
                <a:lnTo>
                  <a:pt x="236267" y="3678"/>
                </a:lnTo>
                <a:lnTo>
                  <a:pt x="282165" y="0"/>
                </a:lnTo>
                <a:lnTo>
                  <a:pt x="15948467" y="0"/>
                </a:lnTo>
                <a:lnTo>
                  <a:pt x="15994365" y="3678"/>
                </a:lnTo>
                <a:lnTo>
                  <a:pt x="16037857" y="14334"/>
                </a:lnTo>
                <a:lnTo>
                  <a:pt x="16078372" y="31394"/>
                </a:lnTo>
                <a:lnTo>
                  <a:pt x="16115340" y="54288"/>
                </a:lnTo>
                <a:lnTo>
                  <a:pt x="16148187" y="82445"/>
                </a:lnTo>
                <a:lnTo>
                  <a:pt x="16176344" y="115292"/>
                </a:lnTo>
                <a:lnTo>
                  <a:pt x="16199238" y="152260"/>
                </a:lnTo>
                <a:lnTo>
                  <a:pt x="16216298" y="192775"/>
                </a:lnTo>
                <a:lnTo>
                  <a:pt x="16226954" y="236267"/>
                </a:lnTo>
                <a:lnTo>
                  <a:pt x="16230632" y="282165"/>
                </a:lnTo>
                <a:lnTo>
                  <a:pt x="16230632" y="7947427"/>
                </a:lnTo>
                <a:lnTo>
                  <a:pt x="16226954" y="7993325"/>
                </a:lnTo>
                <a:lnTo>
                  <a:pt x="16216298" y="8036817"/>
                </a:lnTo>
                <a:lnTo>
                  <a:pt x="16199238" y="8077333"/>
                </a:lnTo>
                <a:lnTo>
                  <a:pt x="16176344" y="8114300"/>
                </a:lnTo>
                <a:lnTo>
                  <a:pt x="16148187" y="8147148"/>
                </a:lnTo>
                <a:lnTo>
                  <a:pt x="16115340" y="8175304"/>
                </a:lnTo>
                <a:lnTo>
                  <a:pt x="16078372" y="8198199"/>
                </a:lnTo>
                <a:lnTo>
                  <a:pt x="16037857" y="8215259"/>
                </a:lnTo>
                <a:lnTo>
                  <a:pt x="15994365" y="8225914"/>
                </a:lnTo>
                <a:lnTo>
                  <a:pt x="15948467" y="8229593"/>
                </a:lnTo>
                <a:close/>
              </a:path>
            </a:pathLst>
          </a:custGeom>
          <a:solidFill>
            <a:srgbClr val="FFFFFF"/>
          </a:solidFill>
        </p:spPr>
        <p:txBody>
          <a:bodyPr wrap="square" lIns="0" tIns="0" rIns="0" bIns="0" rtlCol="0"/>
          <a:lstStyle/>
          <a:p>
            <a:endParaRPr lang="en-IN"/>
          </a:p>
        </p:txBody>
      </p:sp>
      <p:sp>
        <p:nvSpPr>
          <p:cNvPr id="3" name="object 3"/>
          <p:cNvSpPr txBox="1">
            <a:spLocks noGrp="1"/>
          </p:cNvSpPr>
          <p:nvPr>
            <p:ph type="title"/>
          </p:nvPr>
        </p:nvSpPr>
        <p:spPr>
          <a:xfrm>
            <a:off x="1518240" y="-112121"/>
            <a:ext cx="15507017" cy="2967479"/>
          </a:xfrm>
          <a:prstGeom prst="rect">
            <a:avLst/>
          </a:prstGeom>
        </p:spPr>
        <p:txBody>
          <a:bodyPr vert="horz" wrap="square" lIns="0" tIns="12700" rIns="0" bIns="0" rtlCol="0">
            <a:spAutoFit/>
          </a:bodyPr>
          <a:lstStyle/>
          <a:p>
            <a:pPr algn="ctr"/>
            <a:br>
              <a:rPr lang="en-US" sz="4800" b="1" dirty="0">
                <a:solidFill>
                  <a:srgbClr val="202124"/>
                </a:solidFill>
                <a:latin typeface="Google Sans"/>
              </a:rPr>
            </a:br>
            <a:r>
              <a:rPr lang="en-US" sz="4800" b="1" i="0" dirty="0">
                <a:solidFill>
                  <a:srgbClr val="202124"/>
                </a:solidFill>
                <a:effectLst/>
                <a:latin typeface="Google Sans"/>
              </a:rPr>
              <a:t>Data Mining Process: Models, Process Steps &amp; Challenges Involved</a:t>
            </a:r>
            <a:br>
              <a:rPr lang="en-US" sz="4800" b="0" i="0" dirty="0">
                <a:solidFill>
                  <a:srgbClr val="202124"/>
                </a:solidFill>
                <a:effectLst/>
                <a:latin typeface="Google Sans"/>
              </a:rPr>
            </a:br>
            <a:endParaRPr sz="4800" spc="-760" dirty="0"/>
          </a:p>
        </p:txBody>
      </p:sp>
      <p:sp>
        <p:nvSpPr>
          <p:cNvPr id="4" name="object 4"/>
          <p:cNvSpPr/>
          <p:nvPr/>
        </p:nvSpPr>
        <p:spPr>
          <a:xfrm>
            <a:off x="1295400" y="2247900"/>
            <a:ext cx="15163800" cy="7162800"/>
          </a:xfrm>
          <a:custGeom>
            <a:avLst/>
            <a:gdLst/>
            <a:ahLst/>
            <a:cxnLst/>
            <a:rect l="l" t="t" r="r" b="b"/>
            <a:pathLst>
              <a:path w="3810000" h="5381625">
                <a:moveTo>
                  <a:pt x="3675815" y="5381482"/>
                </a:moveTo>
                <a:lnTo>
                  <a:pt x="134183" y="5381482"/>
                </a:lnTo>
                <a:lnTo>
                  <a:pt x="91674" y="5374670"/>
                </a:lnTo>
                <a:lnTo>
                  <a:pt x="54827" y="5355682"/>
                </a:lnTo>
                <a:lnTo>
                  <a:pt x="25816" y="5326691"/>
                </a:lnTo>
                <a:lnTo>
                  <a:pt x="6816" y="5289870"/>
                </a:lnTo>
                <a:lnTo>
                  <a:pt x="0" y="5247389"/>
                </a:lnTo>
                <a:lnTo>
                  <a:pt x="0" y="134092"/>
                </a:lnTo>
                <a:lnTo>
                  <a:pt x="6816" y="91612"/>
                </a:lnTo>
                <a:lnTo>
                  <a:pt x="25816" y="54790"/>
                </a:lnTo>
                <a:lnTo>
                  <a:pt x="54827" y="25799"/>
                </a:lnTo>
                <a:lnTo>
                  <a:pt x="91674" y="6811"/>
                </a:lnTo>
                <a:lnTo>
                  <a:pt x="134183" y="0"/>
                </a:lnTo>
                <a:lnTo>
                  <a:pt x="3675815" y="0"/>
                </a:lnTo>
                <a:lnTo>
                  <a:pt x="3718324" y="6811"/>
                </a:lnTo>
                <a:lnTo>
                  <a:pt x="3755171" y="25799"/>
                </a:lnTo>
                <a:lnTo>
                  <a:pt x="3784182" y="54790"/>
                </a:lnTo>
                <a:lnTo>
                  <a:pt x="3803182" y="91612"/>
                </a:lnTo>
                <a:lnTo>
                  <a:pt x="3809999" y="134092"/>
                </a:lnTo>
                <a:lnTo>
                  <a:pt x="3809999" y="5247389"/>
                </a:lnTo>
                <a:lnTo>
                  <a:pt x="3803182" y="5289870"/>
                </a:lnTo>
                <a:lnTo>
                  <a:pt x="3784182" y="5326691"/>
                </a:lnTo>
                <a:lnTo>
                  <a:pt x="3755171" y="5355682"/>
                </a:lnTo>
                <a:lnTo>
                  <a:pt x="3718324" y="5374670"/>
                </a:lnTo>
                <a:lnTo>
                  <a:pt x="3675815" y="5381482"/>
                </a:lnTo>
                <a:close/>
              </a:path>
            </a:pathLst>
          </a:custGeom>
          <a:solidFill>
            <a:srgbClr val="F1D0C7"/>
          </a:solidFill>
        </p:spPr>
        <p:txBody>
          <a:bodyPr wrap="square" lIns="0" tIns="0" rIns="0" bIns="0" rtlCol="0"/>
          <a:lstStyle/>
          <a:p>
            <a:pPr algn="l"/>
            <a:endParaRPr lang="en-US" sz="3200" b="1" i="0" dirty="0">
              <a:solidFill>
                <a:srgbClr val="202124"/>
              </a:solidFill>
              <a:effectLst/>
              <a:latin typeface="Google Sans"/>
            </a:endParaRPr>
          </a:p>
          <a:p>
            <a:pPr algn="l"/>
            <a:r>
              <a:rPr lang="en-US" sz="3200" b="0" i="0" dirty="0">
                <a:solidFill>
                  <a:srgbClr val="202124"/>
                </a:solidFill>
                <a:effectLst/>
                <a:latin typeface="arial" panose="020B0604020202020204" pitchFamily="34" charset="0"/>
              </a:rPr>
              <a:t>  1) Data Cleaning.</a:t>
            </a:r>
          </a:p>
          <a:p>
            <a:pPr algn="l"/>
            <a:endParaRPr lang="en-US" sz="3200" b="0" i="0" dirty="0">
              <a:solidFill>
                <a:srgbClr val="202124"/>
              </a:solidFill>
              <a:effectLst/>
              <a:latin typeface="arial" panose="020B0604020202020204" pitchFamily="34" charset="0"/>
            </a:endParaRPr>
          </a:p>
          <a:p>
            <a:pPr algn="l"/>
            <a:r>
              <a:rPr lang="en-US" sz="3200" dirty="0">
                <a:solidFill>
                  <a:srgbClr val="202124"/>
                </a:solidFill>
                <a:latin typeface="arial" panose="020B0604020202020204" pitchFamily="34" charset="0"/>
              </a:rPr>
              <a:t>  </a:t>
            </a:r>
            <a:r>
              <a:rPr lang="en-US" sz="3200" b="0" i="0" dirty="0">
                <a:solidFill>
                  <a:srgbClr val="202124"/>
                </a:solidFill>
                <a:effectLst/>
                <a:latin typeface="arial" panose="020B0604020202020204" pitchFamily="34" charset="0"/>
              </a:rPr>
              <a:t>2) Data Integration.</a:t>
            </a:r>
          </a:p>
          <a:p>
            <a:pPr algn="l"/>
            <a:endParaRPr lang="en-US" sz="3200" b="0" i="0" dirty="0">
              <a:solidFill>
                <a:srgbClr val="202124"/>
              </a:solidFill>
              <a:effectLst/>
              <a:latin typeface="arial" panose="020B0604020202020204" pitchFamily="34" charset="0"/>
            </a:endParaRPr>
          </a:p>
          <a:p>
            <a:pPr algn="l"/>
            <a:r>
              <a:rPr lang="en-US" sz="3200" dirty="0">
                <a:solidFill>
                  <a:srgbClr val="202124"/>
                </a:solidFill>
                <a:latin typeface="arial" panose="020B0604020202020204" pitchFamily="34" charset="0"/>
              </a:rPr>
              <a:t>  </a:t>
            </a:r>
            <a:r>
              <a:rPr lang="en-US" sz="3200" b="0" i="0" dirty="0">
                <a:solidFill>
                  <a:srgbClr val="202124"/>
                </a:solidFill>
                <a:effectLst/>
                <a:latin typeface="arial" panose="020B0604020202020204" pitchFamily="34" charset="0"/>
              </a:rPr>
              <a:t>3) Data Reduction.</a:t>
            </a:r>
          </a:p>
          <a:p>
            <a:pPr algn="l"/>
            <a:endParaRPr lang="en-US" sz="3200" b="0" i="0" dirty="0">
              <a:solidFill>
                <a:srgbClr val="202124"/>
              </a:solidFill>
              <a:effectLst/>
              <a:latin typeface="arial" panose="020B0604020202020204" pitchFamily="34" charset="0"/>
            </a:endParaRPr>
          </a:p>
          <a:p>
            <a:pPr algn="l"/>
            <a:r>
              <a:rPr lang="en-US" sz="3200" dirty="0">
                <a:solidFill>
                  <a:srgbClr val="202124"/>
                </a:solidFill>
                <a:latin typeface="arial" panose="020B0604020202020204" pitchFamily="34" charset="0"/>
              </a:rPr>
              <a:t>  </a:t>
            </a:r>
            <a:r>
              <a:rPr lang="en-US" sz="3200" b="0" i="0" dirty="0">
                <a:solidFill>
                  <a:srgbClr val="202124"/>
                </a:solidFill>
                <a:effectLst/>
                <a:latin typeface="arial" panose="020B0604020202020204" pitchFamily="34" charset="0"/>
              </a:rPr>
              <a:t>4) Data Transformation.</a:t>
            </a:r>
          </a:p>
          <a:p>
            <a:pPr algn="l"/>
            <a:endParaRPr lang="en-US" sz="3200" b="0" i="0" dirty="0">
              <a:solidFill>
                <a:srgbClr val="202124"/>
              </a:solidFill>
              <a:effectLst/>
              <a:latin typeface="arial" panose="020B0604020202020204" pitchFamily="34" charset="0"/>
            </a:endParaRPr>
          </a:p>
          <a:p>
            <a:pPr algn="l"/>
            <a:r>
              <a:rPr lang="en-US" sz="3200" dirty="0">
                <a:solidFill>
                  <a:srgbClr val="202124"/>
                </a:solidFill>
                <a:latin typeface="arial" panose="020B0604020202020204" pitchFamily="34" charset="0"/>
              </a:rPr>
              <a:t>  </a:t>
            </a:r>
            <a:r>
              <a:rPr lang="en-US" sz="3200" b="0" i="0" dirty="0">
                <a:solidFill>
                  <a:srgbClr val="202124"/>
                </a:solidFill>
                <a:effectLst/>
                <a:latin typeface="arial" panose="020B0604020202020204" pitchFamily="34" charset="0"/>
              </a:rPr>
              <a:t>5) Data Mining.</a:t>
            </a:r>
          </a:p>
          <a:p>
            <a:pPr algn="l"/>
            <a:endParaRPr lang="en-US" sz="3200" b="0" i="0" dirty="0">
              <a:solidFill>
                <a:srgbClr val="202124"/>
              </a:solidFill>
              <a:effectLst/>
              <a:latin typeface="arial" panose="020B0604020202020204" pitchFamily="34" charset="0"/>
            </a:endParaRPr>
          </a:p>
          <a:p>
            <a:pPr algn="l"/>
            <a:r>
              <a:rPr lang="en-US" sz="3200" dirty="0">
                <a:solidFill>
                  <a:srgbClr val="202124"/>
                </a:solidFill>
                <a:latin typeface="arial" panose="020B0604020202020204" pitchFamily="34" charset="0"/>
              </a:rPr>
              <a:t>  </a:t>
            </a:r>
            <a:r>
              <a:rPr lang="en-US" sz="3200" b="0" i="0" dirty="0">
                <a:solidFill>
                  <a:srgbClr val="202124"/>
                </a:solidFill>
                <a:effectLst/>
                <a:latin typeface="arial" panose="020B0604020202020204" pitchFamily="34" charset="0"/>
              </a:rPr>
              <a:t>6) Pattern Evaluation.</a:t>
            </a:r>
          </a:p>
          <a:p>
            <a:pPr algn="l"/>
            <a:endParaRPr lang="en-US" sz="3200" b="0" i="0" dirty="0">
              <a:solidFill>
                <a:srgbClr val="202124"/>
              </a:solidFill>
              <a:effectLst/>
              <a:latin typeface="arial" panose="020B0604020202020204" pitchFamily="34" charset="0"/>
            </a:endParaRPr>
          </a:p>
          <a:p>
            <a:pPr algn="l"/>
            <a:r>
              <a:rPr lang="en-US" sz="3200" dirty="0">
                <a:solidFill>
                  <a:srgbClr val="202124"/>
                </a:solidFill>
                <a:latin typeface="arial" panose="020B0604020202020204" pitchFamily="34" charset="0"/>
              </a:rPr>
              <a:t>  </a:t>
            </a:r>
            <a:r>
              <a:rPr lang="en-US" sz="3200" b="0" i="0" dirty="0">
                <a:solidFill>
                  <a:srgbClr val="202124"/>
                </a:solidFill>
                <a:effectLst/>
                <a:latin typeface="arial" panose="020B0604020202020204" pitchFamily="34" charset="0"/>
              </a:rPr>
              <a:t>7) Knowledge Representation</a:t>
            </a:r>
          </a:p>
          <a:p>
            <a:pPr marL="457200" indent="-457200" algn="l">
              <a:buFont typeface="Wingdings" panose="05000000000000000000" pitchFamily="2" charset="2"/>
              <a:buChar char="ü"/>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2059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28382" y="761352"/>
            <a:ext cx="16231235" cy="8229600"/>
          </a:xfrm>
          <a:custGeom>
            <a:avLst/>
            <a:gdLst/>
            <a:ahLst/>
            <a:cxnLst/>
            <a:rect l="l" t="t" r="r" b="b"/>
            <a:pathLst>
              <a:path w="16231235" h="8229600">
                <a:moveTo>
                  <a:pt x="15948467" y="8229593"/>
                </a:moveTo>
                <a:lnTo>
                  <a:pt x="282165" y="8229593"/>
                </a:lnTo>
                <a:lnTo>
                  <a:pt x="236267" y="8225914"/>
                </a:lnTo>
                <a:lnTo>
                  <a:pt x="192775" y="8215259"/>
                </a:lnTo>
                <a:lnTo>
                  <a:pt x="152260" y="8198199"/>
                </a:lnTo>
                <a:lnTo>
                  <a:pt x="115292" y="8175304"/>
                </a:lnTo>
                <a:lnTo>
                  <a:pt x="82445" y="8147148"/>
                </a:lnTo>
                <a:lnTo>
                  <a:pt x="54288" y="8114300"/>
                </a:lnTo>
                <a:lnTo>
                  <a:pt x="31394" y="8077333"/>
                </a:lnTo>
                <a:lnTo>
                  <a:pt x="14334" y="8036817"/>
                </a:lnTo>
                <a:lnTo>
                  <a:pt x="3678" y="7993325"/>
                </a:lnTo>
                <a:lnTo>
                  <a:pt x="0" y="7947427"/>
                </a:lnTo>
                <a:lnTo>
                  <a:pt x="0" y="282165"/>
                </a:lnTo>
                <a:lnTo>
                  <a:pt x="3678" y="236267"/>
                </a:lnTo>
                <a:lnTo>
                  <a:pt x="14334" y="192775"/>
                </a:lnTo>
                <a:lnTo>
                  <a:pt x="31394" y="152260"/>
                </a:lnTo>
                <a:lnTo>
                  <a:pt x="54288" y="115292"/>
                </a:lnTo>
                <a:lnTo>
                  <a:pt x="82445" y="82445"/>
                </a:lnTo>
                <a:lnTo>
                  <a:pt x="115292" y="54288"/>
                </a:lnTo>
                <a:lnTo>
                  <a:pt x="152260" y="31394"/>
                </a:lnTo>
                <a:lnTo>
                  <a:pt x="192775" y="14334"/>
                </a:lnTo>
                <a:lnTo>
                  <a:pt x="236267" y="3678"/>
                </a:lnTo>
                <a:lnTo>
                  <a:pt x="282165" y="0"/>
                </a:lnTo>
                <a:lnTo>
                  <a:pt x="15948467" y="0"/>
                </a:lnTo>
                <a:lnTo>
                  <a:pt x="15994365" y="3678"/>
                </a:lnTo>
                <a:lnTo>
                  <a:pt x="16037857" y="14334"/>
                </a:lnTo>
                <a:lnTo>
                  <a:pt x="16078372" y="31394"/>
                </a:lnTo>
                <a:lnTo>
                  <a:pt x="16115340" y="54288"/>
                </a:lnTo>
                <a:lnTo>
                  <a:pt x="16148187" y="82445"/>
                </a:lnTo>
                <a:lnTo>
                  <a:pt x="16176344" y="115292"/>
                </a:lnTo>
                <a:lnTo>
                  <a:pt x="16199238" y="152260"/>
                </a:lnTo>
                <a:lnTo>
                  <a:pt x="16216298" y="192775"/>
                </a:lnTo>
                <a:lnTo>
                  <a:pt x="16226954" y="236267"/>
                </a:lnTo>
                <a:lnTo>
                  <a:pt x="16230632" y="282165"/>
                </a:lnTo>
                <a:lnTo>
                  <a:pt x="16230632" y="7947427"/>
                </a:lnTo>
                <a:lnTo>
                  <a:pt x="16226954" y="7993325"/>
                </a:lnTo>
                <a:lnTo>
                  <a:pt x="16216298" y="8036817"/>
                </a:lnTo>
                <a:lnTo>
                  <a:pt x="16199238" y="8077333"/>
                </a:lnTo>
                <a:lnTo>
                  <a:pt x="16176344" y="8114300"/>
                </a:lnTo>
                <a:lnTo>
                  <a:pt x="16148187" y="8147148"/>
                </a:lnTo>
                <a:lnTo>
                  <a:pt x="16115340" y="8175304"/>
                </a:lnTo>
                <a:lnTo>
                  <a:pt x="16078372" y="8198199"/>
                </a:lnTo>
                <a:lnTo>
                  <a:pt x="16037857" y="8215259"/>
                </a:lnTo>
                <a:lnTo>
                  <a:pt x="15994365" y="8225914"/>
                </a:lnTo>
                <a:lnTo>
                  <a:pt x="15948467" y="8229593"/>
                </a:lnTo>
                <a:close/>
              </a:path>
            </a:pathLst>
          </a:custGeom>
          <a:solidFill>
            <a:srgbClr val="FFFFFF"/>
          </a:solidFill>
        </p:spPr>
        <p:txBody>
          <a:bodyPr wrap="square" lIns="0" tIns="0" rIns="0" bIns="0" rtlCol="0"/>
          <a:lstStyle/>
          <a:p>
            <a:endParaRPr lang="en-IN"/>
          </a:p>
        </p:txBody>
      </p:sp>
      <p:sp>
        <p:nvSpPr>
          <p:cNvPr id="3" name="object 3"/>
          <p:cNvSpPr txBox="1">
            <a:spLocks noGrp="1"/>
          </p:cNvSpPr>
          <p:nvPr>
            <p:ph type="title"/>
          </p:nvPr>
        </p:nvSpPr>
        <p:spPr>
          <a:xfrm>
            <a:off x="1518240" y="-112121"/>
            <a:ext cx="15507017" cy="2228815"/>
          </a:xfrm>
          <a:prstGeom prst="rect">
            <a:avLst/>
          </a:prstGeom>
        </p:spPr>
        <p:txBody>
          <a:bodyPr vert="horz" wrap="square" lIns="0" tIns="12700" rIns="0" bIns="0" rtlCol="0">
            <a:spAutoFit/>
          </a:bodyPr>
          <a:lstStyle/>
          <a:p>
            <a:pPr algn="ctr"/>
            <a:br>
              <a:rPr lang="en-US" sz="4800" b="1" dirty="0">
                <a:solidFill>
                  <a:srgbClr val="202124"/>
                </a:solidFill>
                <a:latin typeface="Google Sans"/>
              </a:rPr>
            </a:br>
            <a:r>
              <a:rPr lang="en-US" sz="4800" b="1" dirty="0">
                <a:solidFill>
                  <a:srgbClr val="202124"/>
                </a:solidFill>
                <a:latin typeface="Google Sans"/>
              </a:rPr>
              <a:t>Common projects</a:t>
            </a:r>
            <a:br>
              <a:rPr lang="en-US" sz="4800" b="0" i="0" dirty="0">
                <a:solidFill>
                  <a:srgbClr val="202124"/>
                </a:solidFill>
                <a:effectLst/>
                <a:latin typeface="Google Sans"/>
              </a:rPr>
            </a:br>
            <a:endParaRPr sz="4800" spc="-760" dirty="0"/>
          </a:p>
        </p:txBody>
      </p:sp>
      <p:sp>
        <p:nvSpPr>
          <p:cNvPr id="4" name="object 4"/>
          <p:cNvSpPr/>
          <p:nvPr/>
        </p:nvSpPr>
        <p:spPr>
          <a:xfrm>
            <a:off x="1295400" y="2247900"/>
            <a:ext cx="15163800" cy="6553200"/>
          </a:xfrm>
          <a:custGeom>
            <a:avLst/>
            <a:gdLst/>
            <a:ahLst/>
            <a:cxnLst/>
            <a:rect l="l" t="t" r="r" b="b"/>
            <a:pathLst>
              <a:path w="3810000" h="5381625">
                <a:moveTo>
                  <a:pt x="3675815" y="5381482"/>
                </a:moveTo>
                <a:lnTo>
                  <a:pt x="134183" y="5381482"/>
                </a:lnTo>
                <a:lnTo>
                  <a:pt x="91674" y="5374670"/>
                </a:lnTo>
                <a:lnTo>
                  <a:pt x="54827" y="5355682"/>
                </a:lnTo>
                <a:lnTo>
                  <a:pt x="25816" y="5326691"/>
                </a:lnTo>
                <a:lnTo>
                  <a:pt x="6816" y="5289870"/>
                </a:lnTo>
                <a:lnTo>
                  <a:pt x="0" y="5247389"/>
                </a:lnTo>
                <a:lnTo>
                  <a:pt x="0" y="134092"/>
                </a:lnTo>
                <a:lnTo>
                  <a:pt x="6816" y="91612"/>
                </a:lnTo>
                <a:lnTo>
                  <a:pt x="25816" y="54790"/>
                </a:lnTo>
                <a:lnTo>
                  <a:pt x="54827" y="25799"/>
                </a:lnTo>
                <a:lnTo>
                  <a:pt x="91674" y="6811"/>
                </a:lnTo>
                <a:lnTo>
                  <a:pt x="134183" y="0"/>
                </a:lnTo>
                <a:lnTo>
                  <a:pt x="3675815" y="0"/>
                </a:lnTo>
                <a:lnTo>
                  <a:pt x="3718324" y="6811"/>
                </a:lnTo>
                <a:lnTo>
                  <a:pt x="3755171" y="25799"/>
                </a:lnTo>
                <a:lnTo>
                  <a:pt x="3784182" y="54790"/>
                </a:lnTo>
                <a:lnTo>
                  <a:pt x="3803182" y="91612"/>
                </a:lnTo>
                <a:lnTo>
                  <a:pt x="3809999" y="134092"/>
                </a:lnTo>
                <a:lnTo>
                  <a:pt x="3809999" y="5247389"/>
                </a:lnTo>
                <a:lnTo>
                  <a:pt x="3803182" y="5289870"/>
                </a:lnTo>
                <a:lnTo>
                  <a:pt x="3784182" y="5326691"/>
                </a:lnTo>
                <a:lnTo>
                  <a:pt x="3755171" y="5355682"/>
                </a:lnTo>
                <a:lnTo>
                  <a:pt x="3718324" y="5374670"/>
                </a:lnTo>
                <a:lnTo>
                  <a:pt x="3675815" y="5381482"/>
                </a:lnTo>
                <a:close/>
              </a:path>
            </a:pathLst>
          </a:custGeom>
          <a:solidFill>
            <a:srgbClr val="F1D0C7"/>
          </a:solidFill>
        </p:spPr>
        <p:txBody>
          <a:bodyPr wrap="square" lIns="0" tIns="0" rIns="0" bIns="0" rtlCol="0"/>
          <a:lstStyle/>
          <a:p>
            <a:pPr algn="l"/>
            <a:endParaRPr lang="en-US" sz="3200" b="1" i="0" dirty="0">
              <a:solidFill>
                <a:srgbClr val="202124"/>
              </a:solidFill>
              <a:effectLst/>
              <a:latin typeface="Google Sans"/>
            </a:endParaRPr>
          </a:p>
          <a:p>
            <a:pPr algn="l"/>
            <a:r>
              <a:rPr lang="en-US" sz="3200" b="0" i="0" dirty="0">
                <a:solidFill>
                  <a:srgbClr val="202124"/>
                </a:solidFill>
                <a:effectLst/>
                <a:latin typeface="arial" panose="020B0604020202020204" pitchFamily="34" charset="0"/>
              </a:rPr>
              <a:t>  1) Fake news detection, Detecting Phishing website</a:t>
            </a:r>
          </a:p>
          <a:p>
            <a:pPr algn="l"/>
            <a:endParaRPr lang="en-US" sz="3200" b="0" i="0" dirty="0">
              <a:solidFill>
                <a:srgbClr val="202124"/>
              </a:solidFill>
              <a:effectLst/>
              <a:latin typeface="arial" panose="020B0604020202020204" pitchFamily="34" charset="0"/>
            </a:endParaRPr>
          </a:p>
          <a:p>
            <a:pPr algn="l"/>
            <a:r>
              <a:rPr lang="en-US" sz="3200" dirty="0">
                <a:solidFill>
                  <a:srgbClr val="202124"/>
                </a:solidFill>
                <a:latin typeface="arial" panose="020B0604020202020204" pitchFamily="34" charset="0"/>
              </a:rPr>
              <a:t>  </a:t>
            </a:r>
            <a:r>
              <a:rPr lang="en-US" sz="3200" b="0" i="0" dirty="0">
                <a:solidFill>
                  <a:srgbClr val="202124"/>
                </a:solidFill>
                <a:effectLst/>
                <a:latin typeface="arial" panose="020B0604020202020204" pitchFamily="34" charset="0"/>
              </a:rPr>
              <a:t>2) Diabetes prediction, House price prediction, Detecting Parkinson’s disease</a:t>
            </a:r>
          </a:p>
          <a:p>
            <a:pPr algn="l"/>
            <a:endParaRPr lang="en-US" sz="3200" b="0" i="0" dirty="0">
              <a:solidFill>
                <a:srgbClr val="202124"/>
              </a:solidFill>
              <a:effectLst/>
              <a:latin typeface="arial" panose="020B0604020202020204" pitchFamily="34" charset="0"/>
            </a:endParaRPr>
          </a:p>
          <a:p>
            <a:pPr algn="l"/>
            <a:r>
              <a:rPr lang="en-US" sz="3200" dirty="0">
                <a:solidFill>
                  <a:srgbClr val="202124"/>
                </a:solidFill>
                <a:latin typeface="arial" panose="020B0604020202020204" pitchFamily="34" charset="0"/>
              </a:rPr>
              <a:t>  </a:t>
            </a:r>
            <a:r>
              <a:rPr lang="en-US" sz="3200" b="0" i="0" dirty="0">
                <a:solidFill>
                  <a:srgbClr val="202124"/>
                </a:solidFill>
                <a:effectLst/>
                <a:latin typeface="arial" panose="020B0604020202020204" pitchFamily="34" charset="0"/>
              </a:rPr>
              <a:t>3) Anime recommendation system</a:t>
            </a:r>
          </a:p>
          <a:p>
            <a:pPr algn="l"/>
            <a:endParaRPr lang="en-US" sz="3200" b="0" i="0" dirty="0">
              <a:solidFill>
                <a:srgbClr val="202124"/>
              </a:solidFill>
              <a:effectLst/>
              <a:latin typeface="arial" panose="020B0604020202020204" pitchFamily="34" charset="0"/>
            </a:endParaRPr>
          </a:p>
          <a:p>
            <a:pPr algn="l"/>
            <a:r>
              <a:rPr lang="en-US" sz="3200" dirty="0">
                <a:solidFill>
                  <a:srgbClr val="202124"/>
                </a:solidFill>
                <a:latin typeface="arial" panose="020B0604020202020204" pitchFamily="34" charset="0"/>
              </a:rPr>
              <a:t>  </a:t>
            </a:r>
            <a:r>
              <a:rPr lang="en-US" sz="3200" b="0" i="0" dirty="0">
                <a:solidFill>
                  <a:srgbClr val="202124"/>
                </a:solidFill>
                <a:effectLst/>
                <a:latin typeface="arial" panose="020B0604020202020204" pitchFamily="34" charset="0"/>
              </a:rPr>
              <a:t>4) </a:t>
            </a:r>
            <a:r>
              <a:rPr lang="en-US" sz="3200" dirty="0">
                <a:solidFill>
                  <a:srgbClr val="202124"/>
                </a:solidFill>
                <a:latin typeface="arial" panose="020B0604020202020204" pitchFamily="34" charset="0"/>
              </a:rPr>
              <a:t>F</a:t>
            </a:r>
            <a:r>
              <a:rPr lang="en-US" sz="3200" b="0" i="0" dirty="0">
                <a:solidFill>
                  <a:srgbClr val="202124"/>
                </a:solidFill>
                <a:effectLst/>
                <a:latin typeface="arial" panose="020B0604020202020204" pitchFamily="34" charset="0"/>
              </a:rPr>
              <a:t>ood Classification</a:t>
            </a:r>
          </a:p>
          <a:p>
            <a:pPr algn="l"/>
            <a:endParaRPr lang="en-US" sz="3200" b="0" i="0" dirty="0">
              <a:solidFill>
                <a:srgbClr val="202124"/>
              </a:solidFill>
              <a:effectLst/>
              <a:latin typeface="arial" panose="020B0604020202020204" pitchFamily="34" charset="0"/>
            </a:endParaRPr>
          </a:p>
          <a:p>
            <a:pPr algn="l"/>
            <a:r>
              <a:rPr lang="en-US" sz="3200" dirty="0">
                <a:solidFill>
                  <a:srgbClr val="202124"/>
                </a:solidFill>
                <a:latin typeface="arial" panose="020B0604020202020204" pitchFamily="34" charset="0"/>
              </a:rPr>
              <a:t>  </a:t>
            </a:r>
            <a:r>
              <a:rPr lang="en-US" sz="3200" b="0" i="0" dirty="0">
                <a:solidFill>
                  <a:srgbClr val="202124"/>
                </a:solidFill>
                <a:effectLst/>
                <a:latin typeface="arial" panose="020B0604020202020204" pitchFamily="34" charset="0"/>
              </a:rPr>
              <a:t>5) Heart Disease Prediction</a:t>
            </a:r>
          </a:p>
          <a:p>
            <a:pPr algn="l"/>
            <a:endParaRPr lang="en-US" sz="3200" b="0" i="0" dirty="0">
              <a:solidFill>
                <a:srgbClr val="202124"/>
              </a:solidFill>
              <a:effectLst/>
              <a:latin typeface="arial" panose="020B0604020202020204" pitchFamily="34" charset="0"/>
            </a:endParaRPr>
          </a:p>
          <a:p>
            <a:pPr algn="l"/>
            <a:r>
              <a:rPr lang="en-US" sz="3200" dirty="0">
                <a:solidFill>
                  <a:srgbClr val="202124"/>
                </a:solidFill>
                <a:latin typeface="arial" panose="020B0604020202020204" pitchFamily="34" charset="0"/>
              </a:rPr>
              <a:t>  </a:t>
            </a:r>
            <a:r>
              <a:rPr lang="en-US" sz="3200" b="0" i="0" dirty="0">
                <a:solidFill>
                  <a:srgbClr val="202124"/>
                </a:solidFill>
                <a:effectLst/>
                <a:latin typeface="arial" panose="020B0604020202020204" pitchFamily="34" charset="0"/>
              </a:rPr>
              <a:t>6) Fraud Detection in Monetary Transactions</a:t>
            </a:r>
          </a:p>
          <a:p>
            <a:pPr algn="l"/>
            <a:endParaRPr lang="en-US" sz="3200" b="0" i="0" dirty="0">
              <a:solidFill>
                <a:srgbClr val="202124"/>
              </a:solidFill>
              <a:effectLst/>
              <a:latin typeface="arial" panose="020B0604020202020204" pitchFamily="34" charset="0"/>
            </a:endParaRPr>
          </a:p>
          <a:p>
            <a:pPr algn="l"/>
            <a:r>
              <a:rPr lang="en-US" sz="3200" dirty="0">
                <a:solidFill>
                  <a:srgbClr val="202124"/>
                </a:solidFill>
                <a:latin typeface="arial" panose="020B0604020202020204" pitchFamily="34" charset="0"/>
              </a:rPr>
              <a:t> </a:t>
            </a:r>
            <a:endParaRPr lang="en-US" sz="3200" b="0" i="0" dirty="0">
              <a:solidFill>
                <a:srgbClr val="202124"/>
              </a:solidFill>
              <a:effectLst/>
              <a:latin typeface="arial" panose="020B0604020202020204" pitchFamily="34" charset="0"/>
            </a:endParaRPr>
          </a:p>
          <a:p>
            <a:pPr marL="457200" indent="-457200" algn="l">
              <a:buFont typeface="Wingdings" panose="05000000000000000000" pitchFamily="2" charset="2"/>
              <a:buChar char="ü"/>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7210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28382" y="761352"/>
            <a:ext cx="16231235" cy="8229600"/>
          </a:xfrm>
          <a:custGeom>
            <a:avLst/>
            <a:gdLst/>
            <a:ahLst/>
            <a:cxnLst/>
            <a:rect l="l" t="t" r="r" b="b"/>
            <a:pathLst>
              <a:path w="16231235" h="8229600">
                <a:moveTo>
                  <a:pt x="15948467" y="8229593"/>
                </a:moveTo>
                <a:lnTo>
                  <a:pt x="282165" y="8229593"/>
                </a:lnTo>
                <a:lnTo>
                  <a:pt x="236267" y="8225914"/>
                </a:lnTo>
                <a:lnTo>
                  <a:pt x="192775" y="8215259"/>
                </a:lnTo>
                <a:lnTo>
                  <a:pt x="152260" y="8198199"/>
                </a:lnTo>
                <a:lnTo>
                  <a:pt x="115292" y="8175304"/>
                </a:lnTo>
                <a:lnTo>
                  <a:pt x="82445" y="8147148"/>
                </a:lnTo>
                <a:lnTo>
                  <a:pt x="54288" y="8114300"/>
                </a:lnTo>
                <a:lnTo>
                  <a:pt x="31394" y="8077333"/>
                </a:lnTo>
                <a:lnTo>
                  <a:pt x="14334" y="8036817"/>
                </a:lnTo>
                <a:lnTo>
                  <a:pt x="3678" y="7993325"/>
                </a:lnTo>
                <a:lnTo>
                  <a:pt x="0" y="7947427"/>
                </a:lnTo>
                <a:lnTo>
                  <a:pt x="0" y="282165"/>
                </a:lnTo>
                <a:lnTo>
                  <a:pt x="3678" y="236267"/>
                </a:lnTo>
                <a:lnTo>
                  <a:pt x="14334" y="192775"/>
                </a:lnTo>
                <a:lnTo>
                  <a:pt x="31394" y="152260"/>
                </a:lnTo>
                <a:lnTo>
                  <a:pt x="54288" y="115292"/>
                </a:lnTo>
                <a:lnTo>
                  <a:pt x="82445" y="82445"/>
                </a:lnTo>
                <a:lnTo>
                  <a:pt x="115292" y="54288"/>
                </a:lnTo>
                <a:lnTo>
                  <a:pt x="152260" y="31394"/>
                </a:lnTo>
                <a:lnTo>
                  <a:pt x="192775" y="14334"/>
                </a:lnTo>
                <a:lnTo>
                  <a:pt x="236267" y="3678"/>
                </a:lnTo>
                <a:lnTo>
                  <a:pt x="282165" y="0"/>
                </a:lnTo>
                <a:lnTo>
                  <a:pt x="15948467" y="0"/>
                </a:lnTo>
                <a:lnTo>
                  <a:pt x="15994365" y="3678"/>
                </a:lnTo>
                <a:lnTo>
                  <a:pt x="16037857" y="14334"/>
                </a:lnTo>
                <a:lnTo>
                  <a:pt x="16078372" y="31394"/>
                </a:lnTo>
                <a:lnTo>
                  <a:pt x="16115340" y="54288"/>
                </a:lnTo>
                <a:lnTo>
                  <a:pt x="16148187" y="82445"/>
                </a:lnTo>
                <a:lnTo>
                  <a:pt x="16176344" y="115292"/>
                </a:lnTo>
                <a:lnTo>
                  <a:pt x="16199238" y="152260"/>
                </a:lnTo>
                <a:lnTo>
                  <a:pt x="16216298" y="192775"/>
                </a:lnTo>
                <a:lnTo>
                  <a:pt x="16226954" y="236267"/>
                </a:lnTo>
                <a:lnTo>
                  <a:pt x="16230632" y="282165"/>
                </a:lnTo>
                <a:lnTo>
                  <a:pt x="16230632" y="7947427"/>
                </a:lnTo>
                <a:lnTo>
                  <a:pt x="16226954" y="7993325"/>
                </a:lnTo>
                <a:lnTo>
                  <a:pt x="16216298" y="8036817"/>
                </a:lnTo>
                <a:lnTo>
                  <a:pt x="16199238" y="8077333"/>
                </a:lnTo>
                <a:lnTo>
                  <a:pt x="16176344" y="8114300"/>
                </a:lnTo>
                <a:lnTo>
                  <a:pt x="16148187" y="8147148"/>
                </a:lnTo>
                <a:lnTo>
                  <a:pt x="16115340" y="8175304"/>
                </a:lnTo>
                <a:lnTo>
                  <a:pt x="16078372" y="8198199"/>
                </a:lnTo>
                <a:lnTo>
                  <a:pt x="16037857" y="8215259"/>
                </a:lnTo>
                <a:lnTo>
                  <a:pt x="15994365" y="8225914"/>
                </a:lnTo>
                <a:lnTo>
                  <a:pt x="15948467" y="8229593"/>
                </a:lnTo>
                <a:close/>
              </a:path>
            </a:pathLst>
          </a:custGeom>
          <a:solidFill>
            <a:srgbClr val="FFFFFF"/>
          </a:solidFill>
        </p:spPr>
        <p:txBody>
          <a:bodyPr wrap="square" lIns="0" tIns="0" rIns="0" bIns="0" rtlCol="0"/>
          <a:lstStyle/>
          <a:p>
            <a:endParaRPr lang="en-IN"/>
          </a:p>
        </p:txBody>
      </p:sp>
      <p:sp>
        <p:nvSpPr>
          <p:cNvPr id="3" name="object 3"/>
          <p:cNvSpPr txBox="1">
            <a:spLocks noGrp="1"/>
          </p:cNvSpPr>
          <p:nvPr>
            <p:ph type="title"/>
          </p:nvPr>
        </p:nvSpPr>
        <p:spPr>
          <a:xfrm>
            <a:off x="1518240" y="-112121"/>
            <a:ext cx="15507017" cy="2228815"/>
          </a:xfrm>
          <a:prstGeom prst="rect">
            <a:avLst/>
          </a:prstGeom>
        </p:spPr>
        <p:txBody>
          <a:bodyPr vert="horz" wrap="square" lIns="0" tIns="12700" rIns="0" bIns="0" rtlCol="0">
            <a:spAutoFit/>
          </a:bodyPr>
          <a:lstStyle/>
          <a:p>
            <a:pPr algn="ctr"/>
            <a:br>
              <a:rPr lang="en-US" sz="4800" b="1" dirty="0">
                <a:solidFill>
                  <a:srgbClr val="202124"/>
                </a:solidFill>
                <a:latin typeface="Google Sans"/>
              </a:rPr>
            </a:br>
            <a:r>
              <a:rPr lang="en-US" sz="4800" b="1" dirty="0">
                <a:solidFill>
                  <a:srgbClr val="202124"/>
                </a:solidFill>
                <a:latin typeface="Google Sans"/>
              </a:rPr>
              <a:t>Basic terminologies</a:t>
            </a:r>
            <a:br>
              <a:rPr lang="en-US" sz="4800" b="0" i="0" dirty="0">
                <a:solidFill>
                  <a:srgbClr val="202124"/>
                </a:solidFill>
                <a:effectLst/>
                <a:latin typeface="Google Sans"/>
              </a:rPr>
            </a:br>
            <a:endParaRPr sz="4800" spc="-760" dirty="0"/>
          </a:p>
        </p:txBody>
      </p:sp>
      <p:sp>
        <p:nvSpPr>
          <p:cNvPr id="4" name="object 4"/>
          <p:cNvSpPr/>
          <p:nvPr/>
        </p:nvSpPr>
        <p:spPr>
          <a:xfrm>
            <a:off x="1295400" y="2247900"/>
            <a:ext cx="15163800" cy="6553200"/>
          </a:xfrm>
          <a:custGeom>
            <a:avLst/>
            <a:gdLst/>
            <a:ahLst/>
            <a:cxnLst/>
            <a:rect l="l" t="t" r="r" b="b"/>
            <a:pathLst>
              <a:path w="3810000" h="5381625">
                <a:moveTo>
                  <a:pt x="3675815" y="5381482"/>
                </a:moveTo>
                <a:lnTo>
                  <a:pt x="134183" y="5381482"/>
                </a:lnTo>
                <a:lnTo>
                  <a:pt x="91674" y="5374670"/>
                </a:lnTo>
                <a:lnTo>
                  <a:pt x="54827" y="5355682"/>
                </a:lnTo>
                <a:lnTo>
                  <a:pt x="25816" y="5326691"/>
                </a:lnTo>
                <a:lnTo>
                  <a:pt x="6816" y="5289870"/>
                </a:lnTo>
                <a:lnTo>
                  <a:pt x="0" y="5247389"/>
                </a:lnTo>
                <a:lnTo>
                  <a:pt x="0" y="134092"/>
                </a:lnTo>
                <a:lnTo>
                  <a:pt x="6816" y="91612"/>
                </a:lnTo>
                <a:lnTo>
                  <a:pt x="25816" y="54790"/>
                </a:lnTo>
                <a:lnTo>
                  <a:pt x="54827" y="25799"/>
                </a:lnTo>
                <a:lnTo>
                  <a:pt x="91674" y="6811"/>
                </a:lnTo>
                <a:lnTo>
                  <a:pt x="134183" y="0"/>
                </a:lnTo>
                <a:lnTo>
                  <a:pt x="3675815" y="0"/>
                </a:lnTo>
                <a:lnTo>
                  <a:pt x="3718324" y="6811"/>
                </a:lnTo>
                <a:lnTo>
                  <a:pt x="3755171" y="25799"/>
                </a:lnTo>
                <a:lnTo>
                  <a:pt x="3784182" y="54790"/>
                </a:lnTo>
                <a:lnTo>
                  <a:pt x="3803182" y="91612"/>
                </a:lnTo>
                <a:lnTo>
                  <a:pt x="3809999" y="134092"/>
                </a:lnTo>
                <a:lnTo>
                  <a:pt x="3809999" y="5247389"/>
                </a:lnTo>
                <a:lnTo>
                  <a:pt x="3803182" y="5289870"/>
                </a:lnTo>
                <a:lnTo>
                  <a:pt x="3784182" y="5326691"/>
                </a:lnTo>
                <a:lnTo>
                  <a:pt x="3755171" y="5355682"/>
                </a:lnTo>
                <a:lnTo>
                  <a:pt x="3718324" y="5374670"/>
                </a:lnTo>
                <a:lnTo>
                  <a:pt x="3675815" y="5381482"/>
                </a:lnTo>
                <a:close/>
              </a:path>
            </a:pathLst>
          </a:custGeom>
          <a:solidFill>
            <a:srgbClr val="F1D0C7"/>
          </a:solidFill>
        </p:spPr>
        <p:txBody>
          <a:bodyPr wrap="square" lIns="0" tIns="0" rIns="0" bIns="0" rtlCol="0"/>
          <a:lstStyle/>
          <a:p>
            <a:pPr algn="l"/>
            <a:endParaRPr lang="en-US" sz="3200" b="1" i="0" dirty="0">
              <a:solidFill>
                <a:srgbClr val="202124"/>
              </a:solidFill>
              <a:effectLst/>
              <a:latin typeface="Google Sans"/>
            </a:endParaRPr>
          </a:p>
          <a:p>
            <a:pPr algn="just"/>
            <a:r>
              <a:rPr lang="en-US" sz="3200" b="0" i="0" dirty="0">
                <a:solidFill>
                  <a:srgbClr val="202124"/>
                </a:solidFill>
                <a:effectLst/>
                <a:latin typeface="arial" panose="020B0604020202020204" pitchFamily="34" charset="0"/>
              </a:rPr>
              <a:t>  </a:t>
            </a:r>
            <a:r>
              <a:rPr lang="en-US" sz="3200" b="0" i="0" dirty="0">
                <a:solidFill>
                  <a:srgbClr val="000000"/>
                </a:solidFill>
                <a:effectLst/>
                <a:latin typeface="Nunito" panose="020B0604020202020204" pitchFamily="2" charset="0"/>
              </a:rPr>
              <a:t>Data mining engine is very essential to the data mining system. It consists of a set of functional modules that perform the following functions −</a:t>
            </a:r>
          </a:p>
          <a:p>
            <a:pPr algn="just"/>
            <a:endParaRPr lang="en-US" sz="3200" b="0" i="0" dirty="0">
              <a:solidFill>
                <a:srgbClr val="000000"/>
              </a:solidFill>
              <a:effectLst/>
              <a:latin typeface="Nunito" panose="020B0604020202020204" pitchFamily="2" charset="0"/>
            </a:endParaRPr>
          </a:p>
          <a:p>
            <a:pPr algn="l">
              <a:buFont typeface="Arial" panose="020B0604020202020204" pitchFamily="34" charset="0"/>
              <a:buChar char="•"/>
            </a:pPr>
            <a:r>
              <a:rPr lang="en-US" sz="3200" b="0" i="0" dirty="0">
                <a:solidFill>
                  <a:srgbClr val="000000"/>
                </a:solidFill>
                <a:effectLst/>
                <a:latin typeface="Nunito" panose="020B0604020202020204" pitchFamily="2" charset="0"/>
              </a:rPr>
              <a:t>Characterization</a:t>
            </a:r>
          </a:p>
          <a:p>
            <a:pPr algn="l">
              <a:buFont typeface="Arial" panose="020B0604020202020204" pitchFamily="34" charset="0"/>
              <a:buChar char="•"/>
            </a:pPr>
            <a:r>
              <a:rPr lang="en-US" sz="3200" b="0" i="0" dirty="0">
                <a:solidFill>
                  <a:srgbClr val="000000"/>
                </a:solidFill>
                <a:effectLst/>
                <a:latin typeface="Nunito" panose="020B0604020202020204" pitchFamily="2" charset="0"/>
              </a:rPr>
              <a:t>Association and Correlation Analysis</a:t>
            </a:r>
          </a:p>
          <a:p>
            <a:pPr algn="l">
              <a:buFont typeface="Arial" panose="020B0604020202020204" pitchFamily="34" charset="0"/>
              <a:buChar char="•"/>
            </a:pPr>
            <a:r>
              <a:rPr lang="en-US" sz="3200" b="0" i="0" dirty="0">
                <a:solidFill>
                  <a:srgbClr val="000000"/>
                </a:solidFill>
                <a:effectLst/>
                <a:latin typeface="Nunito" panose="020B0604020202020204" pitchFamily="2" charset="0"/>
              </a:rPr>
              <a:t>Classification/ clustering</a:t>
            </a:r>
          </a:p>
          <a:p>
            <a:pPr algn="l">
              <a:buFont typeface="Arial" panose="020B0604020202020204" pitchFamily="34" charset="0"/>
              <a:buChar char="•"/>
            </a:pPr>
            <a:r>
              <a:rPr lang="en-US" sz="3200" b="0" i="0" dirty="0">
                <a:solidFill>
                  <a:srgbClr val="000000"/>
                </a:solidFill>
                <a:effectLst/>
                <a:latin typeface="Nunito" panose="020B0604020202020204" pitchFamily="2" charset="0"/>
              </a:rPr>
              <a:t>Prediction</a:t>
            </a:r>
          </a:p>
          <a:p>
            <a:pPr algn="l">
              <a:buFont typeface="Arial" panose="020B0604020202020204" pitchFamily="34" charset="0"/>
              <a:buChar char="•"/>
            </a:pPr>
            <a:r>
              <a:rPr lang="en-US" sz="3200" b="0" i="0" dirty="0">
                <a:solidFill>
                  <a:srgbClr val="000000"/>
                </a:solidFill>
                <a:effectLst/>
                <a:latin typeface="Nunito" panose="020B0604020202020204" pitchFamily="2" charset="0"/>
              </a:rPr>
              <a:t>Cluster analysis</a:t>
            </a:r>
          </a:p>
          <a:p>
            <a:pPr algn="l">
              <a:buFont typeface="Arial" panose="020B0604020202020204" pitchFamily="34" charset="0"/>
              <a:buChar char="•"/>
            </a:pPr>
            <a:r>
              <a:rPr lang="en-US" sz="3200" b="0" i="0" dirty="0">
                <a:solidFill>
                  <a:srgbClr val="000000"/>
                </a:solidFill>
                <a:effectLst/>
                <a:latin typeface="Nunito" panose="020B0604020202020204" pitchFamily="2" charset="0"/>
              </a:rPr>
              <a:t>Outlier analysis</a:t>
            </a:r>
          </a:p>
          <a:p>
            <a:pPr algn="l">
              <a:buFont typeface="Arial" panose="020B0604020202020204" pitchFamily="34" charset="0"/>
              <a:buChar char="•"/>
            </a:pPr>
            <a:r>
              <a:rPr lang="en-US" sz="3200" b="0" i="0" dirty="0">
                <a:solidFill>
                  <a:srgbClr val="000000"/>
                </a:solidFill>
                <a:effectLst/>
                <a:latin typeface="Nunito" panose="020B0604020202020204" pitchFamily="2" charset="0"/>
              </a:rPr>
              <a:t>Evolution analysis</a:t>
            </a:r>
          </a:p>
          <a:p>
            <a:pPr algn="l"/>
            <a:endParaRPr lang="en-US" sz="3200" b="0" i="0" dirty="0">
              <a:solidFill>
                <a:srgbClr val="202124"/>
              </a:solidFill>
              <a:effectLst/>
              <a:latin typeface="arial" panose="020B0604020202020204" pitchFamily="34" charset="0"/>
            </a:endParaRPr>
          </a:p>
          <a:p>
            <a:pPr algn="l"/>
            <a:r>
              <a:rPr lang="en-US" sz="3200" dirty="0">
                <a:solidFill>
                  <a:srgbClr val="202124"/>
                </a:solidFill>
                <a:latin typeface="arial" panose="020B0604020202020204" pitchFamily="34" charset="0"/>
              </a:rPr>
              <a:t> </a:t>
            </a:r>
            <a:endParaRPr lang="en-US" sz="3200" b="0" i="0" dirty="0">
              <a:solidFill>
                <a:srgbClr val="202124"/>
              </a:solidFill>
              <a:effectLst/>
              <a:latin typeface="arial" panose="020B0604020202020204" pitchFamily="34" charset="0"/>
            </a:endParaRPr>
          </a:p>
          <a:p>
            <a:pPr marL="457200" indent="-457200" algn="l">
              <a:buFont typeface="Wingdings" panose="05000000000000000000" pitchFamily="2" charset="2"/>
              <a:buChar char="ü"/>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9985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3654</TotalTime>
  <Words>1188</Words>
  <Application>Microsoft Office PowerPoint</Application>
  <PresentationFormat>Custom</PresentationFormat>
  <Paragraphs>131</Paragraphs>
  <Slides>16</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Arial</vt:lpstr>
      <vt:lpstr>Arial</vt:lpstr>
      <vt:lpstr>Calibri</vt:lpstr>
      <vt:lpstr>Google Sans</vt:lpstr>
      <vt:lpstr>Nunito</vt:lpstr>
      <vt:lpstr>RobotoRegular</vt:lpstr>
      <vt:lpstr>Source Sans Pro</vt:lpstr>
      <vt:lpstr>Times New Roman</vt:lpstr>
      <vt:lpstr>Verdana</vt:lpstr>
      <vt:lpstr>Wingdings</vt:lpstr>
      <vt:lpstr>Office Theme</vt:lpstr>
      <vt:lpstr>PowerPoint Presentation</vt:lpstr>
      <vt:lpstr>PowerPoint Presentation</vt:lpstr>
      <vt:lpstr>1. Syllabus (Module 1)</vt:lpstr>
      <vt:lpstr>1. Syllabus (Module 1)</vt:lpstr>
      <vt:lpstr>1. Syllabus (Module 2)</vt:lpstr>
      <vt:lpstr>1. Syllabus (Module 2)</vt:lpstr>
      <vt:lpstr> Data Mining Process: Models, Process Steps &amp; Challenges Involved </vt:lpstr>
      <vt:lpstr> Common projects </vt:lpstr>
      <vt:lpstr> Basic terminologies </vt:lpstr>
      <vt:lpstr> Hungarian Institute of Cardiology. Budapest: Andras Janosi, M.D (UCI MACHINE LEARNING) </vt:lpstr>
      <vt:lpstr>Data Mining Architecture </vt:lpstr>
      <vt:lpstr>Knowledge Discovery in Databases (KDD) Model </vt:lpstr>
      <vt:lpstr> Knowledge Discovery in Databases (KDD) Model </vt:lpstr>
      <vt:lpstr> Knowledge Discovery in Databases (KDD) Model </vt:lpstr>
      <vt:lpstr> Knowledge Discovery in Databases (KDD) Model </vt:lpstr>
      <vt:lpstr> Knowledge Discovery in Databases (KDD) Model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GSM</dc:title>
  <dc:creator>SAMBIT SATPATHY</dc:creator>
  <cp:keywords>DAE4R7THizg,BAE4Rw7C7qQ</cp:keywords>
  <cp:lastModifiedBy>sambit satpathy</cp:lastModifiedBy>
  <cp:revision>104</cp:revision>
  <dcterms:created xsi:type="dcterms:W3CDTF">2022-02-14T01:12:35Z</dcterms:created>
  <dcterms:modified xsi:type="dcterms:W3CDTF">2022-08-29T03:18:01Z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2022-02-14T00:00:00Z</vt:filetime>
  </property>
  <property fmtid="{D5CDD505-2E9C-101B-9397-08002B2CF9AE}" pid="3" name="Creator">
    <vt:lpwstr>Canva</vt:lpwstr>
  </property>
  <property fmtid="{D5CDD505-2E9C-101B-9397-08002B2CF9AE}" pid="4" name="LastSaved">
    <vt:filetime>2022-02-14T00:00:00Z</vt:filetime>
  </property>
</Properties>
</file>