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271" r:id="rId2"/>
    <p:sldId id="276" r:id="rId3"/>
    <p:sldId id="289" r:id="rId4"/>
    <p:sldId id="284" r:id="rId5"/>
    <p:sldId id="277" r:id="rId6"/>
    <p:sldId id="278" r:id="rId7"/>
    <p:sldId id="279" r:id="rId8"/>
    <p:sldId id="291" r:id="rId9"/>
    <p:sldId id="281" r:id="rId10"/>
    <p:sldId id="280" r:id="rId11"/>
    <p:sldId id="282" r:id="rId12"/>
    <p:sldId id="283" r:id="rId13"/>
    <p:sldId id="290" r:id="rId14"/>
    <p:sldId id="286" r:id="rId15"/>
    <p:sldId id="287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yriad Pro" panose="020B050303040302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02E"/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86218" autoAdjust="0"/>
  </p:normalViewPr>
  <p:slideViewPr>
    <p:cSldViewPr>
      <p:cViewPr>
        <p:scale>
          <a:sx n="114" d="100"/>
          <a:sy n="114" d="100"/>
        </p:scale>
        <p:origin x="1122" y="102"/>
      </p:cViewPr>
      <p:guideLst>
        <p:guide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194329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924800" cy="1219200"/>
          </a:xfrm>
        </p:spPr>
        <p:txBody>
          <a:bodyPr anchor="b"/>
          <a:lstStyle>
            <a:lvl1pPr algn="ctr">
              <a:defRPr sz="3600">
                <a:solidFill>
                  <a:srgbClr val="C8102E"/>
                </a:solidFill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2"/>
          <a:stretch/>
        </p:blipFill>
        <p:spPr>
          <a:xfrm>
            <a:off x="2922055" y="289525"/>
            <a:ext cx="3299890" cy="268227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34240"/>
            <a:ext cx="65532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03597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5400"/>
            <a:ext cx="762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3845485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1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3845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6425" y="1219200"/>
            <a:ext cx="3813175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100" b="1">
                <a:solidFill>
                  <a:srgbClr val="C8102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425" y="1858962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Predicting the Appearance of Cited Article on Social Media Site- YouTube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362" y="381030"/>
            <a:ext cx="8267144" cy="553998"/>
          </a:xfrm>
        </p:spPr>
        <p:txBody>
          <a:bodyPr lIns="0" tIns="0" rIns="0" bIns="0"/>
          <a:lstStyle>
            <a:lvl1pPr>
              <a:defRPr sz="3600" b="0" i="0">
                <a:solidFill>
                  <a:srgbClr val="D00A2C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438172" y="1216152"/>
            <a:ext cx="8267144" cy="4487732"/>
          </a:xfrm>
        </p:spPr>
        <p:txBody>
          <a:bodyPr lIns="0"/>
          <a:lstStyle>
            <a:lvl1pPr marL="342900" indent="-342900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27" name="Group 26"/>
          <p:cNvGrpSpPr>
            <a:grpSpLocks noChangeAspect="1"/>
          </p:cNvGrpSpPr>
          <p:nvPr userDrawn="1"/>
        </p:nvGrpSpPr>
        <p:grpSpPr>
          <a:xfrm>
            <a:off x="8358964" y="5791200"/>
            <a:ext cx="480236" cy="838230"/>
            <a:chOff x="3709987" y="1414463"/>
            <a:chExt cx="523875" cy="914400"/>
          </a:xfrm>
        </p:grpSpPr>
        <p:sp>
          <p:nvSpPr>
            <p:cNvPr id="28" name="Freeform 45"/>
            <p:cNvSpPr>
              <a:spLocks/>
            </p:cNvSpPr>
            <p:nvPr/>
          </p:nvSpPr>
          <p:spPr bwMode="auto">
            <a:xfrm>
              <a:off x="3709987" y="1414463"/>
              <a:ext cx="523875" cy="914400"/>
            </a:xfrm>
            <a:custGeom>
              <a:avLst/>
              <a:gdLst>
                <a:gd name="T0" fmla="*/ 330 w 330"/>
                <a:gd name="T1" fmla="*/ 54 h 576"/>
                <a:gd name="T2" fmla="*/ 164 w 330"/>
                <a:gd name="T3" fmla="*/ 0 h 576"/>
                <a:gd name="T4" fmla="*/ 0 w 330"/>
                <a:gd name="T5" fmla="*/ 54 h 576"/>
                <a:gd name="T6" fmla="*/ 0 w 330"/>
                <a:gd name="T7" fmla="*/ 522 h 576"/>
                <a:gd name="T8" fmla="*/ 164 w 330"/>
                <a:gd name="T9" fmla="*/ 576 h 576"/>
                <a:gd name="T10" fmla="*/ 330 w 330"/>
                <a:gd name="T11" fmla="*/ 522 h 576"/>
                <a:gd name="T12" fmla="*/ 330 w 330"/>
                <a:gd name="T13" fmla="*/ 54 h 576"/>
                <a:gd name="T14" fmla="*/ 330 w 330"/>
                <a:gd name="T15" fmla="*/ 5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0" h="576">
                  <a:moveTo>
                    <a:pt x="330" y="54"/>
                  </a:moveTo>
                  <a:lnTo>
                    <a:pt x="164" y="0"/>
                  </a:lnTo>
                  <a:lnTo>
                    <a:pt x="0" y="54"/>
                  </a:lnTo>
                  <a:lnTo>
                    <a:pt x="0" y="522"/>
                  </a:lnTo>
                  <a:lnTo>
                    <a:pt x="164" y="576"/>
                  </a:lnTo>
                  <a:lnTo>
                    <a:pt x="330" y="522"/>
                  </a:lnTo>
                  <a:lnTo>
                    <a:pt x="330" y="54"/>
                  </a:lnTo>
                  <a:lnTo>
                    <a:pt x="330" y="54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729037" y="1979613"/>
              <a:ext cx="485775" cy="330200"/>
            </a:xfrm>
            <a:custGeom>
              <a:avLst/>
              <a:gdLst>
                <a:gd name="T0" fmla="*/ 0 w 306"/>
                <a:gd name="T1" fmla="*/ 158 h 208"/>
                <a:gd name="T2" fmla="*/ 152 w 306"/>
                <a:gd name="T3" fmla="*/ 208 h 208"/>
                <a:gd name="T4" fmla="*/ 306 w 306"/>
                <a:gd name="T5" fmla="*/ 158 h 208"/>
                <a:gd name="T6" fmla="*/ 306 w 306"/>
                <a:gd name="T7" fmla="*/ 0 h 208"/>
                <a:gd name="T8" fmla="*/ 306 w 306"/>
                <a:gd name="T9" fmla="*/ 0 h 208"/>
                <a:gd name="T10" fmla="*/ 270 w 306"/>
                <a:gd name="T11" fmla="*/ 14 h 208"/>
                <a:gd name="T12" fmla="*/ 232 w 306"/>
                <a:gd name="T13" fmla="*/ 24 h 208"/>
                <a:gd name="T14" fmla="*/ 194 w 306"/>
                <a:gd name="T15" fmla="*/ 34 h 208"/>
                <a:gd name="T16" fmla="*/ 156 w 306"/>
                <a:gd name="T17" fmla="*/ 44 h 208"/>
                <a:gd name="T18" fmla="*/ 118 w 306"/>
                <a:gd name="T19" fmla="*/ 50 h 208"/>
                <a:gd name="T20" fmla="*/ 78 w 306"/>
                <a:gd name="T21" fmla="*/ 56 h 208"/>
                <a:gd name="T22" fmla="*/ 40 w 306"/>
                <a:gd name="T23" fmla="*/ 62 h 208"/>
                <a:gd name="T24" fmla="*/ 0 w 306"/>
                <a:gd name="T25" fmla="*/ 64 h 208"/>
                <a:gd name="T26" fmla="*/ 0 w 306"/>
                <a:gd name="T27" fmla="*/ 158 h 208"/>
                <a:gd name="T28" fmla="*/ 0 w 306"/>
                <a:gd name="T29" fmla="*/ 15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6" h="208">
                  <a:moveTo>
                    <a:pt x="0" y="158"/>
                  </a:moveTo>
                  <a:lnTo>
                    <a:pt x="152" y="208"/>
                  </a:lnTo>
                  <a:lnTo>
                    <a:pt x="306" y="158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270" y="14"/>
                  </a:lnTo>
                  <a:lnTo>
                    <a:pt x="232" y="24"/>
                  </a:lnTo>
                  <a:lnTo>
                    <a:pt x="194" y="34"/>
                  </a:lnTo>
                  <a:lnTo>
                    <a:pt x="156" y="44"/>
                  </a:lnTo>
                  <a:lnTo>
                    <a:pt x="118" y="50"/>
                  </a:lnTo>
                  <a:lnTo>
                    <a:pt x="78" y="56"/>
                  </a:lnTo>
                  <a:lnTo>
                    <a:pt x="40" y="62"/>
                  </a:lnTo>
                  <a:lnTo>
                    <a:pt x="0" y="64"/>
                  </a:lnTo>
                  <a:lnTo>
                    <a:pt x="0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CF0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3729037" y="1433513"/>
              <a:ext cx="485775" cy="625475"/>
            </a:xfrm>
            <a:custGeom>
              <a:avLst/>
              <a:gdLst>
                <a:gd name="T0" fmla="*/ 252 w 306"/>
                <a:gd name="T1" fmla="*/ 332 h 394"/>
                <a:gd name="T2" fmla="*/ 252 w 306"/>
                <a:gd name="T3" fmla="*/ 332 h 394"/>
                <a:gd name="T4" fmla="*/ 280 w 306"/>
                <a:gd name="T5" fmla="*/ 320 h 394"/>
                <a:gd name="T6" fmla="*/ 306 w 306"/>
                <a:gd name="T7" fmla="*/ 308 h 394"/>
                <a:gd name="T8" fmla="*/ 306 w 306"/>
                <a:gd name="T9" fmla="*/ 52 h 394"/>
                <a:gd name="T10" fmla="*/ 152 w 306"/>
                <a:gd name="T11" fmla="*/ 0 h 394"/>
                <a:gd name="T12" fmla="*/ 152 w 306"/>
                <a:gd name="T13" fmla="*/ 0 h 394"/>
                <a:gd name="T14" fmla="*/ 0 w 306"/>
                <a:gd name="T15" fmla="*/ 52 h 394"/>
                <a:gd name="T16" fmla="*/ 0 w 306"/>
                <a:gd name="T17" fmla="*/ 394 h 394"/>
                <a:gd name="T18" fmla="*/ 0 w 306"/>
                <a:gd name="T19" fmla="*/ 394 h 394"/>
                <a:gd name="T20" fmla="*/ 38 w 306"/>
                <a:gd name="T21" fmla="*/ 390 h 394"/>
                <a:gd name="T22" fmla="*/ 38 w 306"/>
                <a:gd name="T23" fmla="*/ 390 h 394"/>
                <a:gd name="T24" fmla="*/ 52 w 306"/>
                <a:gd name="T25" fmla="*/ 388 h 394"/>
                <a:gd name="T26" fmla="*/ 252 w 306"/>
                <a:gd name="T27" fmla="*/ 33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94">
                  <a:moveTo>
                    <a:pt x="252" y="332"/>
                  </a:moveTo>
                  <a:lnTo>
                    <a:pt x="252" y="332"/>
                  </a:lnTo>
                  <a:lnTo>
                    <a:pt x="280" y="320"/>
                  </a:lnTo>
                  <a:lnTo>
                    <a:pt x="306" y="308"/>
                  </a:lnTo>
                  <a:lnTo>
                    <a:pt x="306" y="52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0" y="52"/>
                  </a:lnTo>
                  <a:lnTo>
                    <a:pt x="0" y="394"/>
                  </a:lnTo>
                  <a:lnTo>
                    <a:pt x="0" y="394"/>
                  </a:lnTo>
                  <a:lnTo>
                    <a:pt x="38" y="390"/>
                  </a:lnTo>
                  <a:lnTo>
                    <a:pt x="38" y="390"/>
                  </a:lnTo>
                  <a:lnTo>
                    <a:pt x="52" y="388"/>
                  </a:lnTo>
                  <a:lnTo>
                    <a:pt x="252" y="3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4078287" y="1738313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6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 flipH="1">
              <a:off x="4078287" y="1738313"/>
              <a:ext cx="9525" cy="95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798887" y="1535113"/>
              <a:ext cx="342900" cy="187325"/>
            </a:xfrm>
            <a:custGeom>
              <a:avLst/>
              <a:gdLst>
                <a:gd name="T0" fmla="*/ 216 w 216"/>
                <a:gd name="T1" fmla="*/ 118 h 118"/>
                <a:gd name="T2" fmla="*/ 208 w 216"/>
                <a:gd name="T3" fmla="*/ 96 h 118"/>
                <a:gd name="T4" fmla="*/ 208 w 216"/>
                <a:gd name="T5" fmla="*/ 46 h 118"/>
                <a:gd name="T6" fmla="*/ 204 w 216"/>
                <a:gd name="T7" fmla="*/ 22 h 118"/>
                <a:gd name="T8" fmla="*/ 204 w 216"/>
                <a:gd name="T9" fmla="*/ 16 h 118"/>
                <a:gd name="T10" fmla="*/ 204 w 216"/>
                <a:gd name="T11" fmla="*/ 8 h 118"/>
                <a:gd name="T12" fmla="*/ 202 w 216"/>
                <a:gd name="T13" fmla="*/ 6 h 118"/>
                <a:gd name="T14" fmla="*/ 202 w 216"/>
                <a:gd name="T15" fmla="*/ 0 h 118"/>
                <a:gd name="T16" fmla="*/ 198 w 216"/>
                <a:gd name="T17" fmla="*/ 0 h 118"/>
                <a:gd name="T18" fmla="*/ 196 w 216"/>
                <a:gd name="T19" fmla="*/ 6 h 118"/>
                <a:gd name="T20" fmla="*/ 194 w 216"/>
                <a:gd name="T21" fmla="*/ 8 h 118"/>
                <a:gd name="T22" fmla="*/ 196 w 216"/>
                <a:gd name="T23" fmla="*/ 16 h 118"/>
                <a:gd name="T24" fmla="*/ 190 w 216"/>
                <a:gd name="T25" fmla="*/ 32 h 118"/>
                <a:gd name="T26" fmla="*/ 188 w 216"/>
                <a:gd name="T27" fmla="*/ 54 h 118"/>
                <a:gd name="T28" fmla="*/ 184 w 216"/>
                <a:gd name="T29" fmla="*/ 76 h 118"/>
                <a:gd name="T30" fmla="*/ 162 w 216"/>
                <a:gd name="T31" fmla="*/ 94 h 118"/>
                <a:gd name="T32" fmla="*/ 166 w 216"/>
                <a:gd name="T33" fmla="*/ 76 h 118"/>
                <a:gd name="T34" fmla="*/ 162 w 216"/>
                <a:gd name="T35" fmla="*/ 72 h 118"/>
                <a:gd name="T36" fmla="*/ 158 w 216"/>
                <a:gd name="T37" fmla="*/ 60 h 118"/>
                <a:gd name="T38" fmla="*/ 158 w 216"/>
                <a:gd name="T39" fmla="*/ 52 h 118"/>
                <a:gd name="T40" fmla="*/ 150 w 216"/>
                <a:gd name="T41" fmla="*/ 52 h 118"/>
                <a:gd name="T42" fmla="*/ 150 w 216"/>
                <a:gd name="T43" fmla="*/ 60 h 118"/>
                <a:gd name="T44" fmla="*/ 150 w 216"/>
                <a:gd name="T45" fmla="*/ 74 h 118"/>
                <a:gd name="T46" fmla="*/ 142 w 216"/>
                <a:gd name="T47" fmla="*/ 94 h 118"/>
                <a:gd name="T48" fmla="*/ 130 w 216"/>
                <a:gd name="T49" fmla="*/ 76 h 118"/>
                <a:gd name="T50" fmla="*/ 120 w 216"/>
                <a:gd name="T51" fmla="*/ 64 h 118"/>
                <a:gd name="T52" fmla="*/ 116 w 216"/>
                <a:gd name="T53" fmla="*/ 50 h 118"/>
                <a:gd name="T54" fmla="*/ 112 w 216"/>
                <a:gd name="T55" fmla="*/ 38 h 118"/>
                <a:gd name="T56" fmla="*/ 114 w 216"/>
                <a:gd name="T57" fmla="*/ 26 h 118"/>
                <a:gd name="T58" fmla="*/ 112 w 216"/>
                <a:gd name="T59" fmla="*/ 24 h 118"/>
                <a:gd name="T60" fmla="*/ 112 w 216"/>
                <a:gd name="T61" fmla="*/ 22 h 118"/>
                <a:gd name="T62" fmla="*/ 108 w 216"/>
                <a:gd name="T63" fmla="*/ 18 h 118"/>
                <a:gd name="T64" fmla="*/ 106 w 216"/>
                <a:gd name="T65" fmla="*/ 22 h 118"/>
                <a:gd name="T66" fmla="*/ 106 w 216"/>
                <a:gd name="T67" fmla="*/ 24 h 118"/>
                <a:gd name="T68" fmla="*/ 104 w 216"/>
                <a:gd name="T69" fmla="*/ 26 h 118"/>
                <a:gd name="T70" fmla="*/ 106 w 216"/>
                <a:gd name="T71" fmla="*/ 38 h 118"/>
                <a:gd name="T72" fmla="*/ 100 w 216"/>
                <a:gd name="T73" fmla="*/ 50 h 118"/>
                <a:gd name="T74" fmla="*/ 92 w 216"/>
                <a:gd name="T75" fmla="*/ 76 h 118"/>
                <a:gd name="T76" fmla="*/ 70 w 216"/>
                <a:gd name="T77" fmla="*/ 94 h 118"/>
                <a:gd name="T78" fmla="*/ 76 w 216"/>
                <a:gd name="T79" fmla="*/ 76 h 118"/>
                <a:gd name="T80" fmla="*/ 72 w 216"/>
                <a:gd name="T81" fmla="*/ 72 h 118"/>
                <a:gd name="T82" fmla="*/ 68 w 216"/>
                <a:gd name="T83" fmla="*/ 60 h 118"/>
                <a:gd name="T84" fmla="*/ 68 w 216"/>
                <a:gd name="T85" fmla="*/ 52 h 118"/>
                <a:gd name="T86" fmla="*/ 58 w 216"/>
                <a:gd name="T87" fmla="*/ 52 h 118"/>
                <a:gd name="T88" fmla="*/ 60 w 216"/>
                <a:gd name="T89" fmla="*/ 60 h 118"/>
                <a:gd name="T90" fmla="*/ 58 w 216"/>
                <a:gd name="T91" fmla="*/ 74 h 118"/>
                <a:gd name="T92" fmla="*/ 50 w 216"/>
                <a:gd name="T93" fmla="*/ 94 h 118"/>
                <a:gd name="T94" fmla="*/ 40 w 216"/>
                <a:gd name="T95" fmla="*/ 76 h 118"/>
                <a:gd name="T96" fmla="*/ 28 w 216"/>
                <a:gd name="T97" fmla="*/ 64 h 118"/>
                <a:gd name="T98" fmla="*/ 26 w 216"/>
                <a:gd name="T99" fmla="*/ 58 h 118"/>
                <a:gd name="T100" fmla="*/ 24 w 216"/>
                <a:gd name="T101" fmla="*/ 36 h 118"/>
                <a:gd name="T102" fmla="*/ 20 w 216"/>
                <a:gd name="T103" fmla="*/ 22 h 118"/>
                <a:gd name="T104" fmla="*/ 22 w 216"/>
                <a:gd name="T105" fmla="*/ 8 h 118"/>
                <a:gd name="T106" fmla="*/ 22 w 216"/>
                <a:gd name="T107" fmla="*/ 8 h 118"/>
                <a:gd name="T108" fmla="*/ 20 w 216"/>
                <a:gd name="T109" fmla="*/ 4 h 118"/>
                <a:gd name="T110" fmla="*/ 16 w 216"/>
                <a:gd name="T111" fmla="*/ 0 h 118"/>
                <a:gd name="T112" fmla="*/ 12 w 216"/>
                <a:gd name="T113" fmla="*/ 4 h 118"/>
                <a:gd name="T114" fmla="*/ 14 w 216"/>
                <a:gd name="T115" fmla="*/ 6 h 118"/>
                <a:gd name="T116" fmla="*/ 10 w 216"/>
                <a:gd name="T117" fmla="*/ 8 h 118"/>
                <a:gd name="T118" fmla="*/ 14 w 216"/>
                <a:gd name="T119" fmla="*/ 22 h 118"/>
                <a:gd name="T120" fmla="*/ 10 w 216"/>
                <a:gd name="T121" fmla="*/ 36 h 118"/>
                <a:gd name="T122" fmla="*/ 8 w 216"/>
                <a:gd name="T123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6" h="118">
                  <a:moveTo>
                    <a:pt x="0" y="118"/>
                  </a:moveTo>
                  <a:lnTo>
                    <a:pt x="0" y="118"/>
                  </a:lnTo>
                  <a:lnTo>
                    <a:pt x="216" y="118"/>
                  </a:lnTo>
                  <a:lnTo>
                    <a:pt x="216" y="118"/>
                  </a:lnTo>
                  <a:lnTo>
                    <a:pt x="208" y="106"/>
                  </a:lnTo>
                  <a:lnTo>
                    <a:pt x="208" y="96"/>
                  </a:lnTo>
                  <a:lnTo>
                    <a:pt x="208" y="60"/>
                  </a:lnTo>
                  <a:lnTo>
                    <a:pt x="212" y="54"/>
                  </a:lnTo>
                  <a:lnTo>
                    <a:pt x="208" y="46"/>
                  </a:lnTo>
                  <a:lnTo>
                    <a:pt x="208" y="36"/>
                  </a:lnTo>
                  <a:lnTo>
                    <a:pt x="210" y="32"/>
                  </a:lnTo>
                  <a:lnTo>
                    <a:pt x="204" y="22"/>
                  </a:lnTo>
                  <a:lnTo>
                    <a:pt x="202" y="22"/>
                  </a:lnTo>
                  <a:lnTo>
                    <a:pt x="202" y="22"/>
                  </a:lnTo>
                  <a:lnTo>
                    <a:pt x="204" y="16"/>
                  </a:lnTo>
                  <a:lnTo>
                    <a:pt x="206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4" y="8"/>
                  </a:lnTo>
                  <a:lnTo>
                    <a:pt x="202" y="6"/>
                  </a:lnTo>
                  <a:lnTo>
                    <a:pt x="202" y="6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98" y="0"/>
                  </a:lnTo>
                  <a:lnTo>
                    <a:pt x="196" y="4"/>
                  </a:lnTo>
                  <a:lnTo>
                    <a:pt x="196" y="4"/>
                  </a:lnTo>
                  <a:lnTo>
                    <a:pt x="196" y="6"/>
                  </a:lnTo>
                  <a:lnTo>
                    <a:pt x="196" y="6"/>
                  </a:lnTo>
                  <a:lnTo>
                    <a:pt x="196" y="8"/>
                  </a:lnTo>
                  <a:lnTo>
                    <a:pt x="194" y="8"/>
                  </a:lnTo>
                  <a:lnTo>
                    <a:pt x="194" y="8"/>
                  </a:lnTo>
                  <a:lnTo>
                    <a:pt x="194" y="8"/>
                  </a:lnTo>
                  <a:lnTo>
                    <a:pt x="196" y="16"/>
                  </a:lnTo>
                  <a:lnTo>
                    <a:pt x="196" y="22"/>
                  </a:lnTo>
                  <a:lnTo>
                    <a:pt x="196" y="22"/>
                  </a:lnTo>
                  <a:lnTo>
                    <a:pt x="190" y="32"/>
                  </a:lnTo>
                  <a:lnTo>
                    <a:pt x="192" y="36"/>
                  </a:lnTo>
                  <a:lnTo>
                    <a:pt x="192" y="46"/>
                  </a:lnTo>
                  <a:lnTo>
                    <a:pt x="188" y="54"/>
                  </a:lnTo>
                  <a:lnTo>
                    <a:pt x="190" y="58"/>
                  </a:lnTo>
                  <a:lnTo>
                    <a:pt x="184" y="58"/>
                  </a:lnTo>
                  <a:lnTo>
                    <a:pt x="184" y="76"/>
                  </a:lnTo>
                  <a:lnTo>
                    <a:pt x="178" y="76"/>
                  </a:lnTo>
                  <a:lnTo>
                    <a:pt x="178" y="94"/>
                  </a:lnTo>
                  <a:lnTo>
                    <a:pt x="162" y="94"/>
                  </a:lnTo>
                  <a:lnTo>
                    <a:pt x="162" y="82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60" y="76"/>
                  </a:lnTo>
                  <a:lnTo>
                    <a:pt x="160" y="74"/>
                  </a:lnTo>
                  <a:lnTo>
                    <a:pt x="162" y="72"/>
                  </a:lnTo>
                  <a:lnTo>
                    <a:pt x="156" y="64"/>
                  </a:lnTo>
                  <a:lnTo>
                    <a:pt x="156" y="64"/>
                  </a:lnTo>
                  <a:lnTo>
                    <a:pt x="158" y="60"/>
                  </a:lnTo>
                  <a:lnTo>
                    <a:pt x="160" y="52"/>
                  </a:lnTo>
                  <a:lnTo>
                    <a:pt x="160" y="52"/>
                  </a:lnTo>
                  <a:lnTo>
                    <a:pt x="158" y="52"/>
                  </a:lnTo>
                  <a:lnTo>
                    <a:pt x="158" y="52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0" y="60"/>
                  </a:lnTo>
                  <a:lnTo>
                    <a:pt x="152" y="64"/>
                  </a:lnTo>
                  <a:lnTo>
                    <a:pt x="146" y="72"/>
                  </a:lnTo>
                  <a:lnTo>
                    <a:pt x="150" y="74"/>
                  </a:lnTo>
                  <a:lnTo>
                    <a:pt x="150" y="76"/>
                  </a:lnTo>
                  <a:lnTo>
                    <a:pt x="142" y="76"/>
                  </a:lnTo>
                  <a:lnTo>
                    <a:pt x="142" y="94"/>
                  </a:lnTo>
                  <a:lnTo>
                    <a:pt x="126" y="94"/>
                  </a:lnTo>
                  <a:lnTo>
                    <a:pt x="126" y="82"/>
                  </a:lnTo>
                  <a:lnTo>
                    <a:pt x="130" y="76"/>
                  </a:lnTo>
                  <a:lnTo>
                    <a:pt x="130" y="76"/>
                  </a:lnTo>
                  <a:lnTo>
                    <a:pt x="120" y="76"/>
                  </a:lnTo>
                  <a:lnTo>
                    <a:pt x="120" y="64"/>
                  </a:lnTo>
                  <a:lnTo>
                    <a:pt x="124" y="60"/>
                  </a:lnTo>
                  <a:lnTo>
                    <a:pt x="116" y="60"/>
                  </a:lnTo>
                  <a:lnTo>
                    <a:pt x="116" y="50"/>
                  </a:lnTo>
                  <a:lnTo>
                    <a:pt x="118" y="46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2" y="32"/>
                  </a:lnTo>
                  <a:lnTo>
                    <a:pt x="114" y="26"/>
                  </a:lnTo>
                  <a:lnTo>
                    <a:pt x="114" y="24"/>
                  </a:lnTo>
                  <a:lnTo>
                    <a:pt x="112" y="24"/>
                  </a:lnTo>
                  <a:lnTo>
                    <a:pt x="112" y="24"/>
                  </a:lnTo>
                  <a:lnTo>
                    <a:pt x="112" y="24"/>
                  </a:lnTo>
                  <a:lnTo>
                    <a:pt x="112" y="24"/>
                  </a:lnTo>
                  <a:lnTo>
                    <a:pt x="112" y="22"/>
                  </a:lnTo>
                  <a:lnTo>
                    <a:pt x="112" y="22"/>
                  </a:lnTo>
                  <a:lnTo>
                    <a:pt x="110" y="18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106" y="18"/>
                  </a:lnTo>
                  <a:lnTo>
                    <a:pt x="106" y="22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4"/>
                  </a:lnTo>
                  <a:lnTo>
                    <a:pt x="104" y="24"/>
                  </a:lnTo>
                  <a:lnTo>
                    <a:pt x="104" y="24"/>
                  </a:lnTo>
                  <a:lnTo>
                    <a:pt x="104" y="26"/>
                  </a:lnTo>
                  <a:lnTo>
                    <a:pt x="104" y="26"/>
                  </a:lnTo>
                  <a:lnTo>
                    <a:pt x="104" y="32"/>
                  </a:lnTo>
                  <a:lnTo>
                    <a:pt x="106" y="38"/>
                  </a:lnTo>
                  <a:lnTo>
                    <a:pt x="104" y="38"/>
                  </a:lnTo>
                  <a:lnTo>
                    <a:pt x="98" y="46"/>
                  </a:lnTo>
                  <a:lnTo>
                    <a:pt x="100" y="50"/>
                  </a:lnTo>
                  <a:lnTo>
                    <a:pt x="100" y="60"/>
                  </a:lnTo>
                  <a:lnTo>
                    <a:pt x="92" y="60"/>
                  </a:lnTo>
                  <a:lnTo>
                    <a:pt x="92" y="76"/>
                  </a:lnTo>
                  <a:lnTo>
                    <a:pt x="86" y="76"/>
                  </a:lnTo>
                  <a:lnTo>
                    <a:pt x="86" y="94"/>
                  </a:lnTo>
                  <a:lnTo>
                    <a:pt x="70" y="94"/>
                  </a:lnTo>
                  <a:lnTo>
                    <a:pt x="70" y="82"/>
                  </a:lnTo>
                  <a:lnTo>
                    <a:pt x="76" y="76"/>
                  </a:lnTo>
                  <a:lnTo>
                    <a:pt x="76" y="76"/>
                  </a:lnTo>
                  <a:lnTo>
                    <a:pt x="68" y="76"/>
                  </a:lnTo>
                  <a:lnTo>
                    <a:pt x="68" y="74"/>
                  </a:lnTo>
                  <a:lnTo>
                    <a:pt x="72" y="72"/>
                  </a:lnTo>
                  <a:lnTo>
                    <a:pt x="66" y="64"/>
                  </a:lnTo>
                  <a:lnTo>
                    <a:pt x="66" y="64"/>
                  </a:lnTo>
                  <a:lnTo>
                    <a:pt x="68" y="60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0" y="52"/>
                  </a:lnTo>
                  <a:lnTo>
                    <a:pt x="58" y="52"/>
                  </a:lnTo>
                  <a:lnTo>
                    <a:pt x="58" y="52"/>
                  </a:lnTo>
                  <a:lnTo>
                    <a:pt x="58" y="52"/>
                  </a:lnTo>
                  <a:lnTo>
                    <a:pt x="60" y="60"/>
                  </a:lnTo>
                  <a:lnTo>
                    <a:pt x="60" y="64"/>
                  </a:lnTo>
                  <a:lnTo>
                    <a:pt x="54" y="72"/>
                  </a:lnTo>
                  <a:lnTo>
                    <a:pt x="58" y="74"/>
                  </a:lnTo>
                  <a:lnTo>
                    <a:pt x="58" y="76"/>
                  </a:lnTo>
                  <a:lnTo>
                    <a:pt x="50" y="76"/>
                  </a:lnTo>
                  <a:lnTo>
                    <a:pt x="50" y="94"/>
                  </a:lnTo>
                  <a:lnTo>
                    <a:pt x="34" y="94"/>
                  </a:lnTo>
                  <a:lnTo>
                    <a:pt x="34" y="82"/>
                  </a:lnTo>
                  <a:lnTo>
                    <a:pt x="40" y="76"/>
                  </a:lnTo>
                  <a:lnTo>
                    <a:pt x="40" y="76"/>
                  </a:lnTo>
                  <a:lnTo>
                    <a:pt x="28" y="76"/>
                  </a:lnTo>
                  <a:lnTo>
                    <a:pt x="28" y="64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6" y="58"/>
                  </a:lnTo>
                  <a:lnTo>
                    <a:pt x="30" y="54"/>
                  </a:lnTo>
                  <a:lnTo>
                    <a:pt x="24" y="46"/>
                  </a:lnTo>
                  <a:lnTo>
                    <a:pt x="24" y="36"/>
                  </a:lnTo>
                  <a:lnTo>
                    <a:pt x="26" y="32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2" y="1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6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6" y="32"/>
                  </a:lnTo>
                  <a:lnTo>
                    <a:pt x="10" y="36"/>
                  </a:lnTo>
                  <a:lnTo>
                    <a:pt x="10" y="46"/>
                  </a:lnTo>
                  <a:lnTo>
                    <a:pt x="4" y="54"/>
                  </a:lnTo>
                  <a:lnTo>
                    <a:pt x="8" y="60"/>
                  </a:lnTo>
                  <a:lnTo>
                    <a:pt x="8" y="106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729037" y="1738313"/>
              <a:ext cx="485775" cy="330200"/>
            </a:xfrm>
            <a:custGeom>
              <a:avLst/>
              <a:gdLst>
                <a:gd name="T0" fmla="*/ 252 w 306"/>
                <a:gd name="T1" fmla="*/ 0 h 208"/>
                <a:gd name="T2" fmla="*/ 228 w 306"/>
                <a:gd name="T3" fmla="*/ 150 h 208"/>
                <a:gd name="T4" fmla="*/ 220 w 306"/>
                <a:gd name="T5" fmla="*/ 152 h 208"/>
                <a:gd name="T6" fmla="*/ 226 w 306"/>
                <a:gd name="T7" fmla="*/ 0 h 208"/>
                <a:gd name="T8" fmla="*/ 86 w 306"/>
                <a:gd name="T9" fmla="*/ 190 h 208"/>
                <a:gd name="T10" fmla="*/ 78 w 306"/>
                <a:gd name="T11" fmla="*/ 190 h 208"/>
                <a:gd name="T12" fmla="*/ 82 w 306"/>
                <a:gd name="T13" fmla="*/ 0 h 208"/>
                <a:gd name="T14" fmla="*/ 52 w 306"/>
                <a:gd name="T15" fmla="*/ 196 h 208"/>
                <a:gd name="T16" fmla="*/ 38 w 306"/>
                <a:gd name="T17" fmla="*/ 198 h 208"/>
                <a:gd name="T18" fmla="*/ 0 w 306"/>
                <a:gd name="T19" fmla="*/ 202 h 208"/>
                <a:gd name="T20" fmla="*/ 0 w 306"/>
                <a:gd name="T21" fmla="*/ 208 h 208"/>
                <a:gd name="T22" fmla="*/ 54 w 306"/>
                <a:gd name="T23" fmla="*/ 202 h 208"/>
                <a:gd name="T24" fmla="*/ 140 w 306"/>
                <a:gd name="T25" fmla="*/ 186 h 208"/>
                <a:gd name="T26" fmla="*/ 246 w 306"/>
                <a:gd name="T27" fmla="*/ 156 h 208"/>
                <a:gd name="T28" fmla="*/ 306 w 306"/>
                <a:gd name="T29" fmla="*/ 116 h 208"/>
                <a:gd name="T30" fmla="*/ 280 w 306"/>
                <a:gd name="T31" fmla="*/ 128 h 208"/>
                <a:gd name="T32" fmla="*/ 252 w 306"/>
                <a:gd name="T33" fmla="*/ 140 h 208"/>
                <a:gd name="T34" fmla="*/ 140 w 306"/>
                <a:gd name="T35" fmla="*/ 126 h 208"/>
                <a:gd name="T36" fmla="*/ 112 w 306"/>
                <a:gd name="T37" fmla="*/ 134 h 208"/>
                <a:gd name="T38" fmla="*/ 140 w 306"/>
                <a:gd name="T39" fmla="*/ 154 h 208"/>
                <a:gd name="T40" fmla="*/ 104 w 306"/>
                <a:gd name="T41" fmla="*/ 164 h 208"/>
                <a:gd name="T42" fmla="*/ 148 w 306"/>
                <a:gd name="T43" fmla="*/ 98 h 208"/>
                <a:gd name="T44" fmla="*/ 140 w 306"/>
                <a:gd name="T45" fmla="*/ 32 h 208"/>
                <a:gd name="T46" fmla="*/ 112 w 306"/>
                <a:gd name="T47" fmla="*/ 52 h 208"/>
                <a:gd name="T48" fmla="*/ 140 w 306"/>
                <a:gd name="T49" fmla="*/ 60 h 208"/>
                <a:gd name="T50" fmla="*/ 112 w 306"/>
                <a:gd name="T51" fmla="*/ 80 h 208"/>
                <a:gd name="T52" fmla="*/ 104 w 306"/>
                <a:gd name="T53" fmla="*/ 24 h 208"/>
                <a:gd name="T54" fmla="*/ 140 w 306"/>
                <a:gd name="T55" fmla="*/ 32 h 208"/>
                <a:gd name="T56" fmla="*/ 196 w 306"/>
                <a:gd name="T57" fmla="*/ 126 h 208"/>
                <a:gd name="T58" fmla="*/ 168 w 306"/>
                <a:gd name="T59" fmla="*/ 134 h 208"/>
                <a:gd name="T60" fmla="*/ 196 w 306"/>
                <a:gd name="T61" fmla="*/ 154 h 208"/>
                <a:gd name="T62" fmla="*/ 160 w 306"/>
                <a:gd name="T63" fmla="*/ 164 h 208"/>
                <a:gd name="T64" fmla="*/ 204 w 306"/>
                <a:gd name="T65" fmla="*/ 98 h 208"/>
                <a:gd name="T66" fmla="*/ 196 w 306"/>
                <a:gd name="T67" fmla="*/ 32 h 208"/>
                <a:gd name="T68" fmla="*/ 168 w 306"/>
                <a:gd name="T69" fmla="*/ 52 h 208"/>
                <a:gd name="T70" fmla="*/ 196 w 306"/>
                <a:gd name="T71" fmla="*/ 60 h 208"/>
                <a:gd name="T72" fmla="*/ 168 w 306"/>
                <a:gd name="T73" fmla="*/ 80 h 208"/>
                <a:gd name="T74" fmla="*/ 160 w 306"/>
                <a:gd name="T75" fmla="*/ 24 h 208"/>
                <a:gd name="T76" fmla="*/ 196 w 306"/>
                <a:gd name="T77" fmla="*/ 3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6" h="208">
                  <a:moveTo>
                    <a:pt x="252" y="140"/>
                  </a:moveTo>
                  <a:lnTo>
                    <a:pt x="252" y="0"/>
                  </a:lnTo>
                  <a:lnTo>
                    <a:pt x="228" y="0"/>
                  </a:lnTo>
                  <a:lnTo>
                    <a:pt x="228" y="150"/>
                  </a:lnTo>
                  <a:lnTo>
                    <a:pt x="228" y="150"/>
                  </a:lnTo>
                  <a:lnTo>
                    <a:pt x="220" y="152"/>
                  </a:lnTo>
                  <a:lnTo>
                    <a:pt x="220" y="6"/>
                  </a:lnTo>
                  <a:lnTo>
                    <a:pt x="226" y="0"/>
                  </a:lnTo>
                  <a:lnTo>
                    <a:pt x="86" y="0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78" y="190"/>
                  </a:lnTo>
                  <a:lnTo>
                    <a:pt x="78" y="6"/>
                  </a:lnTo>
                  <a:lnTo>
                    <a:pt x="82" y="0"/>
                  </a:lnTo>
                  <a:lnTo>
                    <a:pt x="52" y="0"/>
                  </a:lnTo>
                  <a:lnTo>
                    <a:pt x="52" y="196"/>
                  </a:lnTo>
                  <a:lnTo>
                    <a:pt x="52" y="196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0" y="202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24" y="206"/>
                  </a:lnTo>
                  <a:lnTo>
                    <a:pt x="54" y="202"/>
                  </a:lnTo>
                  <a:lnTo>
                    <a:pt x="94" y="196"/>
                  </a:lnTo>
                  <a:lnTo>
                    <a:pt x="140" y="186"/>
                  </a:lnTo>
                  <a:lnTo>
                    <a:pt x="190" y="172"/>
                  </a:lnTo>
                  <a:lnTo>
                    <a:pt x="246" y="156"/>
                  </a:lnTo>
                  <a:lnTo>
                    <a:pt x="306" y="134"/>
                  </a:lnTo>
                  <a:lnTo>
                    <a:pt x="306" y="116"/>
                  </a:lnTo>
                  <a:lnTo>
                    <a:pt x="306" y="116"/>
                  </a:lnTo>
                  <a:lnTo>
                    <a:pt x="280" y="128"/>
                  </a:lnTo>
                  <a:lnTo>
                    <a:pt x="252" y="140"/>
                  </a:lnTo>
                  <a:lnTo>
                    <a:pt x="252" y="140"/>
                  </a:lnTo>
                  <a:close/>
                  <a:moveTo>
                    <a:pt x="140" y="106"/>
                  </a:moveTo>
                  <a:lnTo>
                    <a:pt x="140" y="126"/>
                  </a:lnTo>
                  <a:lnTo>
                    <a:pt x="112" y="126"/>
                  </a:lnTo>
                  <a:lnTo>
                    <a:pt x="112" y="134"/>
                  </a:lnTo>
                  <a:lnTo>
                    <a:pt x="140" y="134"/>
                  </a:lnTo>
                  <a:lnTo>
                    <a:pt x="140" y="154"/>
                  </a:lnTo>
                  <a:lnTo>
                    <a:pt x="112" y="154"/>
                  </a:lnTo>
                  <a:lnTo>
                    <a:pt x="104" y="164"/>
                  </a:lnTo>
                  <a:lnTo>
                    <a:pt x="104" y="98"/>
                  </a:lnTo>
                  <a:lnTo>
                    <a:pt x="148" y="98"/>
                  </a:lnTo>
                  <a:lnTo>
                    <a:pt x="140" y="106"/>
                  </a:lnTo>
                  <a:close/>
                  <a:moveTo>
                    <a:pt x="140" y="32"/>
                  </a:moveTo>
                  <a:lnTo>
                    <a:pt x="140" y="52"/>
                  </a:lnTo>
                  <a:lnTo>
                    <a:pt x="112" y="52"/>
                  </a:lnTo>
                  <a:lnTo>
                    <a:pt x="112" y="60"/>
                  </a:lnTo>
                  <a:lnTo>
                    <a:pt x="140" y="60"/>
                  </a:lnTo>
                  <a:lnTo>
                    <a:pt x="140" y="80"/>
                  </a:lnTo>
                  <a:lnTo>
                    <a:pt x="112" y="80"/>
                  </a:lnTo>
                  <a:lnTo>
                    <a:pt x="104" y="90"/>
                  </a:lnTo>
                  <a:lnTo>
                    <a:pt x="104" y="24"/>
                  </a:lnTo>
                  <a:lnTo>
                    <a:pt x="148" y="24"/>
                  </a:lnTo>
                  <a:lnTo>
                    <a:pt x="140" y="32"/>
                  </a:lnTo>
                  <a:close/>
                  <a:moveTo>
                    <a:pt x="196" y="106"/>
                  </a:moveTo>
                  <a:lnTo>
                    <a:pt x="196" y="126"/>
                  </a:lnTo>
                  <a:lnTo>
                    <a:pt x="168" y="126"/>
                  </a:lnTo>
                  <a:lnTo>
                    <a:pt x="168" y="134"/>
                  </a:lnTo>
                  <a:lnTo>
                    <a:pt x="196" y="134"/>
                  </a:lnTo>
                  <a:lnTo>
                    <a:pt x="196" y="154"/>
                  </a:lnTo>
                  <a:lnTo>
                    <a:pt x="168" y="154"/>
                  </a:lnTo>
                  <a:lnTo>
                    <a:pt x="160" y="164"/>
                  </a:lnTo>
                  <a:lnTo>
                    <a:pt x="160" y="98"/>
                  </a:lnTo>
                  <a:lnTo>
                    <a:pt x="204" y="98"/>
                  </a:lnTo>
                  <a:lnTo>
                    <a:pt x="196" y="106"/>
                  </a:lnTo>
                  <a:close/>
                  <a:moveTo>
                    <a:pt x="196" y="32"/>
                  </a:moveTo>
                  <a:lnTo>
                    <a:pt x="196" y="52"/>
                  </a:lnTo>
                  <a:lnTo>
                    <a:pt x="168" y="52"/>
                  </a:lnTo>
                  <a:lnTo>
                    <a:pt x="168" y="60"/>
                  </a:lnTo>
                  <a:lnTo>
                    <a:pt x="196" y="60"/>
                  </a:lnTo>
                  <a:lnTo>
                    <a:pt x="196" y="80"/>
                  </a:lnTo>
                  <a:lnTo>
                    <a:pt x="168" y="80"/>
                  </a:lnTo>
                  <a:lnTo>
                    <a:pt x="160" y="90"/>
                  </a:lnTo>
                  <a:lnTo>
                    <a:pt x="160" y="24"/>
                  </a:lnTo>
                  <a:lnTo>
                    <a:pt x="204" y="24"/>
                  </a:lnTo>
                  <a:lnTo>
                    <a:pt x="196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3983037" y="1776413"/>
              <a:ext cx="69850" cy="104775"/>
            </a:xfrm>
            <a:custGeom>
              <a:avLst/>
              <a:gdLst>
                <a:gd name="T0" fmla="*/ 0 w 44"/>
                <a:gd name="T1" fmla="*/ 66 h 66"/>
                <a:gd name="T2" fmla="*/ 8 w 44"/>
                <a:gd name="T3" fmla="*/ 56 h 66"/>
                <a:gd name="T4" fmla="*/ 36 w 44"/>
                <a:gd name="T5" fmla="*/ 56 h 66"/>
                <a:gd name="T6" fmla="*/ 36 w 44"/>
                <a:gd name="T7" fmla="*/ 36 h 66"/>
                <a:gd name="T8" fmla="*/ 8 w 44"/>
                <a:gd name="T9" fmla="*/ 36 h 66"/>
                <a:gd name="T10" fmla="*/ 8 w 44"/>
                <a:gd name="T11" fmla="*/ 28 h 66"/>
                <a:gd name="T12" fmla="*/ 36 w 44"/>
                <a:gd name="T13" fmla="*/ 28 h 66"/>
                <a:gd name="T14" fmla="*/ 36 w 44"/>
                <a:gd name="T15" fmla="*/ 8 h 66"/>
                <a:gd name="T16" fmla="*/ 44 w 44"/>
                <a:gd name="T17" fmla="*/ 0 h 66"/>
                <a:gd name="T18" fmla="*/ 0 w 44"/>
                <a:gd name="T19" fmla="*/ 0 h 66"/>
                <a:gd name="T20" fmla="*/ 0 w 44"/>
                <a:gd name="T2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6">
                  <a:moveTo>
                    <a:pt x="0" y="66"/>
                  </a:moveTo>
                  <a:lnTo>
                    <a:pt x="8" y="56"/>
                  </a:lnTo>
                  <a:lnTo>
                    <a:pt x="36" y="56"/>
                  </a:lnTo>
                  <a:lnTo>
                    <a:pt x="36" y="36"/>
                  </a:lnTo>
                  <a:lnTo>
                    <a:pt x="8" y="36"/>
                  </a:lnTo>
                  <a:lnTo>
                    <a:pt x="8" y="28"/>
                  </a:lnTo>
                  <a:lnTo>
                    <a:pt x="36" y="28"/>
                  </a:lnTo>
                  <a:lnTo>
                    <a:pt x="36" y="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3983037" y="1776413"/>
              <a:ext cx="69850" cy="104775"/>
            </a:xfrm>
            <a:custGeom>
              <a:avLst/>
              <a:gdLst>
                <a:gd name="T0" fmla="*/ 0 w 44"/>
                <a:gd name="T1" fmla="*/ 66 h 66"/>
                <a:gd name="T2" fmla="*/ 8 w 44"/>
                <a:gd name="T3" fmla="*/ 56 h 66"/>
                <a:gd name="T4" fmla="*/ 36 w 44"/>
                <a:gd name="T5" fmla="*/ 56 h 66"/>
                <a:gd name="T6" fmla="*/ 36 w 44"/>
                <a:gd name="T7" fmla="*/ 36 h 66"/>
                <a:gd name="T8" fmla="*/ 8 w 44"/>
                <a:gd name="T9" fmla="*/ 36 h 66"/>
                <a:gd name="T10" fmla="*/ 8 w 44"/>
                <a:gd name="T11" fmla="*/ 28 h 66"/>
                <a:gd name="T12" fmla="*/ 36 w 44"/>
                <a:gd name="T13" fmla="*/ 28 h 66"/>
                <a:gd name="T14" fmla="*/ 36 w 44"/>
                <a:gd name="T15" fmla="*/ 8 h 66"/>
                <a:gd name="T16" fmla="*/ 44 w 44"/>
                <a:gd name="T17" fmla="*/ 0 h 66"/>
                <a:gd name="T18" fmla="*/ 0 w 44"/>
                <a:gd name="T19" fmla="*/ 0 h 66"/>
                <a:gd name="T20" fmla="*/ 0 w 44"/>
                <a:gd name="T2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6">
                  <a:moveTo>
                    <a:pt x="0" y="66"/>
                  </a:moveTo>
                  <a:lnTo>
                    <a:pt x="8" y="56"/>
                  </a:lnTo>
                  <a:lnTo>
                    <a:pt x="36" y="56"/>
                  </a:lnTo>
                  <a:lnTo>
                    <a:pt x="36" y="36"/>
                  </a:lnTo>
                  <a:lnTo>
                    <a:pt x="8" y="36"/>
                  </a:lnTo>
                  <a:lnTo>
                    <a:pt x="8" y="28"/>
                  </a:lnTo>
                  <a:lnTo>
                    <a:pt x="36" y="28"/>
                  </a:lnTo>
                  <a:lnTo>
                    <a:pt x="36" y="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3894137" y="1776413"/>
              <a:ext cx="69850" cy="104775"/>
            </a:xfrm>
            <a:custGeom>
              <a:avLst/>
              <a:gdLst>
                <a:gd name="T0" fmla="*/ 0 w 44"/>
                <a:gd name="T1" fmla="*/ 66 h 66"/>
                <a:gd name="T2" fmla="*/ 8 w 44"/>
                <a:gd name="T3" fmla="*/ 56 h 66"/>
                <a:gd name="T4" fmla="*/ 36 w 44"/>
                <a:gd name="T5" fmla="*/ 56 h 66"/>
                <a:gd name="T6" fmla="*/ 36 w 44"/>
                <a:gd name="T7" fmla="*/ 36 h 66"/>
                <a:gd name="T8" fmla="*/ 8 w 44"/>
                <a:gd name="T9" fmla="*/ 36 h 66"/>
                <a:gd name="T10" fmla="*/ 8 w 44"/>
                <a:gd name="T11" fmla="*/ 28 h 66"/>
                <a:gd name="T12" fmla="*/ 36 w 44"/>
                <a:gd name="T13" fmla="*/ 28 h 66"/>
                <a:gd name="T14" fmla="*/ 36 w 44"/>
                <a:gd name="T15" fmla="*/ 8 h 66"/>
                <a:gd name="T16" fmla="*/ 44 w 44"/>
                <a:gd name="T17" fmla="*/ 0 h 66"/>
                <a:gd name="T18" fmla="*/ 0 w 44"/>
                <a:gd name="T19" fmla="*/ 0 h 66"/>
                <a:gd name="T20" fmla="*/ 0 w 44"/>
                <a:gd name="T2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6">
                  <a:moveTo>
                    <a:pt x="0" y="66"/>
                  </a:moveTo>
                  <a:lnTo>
                    <a:pt x="8" y="56"/>
                  </a:lnTo>
                  <a:lnTo>
                    <a:pt x="36" y="56"/>
                  </a:lnTo>
                  <a:lnTo>
                    <a:pt x="36" y="36"/>
                  </a:lnTo>
                  <a:lnTo>
                    <a:pt x="8" y="36"/>
                  </a:lnTo>
                  <a:lnTo>
                    <a:pt x="8" y="28"/>
                  </a:lnTo>
                  <a:lnTo>
                    <a:pt x="36" y="28"/>
                  </a:lnTo>
                  <a:lnTo>
                    <a:pt x="36" y="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3894137" y="1776413"/>
              <a:ext cx="69850" cy="104775"/>
            </a:xfrm>
            <a:custGeom>
              <a:avLst/>
              <a:gdLst>
                <a:gd name="T0" fmla="*/ 0 w 44"/>
                <a:gd name="T1" fmla="*/ 66 h 66"/>
                <a:gd name="T2" fmla="*/ 8 w 44"/>
                <a:gd name="T3" fmla="*/ 56 h 66"/>
                <a:gd name="T4" fmla="*/ 36 w 44"/>
                <a:gd name="T5" fmla="*/ 56 h 66"/>
                <a:gd name="T6" fmla="*/ 36 w 44"/>
                <a:gd name="T7" fmla="*/ 36 h 66"/>
                <a:gd name="T8" fmla="*/ 8 w 44"/>
                <a:gd name="T9" fmla="*/ 36 h 66"/>
                <a:gd name="T10" fmla="*/ 8 w 44"/>
                <a:gd name="T11" fmla="*/ 28 h 66"/>
                <a:gd name="T12" fmla="*/ 36 w 44"/>
                <a:gd name="T13" fmla="*/ 28 h 66"/>
                <a:gd name="T14" fmla="*/ 36 w 44"/>
                <a:gd name="T15" fmla="*/ 8 h 66"/>
                <a:gd name="T16" fmla="*/ 44 w 44"/>
                <a:gd name="T17" fmla="*/ 0 h 66"/>
                <a:gd name="T18" fmla="*/ 0 w 44"/>
                <a:gd name="T19" fmla="*/ 0 h 66"/>
                <a:gd name="T20" fmla="*/ 0 w 44"/>
                <a:gd name="T2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6">
                  <a:moveTo>
                    <a:pt x="0" y="66"/>
                  </a:moveTo>
                  <a:lnTo>
                    <a:pt x="8" y="56"/>
                  </a:lnTo>
                  <a:lnTo>
                    <a:pt x="36" y="56"/>
                  </a:lnTo>
                  <a:lnTo>
                    <a:pt x="36" y="36"/>
                  </a:lnTo>
                  <a:lnTo>
                    <a:pt x="8" y="36"/>
                  </a:lnTo>
                  <a:lnTo>
                    <a:pt x="8" y="28"/>
                  </a:lnTo>
                  <a:lnTo>
                    <a:pt x="36" y="28"/>
                  </a:lnTo>
                  <a:lnTo>
                    <a:pt x="36" y="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3983037" y="1893888"/>
              <a:ext cx="69850" cy="104775"/>
            </a:xfrm>
            <a:custGeom>
              <a:avLst/>
              <a:gdLst>
                <a:gd name="T0" fmla="*/ 0 w 44"/>
                <a:gd name="T1" fmla="*/ 66 h 66"/>
                <a:gd name="T2" fmla="*/ 8 w 44"/>
                <a:gd name="T3" fmla="*/ 56 h 66"/>
                <a:gd name="T4" fmla="*/ 36 w 44"/>
                <a:gd name="T5" fmla="*/ 56 h 66"/>
                <a:gd name="T6" fmla="*/ 36 w 44"/>
                <a:gd name="T7" fmla="*/ 36 h 66"/>
                <a:gd name="T8" fmla="*/ 8 w 44"/>
                <a:gd name="T9" fmla="*/ 36 h 66"/>
                <a:gd name="T10" fmla="*/ 8 w 44"/>
                <a:gd name="T11" fmla="*/ 28 h 66"/>
                <a:gd name="T12" fmla="*/ 36 w 44"/>
                <a:gd name="T13" fmla="*/ 28 h 66"/>
                <a:gd name="T14" fmla="*/ 36 w 44"/>
                <a:gd name="T15" fmla="*/ 8 h 66"/>
                <a:gd name="T16" fmla="*/ 44 w 44"/>
                <a:gd name="T17" fmla="*/ 0 h 66"/>
                <a:gd name="T18" fmla="*/ 0 w 44"/>
                <a:gd name="T19" fmla="*/ 0 h 66"/>
                <a:gd name="T20" fmla="*/ 0 w 44"/>
                <a:gd name="T2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6">
                  <a:moveTo>
                    <a:pt x="0" y="66"/>
                  </a:moveTo>
                  <a:lnTo>
                    <a:pt x="8" y="56"/>
                  </a:lnTo>
                  <a:lnTo>
                    <a:pt x="36" y="56"/>
                  </a:lnTo>
                  <a:lnTo>
                    <a:pt x="36" y="36"/>
                  </a:lnTo>
                  <a:lnTo>
                    <a:pt x="8" y="36"/>
                  </a:lnTo>
                  <a:lnTo>
                    <a:pt x="8" y="28"/>
                  </a:lnTo>
                  <a:lnTo>
                    <a:pt x="36" y="28"/>
                  </a:lnTo>
                  <a:lnTo>
                    <a:pt x="36" y="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3983037" y="1893888"/>
              <a:ext cx="69850" cy="104775"/>
            </a:xfrm>
            <a:custGeom>
              <a:avLst/>
              <a:gdLst>
                <a:gd name="T0" fmla="*/ 0 w 44"/>
                <a:gd name="T1" fmla="*/ 66 h 66"/>
                <a:gd name="T2" fmla="*/ 8 w 44"/>
                <a:gd name="T3" fmla="*/ 56 h 66"/>
                <a:gd name="T4" fmla="*/ 36 w 44"/>
                <a:gd name="T5" fmla="*/ 56 h 66"/>
                <a:gd name="T6" fmla="*/ 36 w 44"/>
                <a:gd name="T7" fmla="*/ 36 h 66"/>
                <a:gd name="T8" fmla="*/ 8 w 44"/>
                <a:gd name="T9" fmla="*/ 36 h 66"/>
                <a:gd name="T10" fmla="*/ 8 w 44"/>
                <a:gd name="T11" fmla="*/ 28 h 66"/>
                <a:gd name="T12" fmla="*/ 36 w 44"/>
                <a:gd name="T13" fmla="*/ 28 h 66"/>
                <a:gd name="T14" fmla="*/ 36 w 44"/>
                <a:gd name="T15" fmla="*/ 8 h 66"/>
                <a:gd name="T16" fmla="*/ 44 w 44"/>
                <a:gd name="T17" fmla="*/ 0 h 66"/>
                <a:gd name="T18" fmla="*/ 0 w 44"/>
                <a:gd name="T19" fmla="*/ 0 h 66"/>
                <a:gd name="T20" fmla="*/ 0 w 44"/>
                <a:gd name="T2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6">
                  <a:moveTo>
                    <a:pt x="0" y="66"/>
                  </a:moveTo>
                  <a:lnTo>
                    <a:pt x="8" y="56"/>
                  </a:lnTo>
                  <a:lnTo>
                    <a:pt x="36" y="56"/>
                  </a:lnTo>
                  <a:lnTo>
                    <a:pt x="36" y="36"/>
                  </a:lnTo>
                  <a:lnTo>
                    <a:pt x="8" y="36"/>
                  </a:lnTo>
                  <a:lnTo>
                    <a:pt x="8" y="28"/>
                  </a:lnTo>
                  <a:lnTo>
                    <a:pt x="36" y="28"/>
                  </a:lnTo>
                  <a:lnTo>
                    <a:pt x="36" y="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3894137" y="1893888"/>
              <a:ext cx="69850" cy="104775"/>
            </a:xfrm>
            <a:custGeom>
              <a:avLst/>
              <a:gdLst>
                <a:gd name="T0" fmla="*/ 0 w 44"/>
                <a:gd name="T1" fmla="*/ 66 h 66"/>
                <a:gd name="T2" fmla="*/ 8 w 44"/>
                <a:gd name="T3" fmla="*/ 56 h 66"/>
                <a:gd name="T4" fmla="*/ 36 w 44"/>
                <a:gd name="T5" fmla="*/ 56 h 66"/>
                <a:gd name="T6" fmla="*/ 36 w 44"/>
                <a:gd name="T7" fmla="*/ 36 h 66"/>
                <a:gd name="T8" fmla="*/ 8 w 44"/>
                <a:gd name="T9" fmla="*/ 36 h 66"/>
                <a:gd name="T10" fmla="*/ 8 w 44"/>
                <a:gd name="T11" fmla="*/ 28 h 66"/>
                <a:gd name="T12" fmla="*/ 36 w 44"/>
                <a:gd name="T13" fmla="*/ 28 h 66"/>
                <a:gd name="T14" fmla="*/ 36 w 44"/>
                <a:gd name="T15" fmla="*/ 8 h 66"/>
                <a:gd name="T16" fmla="*/ 44 w 44"/>
                <a:gd name="T17" fmla="*/ 0 h 66"/>
                <a:gd name="T18" fmla="*/ 0 w 44"/>
                <a:gd name="T19" fmla="*/ 0 h 66"/>
                <a:gd name="T20" fmla="*/ 0 w 44"/>
                <a:gd name="T2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6">
                  <a:moveTo>
                    <a:pt x="0" y="66"/>
                  </a:moveTo>
                  <a:lnTo>
                    <a:pt x="8" y="56"/>
                  </a:lnTo>
                  <a:lnTo>
                    <a:pt x="36" y="56"/>
                  </a:lnTo>
                  <a:lnTo>
                    <a:pt x="36" y="36"/>
                  </a:lnTo>
                  <a:lnTo>
                    <a:pt x="8" y="36"/>
                  </a:lnTo>
                  <a:lnTo>
                    <a:pt x="8" y="28"/>
                  </a:lnTo>
                  <a:lnTo>
                    <a:pt x="36" y="28"/>
                  </a:lnTo>
                  <a:lnTo>
                    <a:pt x="36" y="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3894137" y="1893888"/>
              <a:ext cx="69850" cy="104775"/>
            </a:xfrm>
            <a:custGeom>
              <a:avLst/>
              <a:gdLst>
                <a:gd name="T0" fmla="*/ 0 w 44"/>
                <a:gd name="T1" fmla="*/ 66 h 66"/>
                <a:gd name="T2" fmla="*/ 8 w 44"/>
                <a:gd name="T3" fmla="*/ 56 h 66"/>
                <a:gd name="T4" fmla="*/ 36 w 44"/>
                <a:gd name="T5" fmla="*/ 56 h 66"/>
                <a:gd name="T6" fmla="*/ 36 w 44"/>
                <a:gd name="T7" fmla="*/ 36 h 66"/>
                <a:gd name="T8" fmla="*/ 8 w 44"/>
                <a:gd name="T9" fmla="*/ 36 h 66"/>
                <a:gd name="T10" fmla="*/ 8 w 44"/>
                <a:gd name="T11" fmla="*/ 28 h 66"/>
                <a:gd name="T12" fmla="*/ 36 w 44"/>
                <a:gd name="T13" fmla="*/ 28 h 66"/>
                <a:gd name="T14" fmla="*/ 36 w 44"/>
                <a:gd name="T15" fmla="*/ 8 h 66"/>
                <a:gd name="T16" fmla="*/ 44 w 44"/>
                <a:gd name="T17" fmla="*/ 0 h 66"/>
                <a:gd name="T18" fmla="*/ 0 w 44"/>
                <a:gd name="T19" fmla="*/ 0 h 66"/>
                <a:gd name="T20" fmla="*/ 0 w 44"/>
                <a:gd name="T2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6">
                  <a:moveTo>
                    <a:pt x="0" y="66"/>
                  </a:moveTo>
                  <a:lnTo>
                    <a:pt x="8" y="56"/>
                  </a:lnTo>
                  <a:lnTo>
                    <a:pt x="36" y="56"/>
                  </a:lnTo>
                  <a:lnTo>
                    <a:pt x="36" y="36"/>
                  </a:lnTo>
                  <a:lnTo>
                    <a:pt x="8" y="36"/>
                  </a:lnTo>
                  <a:lnTo>
                    <a:pt x="8" y="28"/>
                  </a:lnTo>
                  <a:lnTo>
                    <a:pt x="36" y="28"/>
                  </a:lnTo>
                  <a:lnTo>
                    <a:pt x="36" y="8"/>
                  </a:lnTo>
                  <a:lnTo>
                    <a:pt x="44" y="0"/>
                  </a:lnTo>
                  <a:lnTo>
                    <a:pt x="0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3776662" y="2103438"/>
              <a:ext cx="158750" cy="111125"/>
            </a:xfrm>
            <a:custGeom>
              <a:avLst/>
              <a:gdLst>
                <a:gd name="T0" fmla="*/ 100 w 100"/>
                <a:gd name="T1" fmla="*/ 0 h 70"/>
                <a:gd name="T2" fmla="*/ 74 w 100"/>
                <a:gd name="T3" fmla="*/ 0 h 70"/>
                <a:gd name="T4" fmla="*/ 78 w 100"/>
                <a:gd name="T5" fmla="*/ 4 h 70"/>
                <a:gd name="T6" fmla="*/ 78 w 100"/>
                <a:gd name="T7" fmla="*/ 6 h 70"/>
                <a:gd name="T8" fmla="*/ 78 w 100"/>
                <a:gd name="T9" fmla="*/ 38 h 70"/>
                <a:gd name="T10" fmla="*/ 22 w 100"/>
                <a:gd name="T11" fmla="*/ 0 h 70"/>
                <a:gd name="T12" fmla="*/ 0 w 100"/>
                <a:gd name="T13" fmla="*/ 0 h 70"/>
                <a:gd name="T14" fmla="*/ 2 w 100"/>
                <a:gd name="T15" fmla="*/ 6 h 70"/>
                <a:gd name="T16" fmla="*/ 2 w 100"/>
                <a:gd name="T17" fmla="*/ 64 h 70"/>
                <a:gd name="T18" fmla="*/ 0 w 100"/>
                <a:gd name="T19" fmla="*/ 70 h 70"/>
                <a:gd name="T20" fmla="*/ 26 w 100"/>
                <a:gd name="T21" fmla="*/ 70 h 70"/>
                <a:gd name="T22" fmla="*/ 24 w 100"/>
                <a:gd name="T23" fmla="*/ 64 h 70"/>
                <a:gd name="T24" fmla="*/ 24 w 100"/>
                <a:gd name="T25" fmla="*/ 22 h 70"/>
                <a:gd name="T26" fmla="*/ 78 w 100"/>
                <a:gd name="T27" fmla="*/ 60 h 70"/>
                <a:gd name="T28" fmla="*/ 78 w 100"/>
                <a:gd name="T29" fmla="*/ 64 h 70"/>
                <a:gd name="T30" fmla="*/ 76 w 100"/>
                <a:gd name="T31" fmla="*/ 70 h 70"/>
                <a:gd name="T32" fmla="*/ 100 w 100"/>
                <a:gd name="T33" fmla="*/ 70 h 70"/>
                <a:gd name="T34" fmla="*/ 98 w 100"/>
                <a:gd name="T35" fmla="*/ 64 h 70"/>
                <a:gd name="T36" fmla="*/ 98 w 100"/>
                <a:gd name="T37" fmla="*/ 6 h 70"/>
                <a:gd name="T38" fmla="*/ 100 w 100"/>
                <a:gd name="T39" fmla="*/ 0 h 70"/>
                <a:gd name="T40" fmla="*/ 100 w 100"/>
                <a:gd name="T4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70">
                  <a:moveTo>
                    <a:pt x="100" y="0"/>
                  </a:moveTo>
                  <a:lnTo>
                    <a:pt x="74" y="0"/>
                  </a:lnTo>
                  <a:lnTo>
                    <a:pt x="78" y="4"/>
                  </a:lnTo>
                  <a:lnTo>
                    <a:pt x="78" y="6"/>
                  </a:lnTo>
                  <a:lnTo>
                    <a:pt x="78" y="38"/>
                  </a:lnTo>
                  <a:lnTo>
                    <a:pt x="22" y="0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64"/>
                  </a:lnTo>
                  <a:lnTo>
                    <a:pt x="0" y="70"/>
                  </a:lnTo>
                  <a:lnTo>
                    <a:pt x="26" y="70"/>
                  </a:lnTo>
                  <a:lnTo>
                    <a:pt x="24" y="64"/>
                  </a:lnTo>
                  <a:lnTo>
                    <a:pt x="24" y="22"/>
                  </a:lnTo>
                  <a:lnTo>
                    <a:pt x="78" y="60"/>
                  </a:lnTo>
                  <a:lnTo>
                    <a:pt x="78" y="64"/>
                  </a:lnTo>
                  <a:lnTo>
                    <a:pt x="76" y="70"/>
                  </a:lnTo>
                  <a:lnTo>
                    <a:pt x="100" y="70"/>
                  </a:lnTo>
                  <a:lnTo>
                    <a:pt x="98" y="64"/>
                  </a:lnTo>
                  <a:lnTo>
                    <a:pt x="98" y="6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3963987" y="2103438"/>
              <a:ext cx="38100" cy="111125"/>
            </a:xfrm>
            <a:custGeom>
              <a:avLst/>
              <a:gdLst>
                <a:gd name="T0" fmla="*/ 24 w 24"/>
                <a:gd name="T1" fmla="*/ 0 h 70"/>
                <a:gd name="T2" fmla="*/ 0 w 24"/>
                <a:gd name="T3" fmla="*/ 0 h 70"/>
                <a:gd name="T4" fmla="*/ 2 w 24"/>
                <a:gd name="T5" fmla="*/ 4 h 70"/>
                <a:gd name="T6" fmla="*/ 2 w 24"/>
                <a:gd name="T7" fmla="*/ 6 h 70"/>
                <a:gd name="T8" fmla="*/ 2 w 24"/>
                <a:gd name="T9" fmla="*/ 64 h 70"/>
                <a:gd name="T10" fmla="*/ 0 w 24"/>
                <a:gd name="T11" fmla="*/ 70 h 70"/>
                <a:gd name="T12" fmla="*/ 24 w 24"/>
                <a:gd name="T13" fmla="*/ 70 h 70"/>
                <a:gd name="T14" fmla="*/ 22 w 24"/>
                <a:gd name="T15" fmla="*/ 64 h 70"/>
                <a:gd name="T16" fmla="*/ 22 w 24"/>
                <a:gd name="T17" fmla="*/ 6 h 70"/>
                <a:gd name="T18" fmla="*/ 24 w 24"/>
                <a:gd name="T19" fmla="*/ 0 h 70"/>
                <a:gd name="T20" fmla="*/ 24 w 24"/>
                <a:gd name="T2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70">
                  <a:moveTo>
                    <a:pt x="24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4"/>
                  </a:lnTo>
                  <a:lnTo>
                    <a:pt x="0" y="70"/>
                  </a:lnTo>
                  <a:lnTo>
                    <a:pt x="24" y="70"/>
                  </a:lnTo>
                  <a:lnTo>
                    <a:pt x="22" y="64"/>
                  </a:lnTo>
                  <a:lnTo>
                    <a:pt x="22" y="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4030662" y="2103438"/>
              <a:ext cx="139700" cy="111125"/>
            </a:xfrm>
            <a:custGeom>
              <a:avLst/>
              <a:gdLst>
                <a:gd name="T0" fmla="*/ 88 w 88"/>
                <a:gd name="T1" fmla="*/ 0 h 70"/>
                <a:gd name="T2" fmla="*/ 62 w 88"/>
                <a:gd name="T3" fmla="*/ 0 h 70"/>
                <a:gd name="T4" fmla="*/ 64 w 88"/>
                <a:gd name="T5" fmla="*/ 6 h 70"/>
                <a:gd name="T6" fmla="*/ 64 w 88"/>
                <a:gd name="T7" fmla="*/ 54 h 70"/>
                <a:gd name="T8" fmla="*/ 22 w 88"/>
                <a:gd name="T9" fmla="*/ 54 h 70"/>
                <a:gd name="T10" fmla="*/ 22 w 88"/>
                <a:gd name="T11" fmla="*/ 6 h 70"/>
                <a:gd name="T12" fmla="*/ 24 w 88"/>
                <a:gd name="T13" fmla="*/ 0 h 70"/>
                <a:gd name="T14" fmla="*/ 0 w 88"/>
                <a:gd name="T15" fmla="*/ 0 h 70"/>
                <a:gd name="T16" fmla="*/ 2 w 88"/>
                <a:gd name="T17" fmla="*/ 6 h 70"/>
                <a:gd name="T18" fmla="*/ 2 w 88"/>
                <a:gd name="T19" fmla="*/ 58 h 70"/>
                <a:gd name="T20" fmla="*/ 18 w 88"/>
                <a:gd name="T21" fmla="*/ 70 h 70"/>
                <a:gd name="T22" fmla="*/ 68 w 88"/>
                <a:gd name="T23" fmla="*/ 70 h 70"/>
                <a:gd name="T24" fmla="*/ 84 w 88"/>
                <a:gd name="T25" fmla="*/ 58 h 70"/>
                <a:gd name="T26" fmla="*/ 84 w 88"/>
                <a:gd name="T27" fmla="*/ 6 h 70"/>
                <a:gd name="T28" fmla="*/ 88 w 88"/>
                <a:gd name="T29" fmla="*/ 0 h 70"/>
                <a:gd name="T30" fmla="*/ 88 w 88"/>
                <a:gd name="T3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" h="70">
                  <a:moveTo>
                    <a:pt x="88" y="0"/>
                  </a:moveTo>
                  <a:lnTo>
                    <a:pt x="62" y="0"/>
                  </a:lnTo>
                  <a:lnTo>
                    <a:pt x="64" y="6"/>
                  </a:lnTo>
                  <a:lnTo>
                    <a:pt x="64" y="54"/>
                  </a:lnTo>
                  <a:lnTo>
                    <a:pt x="22" y="54"/>
                  </a:lnTo>
                  <a:lnTo>
                    <a:pt x="22" y="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58"/>
                  </a:lnTo>
                  <a:lnTo>
                    <a:pt x="18" y="70"/>
                  </a:lnTo>
                  <a:lnTo>
                    <a:pt x="68" y="70"/>
                  </a:lnTo>
                  <a:lnTo>
                    <a:pt x="84" y="58"/>
                  </a:lnTo>
                  <a:lnTo>
                    <a:pt x="84" y="6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3346" y="6326765"/>
            <a:ext cx="6478054" cy="302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Predicting the Appearance of Cited Article on Social Media Site- YouTube</a:t>
            </a:r>
            <a:endParaRPr lang="en-US" dirty="0"/>
          </a:p>
        </p:txBody>
      </p:sp>
      <p:sp>
        <p:nvSpPr>
          <p:cNvPr id="29" name="Holder 6"/>
          <p:cNvSpPr>
            <a:spLocks noGrp="1"/>
          </p:cNvSpPr>
          <p:nvPr>
            <p:ph type="sldNum" sz="quarter" idx="4"/>
          </p:nvPr>
        </p:nvSpPr>
        <p:spPr>
          <a:xfrm>
            <a:off x="288925" y="6327775"/>
            <a:ext cx="473075" cy="2841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-107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2411FC8-29D2-4C2C-9F78-B5B6D1C244C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598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C8102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404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246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81998"/>
            <a:ext cx="678610" cy="11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  <p:sldLayoutId id="2147483667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Myriad Pro" panose="020B0503030403020204" pitchFamily="34" charset="0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352800"/>
            <a:ext cx="7924800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the Appearance of Cited Article on Social Media Site-</a:t>
            </a:r>
            <a:br>
              <a:rPr lang="en-US" dirty="0"/>
            </a:br>
            <a:r>
              <a:rPr lang="en-US" dirty="0"/>
              <a:t>YouTube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00100" y="4724400"/>
            <a:ext cx="7543800" cy="804862"/>
          </a:xfrm>
        </p:spPr>
        <p:txBody>
          <a:bodyPr>
            <a:normAutofit/>
          </a:bodyPr>
          <a:lstStyle/>
          <a:p>
            <a:r>
              <a:rPr lang="en-US" sz="1600" dirty="0"/>
              <a:t>Priyanjani Chandra       &amp;     Sneha Ravi Chandran </a:t>
            </a:r>
            <a:br>
              <a:rPr lang="en-US" sz="1600" dirty="0"/>
            </a:br>
            <a:r>
              <a:rPr lang="en-US" sz="1600" dirty="0"/>
              <a:t>Z1864520                                 Z1856678</a:t>
            </a:r>
            <a:endParaRPr lang="en-US" sz="1600" b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5C8500-997E-4862-8909-3DB97990F1AA}"/>
              </a:ext>
            </a:extLst>
          </p:cNvPr>
          <p:cNvSpPr/>
          <p:nvPr/>
        </p:nvSpPr>
        <p:spPr>
          <a:xfrm>
            <a:off x="3657600" y="5496996"/>
            <a:ext cx="2017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December, 2019</a:t>
            </a:r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6362" y="2017201"/>
            <a:ext cx="8267144" cy="4487732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Logistic Regression</a:t>
            </a:r>
          </a:p>
          <a:p>
            <a:r>
              <a:rPr lang="en-US" sz="2800" dirty="0">
                <a:latin typeface="+mn-lt"/>
              </a:rPr>
              <a:t>Decision Tree Classifier</a:t>
            </a:r>
          </a:p>
          <a:p>
            <a:r>
              <a:rPr lang="en-US" sz="2800" dirty="0">
                <a:latin typeface="+mn-lt"/>
              </a:rPr>
              <a:t>Random Forest</a:t>
            </a:r>
          </a:p>
          <a:p>
            <a:r>
              <a:rPr lang="en-US" sz="2800" dirty="0">
                <a:latin typeface="+mn-lt"/>
              </a:rPr>
              <a:t>SVM</a:t>
            </a:r>
          </a:p>
          <a:p>
            <a:pPr lvl="1"/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Predicting the Appearance of Cited Article on Social Media Site- YouTube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411FC8-29D2-4C2C-9F78-B5B6D1C244CE}" type="slidenum">
              <a:rPr lang="en-US" altLang="en-US" smtClean="0">
                <a:latin typeface="+mn-lt"/>
              </a:rPr>
              <a:pPr>
                <a:defRPr/>
              </a:pPr>
              <a:t>10</a:t>
            </a:fld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928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6362" y="381030"/>
            <a:ext cx="8267144" cy="5539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Receiver Operating Characteristic Curve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346" y="6326765"/>
            <a:ext cx="6478054" cy="302665"/>
          </a:xfrm>
        </p:spPr>
        <p:txBody>
          <a:bodyPr/>
          <a:lstStyle/>
          <a:p>
            <a:r>
              <a:rPr lang="en-US"/>
              <a:t>Predicting the Appearance of Cited Article on Social Media Site- YouTube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88925" y="6327775"/>
            <a:ext cx="473075" cy="284163"/>
          </a:xfrm>
        </p:spPr>
        <p:txBody>
          <a:bodyPr/>
          <a:lstStyle/>
          <a:p>
            <a:pPr>
              <a:defRPr/>
            </a:pPr>
            <a:fld id="{D2411FC8-29D2-4C2C-9F78-B5B6D1C244CE}" type="slidenum">
              <a:rPr lang="en-US" altLang="en-US" smtClean="0">
                <a:latin typeface="+mn-lt"/>
              </a:rPr>
              <a:pPr>
                <a:defRPr/>
              </a:pPr>
              <a:t>11</a:t>
            </a:fld>
            <a:endParaRPr lang="en-US" alt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84A75-1F60-4A16-9CE9-064ABA1E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33975"/>
            <a:ext cx="4057650" cy="3181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3F620A-569F-4594-B923-C171512C3760}"/>
              </a:ext>
            </a:extLst>
          </p:cNvPr>
          <p:cNvSpPr/>
          <p:nvPr/>
        </p:nvSpPr>
        <p:spPr>
          <a:xfrm>
            <a:off x="525462" y="1372531"/>
            <a:ext cx="77041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False Positive Rate (FPR) is plotted on the x-axis and True Positive Rate (TPR) is plotted on the y-axis. The FPR measures the fraction of negative examples that are misclassified as positive. The TPR measures the fraction of positive examples</a:t>
            </a:r>
          </a:p>
          <a:p>
            <a:r>
              <a:rPr lang="en-US" dirty="0"/>
              <a:t>that are correctly labelled.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C8736AD-0640-4336-9F1D-E03B9BFE5E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718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05571" y="395360"/>
            <a:ext cx="8267144" cy="55399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Precision- Recall Curve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2555" y="6341095"/>
            <a:ext cx="6478054" cy="302665"/>
          </a:xfrm>
        </p:spPr>
        <p:txBody>
          <a:bodyPr/>
          <a:lstStyle/>
          <a:p>
            <a:r>
              <a:rPr lang="en-US"/>
              <a:t>Predicting the Appearance of Cited Article on Social Media Site- YouTube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68134" y="6342105"/>
            <a:ext cx="473075" cy="284163"/>
          </a:xfrm>
        </p:spPr>
        <p:txBody>
          <a:bodyPr/>
          <a:lstStyle/>
          <a:p>
            <a:pPr>
              <a:defRPr/>
            </a:pPr>
            <a:fld id="{D2411FC8-29D2-4C2C-9F78-B5B6D1C244CE}" type="slidenum">
              <a:rPr lang="en-US" altLang="en-US" smtClean="0">
                <a:latin typeface="+mn-lt"/>
              </a:rPr>
              <a:pPr>
                <a:defRPr/>
              </a:pPr>
              <a:t>12</a:t>
            </a:fld>
            <a:endParaRPr lang="en-US" alt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353994-C52D-445F-AD70-50C23B390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93335"/>
            <a:ext cx="5410200" cy="408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0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2CD404-238A-42E9-AE1D-90AB18F90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00" b="-2"/>
          <a:stretch/>
        </p:blipFill>
        <p:spPr>
          <a:xfrm>
            <a:off x="4562839" y="-168318"/>
            <a:ext cx="4695998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264CA5-634B-488D-8CBF-CC04466A63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7" r="-4" b="10220"/>
          <a:stretch/>
        </p:blipFill>
        <p:spPr>
          <a:xfrm>
            <a:off x="4567428" y="2487168"/>
            <a:ext cx="469773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F9BCA9-8787-4FC8-9AB3-77F69AC4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48" y="798445"/>
            <a:ext cx="3602727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352B-2A58-4613-938A-869E50C10A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3747" y="2272143"/>
            <a:ext cx="3602728" cy="378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1700" dirty="0">
                <a:solidFill>
                  <a:srgbClr val="000000"/>
                </a:solidFill>
                <a:latin typeface="+mn-lt"/>
                <a:cs typeface="+mn-cs"/>
              </a:rPr>
              <a:t>Processing huge dataset</a:t>
            </a:r>
          </a:p>
          <a:p>
            <a:pPr indent="-228600">
              <a:lnSpc>
                <a:spcPct val="90000"/>
              </a:lnSpc>
            </a:pPr>
            <a:r>
              <a:rPr lang="en-US" sz="1700" dirty="0">
                <a:solidFill>
                  <a:srgbClr val="000000"/>
                </a:solidFill>
                <a:latin typeface="+mn-lt"/>
                <a:cs typeface="+mn-cs"/>
              </a:rPr>
              <a:t>We began with a very high accuracy and had to trace back to find it we had any overfitting issues</a:t>
            </a:r>
          </a:p>
          <a:p>
            <a:pPr indent="-228600">
              <a:lnSpc>
                <a:spcPct val="90000"/>
              </a:lnSpc>
            </a:pPr>
            <a:r>
              <a:rPr lang="en-US" sz="1700" dirty="0">
                <a:solidFill>
                  <a:srgbClr val="000000"/>
                </a:solidFill>
                <a:latin typeface="+mn-lt"/>
                <a:cs typeface="+mn-cs"/>
              </a:rPr>
              <a:t>SMOTE wasn’t in our favor</a:t>
            </a:r>
          </a:p>
          <a:p>
            <a:pPr indent="-228600">
              <a:lnSpc>
                <a:spcPct val="90000"/>
              </a:lnSpc>
            </a:pPr>
            <a:r>
              <a:rPr lang="en-US" sz="1700" dirty="0">
                <a:solidFill>
                  <a:srgbClr val="000000"/>
                </a:solidFill>
                <a:latin typeface="+mn-lt"/>
                <a:cs typeface="+mn-cs"/>
              </a:rPr>
              <a:t>KNN took relatively a very </a:t>
            </a:r>
            <a:r>
              <a:rPr lang="en-US" sz="1700" dirty="0" err="1">
                <a:solidFill>
                  <a:srgbClr val="000000"/>
                </a:solidFill>
                <a:latin typeface="+mn-lt"/>
                <a:cs typeface="+mn-cs"/>
              </a:rPr>
              <a:t>loooooong</a:t>
            </a:r>
            <a:r>
              <a:rPr lang="en-US" sz="1700" dirty="0">
                <a:solidFill>
                  <a:srgbClr val="000000"/>
                </a:solidFill>
                <a:latin typeface="+mn-lt"/>
                <a:cs typeface="+mn-cs"/>
              </a:rPr>
              <a:t> time to run</a:t>
            </a:r>
          </a:p>
          <a:p>
            <a:pPr indent="-228600">
              <a:lnSpc>
                <a:spcPct val="90000"/>
              </a:lnSpc>
            </a:pPr>
            <a:endParaRPr lang="en-US" sz="17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ED497-9A2F-46C9-A506-C60E4BD65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4245" y="6223702"/>
            <a:ext cx="4938563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 dirty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Predicting the Appearance of Cited Article on Social Media Site- YouTube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B5E63-23E4-4419-B85C-71674D261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19447" y="6223702"/>
            <a:ext cx="428046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2411FC8-29D2-4C2C-9F78-B5B6D1C244CE}" type="slidenum">
              <a:rPr lang="en-US" altLang="en-US" sz="1000" b="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 altLang="en-US" sz="1000" b="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773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Future 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We are looking at expanding the project to perform Regression on the YouTube dataset to calculate the likes and dislikes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Predicting the Appearance of Cited Article on Social Media Site- YouTube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411FC8-29D2-4C2C-9F78-B5B6D1C244CE}" type="slidenum">
              <a:rPr lang="en-US" altLang="en-US" smtClean="0">
                <a:latin typeface="+mn-lt"/>
              </a:rPr>
              <a:pPr>
                <a:defRPr/>
              </a:pPr>
              <a:t>14</a:t>
            </a:fld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496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0F85F-0C61-44EF-B4D3-57FCDC62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			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		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			</a:t>
            </a:r>
            <a:r>
              <a:rPr lang="en-US" sz="3600" dirty="0">
                <a:latin typeface="+mn-lt"/>
              </a:rPr>
              <a:t>Questions?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CA7F8A-9423-4C72-975B-BB094F83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EFE119-D921-4FA9-B77A-F0D2BCB2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09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Content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6362" y="1380234"/>
            <a:ext cx="8267144" cy="448773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+mn-lt"/>
              </a:rPr>
              <a:t>What &amp; why</a:t>
            </a:r>
          </a:p>
          <a:p>
            <a:r>
              <a:rPr lang="en-US" dirty="0" err="1"/>
              <a:t>Altmetrics</a:t>
            </a:r>
            <a:r>
              <a:rPr lang="en-US" dirty="0"/>
              <a:t> Dataset</a:t>
            </a:r>
          </a:p>
          <a:p>
            <a:r>
              <a:rPr lang="en-US" dirty="0"/>
              <a:t>Data Cleansing</a:t>
            </a:r>
          </a:p>
          <a:p>
            <a:r>
              <a:rPr lang="en-US" dirty="0"/>
              <a:t>Correlation Matrix</a:t>
            </a:r>
          </a:p>
          <a:p>
            <a:r>
              <a:rPr lang="en-US" dirty="0"/>
              <a:t>Class Imbalance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ROC and Precision- Recall curve</a:t>
            </a:r>
          </a:p>
          <a:p>
            <a:r>
              <a:rPr lang="en-US" dirty="0"/>
              <a:t>Challenges faced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Predicting the Appearance of Cited Article on Social Media Site- YouTube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411FC8-29D2-4C2C-9F78-B5B6D1C244CE}" type="slidenum">
              <a:rPr lang="en-US" altLang="en-US" smtClean="0">
                <a:latin typeface="+mn-lt"/>
              </a:rPr>
              <a:pPr>
                <a:defRPr/>
              </a:pPr>
              <a:t>2</a:t>
            </a:fld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330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E1E4-E1A5-4DE7-8207-A944E8D4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Altmetrics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181909-D72A-4F51-89E1-AB4969E27E6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7" y="1458295"/>
            <a:ext cx="7723011" cy="434419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FA4F2-0A89-4919-8A26-4B0B1BDA3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Predicting the Appearance of Cited Article on Social Media Site- YouTube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A6F7E-6FAF-428B-A6C4-3EB3F2311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411FC8-29D2-4C2C-9F78-B5B6D1C244CE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973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6362" y="381030"/>
            <a:ext cx="8267144" cy="553998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What &amp; Why?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6362" y="1600200"/>
            <a:ext cx="8267144" cy="4487732"/>
          </a:xfrm>
        </p:spPr>
        <p:txBody>
          <a:bodyPr>
            <a:normAutofit/>
          </a:bodyPr>
          <a:lstStyle/>
          <a:p>
            <a:r>
              <a:rPr lang="en-US" sz="1600" dirty="0"/>
              <a:t>To potentially identify whether any particular research paper is posted on the social media platform based on related feature selection from the chosen dataset</a:t>
            </a:r>
          </a:p>
          <a:p>
            <a:r>
              <a:rPr lang="en-US" sz="1600" dirty="0"/>
              <a:t>Collected the comprehensive details such as how the cited papers are being perceived amongst a group</a:t>
            </a:r>
          </a:p>
          <a:p>
            <a:r>
              <a:rPr lang="en-US" sz="1600" dirty="0"/>
              <a:t>How the viewers enjoy the content or how they are being used as a reference for other related research proposal</a:t>
            </a:r>
          </a:p>
          <a:p>
            <a:r>
              <a:rPr lang="en-US" sz="1600" dirty="0"/>
              <a:t>YouTube being one of the visually empowering web sources for any citation of scholarly articles.</a:t>
            </a:r>
          </a:p>
          <a:p>
            <a:r>
              <a:rPr lang="en-US" sz="1600" b="1" i="1" dirty="0"/>
              <a:t>Goal:</a:t>
            </a:r>
            <a:r>
              <a:rPr lang="en-US" sz="1600" dirty="0"/>
              <a:t> To predict whether a research paper is cited in YouTube or not.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346" y="6326765"/>
            <a:ext cx="6478054" cy="302665"/>
          </a:xfrm>
        </p:spPr>
        <p:txBody>
          <a:bodyPr/>
          <a:lstStyle/>
          <a:p>
            <a:r>
              <a:rPr lang="en-US"/>
              <a:t>Predicting the Appearance of Cited Article on Social Media Site- YouTube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88925" y="6327775"/>
            <a:ext cx="473075" cy="284163"/>
          </a:xfrm>
        </p:spPr>
        <p:txBody>
          <a:bodyPr/>
          <a:lstStyle/>
          <a:p>
            <a:pPr>
              <a:defRPr/>
            </a:pPr>
            <a:fld id="{D2411FC8-29D2-4C2C-9F78-B5B6D1C244CE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263623-64F3-4FFE-AE70-3B89F128F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868" y="5030706"/>
            <a:ext cx="2233613" cy="810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64D177-ADDB-4173-8B68-DD47D54FB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006238"/>
            <a:ext cx="1988758" cy="101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6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Altmetrics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Dataset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82934" y="3858659"/>
            <a:ext cx="8267144" cy="1752600"/>
          </a:xfrm>
        </p:spPr>
        <p:txBody>
          <a:bodyPr>
            <a:normAutofit/>
          </a:bodyPr>
          <a:lstStyle/>
          <a:p>
            <a:r>
              <a:rPr lang="en-US" sz="1600" i="1" dirty="0" err="1">
                <a:latin typeface="+mn-lt"/>
              </a:rPr>
              <a:t>Altmetric_sample_dataset</a:t>
            </a:r>
            <a:r>
              <a:rPr lang="en-US" sz="1600" i="1" dirty="0">
                <a:latin typeface="+mn-lt"/>
              </a:rPr>
              <a:t>: (100,000 samples) </a:t>
            </a:r>
            <a:r>
              <a:rPr lang="en-US" sz="1600" dirty="0">
                <a:latin typeface="+mn-lt"/>
              </a:rPr>
              <a:t>https://www.dropbox.com/sh/ezptabym0szfex3/AAAY30gQ5H3JE6qz3gH3_wqxa?dl=a&amp;preview=altmetric_clean_sample.tar.gz</a:t>
            </a:r>
          </a:p>
          <a:p>
            <a:r>
              <a:rPr lang="en-US" sz="1600" i="1" dirty="0" err="1">
                <a:latin typeface="+mn-lt"/>
              </a:rPr>
              <a:t>Altmetrics_dataset</a:t>
            </a:r>
            <a:r>
              <a:rPr lang="en-US" sz="1600" i="1" dirty="0">
                <a:latin typeface="+mn-lt"/>
              </a:rPr>
              <a:t>: (380,000 samples roughly) </a:t>
            </a:r>
            <a:r>
              <a:rPr lang="en-US" sz="1600" dirty="0">
                <a:latin typeface="+mn-lt"/>
              </a:rPr>
              <a:t>https://www.dropbox.com/sh/zcloke9egpomdza/AAD0IOQrtcw-yUZMVK56R8-za?dl=0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Predicting the Appearance of Cited Article on Social Media Site- YouTube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411FC8-29D2-4C2C-9F78-B5B6D1C244CE}" type="slidenum">
              <a:rPr lang="en-US" altLang="en-US" smtClean="0">
                <a:latin typeface="+mn-lt"/>
              </a:rPr>
              <a:pPr>
                <a:defRPr/>
              </a:pPr>
              <a:t>5</a:t>
            </a:fld>
            <a:endParaRPr lang="en-US" altLang="en-US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352A7E-A6C4-4C2D-81CB-16AF8DDCE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18" y="1353998"/>
            <a:ext cx="7162800" cy="25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8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Data Cleansing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0870" y="1524000"/>
            <a:ext cx="8267144" cy="4487732"/>
          </a:xfrm>
        </p:spPr>
        <p:txBody>
          <a:bodyPr>
            <a:noAutofit/>
          </a:bodyPr>
          <a:lstStyle/>
          <a:p>
            <a:r>
              <a:rPr lang="en-US" sz="1600" dirty="0">
                <a:latin typeface="+mn-lt"/>
              </a:rPr>
              <a:t>Performed on the sample </a:t>
            </a:r>
            <a:r>
              <a:rPr lang="en-US" sz="1600" dirty="0" err="1">
                <a:latin typeface="+mn-lt"/>
              </a:rPr>
              <a:t>altmetrics</a:t>
            </a:r>
            <a:r>
              <a:rPr lang="en-US" sz="1600" dirty="0">
                <a:latin typeface="+mn-lt"/>
              </a:rPr>
              <a:t> dataset to clean and store the data to the pandas </a:t>
            </a:r>
            <a:r>
              <a:rPr lang="en-US" sz="1600" dirty="0" err="1">
                <a:latin typeface="+mn-lt"/>
              </a:rPr>
              <a:t>dataframe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Extraction of JSON file and do feature selection and correspond it to the class labels</a:t>
            </a:r>
          </a:p>
          <a:p>
            <a:pPr lvl="1"/>
            <a:r>
              <a:rPr lang="en-US" sz="1600" dirty="0">
                <a:latin typeface="+mn-lt"/>
              </a:rPr>
              <a:t>Class 0 : </a:t>
            </a:r>
            <a:r>
              <a:rPr lang="en-US" sz="1600" dirty="0"/>
              <a:t>Not present in YouTube</a:t>
            </a:r>
            <a:endParaRPr lang="en-US" sz="1600" dirty="0">
              <a:latin typeface="+mn-lt"/>
            </a:endParaRPr>
          </a:p>
          <a:p>
            <a:pPr lvl="1"/>
            <a:r>
              <a:rPr lang="en-US" sz="1600" dirty="0">
                <a:latin typeface="+mn-lt"/>
              </a:rPr>
              <a:t>Class 1 : </a:t>
            </a:r>
            <a:r>
              <a:rPr lang="en-US" sz="1600" dirty="0"/>
              <a:t>Present in YouTube</a:t>
            </a:r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Predicting the Appearance of Cited Article on Social Media Site- YouTube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411FC8-29D2-4C2C-9F78-B5B6D1C244CE}" type="slidenum">
              <a:rPr lang="en-US" altLang="en-US" smtClean="0">
                <a:latin typeface="+mn-lt"/>
              </a:rPr>
              <a:pPr>
                <a:defRPr/>
              </a:pPr>
              <a:t>6</a:t>
            </a:fld>
            <a:endParaRPr lang="en-US" alt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0F970-8477-4121-BB93-FCFE1139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5" y="3700627"/>
            <a:ext cx="8722810" cy="145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1000" y="1365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Correlation Matrix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28650" y="1825625"/>
            <a:ext cx="2848355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1700" dirty="0">
                <a:latin typeface="+mn-lt"/>
                <a:cs typeface="+mn-cs"/>
              </a:rPr>
              <a:t>After plotting correlation matrix we dropped </a:t>
            </a:r>
            <a:r>
              <a:rPr lang="en-US" sz="1700" dirty="0" err="1">
                <a:latin typeface="+mn-lt"/>
                <a:cs typeface="+mn-cs"/>
              </a:rPr>
              <a:t>Altmetric</a:t>
            </a:r>
            <a:r>
              <a:rPr lang="en-US" sz="1700" dirty="0">
                <a:latin typeface="+mn-lt"/>
                <a:cs typeface="+mn-cs"/>
              </a:rPr>
              <a:t> Score due to high correlation with the other features</a:t>
            </a:r>
          </a:p>
          <a:p>
            <a:pPr indent="-228600">
              <a:lnSpc>
                <a:spcPct val="90000"/>
              </a:lnSpc>
            </a:pPr>
            <a:r>
              <a:rPr lang="en-US" sz="1700" dirty="0">
                <a:latin typeface="+mn-lt"/>
                <a:cs typeface="+mn-cs"/>
              </a:rPr>
              <a:t>As we progressed through the code we found that choosing video as one of the features was a wrong choice as it would it wrong results since it is highly correlated with that of the class label</a:t>
            </a:r>
          </a:p>
          <a:p>
            <a:pPr indent="-228600">
              <a:lnSpc>
                <a:spcPct val="90000"/>
              </a:lnSpc>
            </a:pPr>
            <a:endParaRPr lang="en-US" sz="1700" dirty="0">
              <a:latin typeface="+mn-lt"/>
              <a:cs typeface="+mn-cs"/>
            </a:endParaRPr>
          </a:p>
          <a:p>
            <a:pPr indent="-228600">
              <a:lnSpc>
                <a:spcPct val="90000"/>
              </a:lnSpc>
            </a:pPr>
            <a:endParaRPr lang="en-US" sz="1700" dirty="0"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2411FC8-29D2-4C2C-9F78-B5B6D1C244CE}" type="slidenum">
              <a:rPr lang="en-US" alt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7E21E-577F-4DD7-9974-FA8A53025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641475"/>
            <a:ext cx="5526947" cy="4179411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65821FB-9C5B-493E-A2A5-605469CF3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3346" y="6326765"/>
            <a:ext cx="6478054" cy="302665"/>
          </a:xfrm>
        </p:spPr>
        <p:txBody>
          <a:bodyPr/>
          <a:lstStyle/>
          <a:p>
            <a:r>
              <a:rPr lang="en-US" dirty="0"/>
              <a:t>Predicting the Appearance of Cited Article on Social Media Site- YouTube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76378AF-988F-4FE5-A955-15F40BB7C627}"/>
              </a:ext>
            </a:extLst>
          </p:cNvPr>
          <p:cNvSpPr txBox="1">
            <a:spLocks/>
          </p:cNvSpPr>
          <p:nvPr/>
        </p:nvSpPr>
        <p:spPr>
          <a:xfrm>
            <a:off x="288925" y="6327775"/>
            <a:ext cx="473075" cy="284163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Arial" panose="020B0604020202020204" pitchFamily="34" charset="0"/>
                <a:ea typeface="ヒラギノ角ゴ Pro W3" pitchFamily="-107" charset="-128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2411FC8-29D2-4C2C-9F78-B5B6D1C244CE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278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B3AE-5DB5-4398-9E48-EF47344C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Contd..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0FD808-58EB-47B6-9975-D38AFC984A7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596" y="2057400"/>
            <a:ext cx="4037443" cy="35052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B7F0-0D49-46A5-9ADD-F703C7507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Predicting the Appearance of Cited Article on Social Media Site- YouTube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2C9B3-6335-416E-B948-C0618252F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2411FC8-29D2-4C2C-9F78-B5B6D1C244CE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C6E166-A8DC-4963-B2B6-42739AB58A2C}"/>
              </a:ext>
            </a:extLst>
          </p:cNvPr>
          <p:cNvSpPr/>
          <p:nvPr/>
        </p:nvSpPr>
        <p:spPr>
          <a:xfrm>
            <a:off x="288925" y="1590664"/>
            <a:ext cx="5595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Confusion matrix before and after removing Video column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1D6904-BA59-4A01-AEB7-0163891DA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09800"/>
            <a:ext cx="36589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0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Class Imbalance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6362" y="1386526"/>
            <a:ext cx="8267144" cy="4487732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Our class was highly imbalance with total number of  positive class were 1,111 and the total negative classes were 37,9162 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To mitigate the class imbalance problem we used the below techniques</a:t>
            </a:r>
          </a:p>
          <a:p>
            <a:pPr lvl="1"/>
            <a:r>
              <a:rPr lang="en-US" sz="1600" dirty="0"/>
              <a:t>Over Sampling the minority class</a:t>
            </a:r>
          </a:p>
          <a:p>
            <a:pPr lvl="1"/>
            <a:r>
              <a:rPr lang="en-US" sz="1600" dirty="0"/>
              <a:t>Under Sampling the majority class</a:t>
            </a:r>
          </a:p>
          <a:p>
            <a:pPr lvl="1"/>
            <a:r>
              <a:rPr lang="en-US" sz="1600" dirty="0"/>
              <a:t>Synthetic Minority Over-sampling Technique</a:t>
            </a:r>
            <a:r>
              <a:rPr lang="en-US" sz="1600" b="1" dirty="0"/>
              <a:t>- </a:t>
            </a:r>
            <a:r>
              <a:rPr lang="en-US" sz="1600" dirty="0"/>
              <a:t>SMOTE </a:t>
            </a:r>
          </a:p>
          <a:p>
            <a:pPr lvl="1"/>
            <a:r>
              <a:rPr lang="en-US" sz="1600" dirty="0" err="1"/>
              <a:t>eXtreme</a:t>
            </a:r>
            <a:r>
              <a:rPr lang="en-US" sz="1600" dirty="0"/>
              <a:t> Gradient Boosting- </a:t>
            </a:r>
            <a:r>
              <a:rPr lang="en-US" sz="1600" dirty="0" err="1"/>
              <a:t>XGBoost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Predicting the Appearance of Cited Article on Social Media Site- YouTube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88925" y="6327775"/>
            <a:ext cx="473075" cy="284163"/>
          </a:xfrm>
        </p:spPr>
        <p:txBody>
          <a:bodyPr/>
          <a:lstStyle/>
          <a:p>
            <a:pPr>
              <a:defRPr/>
            </a:pPr>
            <a:fld id="{D2411FC8-29D2-4C2C-9F78-B5B6D1C244CE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9CD9EA-2199-40FD-8BB5-BE48D1F25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28800"/>
            <a:ext cx="289777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661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657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Myriad Pro</vt:lpstr>
      <vt:lpstr>Arial</vt:lpstr>
      <vt:lpstr>Times New Roman</vt:lpstr>
      <vt:lpstr>Calibri</vt:lpstr>
      <vt:lpstr>1_Office Theme</vt:lpstr>
      <vt:lpstr>Predicting the Appearance of Cited Article on Social Media Site- YouTube</vt:lpstr>
      <vt:lpstr>Content</vt:lpstr>
      <vt:lpstr>Altmetrics</vt:lpstr>
      <vt:lpstr>What &amp; Why?</vt:lpstr>
      <vt:lpstr>Altmetrics Dataset</vt:lpstr>
      <vt:lpstr>Data Cleansing</vt:lpstr>
      <vt:lpstr>Correlation Matrix</vt:lpstr>
      <vt:lpstr>Contd..</vt:lpstr>
      <vt:lpstr>Class Imbalance</vt:lpstr>
      <vt:lpstr>Models</vt:lpstr>
      <vt:lpstr>Receiver Operating Characteristic Curve</vt:lpstr>
      <vt:lpstr>Precision- Recall Curve</vt:lpstr>
      <vt:lpstr>Challenges</vt:lpstr>
      <vt:lpstr>Future work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Appearance of Cited Article on Social Media Site- YouTube</dc:title>
  <dc:creator>Sneha Ravi Chandran</dc:creator>
  <cp:lastModifiedBy>Sneha Ravi Chandran</cp:lastModifiedBy>
  <cp:revision>18</cp:revision>
  <dcterms:created xsi:type="dcterms:W3CDTF">2019-12-03T14:31:50Z</dcterms:created>
  <dcterms:modified xsi:type="dcterms:W3CDTF">2019-12-03T19:35:53Z</dcterms:modified>
</cp:coreProperties>
</file>