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9BBA-A546-4098-9D2C-4D42B4937862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9184-ECFF-45AD-B4AD-C76252567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1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9BBA-A546-4098-9D2C-4D42B4937862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9184-ECFF-45AD-B4AD-C76252567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1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9BBA-A546-4098-9D2C-4D42B4937862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9184-ECFF-45AD-B4AD-C76252567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9BBA-A546-4098-9D2C-4D42B4937862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9184-ECFF-45AD-B4AD-C76252567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4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9BBA-A546-4098-9D2C-4D42B4937862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9184-ECFF-45AD-B4AD-C76252567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9BBA-A546-4098-9D2C-4D42B4937862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9184-ECFF-45AD-B4AD-C76252567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4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9BBA-A546-4098-9D2C-4D42B4937862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9184-ECFF-45AD-B4AD-C76252567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4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9BBA-A546-4098-9D2C-4D42B4937862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9184-ECFF-45AD-B4AD-C76252567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9BBA-A546-4098-9D2C-4D42B4937862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9184-ECFF-45AD-B4AD-C76252567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4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9BBA-A546-4098-9D2C-4D42B4937862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9184-ECFF-45AD-B4AD-C76252567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5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9BBA-A546-4098-9D2C-4D42B4937862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9184-ECFF-45AD-B4AD-C76252567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4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09BBA-A546-4098-9D2C-4D42B4937862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F9184-ECFF-45AD-B4AD-C76252567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en.wikipedia.org/wiki/Overfitting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regularizers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constraints/" TargetMode="External"/><Relationship Id="rId2" Type="http://schemas.openxmlformats.org/officeDocument/2006/relationships/hyperlink" Target="https://keras.io/regularizer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40564"/>
            <a:ext cx="9144000" cy="1522137"/>
          </a:xfrm>
        </p:spPr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Layers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69786"/>
            <a:ext cx="9144000" cy="1655762"/>
          </a:xfrm>
        </p:spPr>
        <p:txBody>
          <a:bodyPr/>
          <a:lstStyle/>
          <a:p>
            <a:pPr algn="r"/>
            <a:r>
              <a:rPr lang="en-US" dirty="0"/>
              <a:t>Assignment 1</a:t>
            </a:r>
          </a:p>
          <a:p>
            <a:pPr algn="r"/>
            <a:r>
              <a:rPr lang="en-US" dirty="0"/>
              <a:t>Sneha </a:t>
            </a:r>
            <a:r>
              <a:rPr lang="en-US" dirty="0" err="1"/>
              <a:t>Ravikumar</a:t>
            </a:r>
            <a:endParaRPr lang="en-US" dirty="0"/>
          </a:p>
          <a:p>
            <a:pPr algn="r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121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5983" y="437322"/>
            <a:ext cx="1113182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Cropping1D –</a:t>
            </a:r>
            <a:r>
              <a:rPr lang="en-US" dirty="0"/>
              <a:t>Cropping layer for 1D input (e.g. temporal sequence). It crops along the time dimension (axis 1).</a:t>
            </a:r>
          </a:p>
          <a:p>
            <a:endParaRPr lang="en-US" b="1" dirty="0"/>
          </a:p>
          <a:p>
            <a:r>
              <a:rPr lang="en-US" dirty="0"/>
              <a:t>keras.layers.convolutional.Cropping1D(cropping=(1, 1))</a:t>
            </a:r>
            <a:endParaRPr lang="en-US" b="1" dirty="0"/>
          </a:p>
          <a:p>
            <a:endParaRPr lang="en-US" dirty="0"/>
          </a:p>
          <a:p>
            <a:r>
              <a:rPr lang="en-US" b="1" dirty="0"/>
              <a:t>Cropping2D -</a:t>
            </a:r>
            <a:r>
              <a:rPr lang="en-US" dirty="0"/>
              <a:t> Cropping layer for 2D input (e.g. picture). It crops along spatial dimensions, i.e. width and height.</a:t>
            </a:r>
            <a:endParaRPr lang="en-US" b="1" dirty="0"/>
          </a:p>
          <a:p>
            <a:r>
              <a:rPr lang="en-US" dirty="0"/>
              <a:t>keras.layers.convolutional.Cropping2D(cropping=((0, 0), (0, 0)), </a:t>
            </a:r>
            <a:r>
              <a:rPr lang="en-US" dirty="0" err="1"/>
              <a:t>dim_ordering</a:t>
            </a:r>
            <a:r>
              <a:rPr lang="en-US" dirty="0"/>
              <a:t>='default')</a:t>
            </a:r>
          </a:p>
          <a:p>
            <a:endParaRPr 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UpSampling1D/2D/3D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Repeat each temporal step length times along the time axis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keras.layers.convolutional.UpSampling1D(length=</a:t>
            </a:r>
            <a:r>
              <a:rPr lang="en-US" altLang="en-US" sz="1400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endParaRPr lang="en-US" altLang="en-US" sz="12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333333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Repeat the rows and columns of the data by size[0] and size[1] respectively.</a:t>
            </a:r>
            <a:endParaRPr lang="en-US" altLang="en-US" sz="1400" dirty="0">
              <a:solidFill>
                <a:srgbClr val="333333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333333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keras.layers.convolutional.UpSampling2D(size=(2, 2), 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dim_ordering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='default')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Repeat the first, second and third dimension of the data by size[0], size[1] and size[2] respectively.</a:t>
            </a:r>
            <a:endParaRPr lang="en-US" altLang="en-US" dirty="0"/>
          </a:p>
          <a:p>
            <a:endParaRPr lang="en-US" sz="1400" dirty="0">
              <a:solidFill>
                <a:srgbClr val="333333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keras.layers.convolutional.UpSampling3D(size=(2, 2, 2), 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dim_ordering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='default')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343399" y="1003852"/>
            <a:ext cx="1639956" cy="3478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76461" y="1003851"/>
            <a:ext cx="884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61043" y="731990"/>
            <a:ext cx="4343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tuple of </a:t>
            </a:r>
            <a:r>
              <a:rPr lang="en-US" sz="1100" dirty="0" err="1"/>
              <a:t>int</a:t>
            </a:r>
            <a:r>
              <a:rPr lang="en-US" sz="1100" dirty="0"/>
              <a:t> (length 2) - How many units should be trimmed off at the beginning and end of the cropping dimension (axis 1)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640586" y="3776841"/>
            <a:ext cx="2797736" cy="8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438322" y="3646036"/>
            <a:ext cx="4691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404040"/>
                </a:solidFill>
                <a:latin typeface="Lato"/>
              </a:rPr>
              <a:t>The </a:t>
            </a:r>
            <a:r>
              <a:rPr lang="en-US" sz="1100" dirty="0" err="1">
                <a:solidFill>
                  <a:srgbClr val="404040"/>
                </a:solidFill>
                <a:latin typeface="Lato"/>
              </a:rPr>
              <a:t>upsampling</a:t>
            </a:r>
            <a:r>
              <a:rPr lang="en-US" sz="1100" dirty="0">
                <a:solidFill>
                  <a:srgbClr val="404040"/>
                </a:solidFill>
                <a:latin typeface="Lato"/>
              </a:rPr>
              <a:t> factors for rows and columns.</a:t>
            </a:r>
            <a:endParaRPr lang="en-US" altLang="en-US" sz="1100" dirty="0">
              <a:solidFill>
                <a:srgbClr val="404040"/>
              </a:solidFill>
              <a:latin typeface="Lato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591613" y="3862724"/>
            <a:ext cx="1143527" cy="298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6127603" y="4691241"/>
            <a:ext cx="2797736" cy="8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925339" y="4560436"/>
            <a:ext cx="4691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404040"/>
                </a:solidFill>
                <a:latin typeface="Lato"/>
              </a:rPr>
              <a:t>The </a:t>
            </a:r>
            <a:r>
              <a:rPr lang="en-US" sz="1100" dirty="0" err="1">
                <a:solidFill>
                  <a:srgbClr val="404040"/>
                </a:solidFill>
                <a:latin typeface="Lato"/>
              </a:rPr>
              <a:t>upsampling</a:t>
            </a:r>
            <a:r>
              <a:rPr lang="en-US" sz="1100" dirty="0">
                <a:solidFill>
                  <a:srgbClr val="404040"/>
                </a:solidFill>
                <a:latin typeface="Lato"/>
              </a:rPr>
              <a:t> factors for dim1, dim2 and dim3</a:t>
            </a:r>
            <a:endParaRPr lang="en-US" altLang="en-US" sz="1100" dirty="0">
              <a:solidFill>
                <a:srgbClr val="404040"/>
              </a:solidFill>
              <a:latin typeface="Lato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5078630" y="4777124"/>
            <a:ext cx="1143527" cy="298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4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48" y="325369"/>
            <a:ext cx="10515600" cy="688423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Pooling</a:t>
            </a:r>
            <a:r>
              <a:rPr lang="en-US" b="1" dirty="0"/>
              <a:t> </a:t>
            </a:r>
            <a:r>
              <a:rPr lang="en-US" sz="2800" b="1" dirty="0"/>
              <a:t>Layers : Non-linear down-sampling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6895" y="1013793"/>
            <a:ext cx="11390244" cy="750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404040"/>
                </a:solidFill>
                <a:latin typeface="Source Sans Pro"/>
              </a:rPr>
              <a:t>MaxPooling1D</a:t>
            </a:r>
            <a:r>
              <a:rPr lang="en-US" altLang="en-US" sz="1600" b="1" dirty="0">
                <a:solidFill>
                  <a:srgbClr val="404040"/>
                </a:solidFill>
                <a:latin typeface="Source Sans Pro"/>
              </a:rPr>
              <a:t> - </a:t>
            </a:r>
            <a:r>
              <a:rPr lang="en-US" altLang="en-US" sz="1600" dirty="0">
                <a:solidFill>
                  <a:srgbClr val="404040"/>
                </a:solidFill>
                <a:latin typeface="Lato"/>
              </a:rPr>
              <a:t>Max pooling operation for temporal data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accent6"/>
                </a:solidFill>
                <a:latin typeface="Lato"/>
              </a:rPr>
              <a:t>keras.layers.pooling.MaxPooling1D(</a:t>
            </a:r>
            <a:r>
              <a:rPr lang="en-US" altLang="en-US" sz="1600" dirty="0" err="1">
                <a:solidFill>
                  <a:schemeClr val="accent6"/>
                </a:solidFill>
                <a:latin typeface="Lato"/>
              </a:rPr>
              <a:t>pool_length</a:t>
            </a:r>
            <a:r>
              <a:rPr lang="en-US" altLang="en-US" sz="1600" dirty="0">
                <a:solidFill>
                  <a:schemeClr val="accent6"/>
                </a:solidFill>
                <a:latin typeface="Lato"/>
              </a:rPr>
              <a:t>=2, stride=2, </a:t>
            </a:r>
            <a:r>
              <a:rPr lang="en-US" altLang="en-US" sz="1600" dirty="0" err="1">
                <a:solidFill>
                  <a:schemeClr val="accent6"/>
                </a:solidFill>
                <a:latin typeface="Lato"/>
              </a:rPr>
              <a:t>border_mode</a:t>
            </a:r>
            <a:r>
              <a:rPr lang="en-US" altLang="en-US" sz="1600" dirty="0">
                <a:solidFill>
                  <a:schemeClr val="accent6"/>
                </a:solidFill>
                <a:latin typeface="Lato"/>
              </a:rPr>
              <a:t>='valid')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 It partitions the input image into a set of non-overlapping rectangles and,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for each such sub-region, outputs the maximum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 </a:t>
            </a:r>
            <a:r>
              <a:rPr lang="en-US" sz="1600" dirty="0"/>
              <a:t>Reduce the spatial size of the representation - control </a:t>
            </a:r>
            <a:r>
              <a:rPr lang="en-US" sz="1600" dirty="0">
                <a:hlinkClick r:id="rId2" tooltip="Overfitting"/>
              </a:rPr>
              <a:t>overfitting</a:t>
            </a:r>
            <a:endParaRPr lang="en-US" sz="16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Arguments: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solidFill>
                  <a:srgbClr val="404040"/>
                </a:solidFill>
                <a:latin typeface="Lato"/>
              </a:rPr>
              <a:t>pool_length</a:t>
            </a:r>
            <a:r>
              <a:rPr lang="en-US" altLang="en-US" sz="1400" dirty="0">
                <a:solidFill>
                  <a:srgbClr val="404040"/>
                </a:solidFill>
                <a:latin typeface="Lato"/>
              </a:rPr>
              <a:t>: size of the region to which max pooling is applied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404040"/>
                </a:solidFill>
                <a:latin typeface="Lato"/>
              </a:rPr>
              <a:t>stride</a:t>
            </a:r>
            <a:r>
              <a:rPr lang="en-US" altLang="en-US" sz="1400" dirty="0">
                <a:solidFill>
                  <a:srgbClr val="404040"/>
                </a:solidFill>
                <a:latin typeface="Lato"/>
              </a:rPr>
              <a:t>: integer, or None. factor by which to downscale. 2 will halve the input. If None, it will default to </a:t>
            </a:r>
            <a:r>
              <a:rPr lang="en-US" altLang="en-US" sz="1200" dirty="0" err="1">
                <a:solidFill>
                  <a:srgbClr val="9E0F00"/>
                </a:solidFill>
                <a:latin typeface="Consolas" panose="020B0609020204030204" pitchFamily="49" charset="0"/>
              </a:rPr>
              <a:t>pool_length</a:t>
            </a:r>
            <a:r>
              <a:rPr lang="en-US" altLang="en-US" sz="1400" dirty="0">
                <a:solidFill>
                  <a:srgbClr val="404040"/>
                </a:solidFill>
                <a:latin typeface="Lato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solidFill>
                  <a:srgbClr val="404040"/>
                </a:solidFill>
                <a:latin typeface="Lato"/>
              </a:rPr>
              <a:t>border_mode</a:t>
            </a:r>
            <a:r>
              <a:rPr lang="en-US" altLang="en-US" sz="1400" dirty="0">
                <a:solidFill>
                  <a:srgbClr val="404040"/>
                </a:solidFill>
                <a:latin typeface="Lato"/>
              </a:rPr>
              <a:t>: 'valid' or 'same‘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/>
              <a:t>MaxPooling2D</a:t>
            </a:r>
            <a:r>
              <a:rPr lang="en-US" b="1" dirty="0"/>
              <a:t> </a:t>
            </a:r>
            <a:r>
              <a:rPr lang="en-US" sz="1600" dirty="0">
                <a:solidFill>
                  <a:srgbClr val="404040"/>
                </a:solidFill>
                <a:latin typeface="Lato"/>
              </a:rPr>
              <a:t>- </a:t>
            </a:r>
            <a:r>
              <a:rPr lang="en-US" altLang="en-US" sz="1600" dirty="0">
                <a:latin typeface="Lato"/>
              </a:rPr>
              <a:t>Max pooling operation for spatial data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/>
              <a:t>pool_size</a:t>
            </a:r>
            <a:r>
              <a:rPr lang="en-US" sz="1400" dirty="0">
                <a:solidFill>
                  <a:srgbClr val="404040"/>
                </a:solidFill>
                <a:latin typeface="Lato"/>
              </a:rPr>
              <a:t>: tuple of 2 integers, factors by which to downscale (vertical, horizontal). (2, 2) will halve the image in each dimension.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404040"/>
              </a:solidFill>
              <a:latin typeface="Lat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/>
              <a:t>MaxPooling3D -</a:t>
            </a:r>
            <a:r>
              <a:rPr lang="en-US" dirty="0"/>
              <a:t> </a:t>
            </a:r>
            <a:r>
              <a:rPr lang="en-US" sz="1600" dirty="0">
                <a:latin typeface="Lato"/>
              </a:rPr>
              <a:t>Max pooling operation for 3D data (spatial or </a:t>
            </a:r>
            <a:r>
              <a:rPr lang="en-US" sz="1600" dirty="0" err="1">
                <a:latin typeface="Lato"/>
              </a:rPr>
              <a:t>spatio</a:t>
            </a:r>
            <a:r>
              <a:rPr lang="en-US" sz="1600" dirty="0">
                <a:latin typeface="Lato"/>
              </a:rPr>
              <a:t>-temporal).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/>
              <a:t>pool_size</a:t>
            </a:r>
            <a:r>
              <a:rPr lang="en-US" dirty="0"/>
              <a:t>: tuple of 3 integers, factors by which to downscale (dim1, dim2, dim3). (2, 2, 2) will halve the size of the 3D input in each dimension.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404040"/>
                </a:solidFill>
                <a:latin typeface="Lato"/>
              </a:rPr>
              <a:t>Similar: </a:t>
            </a:r>
            <a:r>
              <a:rPr lang="en-US" b="1" dirty="0"/>
              <a:t>AveragePooling1D/2D/3D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            GlobalMaxPooling1D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            GlobalAveragePooling2D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404040"/>
              </a:solidFill>
              <a:latin typeface="Lat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404040"/>
              </a:solidFill>
              <a:latin typeface="Lato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1087" y="529291"/>
            <a:ext cx="3169367" cy="208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13" y="148955"/>
            <a:ext cx="10515600" cy="71824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Locally Connected Layer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37930" y="563770"/>
            <a:ext cx="59038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LocallyConnected1D/2D: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The </a:t>
            </a:r>
            <a:r>
              <a:rPr lang="en-US" altLang="en-US" dirty="0" err="1"/>
              <a:t>LocallyConnected</a:t>
            </a:r>
            <a:r>
              <a:rPr lang="en-US" altLang="en-US" dirty="0"/>
              <a:t> 1D/2D layers work similar to the Convolution1D/2D layers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Weights are unshared - a different set of filters is applied at each different patch of the input.  </a:t>
            </a:r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111" y="321179"/>
            <a:ext cx="2287340" cy="18611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7930" y="2182340"/>
            <a:ext cx="663416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Recurrent - </a:t>
            </a:r>
            <a:r>
              <a:rPr lang="en-US" dirty="0"/>
              <a:t>Abstract base class for recurrent layers</a:t>
            </a:r>
          </a:p>
          <a:p>
            <a:r>
              <a:rPr lang="en-US" dirty="0"/>
              <a:t>Fully-connected RNN where the output is to be fed back to input.</a:t>
            </a:r>
            <a:endParaRPr lang="en-US" b="1" dirty="0"/>
          </a:p>
          <a:p>
            <a:endParaRPr lang="en-US" b="1" dirty="0"/>
          </a:p>
          <a:p>
            <a:pPr marL="342900" indent="-342900">
              <a:buAutoNum type="arabicPeriod"/>
            </a:pPr>
            <a:r>
              <a:rPr lang="en-US" dirty="0" err="1"/>
              <a:t>keras.layers.recurrent.LSTM</a:t>
            </a:r>
            <a:r>
              <a:rPr lang="en-US" dirty="0"/>
              <a:t>(arguments)</a:t>
            </a:r>
          </a:p>
          <a:p>
            <a:pPr marL="342900" indent="-342900">
              <a:buAutoNum type="arabicPeriod"/>
            </a:pPr>
            <a:r>
              <a:rPr lang="en-US" dirty="0" err="1"/>
              <a:t>keras.layers.recurrent.GRU</a:t>
            </a:r>
            <a:r>
              <a:rPr lang="en-US" dirty="0"/>
              <a:t>(arguments)</a:t>
            </a:r>
          </a:p>
          <a:p>
            <a:pPr marL="342900" indent="-342900">
              <a:buAutoNum type="arabicPeriod"/>
            </a:pPr>
            <a:r>
              <a:rPr lang="en-US" dirty="0" err="1"/>
              <a:t>keras.layers.recurrent.SimpleRNN</a:t>
            </a:r>
            <a:r>
              <a:rPr lang="en-US" dirty="0"/>
              <a:t>(arguments)</a:t>
            </a:r>
          </a:p>
          <a:p>
            <a:endParaRPr lang="en-US" sz="1200" b="1" dirty="0"/>
          </a:p>
          <a:p>
            <a:r>
              <a:rPr lang="en-US" sz="1400" b="1" dirty="0" err="1"/>
              <a:t>output_dim</a:t>
            </a:r>
            <a:r>
              <a:rPr lang="en-US" sz="1400" dirty="0"/>
              <a:t>: dimension of the internal projections and the final output.</a:t>
            </a:r>
          </a:p>
          <a:p>
            <a:r>
              <a:rPr lang="en-US" sz="1400" b="1" dirty="0" err="1"/>
              <a:t>init</a:t>
            </a:r>
            <a:r>
              <a:rPr lang="en-US" sz="1400" dirty="0"/>
              <a:t>: weight initialization function. Can be the name of an existing function (</a:t>
            </a:r>
            <a:r>
              <a:rPr lang="en-US" sz="1400" dirty="0" err="1"/>
              <a:t>str</a:t>
            </a:r>
            <a:r>
              <a:rPr lang="en-US" sz="1400" dirty="0"/>
              <a:t>), or a </a:t>
            </a:r>
            <a:r>
              <a:rPr lang="en-US" sz="1400" dirty="0" err="1"/>
              <a:t>Theano</a:t>
            </a:r>
            <a:r>
              <a:rPr lang="en-US" sz="1400" dirty="0"/>
              <a:t> function </a:t>
            </a:r>
            <a:r>
              <a:rPr lang="en-US" sz="1400" b="1" dirty="0" err="1"/>
              <a:t>inner_init</a:t>
            </a:r>
            <a:r>
              <a:rPr lang="en-US" sz="1400" dirty="0"/>
              <a:t>: initialization function of the inner cells.</a:t>
            </a:r>
          </a:p>
          <a:p>
            <a:r>
              <a:rPr lang="en-US" sz="1400" b="1" dirty="0"/>
              <a:t>activation</a:t>
            </a:r>
            <a:r>
              <a:rPr lang="en-US" sz="1400" dirty="0"/>
              <a:t>: activation function. Can be the name of an existing function (</a:t>
            </a:r>
            <a:r>
              <a:rPr lang="en-US" sz="1400" dirty="0" err="1"/>
              <a:t>str</a:t>
            </a:r>
            <a:r>
              <a:rPr lang="en-US" sz="1400" dirty="0"/>
              <a:t>), or a </a:t>
            </a:r>
            <a:r>
              <a:rPr lang="en-US" sz="1400" dirty="0" err="1"/>
              <a:t>Theano</a:t>
            </a:r>
            <a:r>
              <a:rPr lang="en-US" sz="1400" dirty="0"/>
              <a:t> function </a:t>
            </a:r>
            <a:r>
              <a:rPr lang="en-US" sz="1400" b="1" dirty="0" err="1"/>
              <a:t>inner_activation</a:t>
            </a:r>
            <a:r>
              <a:rPr lang="en-US" sz="1400" dirty="0"/>
              <a:t>: activation function for the inner cells.</a:t>
            </a:r>
          </a:p>
          <a:p>
            <a:r>
              <a:rPr lang="en-US" sz="1400" b="1" dirty="0" err="1"/>
              <a:t>W_regularizer</a:t>
            </a:r>
            <a:r>
              <a:rPr lang="en-US" sz="1400" dirty="0"/>
              <a:t>: instance of </a:t>
            </a:r>
            <a:r>
              <a:rPr lang="en-US" sz="1400" dirty="0" err="1">
                <a:hlinkClick r:id="rId3"/>
              </a:rPr>
              <a:t>WeightRegularizer</a:t>
            </a:r>
            <a:r>
              <a:rPr lang="en-US" sz="1400" dirty="0"/>
              <a:t> (</a:t>
            </a:r>
            <a:r>
              <a:rPr lang="en-US" sz="1400" dirty="0" err="1"/>
              <a:t>eg</a:t>
            </a:r>
            <a:r>
              <a:rPr lang="en-US" sz="1400" dirty="0"/>
              <a:t>. L1 or L2 regularization), applied to the input weights matrices.</a:t>
            </a:r>
          </a:p>
          <a:p>
            <a:r>
              <a:rPr lang="en-US" sz="1400" b="1" dirty="0" err="1"/>
              <a:t>U_regularizer</a:t>
            </a:r>
            <a:r>
              <a:rPr lang="en-US" sz="1400" dirty="0"/>
              <a:t>: instance of </a:t>
            </a:r>
            <a:r>
              <a:rPr lang="en-US" sz="1400" dirty="0" err="1">
                <a:hlinkClick r:id="rId3"/>
              </a:rPr>
              <a:t>WeightRegularizer</a:t>
            </a:r>
            <a:r>
              <a:rPr lang="en-US" sz="1400" dirty="0"/>
              <a:t> (</a:t>
            </a:r>
            <a:r>
              <a:rPr lang="en-US" sz="1400" dirty="0" err="1"/>
              <a:t>eg</a:t>
            </a:r>
            <a:r>
              <a:rPr lang="en-US" sz="1400" dirty="0"/>
              <a:t>. L1 or L2 regularization), applied to the recurrent weights matrices.</a:t>
            </a:r>
          </a:p>
          <a:p>
            <a:r>
              <a:rPr lang="en-US" sz="1400" b="1" dirty="0" err="1"/>
              <a:t>b_regularizer</a:t>
            </a:r>
            <a:r>
              <a:rPr lang="en-US" sz="1400" dirty="0"/>
              <a:t>: instance of </a:t>
            </a:r>
            <a:r>
              <a:rPr lang="en-US" sz="1400" dirty="0" err="1">
                <a:hlinkClick r:id="rId3"/>
              </a:rPr>
              <a:t>WeightRegularizer</a:t>
            </a:r>
            <a:r>
              <a:rPr lang="en-US" sz="1400" dirty="0"/>
              <a:t>, applied to the bias.</a:t>
            </a:r>
          </a:p>
          <a:p>
            <a:r>
              <a:rPr lang="en-US" sz="1400" b="1" dirty="0" err="1"/>
              <a:t>dropout_W</a:t>
            </a:r>
            <a:r>
              <a:rPr lang="en-US" sz="1400" dirty="0"/>
              <a:t>: float between 0 and 1. Fraction of the input units to drop for input gates.</a:t>
            </a:r>
          </a:p>
          <a:p>
            <a:r>
              <a:rPr lang="en-US" sz="1400" b="1" dirty="0" err="1"/>
              <a:t>dropout_U</a:t>
            </a:r>
            <a:r>
              <a:rPr lang="en-US" sz="1400" dirty="0"/>
              <a:t>: float between 0 &amp; 1. Fraction of the input units to drop for recurrent connections.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0754" y="2723322"/>
            <a:ext cx="4498593" cy="252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90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234" y="318053"/>
            <a:ext cx="115393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Advanced Activation Layers</a:t>
            </a:r>
          </a:p>
          <a:p>
            <a:endParaRPr lang="en-US" sz="2000" b="1" dirty="0"/>
          </a:p>
          <a:p>
            <a:r>
              <a:rPr lang="en-US" b="1" dirty="0"/>
              <a:t>LeakyReLU </a:t>
            </a:r>
          </a:p>
          <a:p>
            <a:r>
              <a:rPr lang="en-US" b="1" dirty="0"/>
              <a:t> </a:t>
            </a:r>
            <a:r>
              <a:rPr lang="en-US" dirty="0" err="1"/>
              <a:t>keras.layers.advanced_activations.LeakyReLU</a:t>
            </a:r>
            <a:r>
              <a:rPr lang="en-US" dirty="0"/>
              <a:t>(alpha=0.3)</a:t>
            </a:r>
          </a:p>
          <a:p>
            <a:r>
              <a:rPr lang="en-US" altLang="en-US" dirty="0">
                <a:solidFill>
                  <a:srgbClr val="9E0F00"/>
                </a:solidFill>
                <a:latin typeface="Consolas" panose="020B0609020204030204" pitchFamily="49" charset="0"/>
              </a:rPr>
              <a:t>f(x)=alpha * x for x &lt; 0</a:t>
            </a:r>
            <a:r>
              <a:rPr lang="en-US" altLang="en-US" sz="2800" dirty="0">
                <a:solidFill>
                  <a:srgbClr val="404040"/>
                </a:solidFill>
                <a:latin typeface="Lato"/>
              </a:rPr>
              <a:t>, </a:t>
            </a:r>
            <a:r>
              <a:rPr lang="en-US" altLang="en-US" dirty="0">
                <a:solidFill>
                  <a:srgbClr val="9E0F00"/>
                </a:solidFill>
                <a:latin typeface="Consolas" panose="020B0609020204030204" pitchFamily="49" charset="0"/>
              </a:rPr>
              <a:t>f(x) = x for x &gt;= 0</a:t>
            </a:r>
            <a:r>
              <a:rPr lang="en-US" altLang="en-US" sz="1400" dirty="0"/>
              <a:t> </a:t>
            </a:r>
            <a:endParaRPr lang="en-US" altLang="en-US" sz="4000" dirty="0">
              <a:latin typeface="Arial" panose="020B0604020202020204" pitchFamily="34" charset="0"/>
            </a:endParaRPr>
          </a:p>
          <a:p>
            <a:r>
              <a:rPr lang="en-US" dirty="0"/>
              <a:t>Special version of a RLU that allows a small gradient</a:t>
            </a:r>
          </a:p>
          <a:p>
            <a:r>
              <a:rPr lang="en-US" dirty="0"/>
              <a:t> 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88234" y="2395330"/>
            <a:ext cx="66691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Prelu</a:t>
            </a:r>
            <a:r>
              <a:rPr lang="en-US" dirty="0"/>
              <a:t>: </a:t>
            </a:r>
            <a:r>
              <a:rPr lang="en-US" altLang="en-US" dirty="0"/>
              <a:t>Parametric Rectified Linear Unit</a:t>
            </a:r>
            <a:endParaRPr lang="en-US" dirty="0"/>
          </a:p>
          <a:p>
            <a:r>
              <a:rPr lang="en-US" altLang="en-US" dirty="0">
                <a:solidFill>
                  <a:srgbClr val="9E0F00"/>
                </a:solidFill>
                <a:latin typeface="Consolas" panose="020B0609020204030204" pitchFamily="49" charset="0"/>
              </a:rPr>
              <a:t>f(x)=alphas * x for x &lt; 0, f(x) = x for x &gt;= 0</a:t>
            </a:r>
          </a:p>
          <a:p>
            <a:r>
              <a:rPr lang="en-US" altLang="en-US" dirty="0"/>
              <a:t>Alphas is a learned array with the same shape as x </a:t>
            </a:r>
          </a:p>
          <a:p>
            <a:endParaRPr lang="en-US" altLang="en-US" dirty="0"/>
          </a:p>
          <a:p>
            <a:r>
              <a:rPr lang="en-US" altLang="en-US" b="1" dirty="0"/>
              <a:t>ELU</a:t>
            </a:r>
            <a:r>
              <a:rPr lang="en-US" altLang="en-US" dirty="0"/>
              <a:t>: Exponential Linear Unit</a:t>
            </a:r>
            <a:endParaRPr lang="en-US" altLang="en-US" sz="2800" dirty="0">
              <a:solidFill>
                <a:srgbClr val="404040"/>
              </a:solidFill>
              <a:latin typeface="Lato"/>
            </a:endParaRPr>
          </a:p>
          <a:p>
            <a:r>
              <a:rPr lang="en-US" altLang="en-US" dirty="0">
                <a:solidFill>
                  <a:srgbClr val="9E0F00"/>
                </a:solidFill>
                <a:latin typeface="Consolas" panose="020B0609020204030204" pitchFamily="49" charset="0"/>
              </a:rPr>
              <a:t>f(x) = alpha * (</a:t>
            </a:r>
            <a:r>
              <a:rPr lang="en-US" altLang="en-US" dirty="0" err="1">
                <a:solidFill>
                  <a:srgbClr val="9E0F00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dirty="0">
                <a:solidFill>
                  <a:srgbClr val="9E0F00"/>
                </a:solidFill>
                <a:latin typeface="Consolas" panose="020B0609020204030204" pitchFamily="49" charset="0"/>
              </a:rPr>
              <a:t>(x) - 1.) for x &lt; 0</a:t>
            </a:r>
          </a:p>
          <a:p>
            <a:r>
              <a:rPr lang="en-US" altLang="en-US" dirty="0">
                <a:solidFill>
                  <a:srgbClr val="9E0F00"/>
                </a:solidFill>
                <a:latin typeface="Consolas" panose="020B0609020204030204" pitchFamily="49" charset="0"/>
              </a:rPr>
              <a:t>f(x) = x for x &gt;= 0</a:t>
            </a:r>
          </a:p>
          <a:p>
            <a:r>
              <a:rPr lang="en-US" dirty="0"/>
              <a:t>Tries to make the mean activation close to zero and as it is an exponential function it does not saturate</a:t>
            </a:r>
          </a:p>
          <a:p>
            <a:endParaRPr lang="en-US" dirty="0"/>
          </a:p>
          <a:p>
            <a:r>
              <a:rPr lang="en-US" b="1" dirty="0" err="1"/>
              <a:t>SReLU</a:t>
            </a:r>
            <a:r>
              <a:rPr lang="en-US" b="1" dirty="0"/>
              <a:t>: </a:t>
            </a:r>
            <a:r>
              <a:rPr lang="en-US" dirty="0"/>
              <a:t>S-shaped Rectified Linear Unit.</a:t>
            </a:r>
          </a:p>
          <a:p>
            <a:r>
              <a:rPr lang="en-US" dirty="0" err="1"/>
              <a:t>SReLU</a:t>
            </a:r>
            <a:r>
              <a:rPr lang="en-US" dirty="0"/>
              <a:t> consists of three piecewise linear functions, which are formulated by four learnable parameters</a:t>
            </a:r>
            <a:endParaRPr lang="en-US" b="1" dirty="0"/>
          </a:p>
          <a:p>
            <a:r>
              <a:rPr lang="en-US" dirty="0"/>
              <a:t>It takes in five parameters: The </a:t>
            </a:r>
            <a:r>
              <a:rPr lang="en-US" b="1" dirty="0"/>
              <a:t>activation functions </a:t>
            </a:r>
            <a:r>
              <a:rPr lang="en-US" dirty="0"/>
              <a:t>for the left and right of the </a:t>
            </a:r>
            <a:r>
              <a:rPr lang="en-US" b="1" dirty="0"/>
              <a:t>Slope</a:t>
            </a:r>
            <a:r>
              <a:rPr lang="en-US" dirty="0"/>
              <a:t> and the </a:t>
            </a:r>
            <a:r>
              <a:rPr lang="en-US" b="1" dirty="0"/>
              <a:t>intercept</a:t>
            </a:r>
            <a:r>
              <a:rPr lang="en-US" dirty="0"/>
              <a:t> and a </a:t>
            </a:r>
            <a:r>
              <a:rPr lang="en-US" b="1" dirty="0" err="1"/>
              <a:t>shared_axes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077" y="599247"/>
            <a:ext cx="5848350" cy="2876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077" y="3756991"/>
            <a:ext cx="3598705" cy="311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75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513" y="99393"/>
            <a:ext cx="11549270" cy="738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Normalization Layers: </a:t>
            </a:r>
            <a:r>
              <a:rPr lang="en-US" dirty="0">
                <a:solidFill>
                  <a:srgbClr val="404040"/>
                </a:solidFill>
              </a:rPr>
              <a:t>Normalize the activations of the previous layer at each batch, i.e. Applies a transformation that maintains the mean activation close to 0 and the activation standard deviation close to 1.</a:t>
            </a:r>
          </a:p>
          <a:p>
            <a:r>
              <a:rPr lang="en-US" b="1" dirty="0"/>
              <a:t>Noise Layers:</a:t>
            </a:r>
          </a:p>
          <a:p>
            <a:r>
              <a:rPr lang="en-US" b="1" dirty="0" err="1"/>
              <a:t>GaussianNoise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 </a:t>
            </a:r>
            <a:r>
              <a:rPr lang="en-US" altLang="en-US" dirty="0">
                <a:solidFill>
                  <a:srgbClr val="404040"/>
                </a:solidFill>
              </a:rPr>
              <a:t>Apply to the input an additive zero-centered Gaussian noise with standard deviation sigma. This is useful to mitigate overfitting (you could see it as a kind of random data augmentation) 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As it is a regularization layer, it is only active at training time</a:t>
            </a:r>
          </a:p>
          <a:p>
            <a:r>
              <a:rPr lang="en-US" dirty="0" err="1">
                <a:solidFill>
                  <a:srgbClr val="FF0000"/>
                </a:solidFill>
              </a:rPr>
              <a:t>keras.layers.noise.GaussianNoise</a:t>
            </a:r>
            <a:r>
              <a:rPr lang="en-US" dirty="0">
                <a:solidFill>
                  <a:srgbClr val="FF0000"/>
                </a:solidFill>
              </a:rPr>
              <a:t>(sigma)</a:t>
            </a:r>
            <a:endParaRPr lang="en-US" altLang="en-US" sz="28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en-US" b="1" dirty="0"/>
          </a:p>
          <a:p>
            <a:r>
              <a:rPr lang="en-US" b="1" dirty="0" err="1"/>
              <a:t>GaussianDropout</a:t>
            </a:r>
            <a:r>
              <a:rPr lang="en-US" b="1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04040"/>
                </a:solidFill>
              </a:rPr>
              <a:t>Apply to the input an multiplicative one-centered Gaussian noise with standard deviation </a:t>
            </a:r>
            <a:r>
              <a:rPr lang="en-US" altLang="en-US" dirty="0" err="1">
                <a:solidFill>
                  <a:srgbClr val="404040"/>
                </a:solidFill>
              </a:rPr>
              <a:t>sqrt</a:t>
            </a:r>
            <a:r>
              <a:rPr lang="en-US" altLang="en-US" dirty="0">
                <a:solidFill>
                  <a:srgbClr val="404040"/>
                </a:solidFill>
              </a:rPr>
              <a:t>(p/(1-p))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keras.layers.noise.GaussianDropout</a:t>
            </a:r>
            <a:r>
              <a:rPr lang="en-US" dirty="0">
                <a:solidFill>
                  <a:srgbClr val="FF0000"/>
                </a:solidFill>
              </a:rPr>
              <a:t>(p)  </a:t>
            </a:r>
            <a:r>
              <a:rPr lang="en-US" dirty="0">
                <a:solidFill>
                  <a:srgbClr val="404040"/>
                </a:solidFill>
              </a:rPr>
              <a:t>--</a:t>
            </a:r>
            <a:r>
              <a:rPr lang="en-US" dirty="0">
                <a:solidFill>
                  <a:srgbClr val="404040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404040"/>
                </a:solidFill>
              </a:rPr>
              <a:t>p: float, drop probability</a:t>
            </a:r>
          </a:p>
          <a:p>
            <a:endParaRPr lang="en-US" dirty="0"/>
          </a:p>
          <a:p>
            <a:r>
              <a:rPr lang="en-US" b="1" dirty="0"/>
              <a:t>Wrapper Layers: </a:t>
            </a:r>
          </a:p>
          <a:p>
            <a:r>
              <a:rPr lang="en-US" b="1" dirty="0"/>
              <a:t>Time Distributed Layer: </a:t>
            </a:r>
            <a:r>
              <a:rPr lang="en-US" dirty="0">
                <a:solidFill>
                  <a:srgbClr val="404040"/>
                </a:solidFill>
              </a:rPr>
              <a:t>This wrapper allows to apply a layer to every temporal slice of an input.</a:t>
            </a:r>
          </a:p>
          <a:p>
            <a:r>
              <a:rPr lang="en-US" dirty="0">
                <a:solidFill>
                  <a:srgbClr val="404040"/>
                </a:solidFill>
              </a:rPr>
              <a:t>he input should be at least 3D (Temporal – Time related aspect) </a:t>
            </a:r>
          </a:p>
          <a:p>
            <a:r>
              <a:rPr lang="en-US" altLang="en-US" dirty="0">
                <a:solidFill>
                  <a:srgbClr val="404040"/>
                </a:solidFill>
              </a:rPr>
              <a:t>The inner operation is the same y=f(</a:t>
            </a:r>
            <a:r>
              <a:rPr lang="en-US" altLang="en-US" dirty="0" err="1">
                <a:solidFill>
                  <a:srgbClr val="404040"/>
                </a:solidFill>
              </a:rPr>
              <a:t>Wx+b</a:t>
            </a:r>
            <a:r>
              <a:rPr lang="en-US" altLang="en-US" dirty="0">
                <a:solidFill>
                  <a:srgbClr val="404040"/>
                </a:solidFill>
              </a:rPr>
              <a:t>),</a:t>
            </a:r>
          </a:p>
          <a:p>
            <a:r>
              <a:rPr lang="en-US" altLang="en-US" dirty="0">
                <a:solidFill>
                  <a:srgbClr val="404040"/>
                </a:solidFill>
              </a:rPr>
              <a:t>where f(x) is activation </a:t>
            </a:r>
            <a:r>
              <a:rPr lang="en-US" altLang="en-US" dirty="0" err="1">
                <a:solidFill>
                  <a:srgbClr val="404040"/>
                </a:solidFill>
              </a:rPr>
              <a:t>function,W</a:t>
            </a:r>
            <a:r>
              <a:rPr lang="en-US" altLang="en-US" dirty="0">
                <a:solidFill>
                  <a:srgbClr val="404040"/>
                </a:solidFill>
              </a:rPr>
              <a:t> and b are weight and bias. </a:t>
            </a:r>
          </a:p>
          <a:p>
            <a:endParaRPr lang="en-US" altLang="en-US" sz="1600" b="1" dirty="0">
              <a:solidFill>
                <a:srgbClr val="333333"/>
              </a:solidFill>
              <a:latin typeface="-apple-system"/>
            </a:endParaRPr>
          </a:p>
          <a:p>
            <a:r>
              <a:rPr lang="en-US" altLang="en-US" sz="1600" b="1" dirty="0">
                <a:solidFill>
                  <a:srgbClr val="333333"/>
                </a:solidFill>
                <a:latin typeface="-apple-system"/>
              </a:rPr>
              <a:t>Bidirectional Wrappers</a:t>
            </a:r>
          </a:p>
          <a:p>
            <a:r>
              <a:rPr lang="en-US" dirty="0"/>
              <a:t>Bidirectional wrapper for RNNs.</a:t>
            </a:r>
            <a:endParaRPr lang="en-US" altLang="en-US" sz="1600" b="1" dirty="0">
              <a:solidFill>
                <a:srgbClr val="333333"/>
              </a:solidFill>
              <a:latin typeface="-apple-system"/>
            </a:endParaRPr>
          </a:p>
          <a:p>
            <a:r>
              <a:rPr lang="en-US" altLang="en-US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keras.layers.wrappers.Bidirectional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(layer, </a:t>
            </a:r>
            <a:r>
              <a:rPr lang="en-US" altLang="en-US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merge_mode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='</a:t>
            </a:r>
            <a:r>
              <a:rPr lang="en-US" altLang="en-US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concat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', weights=</a:t>
            </a:r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None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br>
              <a:rPr lang="en-US" altLang="en-US" sz="1600" dirty="0"/>
            </a:br>
            <a:endParaRPr lang="en-US" altLang="en-US" sz="4400" dirty="0">
              <a:latin typeface="Arial" panose="020B0604020202020204" pitchFamily="34" charset="0"/>
            </a:endParaRPr>
          </a:p>
          <a:p>
            <a:endParaRPr lang="en-US" altLang="en-US" b="1" dirty="0">
              <a:solidFill>
                <a:srgbClr val="333333"/>
              </a:solidFill>
              <a:latin typeface="-apple-system"/>
            </a:endParaRPr>
          </a:p>
          <a:p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871" y="4432851"/>
            <a:ext cx="5473148" cy="13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5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34600" cy="57909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Contents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9885"/>
            <a:ext cx="10515600" cy="5260975"/>
          </a:xfrm>
        </p:spPr>
        <p:txBody>
          <a:bodyPr>
            <a:normAutofit/>
          </a:bodyPr>
          <a:lstStyle/>
          <a:p>
            <a:r>
              <a:rPr lang="en-US" sz="2000" dirty="0"/>
              <a:t>Core Layers: Dense, Activation, Dropout, Flatten, Reshape, Permute, Merge, Activity Regularization, Masking, Highway, </a:t>
            </a:r>
            <a:r>
              <a:rPr lang="en-US" sz="2000" dirty="0" err="1"/>
              <a:t>MaxoutDense</a:t>
            </a:r>
            <a:endParaRPr lang="en-US" sz="2000" dirty="0"/>
          </a:p>
          <a:p>
            <a:r>
              <a:rPr lang="en-US" sz="2000" dirty="0"/>
              <a:t>Convolutional Layers: Convolutional1D/2D/3D, </a:t>
            </a:r>
            <a:r>
              <a:rPr lang="en-US" sz="2000" dirty="0" err="1"/>
              <a:t>Atrous</a:t>
            </a:r>
            <a:r>
              <a:rPr lang="en-US" sz="2000" dirty="0"/>
              <a:t> Convolution1D/2D,  Separable Convolution2D, Deconvolution2D, Cropping 1D/2D/3D, </a:t>
            </a:r>
            <a:r>
              <a:rPr lang="en-US" sz="2000" dirty="0" err="1"/>
              <a:t>UpSampling</a:t>
            </a:r>
            <a:r>
              <a:rPr lang="en-US" sz="2000" dirty="0"/>
              <a:t> 1D/2D/3D, ZeroPadding1D/2D/3D </a:t>
            </a:r>
          </a:p>
          <a:p>
            <a:r>
              <a:rPr lang="en-US" sz="2000" dirty="0"/>
              <a:t>Pooling Layers: MaxPooling1D/2D/3D, AveragePooling1D/2D/3D, GlobalMaxPooling1D/2D, GlobalAveragePooling1D/2D</a:t>
            </a:r>
          </a:p>
          <a:p>
            <a:r>
              <a:rPr lang="en-US" sz="2000" dirty="0"/>
              <a:t>Locally Connected Layers: LocallyConnected1D/2D</a:t>
            </a:r>
          </a:p>
          <a:p>
            <a:r>
              <a:rPr lang="en-US" sz="2000" dirty="0"/>
              <a:t>Recurrent Layers: Recurrent, </a:t>
            </a:r>
            <a:r>
              <a:rPr lang="en-US" sz="2000" dirty="0" err="1"/>
              <a:t>SimpleRNN</a:t>
            </a:r>
            <a:r>
              <a:rPr lang="en-US" sz="2000" dirty="0"/>
              <a:t>, GRU, LSTM</a:t>
            </a:r>
          </a:p>
          <a:p>
            <a:r>
              <a:rPr lang="en-US" sz="2000" dirty="0"/>
              <a:t>Embedding Layers</a:t>
            </a:r>
          </a:p>
          <a:p>
            <a:r>
              <a:rPr lang="en-US" sz="2000" dirty="0"/>
              <a:t>Advanced Activation Layers: </a:t>
            </a:r>
            <a:r>
              <a:rPr lang="en-US" sz="2000" dirty="0" err="1"/>
              <a:t>LeakyReLU</a:t>
            </a:r>
            <a:r>
              <a:rPr lang="en-US" sz="2000" dirty="0"/>
              <a:t>, </a:t>
            </a:r>
            <a:r>
              <a:rPr lang="en-US" sz="2000" dirty="0" err="1"/>
              <a:t>PRelu</a:t>
            </a:r>
            <a:r>
              <a:rPr lang="en-US" sz="2000" dirty="0"/>
              <a:t>, ELU, </a:t>
            </a:r>
            <a:r>
              <a:rPr lang="en-US" sz="2000" dirty="0" err="1"/>
              <a:t>ParametricSoftplus</a:t>
            </a:r>
            <a:r>
              <a:rPr lang="en-US" sz="2000" dirty="0"/>
              <a:t>, </a:t>
            </a:r>
            <a:r>
              <a:rPr lang="en-US" sz="2000" dirty="0" err="1"/>
              <a:t>ThresholdReLU</a:t>
            </a:r>
            <a:endParaRPr lang="en-US" sz="2000" dirty="0"/>
          </a:p>
          <a:p>
            <a:r>
              <a:rPr lang="en-US" sz="2000" dirty="0"/>
              <a:t>Normalization Layers: Batch Normalization </a:t>
            </a:r>
          </a:p>
          <a:p>
            <a:r>
              <a:rPr lang="en-US" sz="2000" dirty="0"/>
              <a:t>Noise Layers: Gaussian Layers, </a:t>
            </a:r>
            <a:r>
              <a:rPr lang="en-US" sz="2000" dirty="0" err="1"/>
              <a:t>GuassianDropout</a:t>
            </a:r>
            <a:endParaRPr lang="en-US" sz="2000" dirty="0"/>
          </a:p>
          <a:p>
            <a:r>
              <a:rPr lang="en-US" sz="2000" dirty="0"/>
              <a:t>Wrapper Layers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741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layers?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Models in </a:t>
            </a:r>
            <a:r>
              <a:rPr lang="en-US" sz="2400" dirty="0" err="1"/>
              <a:t>Keras</a:t>
            </a:r>
            <a:r>
              <a:rPr lang="en-US" sz="2400" dirty="0"/>
              <a:t> are defined as a sequence of layers</a:t>
            </a:r>
          </a:p>
          <a:p>
            <a:r>
              <a:rPr lang="en-US" sz="2400" dirty="0"/>
              <a:t>We create a Sequential model and add </a:t>
            </a:r>
          </a:p>
          <a:p>
            <a:pPr marL="0" indent="0">
              <a:buNone/>
            </a:pPr>
            <a:r>
              <a:rPr lang="en-US" sz="2400" dirty="0"/>
              <a:t>layers one at a time until we are happy</a:t>
            </a:r>
          </a:p>
          <a:p>
            <a:pPr marL="0" indent="0">
              <a:buNone/>
            </a:pPr>
            <a:r>
              <a:rPr lang="en-US" sz="2400" dirty="0"/>
              <a:t>with our network topology</a:t>
            </a:r>
          </a:p>
          <a:p>
            <a:r>
              <a:rPr lang="en-US" sz="2400" dirty="0"/>
              <a:t>Defining the number of layers </a:t>
            </a:r>
          </a:p>
          <a:p>
            <a:pPr marL="0" indent="0">
              <a:buNone/>
            </a:pPr>
            <a:r>
              <a:rPr lang="en-US" sz="2400" dirty="0"/>
              <a:t>and their types are heuristics that</a:t>
            </a:r>
          </a:p>
          <a:p>
            <a:pPr marL="0" indent="0">
              <a:buNone/>
            </a:pPr>
            <a:r>
              <a:rPr lang="en-US" sz="2400" dirty="0"/>
              <a:t>we can use and often the best network </a:t>
            </a:r>
          </a:p>
          <a:p>
            <a:pPr marL="0" indent="0">
              <a:buNone/>
            </a:pPr>
            <a:r>
              <a:rPr lang="en-US" sz="2400" dirty="0"/>
              <a:t>structure is found through a process </a:t>
            </a:r>
          </a:p>
          <a:p>
            <a:pPr marL="0" indent="0">
              <a:buNone/>
            </a:pPr>
            <a:r>
              <a:rPr lang="en-US" sz="2400" dirty="0"/>
              <a:t>of trial and error experimentation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774" y="2801383"/>
            <a:ext cx="4710113" cy="322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13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Layers – Methods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/>
              <a:t>layer.get_weights</a:t>
            </a:r>
            <a:r>
              <a:rPr lang="en-US" sz="2400" dirty="0"/>
              <a:t>() : Returns the weights of the layer as a </a:t>
            </a:r>
            <a:r>
              <a:rPr lang="en-US" sz="2400" dirty="0" err="1"/>
              <a:t>numpy</a:t>
            </a:r>
            <a:r>
              <a:rPr lang="en-US" sz="2400" dirty="0"/>
              <a:t> array</a:t>
            </a:r>
          </a:p>
          <a:p>
            <a:pPr marL="0" indent="0">
              <a:buNone/>
            </a:pPr>
            <a:r>
              <a:rPr lang="en-US" sz="2400" dirty="0" err="1"/>
              <a:t>layer.set_weights</a:t>
            </a:r>
            <a:r>
              <a:rPr lang="en-US" sz="2400" dirty="0"/>
              <a:t>(weights) : sets the weight of layer with an input array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If a layer has a single node (i.e. if it isn't a shared layer), you can get its input tensor, output tensor, input </a:t>
            </a:r>
            <a:r>
              <a:rPr lang="en-US" sz="2400" dirty="0" err="1"/>
              <a:t>shap</a:t>
            </a:r>
            <a:r>
              <a:rPr lang="en-US" sz="2400" dirty="0"/>
              <a:t> and output shape via:</a:t>
            </a:r>
          </a:p>
          <a:p>
            <a:pPr marL="0" indent="0">
              <a:buNone/>
            </a:pPr>
            <a:r>
              <a:rPr lang="en-US" sz="2400" dirty="0" err="1"/>
              <a:t>layer.input</a:t>
            </a:r>
            <a:r>
              <a:rPr lang="en-US" sz="2400" dirty="0"/>
              <a:t>, </a:t>
            </a:r>
            <a:r>
              <a:rPr lang="en-US" sz="2400" dirty="0" err="1"/>
              <a:t>layer.output</a:t>
            </a:r>
            <a:r>
              <a:rPr lang="en-US" sz="2400" dirty="0"/>
              <a:t>, </a:t>
            </a:r>
            <a:r>
              <a:rPr lang="en-US" sz="2400" dirty="0" err="1"/>
              <a:t>layer.input_shape</a:t>
            </a:r>
            <a:r>
              <a:rPr lang="en-US" sz="2400" dirty="0"/>
              <a:t>, </a:t>
            </a:r>
            <a:r>
              <a:rPr lang="en-US" sz="2400" dirty="0" err="1"/>
              <a:t>layer.output_shape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083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176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Core Layers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7816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Dense Layer </a:t>
            </a:r>
            <a:r>
              <a:rPr lang="en-US" sz="2000" dirty="0"/>
              <a:t>- Just your regular fully connected NN layer.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FF0000"/>
                </a:solidFill>
              </a:rPr>
              <a:t>keras.layers.core.Dense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dirty="0" err="1">
                <a:solidFill>
                  <a:srgbClr val="FF0000"/>
                </a:solidFill>
              </a:rPr>
              <a:t>output_dim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init</a:t>
            </a:r>
            <a:r>
              <a:rPr lang="en-US" sz="1600" dirty="0">
                <a:solidFill>
                  <a:srgbClr val="FF0000"/>
                </a:solidFill>
              </a:rPr>
              <a:t>='</a:t>
            </a:r>
            <a:r>
              <a:rPr lang="en-US" sz="1600" dirty="0" err="1">
                <a:solidFill>
                  <a:srgbClr val="FF0000"/>
                </a:solidFill>
              </a:rPr>
              <a:t>glorot_uniform</a:t>
            </a:r>
            <a:r>
              <a:rPr lang="en-US" sz="1600" dirty="0">
                <a:solidFill>
                  <a:srgbClr val="FF0000"/>
                </a:solidFill>
              </a:rPr>
              <a:t>', activation=</a:t>
            </a:r>
            <a:r>
              <a:rPr lang="en-US" sz="1600" b="1" dirty="0">
                <a:solidFill>
                  <a:srgbClr val="FF0000"/>
                </a:solidFill>
              </a:rPr>
              <a:t>None</a:t>
            </a:r>
            <a:r>
              <a:rPr lang="en-US" sz="1600" dirty="0">
                <a:solidFill>
                  <a:srgbClr val="FF0000"/>
                </a:solidFill>
              </a:rPr>
              <a:t>, weights=</a:t>
            </a:r>
            <a:r>
              <a:rPr lang="en-US" sz="1600" b="1" dirty="0">
                <a:solidFill>
                  <a:srgbClr val="FF0000"/>
                </a:solidFill>
              </a:rPr>
              <a:t>None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W_regularizer</a:t>
            </a:r>
            <a:r>
              <a:rPr lang="en-US" sz="1600" dirty="0">
                <a:solidFill>
                  <a:srgbClr val="FF0000"/>
                </a:solidFill>
              </a:rPr>
              <a:t>=</a:t>
            </a:r>
            <a:r>
              <a:rPr lang="en-US" sz="1600" b="1" dirty="0">
                <a:solidFill>
                  <a:srgbClr val="FF0000"/>
                </a:solidFill>
              </a:rPr>
              <a:t>None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b_regularizer</a:t>
            </a:r>
            <a:r>
              <a:rPr lang="en-US" sz="1600" dirty="0">
                <a:solidFill>
                  <a:srgbClr val="FF0000"/>
                </a:solidFill>
              </a:rPr>
              <a:t>=</a:t>
            </a:r>
            <a:r>
              <a:rPr lang="en-US" sz="1600" b="1" dirty="0">
                <a:solidFill>
                  <a:srgbClr val="FF0000"/>
                </a:solidFill>
              </a:rPr>
              <a:t>None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activity_regularizer</a:t>
            </a:r>
            <a:r>
              <a:rPr lang="en-US" sz="1600" dirty="0">
                <a:solidFill>
                  <a:srgbClr val="FF0000"/>
                </a:solidFill>
              </a:rPr>
              <a:t>=</a:t>
            </a:r>
            <a:r>
              <a:rPr lang="en-US" sz="1600" b="1" dirty="0">
                <a:solidFill>
                  <a:srgbClr val="FF0000"/>
                </a:solidFill>
              </a:rPr>
              <a:t>None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W_constraint</a:t>
            </a:r>
            <a:r>
              <a:rPr lang="en-US" sz="1600" dirty="0">
                <a:solidFill>
                  <a:srgbClr val="FF0000"/>
                </a:solidFill>
              </a:rPr>
              <a:t>=</a:t>
            </a:r>
            <a:r>
              <a:rPr lang="en-US" sz="1600" b="1" dirty="0">
                <a:solidFill>
                  <a:srgbClr val="FF0000"/>
                </a:solidFill>
              </a:rPr>
              <a:t>None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b_constraint</a:t>
            </a:r>
            <a:r>
              <a:rPr lang="en-US" sz="1600" dirty="0">
                <a:solidFill>
                  <a:srgbClr val="FF0000"/>
                </a:solidFill>
              </a:rPr>
              <a:t>=</a:t>
            </a:r>
            <a:r>
              <a:rPr lang="en-US" sz="1600" b="1" dirty="0">
                <a:solidFill>
                  <a:srgbClr val="FF0000"/>
                </a:solidFill>
              </a:rPr>
              <a:t>None</a:t>
            </a:r>
            <a:r>
              <a:rPr lang="en-US" sz="1600" dirty="0">
                <a:solidFill>
                  <a:srgbClr val="FF0000"/>
                </a:solidFill>
              </a:rPr>
              <a:t>, bias=</a:t>
            </a:r>
            <a:r>
              <a:rPr lang="en-US" sz="1600" b="1" dirty="0">
                <a:solidFill>
                  <a:srgbClr val="FF0000"/>
                </a:solidFill>
              </a:rPr>
              <a:t>True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input_dim</a:t>
            </a:r>
            <a:r>
              <a:rPr lang="en-US" sz="1600" dirty="0">
                <a:solidFill>
                  <a:srgbClr val="FF0000"/>
                </a:solidFill>
              </a:rPr>
              <a:t>=</a:t>
            </a:r>
            <a:r>
              <a:rPr lang="en-US" sz="1600" b="1" dirty="0">
                <a:solidFill>
                  <a:srgbClr val="FF0000"/>
                </a:solidFill>
              </a:rPr>
              <a:t>None)</a:t>
            </a:r>
            <a:endParaRPr lang="en-US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400" dirty="0"/>
              <a:t>Arguments:</a:t>
            </a:r>
          </a:p>
          <a:p>
            <a:pPr marL="0" indent="0">
              <a:buNone/>
            </a:pPr>
            <a:r>
              <a:rPr lang="en-US" sz="1400" b="1" dirty="0" err="1"/>
              <a:t>output_dim</a:t>
            </a:r>
            <a:r>
              <a:rPr lang="en-US" sz="1400" b="1" dirty="0"/>
              <a:t>: </a:t>
            </a:r>
            <a:r>
              <a:rPr lang="en-US" sz="1400" dirty="0" err="1"/>
              <a:t>int</a:t>
            </a:r>
            <a:r>
              <a:rPr lang="en-US" sz="1400" dirty="0"/>
              <a:t> &gt; 0</a:t>
            </a:r>
          </a:p>
          <a:p>
            <a:pPr marL="0" indent="0">
              <a:buNone/>
            </a:pPr>
            <a:r>
              <a:rPr lang="en-US" sz="1400" b="1" dirty="0" err="1"/>
              <a:t>init</a:t>
            </a:r>
            <a:r>
              <a:rPr lang="en-US" sz="1400" dirty="0"/>
              <a:t>: name of initialization function </a:t>
            </a:r>
          </a:p>
          <a:p>
            <a:pPr marL="0" indent="0">
              <a:buNone/>
            </a:pPr>
            <a:r>
              <a:rPr lang="en-US" sz="1400" b="1" dirty="0"/>
              <a:t>activation</a:t>
            </a:r>
            <a:r>
              <a:rPr lang="en-US" sz="1400" dirty="0"/>
              <a:t>: name of activation function to use . Default: Linear Activation(</a:t>
            </a:r>
            <a:r>
              <a:rPr lang="en-US" sz="1400" dirty="0" err="1"/>
              <a:t>ie</a:t>
            </a:r>
            <a:r>
              <a:rPr lang="en-US" sz="1400" dirty="0"/>
              <a:t>. "linear" activation: a(x) = x)</a:t>
            </a:r>
          </a:p>
          <a:p>
            <a:pPr marL="0" indent="0">
              <a:buNone/>
            </a:pPr>
            <a:r>
              <a:rPr lang="en-US" sz="1400" b="1" dirty="0"/>
              <a:t>weights</a:t>
            </a:r>
            <a:r>
              <a:rPr lang="en-US" sz="1400" dirty="0"/>
              <a:t>: list of </a:t>
            </a:r>
            <a:r>
              <a:rPr lang="en-US" sz="1400" dirty="0" err="1"/>
              <a:t>Numpy</a:t>
            </a:r>
            <a:r>
              <a:rPr lang="en-US" sz="1400" dirty="0"/>
              <a:t> arrays to set as initial weights</a:t>
            </a:r>
          </a:p>
          <a:p>
            <a:pPr marL="0" indent="0">
              <a:buNone/>
            </a:pPr>
            <a:r>
              <a:rPr lang="en-US" sz="1400" b="1" dirty="0" err="1"/>
              <a:t>W_regularizer</a:t>
            </a:r>
            <a:r>
              <a:rPr lang="en-US" sz="1400" dirty="0"/>
              <a:t>: instance of </a:t>
            </a:r>
            <a:r>
              <a:rPr lang="en-US" sz="1400" dirty="0" err="1">
                <a:hlinkClick r:id="rId2"/>
              </a:rPr>
              <a:t>WeightRegularizer</a:t>
            </a:r>
            <a:r>
              <a:rPr lang="en-US" sz="1400" dirty="0"/>
              <a:t> (</a:t>
            </a:r>
            <a:r>
              <a:rPr lang="en-US" sz="1400" dirty="0" err="1"/>
              <a:t>eg</a:t>
            </a:r>
            <a:r>
              <a:rPr lang="en-US" sz="1400" dirty="0"/>
              <a:t>. L1 or L2 regularization), applied to the main weights matrix</a:t>
            </a:r>
          </a:p>
          <a:p>
            <a:pPr marL="0" indent="0">
              <a:buNone/>
            </a:pPr>
            <a:r>
              <a:rPr lang="en-US" sz="1400" b="1" dirty="0" err="1"/>
              <a:t>b_regularizer</a:t>
            </a:r>
            <a:r>
              <a:rPr lang="en-US" sz="1400" dirty="0"/>
              <a:t>: instance of </a:t>
            </a:r>
            <a:r>
              <a:rPr lang="en-US" sz="1400" dirty="0" err="1">
                <a:hlinkClick r:id="rId2"/>
              </a:rPr>
              <a:t>WeightRegularizer</a:t>
            </a:r>
            <a:r>
              <a:rPr lang="en-US" sz="1400" dirty="0"/>
              <a:t>, applied to the bias</a:t>
            </a:r>
          </a:p>
          <a:p>
            <a:pPr marL="0" indent="0">
              <a:buNone/>
            </a:pPr>
            <a:r>
              <a:rPr lang="en-US" sz="1400" b="1" dirty="0" err="1"/>
              <a:t>activity_regularizer</a:t>
            </a:r>
            <a:r>
              <a:rPr lang="en-US" sz="1400" dirty="0"/>
              <a:t>: instance of </a:t>
            </a:r>
            <a:r>
              <a:rPr lang="en-US" sz="1400" dirty="0" err="1">
                <a:hlinkClick r:id="rId2"/>
              </a:rPr>
              <a:t>ActivityRegularizer</a:t>
            </a:r>
            <a:r>
              <a:rPr lang="en-US" sz="1400" dirty="0"/>
              <a:t>, applied to the network output</a:t>
            </a:r>
          </a:p>
          <a:p>
            <a:pPr marL="0" indent="0">
              <a:buNone/>
            </a:pPr>
            <a:r>
              <a:rPr lang="en-US" sz="1400" b="1" dirty="0" err="1"/>
              <a:t>W_constraint</a:t>
            </a:r>
            <a:r>
              <a:rPr lang="en-US" sz="1400" dirty="0"/>
              <a:t>: instance of the </a:t>
            </a:r>
            <a:r>
              <a:rPr lang="en-US" sz="1400" dirty="0">
                <a:hlinkClick r:id="rId3"/>
              </a:rPr>
              <a:t>constraints</a:t>
            </a:r>
            <a:r>
              <a:rPr lang="en-US" sz="1400" dirty="0"/>
              <a:t> module (</a:t>
            </a:r>
            <a:r>
              <a:rPr lang="en-US" sz="1400" dirty="0" err="1"/>
              <a:t>eg</a:t>
            </a:r>
            <a:r>
              <a:rPr lang="en-US" sz="1400" dirty="0"/>
              <a:t>. </a:t>
            </a:r>
            <a:r>
              <a:rPr lang="en-US" sz="1400" dirty="0" err="1"/>
              <a:t>maxnorm</a:t>
            </a:r>
            <a:r>
              <a:rPr lang="en-US" sz="1400" dirty="0"/>
              <a:t>, </a:t>
            </a:r>
            <a:r>
              <a:rPr lang="en-US" sz="1400" dirty="0" err="1"/>
              <a:t>nonneg</a:t>
            </a:r>
            <a:r>
              <a:rPr lang="en-US" sz="1400" dirty="0"/>
              <a:t>), applied to the main weights matrix</a:t>
            </a:r>
          </a:p>
          <a:p>
            <a:pPr marL="0" indent="0">
              <a:buNone/>
            </a:pPr>
            <a:r>
              <a:rPr lang="en-US" sz="1400" b="1" dirty="0" err="1"/>
              <a:t>b_constraint</a:t>
            </a:r>
            <a:r>
              <a:rPr lang="en-US" sz="1400" dirty="0"/>
              <a:t>: instance of the </a:t>
            </a:r>
            <a:r>
              <a:rPr lang="en-US" sz="1400" dirty="0">
                <a:hlinkClick r:id="rId3"/>
              </a:rPr>
              <a:t>constraints</a:t>
            </a:r>
            <a:r>
              <a:rPr lang="en-US" sz="1400" dirty="0"/>
              <a:t> module, applied to the bias</a:t>
            </a:r>
          </a:p>
          <a:p>
            <a:pPr marL="0" indent="0">
              <a:buNone/>
            </a:pPr>
            <a:r>
              <a:rPr lang="en-US" sz="1400" b="1" dirty="0"/>
              <a:t>bias</a:t>
            </a:r>
            <a:r>
              <a:rPr lang="en-US" sz="1400" dirty="0"/>
              <a:t>: whether to include a bias (i.e. make the layer affine rather than linear)</a:t>
            </a:r>
          </a:p>
          <a:p>
            <a:pPr marL="0" indent="0">
              <a:buNone/>
            </a:pPr>
            <a:r>
              <a:rPr lang="en-US" sz="1400" b="1" dirty="0" err="1"/>
              <a:t>input_dim</a:t>
            </a:r>
            <a:r>
              <a:rPr lang="en-US" sz="1400" dirty="0"/>
              <a:t>: dimensionality of the input (integer).</a:t>
            </a:r>
          </a:p>
          <a:p>
            <a:pPr marL="0" indent="0">
              <a:buNone/>
            </a:pPr>
            <a:r>
              <a:rPr lang="en-US" sz="1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4370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58686" y="390182"/>
            <a:ext cx="10515600" cy="623921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>
                <a:solidFill>
                  <a:srgbClr val="404040"/>
                </a:solidFill>
                <a:latin typeface="Calibri "/>
              </a:rPr>
              <a:t>Activation: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 err="1">
                <a:solidFill>
                  <a:srgbClr val="333333"/>
                </a:solidFill>
                <a:latin typeface="Calibri "/>
                <a:cs typeface="Courier New" panose="02070309020205020404" pitchFamily="49" charset="0"/>
              </a:rPr>
              <a:t>keras.layers.core.Activation</a:t>
            </a:r>
            <a:r>
              <a:rPr lang="en-US" altLang="en-US" sz="1600" dirty="0">
                <a:solidFill>
                  <a:srgbClr val="333333"/>
                </a:solidFill>
                <a:latin typeface="Calibri 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FF0000"/>
                </a:solidFill>
                <a:latin typeface="Calibri "/>
              </a:rPr>
              <a:t>name of activation function to use</a:t>
            </a:r>
            <a:r>
              <a:rPr lang="en-US" altLang="en-US" sz="1600" dirty="0">
                <a:solidFill>
                  <a:srgbClr val="333333"/>
                </a:solidFill>
                <a:latin typeface="Calibri "/>
                <a:cs typeface="Courier New" panose="02070309020205020404" pitchFamily="49" charset="0"/>
              </a:rPr>
              <a:t>) </a:t>
            </a:r>
            <a:r>
              <a:rPr lang="en-US" altLang="en-US" sz="1600" dirty="0">
                <a:latin typeface="Calibri "/>
              </a:rPr>
              <a:t>- </a:t>
            </a:r>
            <a:r>
              <a:rPr lang="en-US" altLang="en-US" sz="1600" dirty="0">
                <a:solidFill>
                  <a:srgbClr val="404040"/>
                </a:solidFill>
                <a:latin typeface="Calibri "/>
              </a:rPr>
              <a:t>Applies an activation function to an output</a:t>
            </a:r>
            <a:endParaRPr lang="en-US" altLang="en-US" sz="1600" dirty="0">
              <a:latin typeface="Calibri "/>
            </a:endParaRP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dirty="0" err="1"/>
              <a:t>Softplus,softsign,relu,tanh,sigmoid,hard_sigmoid,linear</a:t>
            </a:r>
            <a:r>
              <a:rPr lang="en-US" sz="2000" dirty="0"/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400" b="1" dirty="0">
              <a:solidFill>
                <a:srgbClr val="333333"/>
              </a:solidFill>
              <a:latin typeface="Calibri 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400" b="1" dirty="0">
              <a:solidFill>
                <a:srgbClr val="333333"/>
              </a:solidFill>
              <a:latin typeface="Calibri 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400" b="1" dirty="0">
              <a:solidFill>
                <a:srgbClr val="333333"/>
              </a:solidFill>
              <a:latin typeface="Calibri 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b="1" dirty="0" err="1">
                <a:solidFill>
                  <a:srgbClr val="333333"/>
                </a:solidFill>
                <a:latin typeface="Calibri "/>
                <a:cs typeface="Courier New" panose="02070309020205020404" pitchFamily="49" charset="0"/>
              </a:rPr>
              <a:t>Droput</a:t>
            </a:r>
            <a:r>
              <a:rPr lang="en-US" sz="1600" b="1" dirty="0">
                <a:solidFill>
                  <a:srgbClr val="333333"/>
                </a:solidFill>
                <a:latin typeface="Calibri "/>
                <a:cs typeface="Courier New" panose="02070309020205020404" pitchFamily="49" charset="0"/>
              </a:rPr>
              <a:t>: </a:t>
            </a:r>
            <a:r>
              <a:rPr lang="en-US" sz="1600" dirty="0" err="1">
                <a:solidFill>
                  <a:srgbClr val="333333"/>
                </a:solidFill>
                <a:latin typeface="Calibri "/>
                <a:cs typeface="Courier New" panose="02070309020205020404" pitchFamily="49" charset="0"/>
              </a:rPr>
              <a:t>keras.layers.core.Dropout</a:t>
            </a:r>
            <a:r>
              <a:rPr lang="en-US" sz="1600" dirty="0">
                <a:solidFill>
                  <a:srgbClr val="333333"/>
                </a:solidFill>
                <a:latin typeface="Calibri 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alibri "/>
                <a:cs typeface="Courier New" panose="02070309020205020404" pitchFamily="49" charset="0"/>
              </a:rPr>
              <a:t>p) float between 0 and 1. Fraction of the input units to drop.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333333"/>
                </a:solidFill>
                <a:latin typeface="Calibri "/>
                <a:cs typeface="Courier New" panose="02070309020205020404" pitchFamily="49" charset="0"/>
              </a:rPr>
              <a:t>Dropout consists in randomly setting a fraction p of input units to 0 . </a:t>
            </a:r>
            <a:r>
              <a:rPr lang="en-US" altLang="en-US" sz="1600" dirty="0" err="1">
                <a:solidFill>
                  <a:srgbClr val="333333"/>
                </a:solidFill>
                <a:latin typeface="Calibri "/>
                <a:cs typeface="Courier New" panose="02070309020205020404" pitchFamily="49" charset="0"/>
              </a:rPr>
              <a:t>i.e</a:t>
            </a:r>
            <a:r>
              <a:rPr lang="en-US" altLang="en-US" sz="1600" dirty="0">
                <a:solidFill>
                  <a:srgbClr val="333333"/>
                </a:solidFill>
                <a:latin typeface="Calibri 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333333"/>
                </a:solidFill>
                <a:latin typeface="Calibri "/>
                <a:cs typeface="Courier New" panose="02070309020205020404" pitchFamily="49" charset="0"/>
              </a:rPr>
              <a:t>deactivate certain units (neurons) in a layer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dirty="0">
              <a:solidFill>
                <a:srgbClr val="333333"/>
              </a:solidFill>
              <a:latin typeface="Calibri 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dirty="0">
              <a:solidFill>
                <a:srgbClr val="333333"/>
              </a:solidFill>
              <a:latin typeface="Calibri 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dirty="0">
              <a:solidFill>
                <a:srgbClr val="333333"/>
              </a:solidFill>
              <a:latin typeface="Calibri 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780" y="2771704"/>
            <a:ext cx="4267872" cy="15315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199" y="3080574"/>
            <a:ext cx="497619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 dirty="0">
                <a:solidFill>
                  <a:srgbClr val="333333"/>
                </a:solidFill>
                <a:latin typeface="Calibri "/>
                <a:cs typeface="Courier New" panose="02070309020205020404" pitchFamily="49" charset="0"/>
              </a:rPr>
              <a:t>Flatten</a:t>
            </a:r>
            <a:r>
              <a:rPr lang="en-US" altLang="en-US" sz="1600" dirty="0">
                <a:solidFill>
                  <a:srgbClr val="333333"/>
                </a:solidFill>
                <a:latin typeface="Calibri "/>
                <a:cs typeface="Courier New" panose="02070309020205020404" pitchFamily="49" charset="0"/>
              </a:rPr>
              <a:t> : </a:t>
            </a:r>
            <a:r>
              <a:rPr lang="en-US" altLang="en-US" sz="1600" dirty="0" err="1">
                <a:solidFill>
                  <a:srgbClr val="333333"/>
                </a:solidFill>
                <a:latin typeface="Calibri "/>
                <a:cs typeface="Courier New" panose="02070309020205020404" pitchFamily="49" charset="0"/>
              </a:rPr>
              <a:t>keras.layers.core.Flatten</a:t>
            </a:r>
            <a:r>
              <a:rPr lang="en-US" altLang="en-US" sz="1600" dirty="0">
                <a:solidFill>
                  <a:srgbClr val="333333"/>
                </a:solidFill>
                <a:latin typeface="Calibri "/>
                <a:cs typeface="Courier New" panose="02070309020205020404" pitchFamily="49" charset="0"/>
              </a:rPr>
              <a:t>() - </a:t>
            </a:r>
            <a:r>
              <a:rPr lang="en-US" sz="1600" dirty="0">
                <a:solidFill>
                  <a:srgbClr val="333333"/>
                </a:solidFill>
                <a:latin typeface="Calibri "/>
                <a:cs typeface="Courier New" panose="02070309020205020404" pitchFamily="49" charset="0"/>
              </a:rPr>
              <a:t>Flattens the input. Does not affect the batch size.</a:t>
            </a:r>
          </a:p>
          <a:p>
            <a:endParaRPr lang="en-US" sz="1400" dirty="0">
              <a:solidFill>
                <a:srgbClr val="333333"/>
              </a:solidFill>
              <a:latin typeface="Calibri "/>
              <a:cs typeface="Courier New" panose="02070309020205020404" pitchFamily="49" charset="0"/>
            </a:endParaRPr>
          </a:p>
          <a:p>
            <a:endParaRPr lang="en-US" sz="1400" dirty="0">
              <a:solidFill>
                <a:srgbClr val="333333"/>
              </a:solidFill>
              <a:latin typeface="Calibri 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8199" y="4854987"/>
            <a:ext cx="497619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>
                <a:solidFill>
                  <a:srgbClr val="333333"/>
                </a:solidFill>
                <a:latin typeface="Calibri "/>
                <a:cs typeface="Courier New" panose="02070309020205020404" pitchFamily="49" charset="0"/>
              </a:rPr>
              <a:t>Reshape</a:t>
            </a:r>
            <a:r>
              <a:rPr lang="en-US" altLang="en-US" sz="1400" dirty="0">
                <a:solidFill>
                  <a:srgbClr val="333333"/>
                </a:solidFill>
                <a:latin typeface="Calibri "/>
                <a:cs typeface="Courier New" panose="02070309020205020404" pitchFamily="49" charset="0"/>
              </a:rPr>
              <a:t>: </a:t>
            </a:r>
            <a:r>
              <a:rPr lang="en-US" dirty="0" err="1"/>
              <a:t>keras.layers.core.Reshape</a:t>
            </a:r>
            <a:r>
              <a:rPr lang="en-US" dirty="0"/>
              <a:t>(</a:t>
            </a:r>
            <a:r>
              <a:rPr lang="en-US" dirty="0" err="1"/>
              <a:t>target_shape</a:t>
            </a:r>
            <a:r>
              <a:rPr lang="en-US" dirty="0"/>
              <a:t>)</a:t>
            </a:r>
          </a:p>
          <a:p>
            <a:r>
              <a:rPr lang="en-US" dirty="0"/>
              <a:t>Reshapes an output to a certain shape.</a:t>
            </a:r>
            <a:endParaRPr lang="en-US" sz="1400" dirty="0">
              <a:solidFill>
                <a:srgbClr val="333333"/>
              </a:solidFill>
              <a:latin typeface="Calibri "/>
              <a:cs typeface="Courier New" panose="02070309020205020404" pitchFamily="49" charset="0"/>
            </a:endParaRPr>
          </a:p>
          <a:p>
            <a:endParaRPr lang="en-US" sz="1400" dirty="0">
              <a:solidFill>
                <a:srgbClr val="333333"/>
              </a:solidFill>
              <a:latin typeface="Calibri 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780" y="4626942"/>
            <a:ext cx="4413086" cy="168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548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539" y="457200"/>
            <a:ext cx="11310730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solidFill>
                  <a:srgbClr val="404040"/>
                </a:solidFill>
              </a:rPr>
              <a:t>RepeatVector</a:t>
            </a:r>
            <a:r>
              <a:rPr lang="en-US" altLang="en-US" b="1" dirty="0">
                <a:solidFill>
                  <a:srgbClr val="404040"/>
                </a:solidFill>
              </a:rPr>
              <a:t> </a:t>
            </a:r>
            <a:r>
              <a:rPr lang="en-US" altLang="en-US" dirty="0">
                <a:solidFill>
                  <a:srgbClr val="404040"/>
                </a:solidFill>
              </a:rPr>
              <a:t>- </a:t>
            </a:r>
            <a:r>
              <a:rPr lang="en-US" altLang="en-US" dirty="0" err="1">
                <a:solidFill>
                  <a:srgbClr val="404040"/>
                </a:solidFill>
              </a:rPr>
              <a:t>keras.layers.core.RepeatVector</a:t>
            </a:r>
            <a:r>
              <a:rPr lang="en-US" altLang="en-US" dirty="0">
                <a:solidFill>
                  <a:srgbClr val="404040"/>
                </a:solidFill>
              </a:rPr>
              <a:t>(n) – Number of times to repeat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Merge : </a:t>
            </a:r>
            <a:r>
              <a:rPr lang="en-US" altLang="en-US" dirty="0">
                <a:solidFill>
                  <a:srgbClr val="404040"/>
                </a:solidFill>
              </a:rPr>
              <a:t>A </a:t>
            </a:r>
            <a:r>
              <a:rPr lang="en-US" altLang="en-US" dirty="0">
                <a:solidFill>
                  <a:srgbClr val="9E0F00"/>
                </a:solidFill>
              </a:rPr>
              <a:t>Merge</a:t>
            </a:r>
            <a:r>
              <a:rPr lang="en-US" altLang="en-US" dirty="0">
                <a:solidFill>
                  <a:srgbClr val="404040"/>
                </a:solidFill>
              </a:rPr>
              <a:t> layer can be used to merge a list of tensors into a single tensor, following some merge </a:t>
            </a:r>
            <a:r>
              <a:rPr lang="en-US" altLang="en-US" dirty="0">
                <a:solidFill>
                  <a:srgbClr val="9E0F00"/>
                </a:solidFill>
              </a:rPr>
              <a:t>mode</a:t>
            </a:r>
            <a:r>
              <a:rPr lang="en-US" altLang="en-US" dirty="0">
                <a:solidFill>
                  <a:srgbClr val="404040"/>
                </a:solidFill>
                <a:latin typeface="Lato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model1 = Sequential() model1.add(Dense(32, </a:t>
            </a:r>
            <a:r>
              <a:rPr lang="en-US" sz="1600" dirty="0" err="1"/>
              <a:t>input_dim</a:t>
            </a:r>
            <a:r>
              <a:rPr lang="en-US" sz="1600" dirty="0"/>
              <a:t>=32))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model2 = Sequential() model2.add(Dense(32, </a:t>
            </a:r>
            <a:r>
              <a:rPr lang="en-US" sz="1600" dirty="0" err="1"/>
              <a:t>input_dim</a:t>
            </a:r>
            <a:r>
              <a:rPr lang="en-US" sz="1600" dirty="0"/>
              <a:t>=32))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/>
              <a:t>merged_model</a:t>
            </a:r>
            <a:r>
              <a:rPr lang="en-US" sz="1600" dirty="0"/>
              <a:t> = Sequential()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/>
              <a:t>merged_model.add</a:t>
            </a:r>
            <a:r>
              <a:rPr lang="en-US" sz="1600" dirty="0"/>
              <a:t>(Merge([model1, model2], mode='</a:t>
            </a:r>
            <a:r>
              <a:rPr lang="en-US" sz="1600" dirty="0" err="1"/>
              <a:t>concat</a:t>
            </a:r>
            <a:r>
              <a:rPr lang="en-US" sz="1600" dirty="0"/>
              <a:t>', </a:t>
            </a:r>
            <a:r>
              <a:rPr lang="en-US" sz="1600" dirty="0" err="1"/>
              <a:t>concat_axis</a:t>
            </a:r>
            <a:r>
              <a:rPr lang="en-US" sz="1600" dirty="0"/>
              <a:t>=1))</a:t>
            </a:r>
            <a:endParaRPr lang="en-US" sz="1600" b="1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Mode</a:t>
            </a:r>
            <a:r>
              <a:rPr lang="en-US" dirty="0"/>
              <a:t>: 'sum', '</a:t>
            </a:r>
            <a:r>
              <a:rPr lang="en-US" dirty="0" err="1"/>
              <a:t>mul</a:t>
            </a:r>
            <a:r>
              <a:rPr lang="en-US" dirty="0"/>
              <a:t>', '</a:t>
            </a:r>
            <a:r>
              <a:rPr lang="en-US" dirty="0" err="1"/>
              <a:t>concat</a:t>
            </a:r>
            <a:r>
              <a:rPr lang="en-US" dirty="0"/>
              <a:t>', '</a:t>
            </a:r>
            <a:r>
              <a:rPr lang="en-US" dirty="0" err="1"/>
              <a:t>ave</a:t>
            </a:r>
            <a:r>
              <a:rPr lang="en-US" dirty="0"/>
              <a:t>', 'cos', 'dot', 'max'.</a:t>
            </a:r>
            <a:endParaRPr lang="en-US" altLang="en-US" sz="1400" dirty="0">
              <a:solidFill>
                <a:srgbClr val="333333"/>
              </a:solidFill>
              <a:latin typeface="+mj-lt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/>
              <a:t>ActivityRegularization</a:t>
            </a:r>
            <a:r>
              <a:rPr lang="en-US" b="1" dirty="0"/>
              <a:t> 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keras.layers.core.ActivityRegularization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(l1=</a:t>
            </a:r>
            <a:r>
              <a:rPr lang="en-US" altLang="en-US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0.0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l2=</a:t>
            </a:r>
            <a:r>
              <a:rPr lang="en-US" altLang="en-US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0.0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endParaRPr lang="en-US" altLang="en-US" sz="16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Layer that returns its input unchanged, but applies an update to the cost function based on the activity of the input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r>
              <a:rPr lang="en-US" b="1" dirty="0"/>
              <a:t>Masking</a:t>
            </a:r>
          </a:p>
          <a:p>
            <a:r>
              <a:rPr lang="en-US" dirty="0" err="1"/>
              <a:t>keras.layers.core.Masking</a:t>
            </a:r>
            <a:r>
              <a:rPr lang="en-US" dirty="0"/>
              <a:t>(</a:t>
            </a:r>
            <a:r>
              <a:rPr lang="en-US" dirty="0" err="1"/>
              <a:t>mask_value</a:t>
            </a:r>
            <a:r>
              <a:rPr lang="en-US" dirty="0"/>
              <a:t>=0.0)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404040"/>
                </a:solidFill>
                <a:latin typeface="Lato"/>
              </a:rPr>
              <a:t>Masks an input sequence by using a mask value to identify </a:t>
            </a:r>
            <a:r>
              <a:rPr lang="en-US" altLang="en-US" sz="1600" dirty="0" err="1">
                <a:solidFill>
                  <a:srgbClr val="404040"/>
                </a:solidFill>
                <a:latin typeface="Lato"/>
              </a:rPr>
              <a:t>timesteps</a:t>
            </a:r>
            <a:r>
              <a:rPr lang="en-US" altLang="en-US" sz="1600" dirty="0">
                <a:solidFill>
                  <a:srgbClr val="404040"/>
                </a:solidFill>
                <a:latin typeface="Lato"/>
              </a:rPr>
              <a:t> to be skipped</a:t>
            </a:r>
            <a:endParaRPr lang="en-US" altLang="en-US" sz="1600" dirty="0"/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404040"/>
                </a:solidFill>
                <a:latin typeface="Lato"/>
              </a:rPr>
              <a:t>For each </a:t>
            </a:r>
            <a:r>
              <a:rPr lang="en-US" altLang="en-US" sz="1600" dirty="0" err="1">
                <a:solidFill>
                  <a:srgbClr val="404040"/>
                </a:solidFill>
                <a:latin typeface="Lato"/>
              </a:rPr>
              <a:t>timestep</a:t>
            </a:r>
            <a:r>
              <a:rPr lang="en-US" altLang="en-US" sz="1600" dirty="0">
                <a:solidFill>
                  <a:srgbClr val="404040"/>
                </a:solidFill>
                <a:latin typeface="Lato"/>
              </a:rPr>
              <a:t> in the input tensor (dimension #1 in the tensor), if all values in the input tensor at that </a:t>
            </a:r>
            <a:r>
              <a:rPr lang="en-US" altLang="en-US" sz="1600" dirty="0" err="1">
                <a:solidFill>
                  <a:srgbClr val="404040"/>
                </a:solidFill>
                <a:latin typeface="Lato"/>
              </a:rPr>
              <a:t>timestep</a:t>
            </a:r>
            <a:r>
              <a:rPr lang="en-US" altLang="en-US" sz="1600" dirty="0">
                <a:solidFill>
                  <a:srgbClr val="404040"/>
                </a:solidFill>
                <a:latin typeface="Lato"/>
              </a:rPr>
              <a:t> are equal to </a:t>
            </a:r>
            <a:r>
              <a:rPr lang="en-US" altLang="en-US" sz="1600" dirty="0" err="1">
                <a:solidFill>
                  <a:srgbClr val="9E0F00"/>
                </a:solidFill>
                <a:latin typeface="Consolas" panose="020B0609020204030204" pitchFamily="49" charset="0"/>
              </a:rPr>
              <a:t>mask_value</a:t>
            </a:r>
            <a:r>
              <a:rPr lang="en-US" altLang="en-US" sz="1600" dirty="0">
                <a:solidFill>
                  <a:srgbClr val="404040"/>
                </a:solidFill>
                <a:latin typeface="Lato"/>
              </a:rPr>
              <a:t>, then the </a:t>
            </a:r>
            <a:r>
              <a:rPr lang="en-US" altLang="en-US" sz="1600" dirty="0" err="1">
                <a:solidFill>
                  <a:srgbClr val="404040"/>
                </a:solidFill>
                <a:latin typeface="Lato"/>
              </a:rPr>
              <a:t>timestep</a:t>
            </a:r>
            <a:r>
              <a:rPr lang="en-US" altLang="en-US" sz="1600" dirty="0">
                <a:solidFill>
                  <a:srgbClr val="404040"/>
                </a:solidFill>
                <a:latin typeface="Lato"/>
              </a:rPr>
              <a:t> will masked (skipped) in all downstream layers (as long as they support masking)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404040"/>
                </a:solidFill>
                <a:latin typeface="Lato"/>
              </a:rPr>
              <a:t>If any downstream layer does not support masking yet receives such an input mask, an exception will be raised.</a:t>
            </a:r>
            <a:endParaRPr lang="en-US" altLang="en-US" sz="1600" dirty="0"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b="1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6623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191" y="69574"/>
            <a:ext cx="10568609" cy="1326219"/>
          </a:xfrm>
        </p:spPr>
        <p:txBody>
          <a:bodyPr>
            <a:noAutofit/>
          </a:bodyPr>
          <a:lstStyle/>
          <a:p>
            <a:r>
              <a:rPr lang="en-US" sz="3200" dirty="0"/>
              <a:t>Convolutional Layers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443" y="639104"/>
            <a:ext cx="6848060" cy="27233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318" y="883363"/>
            <a:ext cx="465151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Dimensionality as the number of dimensions the filter is repeated along.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typical 2D convolution applied to an RGB image would have a filter shape of (3, </a:t>
            </a:r>
            <a:r>
              <a:rPr lang="en-US" dirty="0" err="1"/>
              <a:t>filter_height</a:t>
            </a:r>
            <a:r>
              <a:rPr lang="en-US" dirty="0"/>
              <a:t>, </a:t>
            </a:r>
            <a:r>
              <a:rPr lang="en-US" dirty="0" err="1"/>
              <a:t>filter_width</a:t>
            </a:r>
            <a:r>
              <a:rPr lang="en-US" dirty="0"/>
              <a:t>), so it combines information from all channels into a 2D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wanted to process each color separately (and equally), you would use a 3D convolution with filter shape (1, </a:t>
            </a:r>
            <a:r>
              <a:rPr lang="en-US" dirty="0" err="1"/>
              <a:t>filter_height</a:t>
            </a:r>
            <a:r>
              <a:rPr lang="en-US" dirty="0"/>
              <a:t>, </a:t>
            </a:r>
            <a:r>
              <a:rPr lang="en-US" dirty="0" err="1"/>
              <a:t>filter_width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1D convolution is useful for data with local structure in one dimension, like audio or time series</a:t>
            </a:r>
          </a:p>
          <a:p>
            <a:endParaRPr lang="en-US" dirty="0"/>
          </a:p>
          <a:p>
            <a:r>
              <a:rPr lang="en-US" b="1" dirty="0"/>
              <a:t>Convolution1D/2D/3D: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72" y="5648189"/>
            <a:ext cx="7600950" cy="119062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912165" y="6251713"/>
            <a:ext cx="337931" cy="3279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150704" y="5377070"/>
            <a:ext cx="526774" cy="86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0152" y="5041180"/>
            <a:ext cx="114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Output </a:t>
            </a:r>
          </a:p>
          <a:p>
            <a:r>
              <a:rPr lang="en-US" sz="1000" dirty="0"/>
              <a:t>Dimension</a:t>
            </a:r>
          </a:p>
        </p:txBody>
      </p:sp>
      <p:sp>
        <p:nvSpPr>
          <p:cNvPr id="12" name="Oval 11"/>
          <p:cNvSpPr/>
          <p:nvPr/>
        </p:nvSpPr>
        <p:spPr>
          <a:xfrm>
            <a:off x="3359426" y="6312382"/>
            <a:ext cx="197125" cy="2186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551580" y="5529470"/>
            <a:ext cx="526774" cy="86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59693" y="5190413"/>
            <a:ext cx="619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Filter</a:t>
            </a:r>
          </a:p>
          <a:p>
            <a:r>
              <a:rPr lang="en-US" sz="1000" dirty="0"/>
              <a:t>Length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677478" y="6251713"/>
            <a:ext cx="1152939" cy="279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822549" y="6262687"/>
            <a:ext cx="3427755" cy="2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260242" y="5564041"/>
            <a:ext cx="3577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valid</a:t>
            </a:r>
            <a:r>
              <a:rPr lang="en-US" altLang="en-US" sz="1200" dirty="0">
                <a:solidFill>
                  <a:srgbClr val="333333"/>
                </a:solidFill>
                <a:latin typeface="-apple-system"/>
              </a:rPr>
              <a:t> -no padding around input or feature map,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33333"/>
                </a:solidFill>
                <a:latin typeface="-apple-system"/>
              </a:rPr>
              <a:t> </a:t>
            </a:r>
            <a:r>
              <a:rPr lang="en-US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same-</a:t>
            </a:r>
            <a:r>
              <a:rPr lang="en-US" altLang="en-US" sz="1200" dirty="0">
                <a:solidFill>
                  <a:srgbClr val="333333"/>
                </a:solidFill>
                <a:latin typeface="-apple-system"/>
              </a:rPr>
              <a:t>some padding around input or feature map, making the output feature map's size same as the input.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2867" y="3407937"/>
            <a:ext cx="4838700" cy="2105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8626" y="6393882"/>
            <a:ext cx="34488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5"/>
                </a:solidFill>
              </a:rPr>
              <a:t>https://ujjwalkarn.me/2016/08/11/intuitive-explanation-convnets/</a:t>
            </a:r>
          </a:p>
        </p:txBody>
      </p:sp>
    </p:spTree>
    <p:extLst>
      <p:ext uri="{BB962C8B-B14F-4D97-AF65-F5344CB8AC3E}">
        <p14:creationId xmlns:p14="http://schemas.microsoft.com/office/powerpoint/2010/main" val="1040168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7565" y="397565"/>
            <a:ext cx="11569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Atrous</a:t>
            </a:r>
            <a:r>
              <a:rPr lang="en-US" b="1" dirty="0"/>
              <a:t> convolution1D/2D: </a:t>
            </a:r>
            <a:r>
              <a:rPr lang="en-US" dirty="0"/>
              <a:t>dilated convolution or convolution with holes.</a:t>
            </a:r>
            <a:r>
              <a:rPr lang="en-US" b="1" dirty="0"/>
              <a:t> </a:t>
            </a:r>
            <a:r>
              <a:rPr lang="en-US" dirty="0"/>
              <a:t>allows us to explicitly control how densely to compute feature responses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5" y="1123409"/>
            <a:ext cx="9975795" cy="12573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396948" y="1818861"/>
            <a:ext cx="337931" cy="3279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635487" y="944218"/>
            <a:ext cx="526774" cy="86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98874" y="720730"/>
            <a:ext cx="213194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Factor for kernel dilation</a:t>
            </a:r>
          </a:p>
          <a:p>
            <a:endParaRPr lang="en-US" sz="400" dirty="0"/>
          </a:p>
        </p:txBody>
      </p:sp>
      <p:sp>
        <p:nvSpPr>
          <p:cNvPr id="10" name="TextBox 9"/>
          <p:cNvSpPr txBox="1"/>
          <p:nvPr/>
        </p:nvSpPr>
        <p:spPr>
          <a:xfrm>
            <a:off x="487017" y="2594113"/>
            <a:ext cx="111815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SeparableConvolution2D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rgbClr val="404040"/>
                </a:solidFill>
                <a:latin typeface="Lato"/>
              </a:rPr>
              <a:t>Separable convolutions consist in first performing a </a:t>
            </a:r>
            <a:r>
              <a:rPr lang="en-US" altLang="en-US" sz="1400" dirty="0" err="1">
                <a:solidFill>
                  <a:srgbClr val="404040"/>
                </a:solidFill>
                <a:latin typeface="Lato"/>
              </a:rPr>
              <a:t>depthwise</a:t>
            </a:r>
            <a:r>
              <a:rPr lang="en-US" altLang="en-US" sz="1400" dirty="0">
                <a:solidFill>
                  <a:srgbClr val="404040"/>
                </a:solidFill>
                <a:latin typeface="Lato"/>
              </a:rPr>
              <a:t> spatial convolution (which acts on each input channel separately) followed by a pointwise convolution which mixes together the resulting output channels.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rgbClr val="404040"/>
                </a:solidFill>
                <a:latin typeface="Lato"/>
              </a:rPr>
              <a:t>The </a:t>
            </a:r>
            <a:r>
              <a:rPr lang="en-US" altLang="en-US" sz="1400" b="1" dirty="0" err="1">
                <a:solidFill>
                  <a:srgbClr val="404040"/>
                </a:solidFill>
                <a:latin typeface="Lato"/>
              </a:rPr>
              <a:t>depth_multiplier</a:t>
            </a:r>
            <a:r>
              <a:rPr lang="en-US" altLang="en-US" sz="1400" b="1" dirty="0">
                <a:solidFill>
                  <a:srgbClr val="404040"/>
                </a:solidFill>
                <a:latin typeface="Lato"/>
              </a:rPr>
              <a:t> </a:t>
            </a:r>
            <a:r>
              <a:rPr lang="en-US" altLang="en-US" sz="1400" dirty="0">
                <a:solidFill>
                  <a:srgbClr val="404040"/>
                </a:solidFill>
                <a:latin typeface="Lato"/>
              </a:rPr>
              <a:t>argument controls how many output channels </a:t>
            </a:r>
          </a:p>
          <a:p>
            <a:r>
              <a:rPr lang="en-US" altLang="en-US" sz="1400" dirty="0">
                <a:solidFill>
                  <a:srgbClr val="404040"/>
                </a:solidFill>
                <a:latin typeface="Lato"/>
              </a:rPr>
              <a:t>are generated per input channel in the </a:t>
            </a:r>
            <a:r>
              <a:rPr lang="en-US" altLang="en-US" sz="1400" dirty="0" err="1">
                <a:solidFill>
                  <a:srgbClr val="404040"/>
                </a:solidFill>
                <a:latin typeface="Lato"/>
              </a:rPr>
              <a:t>depthwise</a:t>
            </a:r>
            <a:r>
              <a:rPr lang="en-US" altLang="en-US" sz="1400" dirty="0">
                <a:solidFill>
                  <a:srgbClr val="404040"/>
                </a:solidFill>
                <a:latin typeface="Lato"/>
              </a:rPr>
              <a:t>.</a:t>
            </a:r>
          </a:p>
          <a:p>
            <a:endParaRPr lang="en-US" altLang="en-US" sz="1400" dirty="0">
              <a:solidFill>
                <a:srgbClr val="404040"/>
              </a:solidFill>
              <a:latin typeface="Lato"/>
            </a:endParaRPr>
          </a:p>
          <a:p>
            <a:r>
              <a:rPr lang="en-US" altLang="en-US" sz="1400" dirty="0">
                <a:solidFill>
                  <a:srgbClr val="404040"/>
                </a:solidFill>
                <a:latin typeface="Lato"/>
              </a:rPr>
              <a:t> </a:t>
            </a:r>
            <a:r>
              <a:rPr lang="en-US" altLang="en-US" sz="900" dirty="0"/>
              <a:t> </a:t>
            </a:r>
            <a:endParaRPr lang="en-US" altLang="en-US" sz="20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68" y="3416484"/>
            <a:ext cx="4219575" cy="20097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76470" y="3959707"/>
            <a:ext cx="4989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Deconvolution2D</a:t>
            </a:r>
            <a:endParaRPr lang="en-US" dirty="0"/>
          </a:p>
          <a:p>
            <a:r>
              <a:rPr lang="en-US" dirty="0"/>
              <a:t>Transposed convolution operator for filtering windows of two-dimensional inputs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86" y="5595109"/>
            <a:ext cx="114871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49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3672</TotalTime>
  <Words>883</Words>
  <Application>Microsoft Office PowerPoint</Application>
  <PresentationFormat>Widescreen</PresentationFormat>
  <Paragraphs>213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-apple-system</vt:lpstr>
      <vt:lpstr>Arial</vt:lpstr>
      <vt:lpstr>Calibri</vt:lpstr>
      <vt:lpstr>Calibri </vt:lpstr>
      <vt:lpstr>Calibri Light</vt:lpstr>
      <vt:lpstr>Consolas</vt:lpstr>
      <vt:lpstr>Courier New</vt:lpstr>
      <vt:lpstr>Lato</vt:lpstr>
      <vt:lpstr>Source Sans Pro</vt:lpstr>
      <vt:lpstr>Wingdings</vt:lpstr>
      <vt:lpstr>Office Theme</vt:lpstr>
      <vt:lpstr>Keras Layers </vt:lpstr>
      <vt:lpstr>Contents </vt:lpstr>
      <vt:lpstr>What are layers? </vt:lpstr>
      <vt:lpstr>Keras Layers – Methods </vt:lpstr>
      <vt:lpstr>Core Layers </vt:lpstr>
      <vt:lpstr>PowerPoint Presentation</vt:lpstr>
      <vt:lpstr>PowerPoint Presentation</vt:lpstr>
      <vt:lpstr>Convolutional Layers </vt:lpstr>
      <vt:lpstr>PowerPoint Presentation</vt:lpstr>
      <vt:lpstr>PowerPoint Presentation</vt:lpstr>
      <vt:lpstr>Pooling Layers : Non-linear down-sampling</vt:lpstr>
      <vt:lpstr>Locally Connected Layer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Keras Layers </dc:title>
  <dc:creator>Sneha Ravi</dc:creator>
  <cp:lastModifiedBy>Sneha Ravi</cp:lastModifiedBy>
  <cp:revision>102</cp:revision>
  <dcterms:created xsi:type="dcterms:W3CDTF">2017-02-07T00:59:45Z</dcterms:created>
  <dcterms:modified xsi:type="dcterms:W3CDTF">2017-03-04T04:59:35Z</dcterms:modified>
</cp:coreProperties>
</file>