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oboto"/>
      <p:regular r:id="rId42"/>
      <p:bold r:id="rId43"/>
      <p:italic r:id="rId44"/>
      <p:boldItalic r:id="rId45"/>
    </p:embeddedFont>
    <p:embeddedFont>
      <p:font typeface="Merriweather"/>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1298BB-E9A0-47EE-AAB7-89CE4F52424A}">
  <a:tblStyle styleId="{C51298BB-E9A0-47EE-AAB7-89CE4F52424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regular.fntdata"/><Relationship Id="rId41" Type="http://schemas.openxmlformats.org/officeDocument/2006/relationships/slide" Target="slides/slide35.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Merriweather-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erriweather-italic.fntdata"/><Relationship Id="rId47" Type="http://schemas.openxmlformats.org/officeDocument/2006/relationships/font" Target="fonts/Merriweather-bold.fntdata"/><Relationship Id="rId49"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2c72f70d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2c72f70d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2c72f70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2c72f70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2af639f7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2af639f7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2af639f7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2af639f7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2af639f7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2af639f7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2af639f7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2af639f7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2af639f7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2af639f7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2af639f7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2af639f7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2af639f7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2af639f7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2bf6b790a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2bf6b790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dec4342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dec4342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2bf6b790a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2bf6b790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dec43421f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dec43421f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dec43421f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dec43421f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2af639f7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2af639f7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dec43421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dec43421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2af639f7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2af639f7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cdec43421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cdec43421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2af639f7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2af639f7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2af639f7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2af639f7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2af639f7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2af639f7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dec43421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cdec43421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2af639f7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d2af639f7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2c72f70d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2c72f70d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2c72f70d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2c72f70d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dec43421f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dec43421f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dec43421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dec43421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dec43421f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dec43421f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dec43421f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dec43421f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df6271c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df6271c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2af639f7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2af639f7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0.png"/><Relationship Id="rId4" Type="http://schemas.openxmlformats.org/officeDocument/2006/relationships/image" Target="../media/image23.png"/><Relationship Id="rId5"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5.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hyperlink" Target="https://drive.google.com/file/d/1ngEZC5IxGfaF5IU1Wbxj2HbLTwN9Q8qz/view?usp=sharing" TargetMode="Externa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34.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hyperlink" Target="https://www.geeksforgeeks.org/ml-feature-scaling-part-2/" TargetMode="External"/><Relationship Id="rId4" Type="http://schemas.openxmlformats.org/officeDocument/2006/relationships/hyperlink" Target="https://stackoverflow.com/questions/47606873/jupyter-no-module-named-imblearn-after-installation" TargetMode="External"/><Relationship Id="rId11" Type="http://schemas.openxmlformats.org/officeDocument/2006/relationships/hyperlink" Target="https://en.wikipedia.org/wiki/Hyperparameter_optimization#Bayesian_optimization" TargetMode="External"/><Relationship Id="rId10" Type="http://schemas.openxmlformats.org/officeDocument/2006/relationships/hyperlink" Target="https://en.wikipedia.org/wiki/Decision_tree_learning" TargetMode="External"/><Relationship Id="rId12" Type="http://schemas.openxmlformats.org/officeDocument/2006/relationships/hyperlink" Target="https://scikit-learn.org/stable/modules/tree.html" TargetMode="External"/><Relationship Id="rId9" Type="http://schemas.openxmlformats.org/officeDocument/2006/relationships/hyperlink" Target="https://www.youtube.com/watch?v=FheTDyCwRdE" TargetMode="External"/><Relationship Id="rId5" Type="http://schemas.openxmlformats.org/officeDocument/2006/relationships/hyperlink" Target="https://www.kaggle.com/marissafernandes/asteroid-prediction" TargetMode="External"/><Relationship Id="rId6" Type="http://schemas.openxmlformats.org/officeDocument/2006/relationships/hyperlink" Target="https://stackoverflow.com/questions/39828535/how-to-tune-gaussiannb" TargetMode="External"/><Relationship Id="rId7" Type="http://schemas.openxmlformats.org/officeDocument/2006/relationships/hyperlink" Target="https://www.youtube.com/watch?v=pooXM9mM7FU" TargetMode="External"/><Relationship Id="rId8" Type="http://schemas.openxmlformats.org/officeDocument/2006/relationships/hyperlink" Target="https://www.youtube.com/watch?v=VqKq78PVO9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hyperlink" Target="mailto:pati.p@northeastern.edu" TargetMode="External"/><Relationship Id="rId4" Type="http://schemas.openxmlformats.org/officeDocument/2006/relationships/hyperlink" Target="mailto:ravichandran.sn@northeastern.edu" TargetMode="External"/><Relationship Id="rId5" Type="http://schemas.openxmlformats.org/officeDocument/2006/relationships/image" Target="../media/image2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Predicting Potential Hazardous Asteroid</a:t>
            </a:r>
            <a:endParaRPr/>
          </a:p>
        </p:txBody>
      </p:sp>
      <p:sp>
        <p:nvSpPr>
          <p:cNvPr id="65" name="Google Shape;65;p13"/>
          <p:cNvSpPr txBox="1"/>
          <p:nvPr>
            <p:ph idx="4294967295" type="subTitle"/>
          </p:nvPr>
        </p:nvSpPr>
        <p:spPr>
          <a:xfrm>
            <a:off x="5439600" y="3892325"/>
            <a:ext cx="3704400" cy="926700"/>
          </a:xfrm>
          <a:prstGeom prst="rect">
            <a:avLst/>
          </a:prstGeom>
          <a:effectLst>
            <a:outerShdw blurRad="57150" rotWithShape="0" algn="bl" dir="5400000" dist="19050">
              <a:schemeClr val="lt1">
                <a:alpha val="50000"/>
              </a:schemeClr>
            </a:outerShdw>
          </a:effectLst>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en" sz="1800">
                <a:solidFill>
                  <a:schemeClr val="lt1"/>
                </a:solidFill>
                <a:latin typeface="Times New Roman"/>
                <a:ea typeface="Times New Roman"/>
                <a:cs typeface="Times New Roman"/>
                <a:sym typeface="Times New Roman"/>
              </a:rPr>
              <a:t>Team 20</a:t>
            </a:r>
            <a:endParaRPr sz="1800">
              <a:solidFill>
                <a:schemeClr val="lt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440"/>
              <a:buNone/>
            </a:pPr>
            <a:r>
              <a:rPr lang="en" sz="1800">
                <a:solidFill>
                  <a:schemeClr val="lt1"/>
                </a:solidFill>
                <a:latin typeface="Times New Roman"/>
                <a:ea typeface="Times New Roman"/>
                <a:cs typeface="Times New Roman"/>
                <a:sym typeface="Times New Roman"/>
              </a:rPr>
              <a:t>Sneha Ravichandran - 001096251</a:t>
            </a:r>
            <a:endParaRPr sz="1800">
              <a:solidFill>
                <a:schemeClr val="lt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440"/>
              <a:buNone/>
            </a:pPr>
            <a:r>
              <a:rPr lang="en" sz="1800">
                <a:solidFill>
                  <a:schemeClr val="lt1"/>
                </a:solidFill>
                <a:latin typeface="Times New Roman"/>
                <a:ea typeface="Times New Roman"/>
                <a:cs typeface="Times New Roman"/>
                <a:sym typeface="Times New Roman"/>
              </a:rPr>
              <a:t>PavanSaiPati - 001521280</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2264075" y="1118900"/>
            <a:ext cx="3723600" cy="3677275"/>
          </a:xfrm>
          <a:prstGeom prst="rect">
            <a:avLst/>
          </a:prstGeom>
          <a:noFill/>
          <a:ln>
            <a:noFill/>
          </a:ln>
        </p:spPr>
      </p:pic>
      <p:sp>
        <p:nvSpPr>
          <p:cNvPr id="121" name="Google Shape;121;p22"/>
          <p:cNvSpPr txBox="1"/>
          <p:nvPr/>
        </p:nvSpPr>
        <p:spPr>
          <a:xfrm>
            <a:off x="972550" y="437675"/>
            <a:ext cx="6997200" cy="461700"/>
          </a:xfrm>
          <a:prstGeom prst="rect">
            <a:avLst/>
          </a:prstGeom>
          <a:noFill/>
          <a:ln>
            <a:noFill/>
          </a:ln>
        </p:spPr>
        <p:txBody>
          <a:bodyPr anchorCtr="0" anchor="t" bIns="91425" lIns="91425" spcFirstLastPara="1" rIns="91425" wrap="square" tIns="91425">
            <a:spAutoFit/>
          </a:bodyPr>
          <a:lstStyle/>
          <a:p>
            <a:pPr indent="457200" lvl="0" marL="0" rtl="0" algn="ctr">
              <a:spcBef>
                <a:spcPts val="0"/>
              </a:spcBef>
              <a:spcAft>
                <a:spcPts val="0"/>
              </a:spcAft>
              <a:buNone/>
            </a:pPr>
            <a:r>
              <a:rPr lang="en" sz="1800">
                <a:latin typeface="Times New Roman"/>
                <a:ea typeface="Times New Roman"/>
                <a:cs typeface="Times New Roman"/>
                <a:sym typeface="Times New Roman"/>
              </a:rPr>
              <a:t>Pie chart of Near Earth Objects</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3"/>
          <p:cNvPicPr preferRelativeResize="0"/>
          <p:nvPr/>
        </p:nvPicPr>
        <p:blipFill>
          <a:blip r:embed="rId3">
            <a:alphaModFix/>
          </a:blip>
          <a:stretch>
            <a:fillRect/>
          </a:stretch>
        </p:blipFill>
        <p:spPr>
          <a:xfrm>
            <a:off x="2357613" y="847025"/>
            <a:ext cx="4428775" cy="4009200"/>
          </a:xfrm>
          <a:prstGeom prst="rect">
            <a:avLst/>
          </a:prstGeom>
          <a:noFill/>
          <a:ln>
            <a:noFill/>
          </a:ln>
        </p:spPr>
      </p:pic>
      <p:sp>
        <p:nvSpPr>
          <p:cNvPr id="127" name="Google Shape;127;p23"/>
          <p:cNvSpPr txBox="1"/>
          <p:nvPr/>
        </p:nvSpPr>
        <p:spPr>
          <a:xfrm>
            <a:off x="670450" y="305350"/>
            <a:ext cx="7665000" cy="4617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800">
                <a:latin typeface="Times New Roman"/>
                <a:ea typeface="Times New Roman"/>
                <a:cs typeface="Times New Roman"/>
                <a:sym typeface="Times New Roman"/>
              </a:rPr>
              <a:t>Bar graph shows the classification of Asteroids among the different classes</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ctrTitle"/>
          </p:nvPr>
        </p:nvSpPr>
        <p:spPr>
          <a:xfrm>
            <a:off x="311700" y="51185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a:t>
            </a:r>
            <a:endParaRPr/>
          </a:p>
        </p:txBody>
      </p:sp>
      <p:sp>
        <p:nvSpPr>
          <p:cNvPr id="133" name="Google Shape;133;p24"/>
          <p:cNvSpPr txBox="1"/>
          <p:nvPr>
            <p:ph idx="1" type="subTitle"/>
          </p:nvPr>
        </p:nvSpPr>
        <p:spPr>
          <a:xfrm>
            <a:off x="437500" y="1948435"/>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Times New Roman"/>
                <a:ea typeface="Times New Roman"/>
                <a:cs typeface="Times New Roman"/>
                <a:sym typeface="Times New Roman"/>
              </a:rPr>
              <a:t>Cleaning the data by handling missing values, removing redundant columns and preparing the raw data for the machine learning models.</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85000"/>
          </a:bodyPr>
          <a:lstStyle/>
          <a:p>
            <a:pPr indent="0" lvl="0" marL="0" rtl="0" algn="l">
              <a:spcBef>
                <a:spcPts val="0"/>
              </a:spcBef>
              <a:spcAft>
                <a:spcPts val="0"/>
              </a:spcAft>
              <a:buNone/>
            </a:pPr>
            <a:r>
              <a:rPr lang="en"/>
              <a:t>A correlation matrix is a tabular data </a:t>
            </a:r>
            <a:r>
              <a:rPr lang="en"/>
              <a:t>representing</a:t>
            </a:r>
            <a:r>
              <a:rPr lang="en"/>
              <a:t> the relation between the pairs of variables in the given data</a:t>
            </a:r>
            <a:endParaRPr/>
          </a:p>
        </p:txBody>
      </p:sp>
      <p:pic>
        <p:nvPicPr>
          <p:cNvPr id="139" name="Google Shape;139;p25"/>
          <p:cNvPicPr preferRelativeResize="0"/>
          <p:nvPr/>
        </p:nvPicPr>
        <p:blipFill>
          <a:blip r:embed="rId3">
            <a:alphaModFix/>
          </a:blip>
          <a:stretch>
            <a:fillRect/>
          </a:stretch>
        </p:blipFill>
        <p:spPr>
          <a:xfrm>
            <a:off x="3394500" y="68763"/>
            <a:ext cx="5445974" cy="4304875"/>
          </a:xfrm>
          <a:prstGeom prst="rect">
            <a:avLst/>
          </a:prstGeom>
          <a:noFill/>
          <a:ln>
            <a:noFill/>
          </a:ln>
        </p:spPr>
      </p:pic>
      <p:sp>
        <p:nvSpPr>
          <p:cNvPr id="140" name="Google Shape;140;p25"/>
          <p:cNvSpPr txBox="1"/>
          <p:nvPr>
            <p:ph idx="1" type="body"/>
          </p:nvPr>
        </p:nvSpPr>
        <p:spPr>
          <a:xfrm>
            <a:off x="794900" y="423375"/>
            <a:ext cx="2463300" cy="263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750">
                <a:solidFill>
                  <a:srgbClr val="000000"/>
                </a:solidFill>
                <a:highlight>
                  <a:srgbClr val="FFFFFF"/>
                </a:highlight>
                <a:latin typeface="Times New Roman"/>
                <a:ea typeface="Times New Roman"/>
                <a:cs typeface="Times New Roman"/>
                <a:sym typeface="Times New Roman"/>
              </a:rPr>
              <a:t>R</a:t>
            </a:r>
            <a:r>
              <a:rPr lang="en" sz="1750">
                <a:solidFill>
                  <a:srgbClr val="000000"/>
                </a:solidFill>
                <a:highlight>
                  <a:srgbClr val="FFFFFF"/>
                </a:highlight>
                <a:latin typeface="Times New Roman"/>
                <a:ea typeface="Times New Roman"/>
                <a:cs typeface="Times New Roman"/>
                <a:sym typeface="Times New Roman"/>
              </a:rPr>
              <a:t>emoving </a:t>
            </a:r>
            <a:endParaRPr sz="17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750">
                <a:solidFill>
                  <a:srgbClr val="000000"/>
                </a:solidFill>
                <a:highlight>
                  <a:srgbClr val="FFFFFF"/>
                </a:highlight>
                <a:latin typeface="Times New Roman"/>
                <a:ea typeface="Times New Roman"/>
                <a:cs typeface="Times New Roman"/>
                <a:sym typeface="Times New Roman"/>
              </a:rPr>
              <a:t>epoch_mjd and epoch_cal since they are highly correlated to epoch and redundant.</a:t>
            </a:r>
            <a:endParaRPr sz="2000">
              <a:highlight>
                <a:schemeClr val="dk1"/>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6"/>
          <p:cNvPicPr preferRelativeResize="0"/>
          <p:nvPr/>
        </p:nvPicPr>
        <p:blipFill>
          <a:blip r:embed="rId3">
            <a:alphaModFix/>
          </a:blip>
          <a:stretch>
            <a:fillRect/>
          </a:stretch>
        </p:blipFill>
        <p:spPr>
          <a:xfrm>
            <a:off x="1162775" y="1684413"/>
            <a:ext cx="4060000" cy="1774675"/>
          </a:xfrm>
          <a:prstGeom prst="rect">
            <a:avLst/>
          </a:prstGeom>
          <a:noFill/>
          <a:ln>
            <a:noFill/>
          </a:ln>
        </p:spPr>
      </p:pic>
      <p:pic>
        <p:nvPicPr>
          <p:cNvPr id="146" name="Google Shape;146;p26"/>
          <p:cNvPicPr preferRelativeResize="0"/>
          <p:nvPr/>
        </p:nvPicPr>
        <p:blipFill>
          <a:blip r:embed="rId4">
            <a:alphaModFix/>
          </a:blip>
          <a:stretch>
            <a:fillRect/>
          </a:stretch>
        </p:blipFill>
        <p:spPr>
          <a:xfrm>
            <a:off x="152400" y="3664150"/>
            <a:ext cx="8839202" cy="1053018"/>
          </a:xfrm>
          <a:prstGeom prst="rect">
            <a:avLst/>
          </a:prstGeom>
          <a:noFill/>
          <a:ln>
            <a:noFill/>
          </a:ln>
        </p:spPr>
      </p:pic>
      <p:sp>
        <p:nvSpPr>
          <p:cNvPr id="147" name="Google Shape;147;p26"/>
          <p:cNvSpPr txBox="1"/>
          <p:nvPr/>
        </p:nvSpPr>
        <p:spPr>
          <a:xfrm>
            <a:off x="632625" y="467600"/>
            <a:ext cx="6821400" cy="3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8" name="Google Shape;148;p26"/>
          <p:cNvSpPr txBox="1"/>
          <p:nvPr/>
        </p:nvSpPr>
        <p:spPr>
          <a:xfrm>
            <a:off x="660125" y="577600"/>
            <a:ext cx="8031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Dropping the redundant features by checking the unique values of that particular feature</a:t>
            </a:r>
            <a:endParaRPr sz="1800">
              <a:latin typeface="Times New Roman"/>
              <a:ea typeface="Times New Roman"/>
              <a:cs typeface="Times New Roman"/>
              <a:sym typeface="Times New Roman"/>
            </a:endParaRPr>
          </a:p>
        </p:txBody>
      </p:sp>
      <p:pic>
        <p:nvPicPr>
          <p:cNvPr id="149" name="Google Shape;149;p26"/>
          <p:cNvPicPr preferRelativeResize="0"/>
          <p:nvPr/>
        </p:nvPicPr>
        <p:blipFill>
          <a:blip r:embed="rId5">
            <a:alphaModFix/>
          </a:blip>
          <a:stretch>
            <a:fillRect/>
          </a:stretch>
        </p:blipFill>
        <p:spPr>
          <a:xfrm>
            <a:off x="6143925" y="1468900"/>
            <a:ext cx="2347261" cy="2042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7"/>
          <p:cNvPicPr preferRelativeResize="0"/>
          <p:nvPr/>
        </p:nvPicPr>
        <p:blipFill>
          <a:blip r:embed="rId3">
            <a:alphaModFix/>
          </a:blip>
          <a:stretch>
            <a:fillRect/>
          </a:stretch>
        </p:blipFill>
        <p:spPr>
          <a:xfrm>
            <a:off x="1116450" y="797087"/>
            <a:ext cx="7329928" cy="1774675"/>
          </a:xfrm>
          <a:prstGeom prst="rect">
            <a:avLst/>
          </a:prstGeom>
          <a:noFill/>
          <a:ln>
            <a:noFill/>
          </a:ln>
        </p:spPr>
      </p:pic>
      <p:pic>
        <p:nvPicPr>
          <p:cNvPr id="155" name="Google Shape;155;p27"/>
          <p:cNvPicPr preferRelativeResize="0"/>
          <p:nvPr/>
        </p:nvPicPr>
        <p:blipFill>
          <a:blip r:embed="rId4">
            <a:alphaModFix/>
          </a:blip>
          <a:stretch>
            <a:fillRect/>
          </a:stretch>
        </p:blipFill>
        <p:spPr>
          <a:xfrm>
            <a:off x="1116438" y="3173150"/>
            <a:ext cx="3589039" cy="1774675"/>
          </a:xfrm>
          <a:prstGeom prst="rect">
            <a:avLst/>
          </a:prstGeom>
          <a:noFill/>
          <a:ln>
            <a:noFill/>
          </a:ln>
        </p:spPr>
      </p:pic>
      <p:sp>
        <p:nvSpPr>
          <p:cNvPr id="156" name="Google Shape;156;p27"/>
          <p:cNvSpPr txBox="1"/>
          <p:nvPr/>
        </p:nvSpPr>
        <p:spPr>
          <a:xfrm>
            <a:off x="935150" y="165000"/>
            <a:ext cx="684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Replacing the missing values with the features’ mean value</a:t>
            </a:r>
            <a:endParaRPr sz="1800">
              <a:latin typeface="Times New Roman"/>
              <a:ea typeface="Times New Roman"/>
              <a:cs typeface="Times New Roman"/>
              <a:sym typeface="Times New Roman"/>
            </a:endParaRPr>
          </a:p>
        </p:txBody>
      </p:sp>
      <p:pic>
        <p:nvPicPr>
          <p:cNvPr id="157" name="Google Shape;157;p27"/>
          <p:cNvPicPr preferRelativeResize="0"/>
          <p:nvPr/>
        </p:nvPicPr>
        <p:blipFill>
          <a:blip r:embed="rId5">
            <a:alphaModFix/>
          </a:blip>
          <a:stretch>
            <a:fillRect/>
          </a:stretch>
        </p:blipFill>
        <p:spPr>
          <a:xfrm>
            <a:off x="5656894" y="2742150"/>
            <a:ext cx="2689956" cy="1487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8"/>
          <p:cNvPicPr preferRelativeResize="0"/>
          <p:nvPr/>
        </p:nvPicPr>
        <p:blipFill>
          <a:blip r:embed="rId3">
            <a:alphaModFix/>
          </a:blip>
          <a:stretch>
            <a:fillRect/>
          </a:stretch>
        </p:blipFill>
        <p:spPr>
          <a:xfrm>
            <a:off x="1466900" y="690935"/>
            <a:ext cx="6210199" cy="4170625"/>
          </a:xfrm>
          <a:prstGeom prst="rect">
            <a:avLst/>
          </a:prstGeom>
          <a:noFill/>
          <a:ln>
            <a:noFill/>
          </a:ln>
        </p:spPr>
      </p:pic>
      <p:sp>
        <p:nvSpPr>
          <p:cNvPr id="163" name="Google Shape;163;p28"/>
          <p:cNvSpPr txBox="1"/>
          <p:nvPr/>
        </p:nvSpPr>
        <p:spPr>
          <a:xfrm>
            <a:off x="726825" y="165000"/>
            <a:ext cx="877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Checking the Near Earth Object and Potential Hazard Asteroid count after cleaning</a:t>
            </a:r>
            <a:endParaRPr sz="1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25" y="500925"/>
            <a:ext cx="3706500" cy="15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Minmax Scaling</a:t>
            </a:r>
            <a:endParaRPr sz="2400"/>
          </a:p>
          <a:p>
            <a:pPr indent="0" lvl="0" marL="0" rtl="0" algn="l">
              <a:spcBef>
                <a:spcPts val="0"/>
              </a:spcBef>
              <a:spcAft>
                <a:spcPts val="0"/>
              </a:spcAft>
              <a:buSzPts val="990"/>
              <a:buNone/>
            </a:pPr>
            <a:r>
              <a:rPr lang="en" sz="2400"/>
              <a:t>		    &amp;</a:t>
            </a:r>
            <a:endParaRPr sz="2400"/>
          </a:p>
        </p:txBody>
      </p:sp>
      <p:sp>
        <p:nvSpPr>
          <p:cNvPr id="169" name="Google Shape;169;p29"/>
          <p:cNvSpPr txBox="1"/>
          <p:nvPr>
            <p:ph idx="1" type="body"/>
          </p:nvPr>
        </p:nvSpPr>
        <p:spPr>
          <a:xfrm>
            <a:off x="4644675" y="500925"/>
            <a:ext cx="4166400" cy="74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lang="en" sz="1827">
                <a:solidFill>
                  <a:srgbClr val="202124"/>
                </a:solidFill>
                <a:highlight>
                  <a:srgbClr val="FFFFFF"/>
                </a:highlight>
                <a:latin typeface="Times New Roman"/>
                <a:ea typeface="Times New Roman"/>
                <a:cs typeface="Times New Roman"/>
                <a:sym typeface="Times New Roman"/>
              </a:rPr>
              <a:t>Minmax Scaling is a simple method of  rescaling the range of features to </a:t>
            </a:r>
            <a:r>
              <a:rPr b="1" lang="en" sz="1827">
                <a:solidFill>
                  <a:srgbClr val="202124"/>
                </a:solidFill>
                <a:highlight>
                  <a:srgbClr val="FFFFFF"/>
                </a:highlight>
                <a:latin typeface="Times New Roman"/>
                <a:ea typeface="Times New Roman"/>
                <a:cs typeface="Times New Roman"/>
                <a:sym typeface="Times New Roman"/>
              </a:rPr>
              <a:t>scale</a:t>
            </a:r>
            <a:r>
              <a:rPr lang="en" sz="1827">
                <a:solidFill>
                  <a:srgbClr val="202124"/>
                </a:solidFill>
                <a:highlight>
                  <a:srgbClr val="FFFFFF"/>
                </a:highlight>
                <a:latin typeface="Times New Roman"/>
                <a:ea typeface="Times New Roman"/>
                <a:cs typeface="Times New Roman"/>
                <a:sym typeface="Times New Roman"/>
              </a:rPr>
              <a:t> the range in [0, 1] or [−1, 1]</a:t>
            </a:r>
            <a:endParaRPr sz="1827">
              <a:latin typeface="Times New Roman"/>
              <a:ea typeface="Times New Roman"/>
              <a:cs typeface="Times New Roman"/>
              <a:sym typeface="Times New Roman"/>
            </a:endParaRPr>
          </a:p>
        </p:txBody>
      </p:sp>
      <p:sp>
        <p:nvSpPr>
          <p:cNvPr id="170" name="Google Shape;170;p29"/>
          <p:cNvSpPr txBox="1"/>
          <p:nvPr/>
        </p:nvSpPr>
        <p:spPr>
          <a:xfrm>
            <a:off x="4544275" y="2677800"/>
            <a:ext cx="45720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50">
                <a:solidFill>
                  <a:srgbClr val="5F6368"/>
                </a:solidFill>
                <a:highlight>
                  <a:srgbClr val="FFFFFF"/>
                </a:highlight>
                <a:latin typeface="Roboto"/>
                <a:ea typeface="Roboto"/>
                <a:cs typeface="Roboto"/>
                <a:sym typeface="Roboto"/>
              </a:rPr>
              <a:t>Get_dummies </a:t>
            </a:r>
            <a:r>
              <a:rPr lang="en" sz="1550">
                <a:solidFill>
                  <a:srgbClr val="4D5156"/>
                </a:solidFill>
                <a:highlight>
                  <a:srgbClr val="FFFFFF"/>
                </a:highlight>
                <a:latin typeface="Roboto"/>
                <a:ea typeface="Roboto"/>
                <a:cs typeface="Roboto"/>
                <a:sym typeface="Roboto"/>
              </a:rPr>
              <a:t>is a process by which categorical variables(Strings) are converted into a form that could be provided to ML algorithms to do a better job in prediction.</a:t>
            </a:r>
            <a:endParaRPr sz="1900"/>
          </a:p>
        </p:txBody>
      </p:sp>
      <p:sp>
        <p:nvSpPr>
          <p:cNvPr id="171" name="Google Shape;171;p29"/>
          <p:cNvSpPr txBox="1"/>
          <p:nvPr>
            <p:ph type="title"/>
          </p:nvPr>
        </p:nvSpPr>
        <p:spPr>
          <a:xfrm>
            <a:off x="311725" y="1249125"/>
            <a:ext cx="35331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    get_dummies</a:t>
            </a:r>
            <a:endParaRPr sz="2400"/>
          </a:p>
        </p:txBody>
      </p:sp>
      <p:pic>
        <p:nvPicPr>
          <p:cNvPr id="172" name="Google Shape;172;p29"/>
          <p:cNvPicPr preferRelativeResize="0"/>
          <p:nvPr/>
        </p:nvPicPr>
        <p:blipFill>
          <a:blip r:embed="rId3">
            <a:alphaModFix/>
          </a:blip>
          <a:stretch>
            <a:fillRect/>
          </a:stretch>
        </p:blipFill>
        <p:spPr>
          <a:xfrm>
            <a:off x="4644674" y="3746574"/>
            <a:ext cx="4371200" cy="1396925"/>
          </a:xfrm>
          <a:prstGeom prst="rect">
            <a:avLst/>
          </a:prstGeom>
          <a:noFill/>
          <a:ln>
            <a:noFill/>
          </a:ln>
        </p:spPr>
      </p:pic>
      <p:pic>
        <p:nvPicPr>
          <p:cNvPr id="173" name="Google Shape;173;p29"/>
          <p:cNvPicPr preferRelativeResize="0"/>
          <p:nvPr/>
        </p:nvPicPr>
        <p:blipFill>
          <a:blip r:embed="rId4">
            <a:alphaModFix/>
          </a:blip>
          <a:stretch>
            <a:fillRect/>
          </a:stretch>
        </p:blipFill>
        <p:spPr>
          <a:xfrm>
            <a:off x="5266283" y="1735196"/>
            <a:ext cx="3127992" cy="942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0"/>
          <p:cNvPicPr preferRelativeResize="0"/>
          <p:nvPr/>
        </p:nvPicPr>
        <p:blipFill>
          <a:blip r:embed="rId3">
            <a:alphaModFix/>
          </a:blip>
          <a:stretch>
            <a:fillRect/>
          </a:stretch>
        </p:blipFill>
        <p:spPr>
          <a:xfrm>
            <a:off x="264213" y="937303"/>
            <a:ext cx="8615575" cy="2179298"/>
          </a:xfrm>
          <a:prstGeom prst="rect">
            <a:avLst/>
          </a:prstGeom>
          <a:noFill/>
          <a:ln>
            <a:noFill/>
          </a:ln>
        </p:spPr>
      </p:pic>
      <p:pic>
        <p:nvPicPr>
          <p:cNvPr id="179" name="Google Shape;179;p30"/>
          <p:cNvPicPr preferRelativeResize="0"/>
          <p:nvPr/>
        </p:nvPicPr>
        <p:blipFill>
          <a:blip r:embed="rId4">
            <a:alphaModFix/>
          </a:blip>
          <a:stretch>
            <a:fillRect/>
          </a:stretch>
        </p:blipFill>
        <p:spPr>
          <a:xfrm>
            <a:off x="152400" y="3874175"/>
            <a:ext cx="8839200" cy="1269337"/>
          </a:xfrm>
          <a:prstGeom prst="rect">
            <a:avLst/>
          </a:prstGeom>
          <a:noFill/>
          <a:ln>
            <a:noFill/>
          </a:ln>
        </p:spPr>
      </p:pic>
      <p:sp>
        <p:nvSpPr>
          <p:cNvPr id="180" name="Google Shape;180;p30"/>
          <p:cNvSpPr txBox="1"/>
          <p:nvPr/>
        </p:nvSpPr>
        <p:spPr>
          <a:xfrm>
            <a:off x="264225" y="250900"/>
            <a:ext cx="8615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Performing MinMax </a:t>
            </a:r>
            <a:r>
              <a:rPr lang="en" sz="1800">
                <a:latin typeface="Times New Roman"/>
                <a:ea typeface="Times New Roman"/>
                <a:cs typeface="Times New Roman"/>
                <a:sym typeface="Times New Roman"/>
              </a:rPr>
              <a:t>scaling</a:t>
            </a:r>
            <a:r>
              <a:rPr lang="en" sz="1800">
                <a:latin typeface="Times New Roman"/>
                <a:ea typeface="Times New Roman"/>
                <a:cs typeface="Times New Roman"/>
                <a:sym typeface="Times New Roman"/>
              </a:rPr>
              <a:t> on the subset of dataset which contains numerical values</a:t>
            </a:r>
            <a:endParaRPr sz="1800">
              <a:latin typeface="Times New Roman"/>
              <a:ea typeface="Times New Roman"/>
              <a:cs typeface="Times New Roman"/>
              <a:sym typeface="Times New Roman"/>
            </a:endParaRPr>
          </a:p>
        </p:txBody>
      </p:sp>
      <p:sp>
        <p:nvSpPr>
          <p:cNvPr id="181" name="Google Shape;181;p30"/>
          <p:cNvSpPr txBox="1"/>
          <p:nvPr/>
        </p:nvSpPr>
        <p:spPr>
          <a:xfrm>
            <a:off x="375900" y="3341300"/>
            <a:ext cx="8615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Performing One Hot Encoding on the dataset which contains non-numerical values</a:t>
            </a:r>
            <a:endParaRPr sz="1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Training and Test data set split</a:t>
            </a:r>
            <a:endParaRPr/>
          </a:p>
        </p:txBody>
      </p:sp>
      <p:pic>
        <p:nvPicPr>
          <p:cNvPr id="187" name="Google Shape;187;p31"/>
          <p:cNvPicPr preferRelativeResize="0"/>
          <p:nvPr/>
        </p:nvPicPr>
        <p:blipFill>
          <a:blip r:embed="rId3">
            <a:alphaModFix/>
          </a:blip>
          <a:stretch>
            <a:fillRect/>
          </a:stretch>
        </p:blipFill>
        <p:spPr>
          <a:xfrm>
            <a:off x="152400" y="1277025"/>
            <a:ext cx="8839198" cy="2510629"/>
          </a:xfrm>
          <a:prstGeom prst="rect">
            <a:avLst/>
          </a:prstGeom>
          <a:noFill/>
          <a:ln cap="flat" cmpd="sng" w="9525">
            <a:solidFill>
              <a:schemeClr val="dk1"/>
            </a:solidFill>
            <a:prstDash val="solid"/>
            <a:round/>
            <a:headEnd len="sm" w="sm" type="none"/>
            <a:tailEnd len="sm" w="sm" type="none"/>
          </a:ln>
        </p:spPr>
      </p:pic>
      <p:cxnSp>
        <p:nvCxnSpPr>
          <p:cNvPr id="188" name="Google Shape;188;p31"/>
          <p:cNvCxnSpPr/>
          <p:nvPr/>
        </p:nvCxnSpPr>
        <p:spPr>
          <a:xfrm>
            <a:off x="8022750" y="2711525"/>
            <a:ext cx="726900" cy="14100"/>
          </a:xfrm>
          <a:prstGeom prst="straightConnector1">
            <a:avLst/>
          </a:prstGeom>
          <a:noFill/>
          <a:ln cap="flat" cmpd="sng" w="9525">
            <a:solidFill>
              <a:srgbClr val="FF0000"/>
            </a:solidFill>
            <a:prstDash val="solid"/>
            <a:round/>
            <a:headEnd len="med" w="med" type="none"/>
            <a:tailEnd len="med" w="med" type="none"/>
          </a:ln>
        </p:spPr>
      </p:cxnSp>
      <p:sp>
        <p:nvSpPr>
          <p:cNvPr id="189" name="Google Shape;189;p31"/>
          <p:cNvSpPr txBox="1"/>
          <p:nvPr/>
        </p:nvSpPr>
        <p:spPr>
          <a:xfrm>
            <a:off x="7966825" y="2362100"/>
            <a:ext cx="922500" cy="363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Index</a:t>
            </a:r>
            <a:endParaRPr/>
          </a:p>
        </p:txBody>
      </p:sp>
      <p:sp>
        <p:nvSpPr>
          <p:cNvPr id="71" name="Google Shape;71;p14"/>
          <p:cNvSpPr txBox="1"/>
          <p:nvPr>
            <p:ph idx="1" type="body"/>
          </p:nvPr>
        </p:nvSpPr>
        <p:spPr>
          <a:xfrm>
            <a:off x="311700" y="1505700"/>
            <a:ext cx="4260300" cy="307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Goal  -  3</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Description of data - 4</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Attributes - 5</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Target Variable - 6</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Exploratory Data Analysis -7</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Data Preprocessing - 12</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MinMax Scaling - 17</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Data Split - 19</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Metrics Function - 20</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Classification models - 21</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Logistic Regression - 22</a:t>
            </a:r>
            <a:endParaRPr sz="1800">
              <a:latin typeface="Times New Roman"/>
              <a:ea typeface="Times New Roman"/>
              <a:cs typeface="Times New Roman"/>
              <a:sym typeface="Times New Roman"/>
            </a:endParaRPr>
          </a:p>
          <a:p>
            <a:pPr indent="0" lvl="0" marL="457200" rtl="0" algn="l">
              <a:lnSpc>
                <a:spcPct val="105000"/>
              </a:lnSpc>
              <a:spcBef>
                <a:spcPts val="1200"/>
              </a:spcBef>
              <a:spcAft>
                <a:spcPts val="1200"/>
              </a:spcAft>
              <a:buNone/>
            </a:pPr>
            <a:r>
              <a:t/>
            </a:r>
            <a:endParaRPr sz="1700">
              <a:latin typeface="Times New Roman"/>
              <a:ea typeface="Times New Roman"/>
              <a:cs typeface="Times New Roman"/>
              <a:sym typeface="Times New Roman"/>
            </a:endParaRPr>
          </a:p>
        </p:txBody>
      </p:sp>
      <p:sp>
        <p:nvSpPr>
          <p:cNvPr id="72" name="Google Shape;72;p14"/>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Logistic Regression (SMOTE) - 23</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Gaussian Naive Bayes - 24</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Gaussian Naive Bayes (hyperparameter Tuning) - 25</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Random Forest Classifier - 26</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Feature Importance - 27</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Decision Trees - 28</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Metric Measures - 30</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F1 Scores - 31</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Accuracy Scores - 32</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Best Machine Learning Model - 33</a:t>
            </a:r>
            <a:endParaRPr sz="1800">
              <a:latin typeface="Times New Roman"/>
              <a:ea typeface="Times New Roman"/>
              <a:cs typeface="Times New Roman"/>
              <a:sym typeface="Times New Roman"/>
            </a:endParaRPr>
          </a:p>
          <a:p>
            <a:pPr indent="-342900" lvl="0" marL="457200" rtl="0" algn="l">
              <a:lnSpc>
                <a:spcPct val="10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References - 34</a:t>
            </a:r>
            <a:endParaRPr sz="1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Metrics function</a:t>
            </a:r>
            <a:endParaRPr/>
          </a:p>
        </p:txBody>
      </p:sp>
      <p:pic>
        <p:nvPicPr>
          <p:cNvPr id="195" name="Google Shape;195;p32"/>
          <p:cNvPicPr preferRelativeResize="0"/>
          <p:nvPr/>
        </p:nvPicPr>
        <p:blipFill>
          <a:blip r:embed="rId3">
            <a:alphaModFix/>
          </a:blip>
          <a:stretch>
            <a:fillRect/>
          </a:stretch>
        </p:blipFill>
        <p:spPr>
          <a:xfrm>
            <a:off x="152400" y="1277025"/>
            <a:ext cx="8839200" cy="32507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Classification Models</a:t>
            </a:r>
            <a:endParaRPr sz="3000">
              <a:latin typeface="Times New Roman"/>
              <a:ea typeface="Times New Roman"/>
              <a:cs typeface="Times New Roman"/>
              <a:sym typeface="Times New Roman"/>
            </a:endParaRPr>
          </a:p>
        </p:txBody>
      </p:sp>
      <p:sp>
        <p:nvSpPr>
          <p:cNvPr id="201" name="Google Shape;201;p3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Logistic Regression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Logistic Regression after SMOTE oversampling</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Gaussian Naive Bayes Classifier</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Gaussian Naive Bayes after Hyperparameter Tuning</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Random Forest Classifier</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Decision Tree Classifier</a:t>
            </a:r>
            <a:endParaRPr sz="1800">
              <a:latin typeface="Times New Roman"/>
              <a:ea typeface="Times New Roman"/>
              <a:cs typeface="Times New Roman"/>
              <a:sym typeface="Times New Roman"/>
            </a:endParaRPr>
          </a:p>
          <a:p>
            <a:pPr indent="0" lvl="0" marL="0" rtl="0" algn="l">
              <a:spcBef>
                <a:spcPts val="1200"/>
              </a:spcBef>
              <a:spcAft>
                <a:spcPts val="12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Logistic Regression</a:t>
            </a:r>
            <a:endParaRPr sz="3000">
              <a:latin typeface="Times New Roman"/>
              <a:ea typeface="Times New Roman"/>
              <a:cs typeface="Times New Roman"/>
              <a:sym typeface="Times New Roman"/>
            </a:endParaRPr>
          </a:p>
        </p:txBody>
      </p:sp>
      <p:sp>
        <p:nvSpPr>
          <p:cNvPr id="207" name="Google Shape;207;p3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Logistic</a:t>
            </a:r>
            <a:r>
              <a:rPr lang="en" sz="1800">
                <a:latin typeface="Times New Roman"/>
                <a:ea typeface="Times New Roman"/>
                <a:cs typeface="Times New Roman"/>
                <a:sym typeface="Times New Roman"/>
              </a:rPr>
              <a:t> regression is a Statistical model that uses a logistic function to model a binary dependant variable </a:t>
            </a:r>
            <a:r>
              <a:rPr lang="en" sz="1800">
                <a:latin typeface="Times New Roman"/>
                <a:ea typeface="Times New Roman"/>
                <a:cs typeface="Times New Roman"/>
                <a:sym typeface="Times New Roman"/>
              </a:rPr>
              <a:t>which</a:t>
            </a:r>
            <a:r>
              <a:rPr lang="en" sz="1800">
                <a:latin typeface="Times New Roman"/>
                <a:ea typeface="Times New Roman"/>
                <a:cs typeface="Times New Roman"/>
                <a:sym typeface="Times New Roman"/>
              </a:rPr>
              <a:t> is “PHA” in this case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The logistic model will determine the probability of an </a:t>
            </a:r>
            <a:r>
              <a:rPr lang="en" sz="1800">
                <a:latin typeface="Times New Roman"/>
                <a:ea typeface="Times New Roman"/>
                <a:cs typeface="Times New Roman"/>
                <a:sym typeface="Times New Roman"/>
              </a:rPr>
              <a:t>existing</a:t>
            </a:r>
            <a:r>
              <a:rPr lang="en" sz="1800">
                <a:latin typeface="Times New Roman"/>
                <a:ea typeface="Times New Roman"/>
                <a:cs typeface="Times New Roman"/>
                <a:sym typeface="Times New Roman"/>
              </a:rPr>
              <a:t> class as Yes/No, Win/Lose etc.</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On Asteroid dataset : Accuracy Score is </a:t>
            </a:r>
            <a:r>
              <a:rPr b="1" lang="en" sz="1800">
                <a:latin typeface="Times New Roman"/>
                <a:ea typeface="Times New Roman"/>
                <a:cs typeface="Times New Roman"/>
                <a:sym typeface="Times New Roman"/>
              </a:rPr>
              <a:t>99.77%</a:t>
            </a:r>
            <a:endParaRPr b="1" sz="1800">
              <a:latin typeface="Times New Roman"/>
              <a:ea typeface="Times New Roman"/>
              <a:cs typeface="Times New Roman"/>
              <a:sym typeface="Times New Roman"/>
            </a:endParaRPr>
          </a:p>
        </p:txBody>
      </p:sp>
      <p:pic>
        <p:nvPicPr>
          <p:cNvPr id="208" name="Google Shape;208;p34"/>
          <p:cNvPicPr preferRelativeResize="0"/>
          <p:nvPr/>
        </p:nvPicPr>
        <p:blipFill>
          <a:blip r:embed="rId3">
            <a:alphaModFix/>
          </a:blip>
          <a:stretch>
            <a:fillRect/>
          </a:stretch>
        </p:blipFill>
        <p:spPr>
          <a:xfrm>
            <a:off x="916788" y="1506913"/>
            <a:ext cx="2105025" cy="828675"/>
          </a:xfrm>
          <a:prstGeom prst="rect">
            <a:avLst/>
          </a:prstGeom>
          <a:noFill/>
          <a:ln>
            <a:noFill/>
          </a:ln>
        </p:spPr>
      </p:pic>
      <p:sp>
        <p:nvSpPr>
          <p:cNvPr id="209" name="Google Shape;209;p34"/>
          <p:cNvSpPr/>
          <p:nvPr/>
        </p:nvSpPr>
        <p:spPr>
          <a:xfrm>
            <a:off x="2320175" y="2054050"/>
            <a:ext cx="391500" cy="6849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4"/>
          <p:cNvSpPr txBox="1"/>
          <p:nvPr/>
        </p:nvSpPr>
        <p:spPr>
          <a:xfrm>
            <a:off x="1390775" y="2738950"/>
            <a:ext cx="255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As you can see here the True Positives count is very less</a:t>
            </a:r>
            <a:endParaRPr>
              <a:solidFill>
                <a:schemeClr val="lt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25" y="23845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 after using SMOTE </a:t>
            </a:r>
            <a:endParaRPr/>
          </a:p>
        </p:txBody>
      </p:sp>
      <p:sp>
        <p:nvSpPr>
          <p:cNvPr id="216" name="Google Shape;216;p35"/>
          <p:cNvSpPr txBox="1"/>
          <p:nvPr>
            <p:ph idx="1" type="body"/>
          </p:nvPr>
        </p:nvSpPr>
        <p:spPr>
          <a:xfrm>
            <a:off x="4374775" y="238450"/>
            <a:ext cx="4640400" cy="4098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800">
                <a:solidFill>
                  <a:schemeClr val="dk1"/>
                </a:solidFill>
                <a:highlight>
                  <a:schemeClr val="lt1"/>
                </a:highlight>
                <a:latin typeface="Merriweather"/>
                <a:ea typeface="Merriweather"/>
                <a:cs typeface="Merriweather"/>
                <a:sym typeface="Merriweather"/>
              </a:rPr>
              <a:t>SMOTE </a:t>
            </a:r>
            <a:r>
              <a:rPr lang="en" sz="2300">
                <a:solidFill>
                  <a:schemeClr val="dk1"/>
                </a:solidFill>
                <a:highlight>
                  <a:schemeClr val="lt1"/>
                </a:highlight>
                <a:latin typeface="Merriweather"/>
                <a:ea typeface="Merriweather"/>
                <a:cs typeface="Merriweather"/>
                <a:sym typeface="Merriweather"/>
              </a:rPr>
              <a:t>(Synthetic minority oversampling technique)</a:t>
            </a:r>
            <a:endParaRPr sz="2300">
              <a:solidFill>
                <a:schemeClr val="dk1"/>
              </a:solidFill>
              <a:highlight>
                <a:schemeClr val="lt1"/>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a:solidFill>
                <a:schemeClr val="dk1"/>
              </a:solidFill>
              <a:highlight>
                <a:schemeClr val="lt1"/>
              </a:highlight>
            </a:endParaRPr>
          </a:p>
        </p:txBody>
      </p:sp>
      <p:pic>
        <p:nvPicPr>
          <p:cNvPr id="217" name="Google Shape;217;p35"/>
          <p:cNvPicPr preferRelativeResize="0"/>
          <p:nvPr/>
        </p:nvPicPr>
        <p:blipFill>
          <a:blip r:embed="rId3">
            <a:alphaModFix/>
          </a:blip>
          <a:stretch>
            <a:fillRect/>
          </a:stretch>
        </p:blipFill>
        <p:spPr>
          <a:xfrm>
            <a:off x="1125125" y="2669675"/>
            <a:ext cx="6624648" cy="2410975"/>
          </a:xfrm>
          <a:prstGeom prst="rect">
            <a:avLst/>
          </a:prstGeom>
          <a:noFill/>
          <a:ln>
            <a:noFill/>
          </a:ln>
        </p:spPr>
      </p:pic>
      <p:sp>
        <p:nvSpPr>
          <p:cNvPr id="218" name="Google Shape;218;p35"/>
          <p:cNvSpPr txBox="1"/>
          <p:nvPr>
            <p:ph idx="1" type="body"/>
          </p:nvPr>
        </p:nvSpPr>
        <p:spPr>
          <a:xfrm>
            <a:off x="4321075" y="1216000"/>
            <a:ext cx="4747800" cy="119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02124"/>
              </a:buClr>
              <a:buSzPts val="1800"/>
              <a:buFont typeface="Times New Roman"/>
              <a:buChar char="●"/>
            </a:pPr>
            <a:r>
              <a:rPr lang="en" sz="1800">
                <a:solidFill>
                  <a:srgbClr val="202124"/>
                </a:solidFill>
                <a:highlight>
                  <a:srgbClr val="FFFFFF"/>
                </a:highlight>
                <a:latin typeface="Times New Roman"/>
                <a:ea typeface="Times New Roman"/>
                <a:cs typeface="Times New Roman"/>
                <a:sym typeface="Times New Roman"/>
              </a:rPr>
              <a:t>It is an oversampling technique where synthetic samples are generated for the minority class (True positives (PHA=Y))</a:t>
            </a:r>
            <a:endParaRPr sz="1800">
              <a:solidFill>
                <a:srgbClr val="202124"/>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02124"/>
              </a:buClr>
              <a:buSzPts val="1800"/>
              <a:buFont typeface="Times New Roman"/>
              <a:buChar char="●"/>
            </a:pPr>
            <a:r>
              <a:rPr lang="en" sz="1800">
                <a:solidFill>
                  <a:srgbClr val="202124"/>
                </a:solidFill>
                <a:highlight>
                  <a:srgbClr val="FFFFFF"/>
                </a:highlight>
                <a:latin typeface="Times New Roman"/>
                <a:ea typeface="Times New Roman"/>
                <a:cs typeface="Times New Roman"/>
                <a:sym typeface="Times New Roman"/>
              </a:rPr>
              <a:t>For Asteroid dataset Accuracy score: </a:t>
            </a:r>
            <a:r>
              <a:rPr b="1" lang="en" sz="1800">
                <a:solidFill>
                  <a:srgbClr val="202124"/>
                </a:solidFill>
                <a:highlight>
                  <a:srgbClr val="FFFFFF"/>
                </a:highlight>
                <a:latin typeface="Times New Roman"/>
                <a:ea typeface="Times New Roman"/>
                <a:cs typeface="Times New Roman"/>
                <a:sym typeface="Times New Roman"/>
              </a:rPr>
              <a:t>99.1%</a:t>
            </a:r>
            <a:endParaRPr b="1" sz="1800">
              <a:solidFill>
                <a:srgbClr val="202124"/>
              </a:solidFill>
              <a:highlight>
                <a:srgbClr val="FFFFFF"/>
              </a:highlight>
              <a:latin typeface="Times New Roman"/>
              <a:ea typeface="Times New Roman"/>
              <a:cs typeface="Times New Roman"/>
              <a:sym typeface="Times New Roman"/>
            </a:endParaRPr>
          </a:p>
        </p:txBody>
      </p:sp>
      <p:pic>
        <p:nvPicPr>
          <p:cNvPr id="219" name="Google Shape;219;p35"/>
          <p:cNvPicPr preferRelativeResize="0"/>
          <p:nvPr/>
        </p:nvPicPr>
        <p:blipFill>
          <a:blip r:embed="rId4">
            <a:alphaModFix/>
          </a:blip>
          <a:stretch>
            <a:fillRect/>
          </a:stretch>
        </p:blipFill>
        <p:spPr>
          <a:xfrm>
            <a:off x="1125125" y="1675363"/>
            <a:ext cx="2019300" cy="733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Gaussian </a:t>
            </a:r>
            <a:r>
              <a:rPr lang="en" sz="3000">
                <a:latin typeface="Times New Roman"/>
                <a:ea typeface="Times New Roman"/>
                <a:cs typeface="Times New Roman"/>
                <a:sym typeface="Times New Roman"/>
              </a:rPr>
              <a:t>Naive Bayes </a:t>
            </a:r>
            <a:endParaRPr sz="3000">
              <a:latin typeface="Times New Roman"/>
              <a:ea typeface="Times New Roman"/>
              <a:cs typeface="Times New Roman"/>
              <a:sym typeface="Times New Roman"/>
            </a:endParaRPr>
          </a:p>
        </p:txBody>
      </p:sp>
      <p:sp>
        <p:nvSpPr>
          <p:cNvPr id="225" name="Google Shape;225;p3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Gaussian Naive Bayes Classifier is a simple and effective </a:t>
            </a:r>
            <a:r>
              <a:rPr lang="en" sz="1800">
                <a:latin typeface="Times New Roman"/>
                <a:ea typeface="Times New Roman"/>
                <a:cs typeface="Times New Roman"/>
                <a:sym typeface="Times New Roman"/>
              </a:rPr>
              <a:t>classification</a:t>
            </a:r>
            <a:r>
              <a:rPr lang="en" sz="1800">
                <a:latin typeface="Times New Roman"/>
                <a:ea typeface="Times New Roman"/>
                <a:cs typeface="Times New Roman"/>
                <a:sym typeface="Times New Roman"/>
              </a:rPr>
              <a:t> algorithm</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It predicts on the basis of probability on </a:t>
            </a:r>
            <a:r>
              <a:rPr lang="en" sz="1800">
                <a:latin typeface="Times New Roman"/>
                <a:ea typeface="Times New Roman"/>
                <a:cs typeface="Times New Roman"/>
                <a:sym typeface="Times New Roman"/>
              </a:rPr>
              <a:t>applying Bayes theorem with strong independence assumption between attributes.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For Asteroid dataset: Accuracy Score is </a:t>
            </a:r>
            <a:r>
              <a:rPr b="1" lang="en" sz="1800">
                <a:latin typeface="Times New Roman"/>
                <a:ea typeface="Times New Roman"/>
                <a:cs typeface="Times New Roman"/>
                <a:sym typeface="Times New Roman"/>
              </a:rPr>
              <a:t>97.9%</a:t>
            </a:r>
            <a:endParaRPr b="1" sz="1800">
              <a:latin typeface="Times New Roman"/>
              <a:ea typeface="Times New Roman"/>
              <a:cs typeface="Times New Roman"/>
              <a:sym typeface="Times New Roman"/>
            </a:endParaRPr>
          </a:p>
        </p:txBody>
      </p:sp>
      <p:pic>
        <p:nvPicPr>
          <p:cNvPr id="226" name="Google Shape;226;p36"/>
          <p:cNvPicPr preferRelativeResize="0"/>
          <p:nvPr/>
        </p:nvPicPr>
        <p:blipFill>
          <a:blip r:embed="rId3">
            <a:alphaModFix/>
          </a:blip>
          <a:stretch>
            <a:fillRect/>
          </a:stretch>
        </p:blipFill>
        <p:spPr>
          <a:xfrm>
            <a:off x="935125" y="1694650"/>
            <a:ext cx="2162175" cy="628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Gaussian Naive Bayes  After Hyperparameter tuning</a:t>
            </a:r>
            <a:endParaRPr/>
          </a:p>
        </p:txBody>
      </p:sp>
      <p:sp>
        <p:nvSpPr>
          <p:cNvPr id="232" name="Google Shape;232;p37"/>
          <p:cNvSpPr txBox="1"/>
          <p:nvPr>
            <p:ph idx="1" type="body"/>
          </p:nvPr>
        </p:nvSpPr>
        <p:spPr>
          <a:xfrm>
            <a:off x="4644688" y="249325"/>
            <a:ext cx="4166400" cy="409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Hyperparameter optimization or tuning is the problem of </a:t>
            </a:r>
            <a:r>
              <a:rPr lang="en" sz="1800">
                <a:latin typeface="Times New Roman"/>
                <a:ea typeface="Times New Roman"/>
                <a:cs typeface="Times New Roman"/>
                <a:sym typeface="Times New Roman"/>
              </a:rPr>
              <a:t>choosing</a:t>
            </a:r>
            <a:r>
              <a:rPr lang="en" sz="1800">
                <a:latin typeface="Times New Roman"/>
                <a:ea typeface="Times New Roman"/>
                <a:cs typeface="Times New Roman"/>
                <a:sym typeface="Times New Roman"/>
              </a:rPr>
              <a:t> a set of optimal hyperparameters for a learning algorithm</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Cross validation is often used to generalize the performance.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For Asteroid dataset: Accuracy Score is </a:t>
            </a:r>
            <a:r>
              <a:rPr b="1" lang="en" sz="1800">
                <a:latin typeface="Times New Roman"/>
                <a:ea typeface="Times New Roman"/>
                <a:cs typeface="Times New Roman"/>
                <a:sym typeface="Times New Roman"/>
              </a:rPr>
              <a:t>99.57%</a:t>
            </a:r>
            <a:endParaRPr sz="1800">
              <a:latin typeface="Times New Roman"/>
              <a:ea typeface="Times New Roman"/>
              <a:cs typeface="Times New Roman"/>
              <a:sym typeface="Times New Roman"/>
            </a:endParaRPr>
          </a:p>
          <a:p>
            <a:pPr indent="0" lvl="0" marL="457200" rtl="0" algn="l">
              <a:spcBef>
                <a:spcPts val="1200"/>
              </a:spcBef>
              <a:spcAft>
                <a:spcPts val="1200"/>
              </a:spcAft>
              <a:buNone/>
            </a:pPr>
            <a:r>
              <a:t/>
            </a:r>
            <a:endParaRPr sz="1800">
              <a:latin typeface="Times New Roman"/>
              <a:ea typeface="Times New Roman"/>
              <a:cs typeface="Times New Roman"/>
              <a:sym typeface="Times New Roman"/>
            </a:endParaRPr>
          </a:p>
        </p:txBody>
      </p:sp>
      <p:pic>
        <p:nvPicPr>
          <p:cNvPr id="233" name="Google Shape;233;p37"/>
          <p:cNvPicPr preferRelativeResize="0"/>
          <p:nvPr/>
        </p:nvPicPr>
        <p:blipFill>
          <a:blip r:embed="rId3">
            <a:alphaModFix/>
          </a:blip>
          <a:stretch>
            <a:fillRect/>
          </a:stretch>
        </p:blipFill>
        <p:spPr>
          <a:xfrm>
            <a:off x="1202950" y="2503625"/>
            <a:ext cx="1924050" cy="600075"/>
          </a:xfrm>
          <a:prstGeom prst="rect">
            <a:avLst/>
          </a:prstGeom>
          <a:noFill/>
          <a:ln>
            <a:noFill/>
          </a:ln>
        </p:spPr>
      </p:pic>
      <p:pic>
        <p:nvPicPr>
          <p:cNvPr id="234" name="Google Shape;234;p37"/>
          <p:cNvPicPr preferRelativeResize="0"/>
          <p:nvPr/>
        </p:nvPicPr>
        <p:blipFill>
          <a:blip r:embed="rId4">
            <a:alphaModFix/>
          </a:blip>
          <a:stretch>
            <a:fillRect/>
          </a:stretch>
        </p:blipFill>
        <p:spPr>
          <a:xfrm>
            <a:off x="4473424" y="2908025"/>
            <a:ext cx="4508951" cy="2123650"/>
          </a:xfrm>
          <a:prstGeom prst="rect">
            <a:avLst/>
          </a:prstGeom>
          <a:noFill/>
          <a:ln>
            <a:noFill/>
          </a:ln>
        </p:spPr>
      </p:pic>
      <p:pic>
        <p:nvPicPr>
          <p:cNvPr id="235" name="Google Shape;235;p37"/>
          <p:cNvPicPr preferRelativeResize="0"/>
          <p:nvPr/>
        </p:nvPicPr>
        <p:blipFill>
          <a:blip r:embed="rId5">
            <a:alphaModFix/>
          </a:blip>
          <a:stretch>
            <a:fillRect/>
          </a:stretch>
        </p:blipFill>
        <p:spPr>
          <a:xfrm>
            <a:off x="68550" y="3298025"/>
            <a:ext cx="4166400" cy="38756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Random Forest Classifier</a:t>
            </a:r>
            <a:endParaRPr sz="3000">
              <a:latin typeface="Times New Roman"/>
              <a:ea typeface="Times New Roman"/>
              <a:cs typeface="Times New Roman"/>
              <a:sym typeface="Times New Roman"/>
            </a:endParaRPr>
          </a:p>
        </p:txBody>
      </p:sp>
      <p:sp>
        <p:nvSpPr>
          <p:cNvPr id="241" name="Google Shape;241;p3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Random forest classifier operates by creating multiple </a:t>
            </a:r>
            <a:r>
              <a:rPr lang="en" sz="1800">
                <a:latin typeface="Times New Roman"/>
                <a:ea typeface="Times New Roman"/>
                <a:cs typeface="Times New Roman"/>
                <a:sym typeface="Times New Roman"/>
              </a:rPr>
              <a:t>decision trees at training time and selects the class that is mode of the classes or mean of the prediction of individual trees.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On Asteroid dataset : Accuracy Score is</a:t>
            </a:r>
            <a:r>
              <a:rPr b="1" lang="en" sz="1800">
                <a:latin typeface="Times New Roman"/>
                <a:ea typeface="Times New Roman"/>
                <a:cs typeface="Times New Roman"/>
                <a:sym typeface="Times New Roman"/>
              </a:rPr>
              <a:t> 99.99%</a:t>
            </a:r>
            <a:endParaRPr b="1" sz="1800">
              <a:latin typeface="Times New Roman"/>
              <a:ea typeface="Times New Roman"/>
              <a:cs typeface="Times New Roman"/>
              <a:sym typeface="Times New Roman"/>
            </a:endParaRPr>
          </a:p>
          <a:p>
            <a:pPr indent="0" lvl="0" marL="457200" rtl="0" algn="l">
              <a:spcBef>
                <a:spcPts val="1200"/>
              </a:spcBef>
              <a:spcAft>
                <a:spcPts val="1200"/>
              </a:spcAft>
              <a:buNone/>
            </a:pPr>
            <a:r>
              <a:t/>
            </a:r>
            <a:endParaRPr sz="1800">
              <a:latin typeface="Times New Roman"/>
              <a:ea typeface="Times New Roman"/>
              <a:cs typeface="Times New Roman"/>
              <a:sym typeface="Times New Roman"/>
            </a:endParaRPr>
          </a:p>
        </p:txBody>
      </p:sp>
      <p:pic>
        <p:nvPicPr>
          <p:cNvPr id="242" name="Google Shape;242;p38"/>
          <p:cNvPicPr preferRelativeResize="0"/>
          <p:nvPr/>
        </p:nvPicPr>
        <p:blipFill>
          <a:blip r:embed="rId3">
            <a:alphaModFix/>
          </a:blip>
          <a:stretch>
            <a:fillRect/>
          </a:stretch>
        </p:blipFill>
        <p:spPr>
          <a:xfrm>
            <a:off x="682913" y="3009813"/>
            <a:ext cx="7610475" cy="1914525"/>
          </a:xfrm>
          <a:prstGeom prst="rect">
            <a:avLst/>
          </a:prstGeom>
          <a:noFill/>
          <a:ln>
            <a:noFill/>
          </a:ln>
        </p:spPr>
      </p:pic>
      <p:pic>
        <p:nvPicPr>
          <p:cNvPr id="243" name="Google Shape;243;p38"/>
          <p:cNvPicPr preferRelativeResize="0"/>
          <p:nvPr/>
        </p:nvPicPr>
        <p:blipFill>
          <a:blip r:embed="rId4">
            <a:alphaModFix/>
          </a:blip>
          <a:stretch>
            <a:fillRect/>
          </a:stretch>
        </p:blipFill>
        <p:spPr>
          <a:xfrm>
            <a:off x="827988" y="1885950"/>
            <a:ext cx="1914525" cy="685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idx="1" type="body"/>
          </p:nvPr>
        </p:nvSpPr>
        <p:spPr>
          <a:xfrm>
            <a:off x="311700" y="2121425"/>
            <a:ext cx="5334900" cy="94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1200"/>
              </a:spcAft>
              <a:buNone/>
            </a:pPr>
            <a:r>
              <a:rPr lang="en" sz="3000">
                <a:latin typeface="Times New Roman"/>
                <a:ea typeface="Times New Roman"/>
                <a:cs typeface="Times New Roman"/>
                <a:sym typeface="Times New Roman"/>
              </a:rPr>
              <a:t>Important features for the Random Forest Classifier</a:t>
            </a:r>
            <a:endParaRPr sz="4500">
              <a:latin typeface="Times New Roman"/>
              <a:ea typeface="Times New Roman"/>
              <a:cs typeface="Times New Roman"/>
              <a:sym typeface="Times New Roman"/>
            </a:endParaRPr>
          </a:p>
        </p:txBody>
      </p:sp>
      <p:pic>
        <p:nvPicPr>
          <p:cNvPr id="249" name="Google Shape;249;p39"/>
          <p:cNvPicPr preferRelativeResize="0"/>
          <p:nvPr/>
        </p:nvPicPr>
        <p:blipFill>
          <a:blip r:embed="rId3">
            <a:alphaModFix/>
          </a:blip>
          <a:stretch>
            <a:fillRect/>
          </a:stretch>
        </p:blipFill>
        <p:spPr>
          <a:xfrm>
            <a:off x="6060250" y="490538"/>
            <a:ext cx="2524125" cy="4162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Trees</a:t>
            </a:r>
            <a:endParaRPr/>
          </a:p>
        </p:txBody>
      </p:sp>
      <p:sp>
        <p:nvSpPr>
          <p:cNvPr id="255" name="Google Shape;255;p4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It uses a predictive model to go from observations about an item to determine the item’s target variable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Class labels and branches are </a:t>
            </a:r>
            <a:r>
              <a:rPr lang="en" sz="1800">
                <a:latin typeface="Times New Roman"/>
                <a:ea typeface="Times New Roman"/>
                <a:cs typeface="Times New Roman"/>
                <a:sym typeface="Times New Roman"/>
              </a:rPr>
              <a:t>represented</a:t>
            </a:r>
            <a:r>
              <a:rPr lang="en" sz="1800">
                <a:latin typeface="Times New Roman"/>
                <a:ea typeface="Times New Roman"/>
                <a:cs typeface="Times New Roman"/>
                <a:sym typeface="Times New Roman"/>
              </a:rPr>
              <a:t> as leaves in Classification tree structures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highlight>
                  <a:srgbClr val="FFFFFF"/>
                </a:highlight>
                <a:latin typeface="Times New Roman"/>
                <a:ea typeface="Times New Roman"/>
                <a:cs typeface="Times New Roman"/>
                <a:sym typeface="Times New Roman"/>
              </a:rPr>
              <a:t>The goal is to create a model that predicts the value of a target variable based on several input variables.</a:t>
            </a:r>
            <a:endParaRPr sz="1800">
              <a:latin typeface="Times New Roman"/>
              <a:ea typeface="Times New Roman"/>
              <a:cs typeface="Times New Roman"/>
              <a:sym typeface="Times New Roman"/>
            </a:endParaRPr>
          </a:p>
        </p:txBody>
      </p:sp>
      <p:pic>
        <p:nvPicPr>
          <p:cNvPr id="256" name="Google Shape;256;p40"/>
          <p:cNvPicPr preferRelativeResize="0"/>
          <p:nvPr/>
        </p:nvPicPr>
        <p:blipFill>
          <a:blip r:embed="rId3">
            <a:alphaModFix/>
          </a:blip>
          <a:stretch>
            <a:fillRect/>
          </a:stretch>
        </p:blipFill>
        <p:spPr>
          <a:xfrm>
            <a:off x="777950" y="1393425"/>
            <a:ext cx="2019300" cy="723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idx="1" type="subTitle"/>
          </p:nvPr>
        </p:nvSpPr>
        <p:spPr>
          <a:xfrm>
            <a:off x="3512425" y="1542710"/>
            <a:ext cx="4242600" cy="738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800" u="sng">
                <a:solidFill>
                  <a:schemeClr val="hlink"/>
                </a:solidFill>
                <a:latin typeface="Times New Roman"/>
                <a:ea typeface="Times New Roman"/>
                <a:cs typeface="Times New Roman"/>
                <a:sym typeface="Times New Roman"/>
                <a:hlinkClick r:id="rId3"/>
              </a:rPr>
              <a:t>https://drive.google.com/file/d/1ngEZC5IxGfaF5IU1Wbxj2HbLTwN9Q8qz/view?usp=sharing</a:t>
            </a:r>
            <a:endParaRPr sz="1800">
              <a:solidFill>
                <a:schemeClr val="lt1"/>
              </a:solidFill>
              <a:latin typeface="Times New Roman"/>
              <a:ea typeface="Times New Roman"/>
              <a:cs typeface="Times New Roman"/>
              <a:sym typeface="Times New Roman"/>
            </a:endParaRPr>
          </a:p>
        </p:txBody>
      </p:sp>
      <p:sp>
        <p:nvSpPr>
          <p:cNvPr id="262" name="Google Shape;262;p41"/>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sz="1800">
                <a:solidFill>
                  <a:srgbClr val="000000"/>
                </a:solidFill>
                <a:latin typeface="Times New Roman"/>
                <a:ea typeface="Times New Roman"/>
                <a:cs typeface="Times New Roman"/>
                <a:sym typeface="Times New Roman"/>
              </a:rPr>
              <a:t>The decision tree graph is large hence redirecting to a different window using the below link.</a:t>
            </a:r>
            <a:endParaRPr>
              <a:solidFill>
                <a:srgbClr val="000000"/>
              </a:solidFill>
            </a:endParaRPr>
          </a:p>
        </p:txBody>
      </p:sp>
      <p:pic>
        <p:nvPicPr>
          <p:cNvPr id="263" name="Google Shape;263;p41"/>
          <p:cNvPicPr preferRelativeResize="0"/>
          <p:nvPr/>
        </p:nvPicPr>
        <p:blipFill>
          <a:blip r:embed="rId4">
            <a:alphaModFix/>
          </a:blip>
          <a:stretch>
            <a:fillRect/>
          </a:stretch>
        </p:blipFill>
        <p:spPr>
          <a:xfrm>
            <a:off x="653400" y="1341778"/>
            <a:ext cx="2638676" cy="1853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457200" lvl="0" marL="3200400" rtl="0" algn="l">
              <a:spcBef>
                <a:spcPts val="0"/>
              </a:spcBef>
              <a:spcAft>
                <a:spcPts val="0"/>
              </a:spcAft>
              <a:buNone/>
            </a:pPr>
            <a:r>
              <a:rPr lang="en" sz="3000" u="sng">
                <a:latin typeface="Times New Roman"/>
                <a:ea typeface="Times New Roman"/>
                <a:cs typeface="Times New Roman"/>
                <a:sym typeface="Times New Roman"/>
              </a:rPr>
              <a:t>Goal</a:t>
            </a:r>
            <a:endParaRPr sz="3000" u="sng">
              <a:latin typeface="Times New Roman"/>
              <a:ea typeface="Times New Roman"/>
              <a:cs typeface="Times New Roman"/>
              <a:sym typeface="Times New Roman"/>
            </a:endParaRPr>
          </a:p>
        </p:txBody>
      </p:sp>
      <p:sp>
        <p:nvSpPr>
          <p:cNvPr id="78" name="Google Shape;78;p15"/>
          <p:cNvSpPr txBox="1"/>
          <p:nvPr>
            <p:ph idx="1" type="body"/>
          </p:nvPr>
        </p:nvSpPr>
        <p:spPr>
          <a:xfrm>
            <a:off x="311700" y="1505700"/>
            <a:ext cx="8696400" cy="343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Our goal is to predict whether a Particular asteroid is potentially hazardous to Earth or not. We will be achieving this by building machine learning models to learn the features in the dataset and tune the model to predict the </a:t>
            </a:r>
            <a:r>
              <a:rPr b="1" lang="en" sz="1800">
                <a:latin typeface="Times New Roman"/>
                <a:ea typeface="Times New Roman"/>
                <a:cs typeface="Times New Roman"/>
                <a:sym typeface="Times New Roman"/>
              </a:rPr>
              <a:t>PHA</a:t>
            </a:r>
            <a:r>
              <a:rPr lang="en" sz="1800">
                <a:latin typeface="Times New Roman"/>
                <a:ea typeface="Times New Roman"/>
                <a:cs typeface="Times New Roman"/>
                <a:sym typeface="Times New Roman"/>
              </a:rPr>
              <a:t> or the Potential Hazard Asteroid value.</a:t>
            </a:r>
            <a:endParaRPr sz="1800">
              <a:latin typeface="Times New Roman"/>
              <a:ea typeface="Times New Roman"/>
              <a:cs typeface="Times New Roman"/>
              <a:sym typeface="Times New Roman"/>
            </a:endParaRPr>
          </a:p>
          <a:p>
            <a:pPr indent="0" lvl="0" marL="0" rtl="0" algn="l">
              <a:spcBef>
                <a:spcPts val="1200"/>
              </a:spcBef>
              <a:spcAft>
                <a:spcPts val="0"/>
              </a:spcAft>
              <a:buNone/>
            </a:pPr>
            <a:r>
              <a:rPr lang="en" sz="1800">
                <a:latin typeface="Times New Roman"/>
                <a:ea typeface="Times New Roman"/>
                <a:cs typeface="Times New Roman"/>
                <a:sym typeface="Times New Roman"/>
              </a:rPr>
              <a:t>We also aim to find the best classification algorithms for the given dataset.</a:t>
            </a:r>
            <a:endParaRPr sz="1800">
              <a:latin typeface="Times New Roman"/>
              <a:ea typeface="Times New Roman"/>
              <a:cs typeface="Times New Roman"/>
              <a:sym typeface="Times New Roman"/>
            </a:endParaRPr>
          </a:p>
          <a:p>
            <a:pPr indent="0" lvl="0" marL="0" rtl="0" algn="l">
              <a:spcBef>
                <a:spcPts val="1200"/>
              </a:spcBef>
              <a:spcAft>
                <a:spcPts val="12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311700" y="3332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Times New Roman"/>
                <a:ea typeface="Times New Roman"/>
                <a:cs typeface="Times New Roman"/>
                <a:sym typeface="Times New Roman"/>
              </a:rPr>
              <a:t>Metric Measures </a:t>
            </a:r>
            <a:endParaRPr sz="3000">
              <a:latin typeface="Times New Roman"/>
              <a:ea typeface="Times New Roman"/>
              <a:cs typeface="Times New Roman"/>
              <a:sym typeface="Times New Roman"/>
            </a:endParaRPr>
          </a:p>
        </p:txBody>
      </p:sp>
      <p:graphicFrame>
        <p:nvGraphicFramePr>
          <p:cNvPr id="269" name="Google Shape;269;p42"/>
          <p:cNvGraphicFramePr/>
          <p:nvPr/>
        </p:nvGraphicFramePr>
        <p:xfrm>
          <a:off x="0" y="1230970"/>
          <a:ext cx="3000000" cy="3000000"/>
        </p:xfrm>
        <a:graphic>
          <a:graphicData uri="http://schemas.openxmlformats.org/drawingml/2006/table">
            <a:tbl>
              <a:tblPr>
                <a:noFill/>
                <a:tableStyleId>{C51298BB-E9A0-47EE-AAB7-89CE4F52424A}</a:tableStyleId>
              </a:tblPr>
              <a:tblGrid>
                <a:gridCol w="1828800"/>
                <a:gridCol w="1828800"/>
                <a:gridCol w="1828800"/>
                <a:gridCol w="1828800"/>
                <a:gridCol w="1828800"/>
              </a:tblGrid>
              <a:tr h="427825">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Model</a:t>
                      </a:r>
                      <a:endParaRPr sz="1600">
                        <a:highlight>
                          <a:schemeClr val="dk1"/>
                        </a:highlight>
                        <a:latin typeface="Times New Roman"/>
                        <a:ea typeface="Times New Roman"/>
                        <a:cs typeface="Times New Roman"/>
                        <a:sym typeface="Times New Roman"/>
                      </a:endParaRPr>
                    </a:p>
                  </a:txBody>
                  <a:tcPr marT="91425" marB="91425" marR="91425" marL="91425">
                    <a:solidFill>
                      <a:schemeClr val="lt1"/>
                    </a:solidFill>
                  </a:tcPr>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Precision</a:t>
                      </a:r>
                      <a:endParaRPr sz="1600">
                        <a:latin typeface="Times New Roman"/>
                        <a:ea typeface="Times New Roman"/>
                        <a:cs typeface="Times New Roman"/>
                        <a:sym typeface="Times New Roman"/>
                      </a:endParaRPr>
                    </a:p>
                  </a:txBody>
                  <a:tcPr marT="91425" marB="91425" marR="91425" marL="91425">
                    <a:solidFill>
                      <a:schemeClr val="lt1"/>
                    </a:solidFill>
                  </a:tcPr>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Recall</a:t>
                      </a:r>
                      <a:endParaRPr sz="1600">
                        <a:latin typeface="Times New Roman"/>
                        <a:ea typeface="Times New Roman"/>
                        <a:cs typeface="Times New Roman"/>
                        <a:sym typeface="Times New Roman"/>
                      </a:endParaRPr>
                    </a:p>
                  </a:txBody>
                  <a:tcPr marT="91425" marB="91425" marR="91425" marL="91425">
                    <a:lnR cap="flat" cmpd="sng" w="9525">
                      <a:solidFill>
                        <a:srgbClr val="000000"/>
                      </a:solidFill>
                      <a:prstDash val="solid"/>
                      <a:round/>
                      <a:headEnd len="sm" w="sm" type="none"/>
                      <a:tailEnd len="sm" w="sm" type="none"/>
                    </a:lnR>
                    <a:solidFill>
                      <a:schemeClr val="lt1"/>
                    </a:solidFill>
                  </a:tcPr>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Accuracy</a:t>
                      </a:r>
                      <a:endParaRPr sz="1600">
                        <a:highlight>
                          <a:srgbClr val="00FFFF"/>
                        </a:highlight>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F1 score</a:t>
                      </a:r>
                      <a:endParaRPr sz="16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solidFill>
                      <a:srgbClr val="FF0000"/>
                    </a:solidFill>
                  </a:tcPr>
                </a:tc>
              </a:tr>
              <a:tr h="427825">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Logistic Regression</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0.7278</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 0.582</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0.9977</a:t>
                      </a:r>
                      <a:endParaRPr sz="1600">
                        <a:highlight>
                          <a:srgbClr val="000000"/>
                        </a:highlight>
                        <a:latin typeface="Times New Roman"/>
                        <a:ea typeface="Times New Roman"/>
                        <a:cs typeface="Times New Roman"/>
                        <a:sym typeface="Times New Roman"/>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0.6204</a:t>
                      </a:r>
                      <a:endParaRPr sz="1600">
                        <a:latin typeface="Times New Roman"/>
                        <a:ea typeface="Times New Roman"/>
                        <a:cs typeface="Times New Roman"/>
                        <a:sym typeface="Times New Roman"/>
                      </a:endParaRPr>
                    </a:p>
                  </a:txBody>
                  <a:tcPr marT="91425" marB="91425" marR="91425" marL="91425"/>
                </a:tc>
              </a:tr>
              <a:tr h="672325">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Logistic Regression (SMOTE)</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0.5972</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0.9858</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0.991</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0.66</a:t>
                      </a:r>
                      <a:endParaRPr sz="1600">
                        <a:latin typeface="Times New Roman"/>
                        <a:ea typeface="Times New Roman"/>
                        <a:cs typeface="Times New Roman"/>
                        <a:sym typeface="Times New Roman"/>
                      </a:endParaRPr>
                    </a:p>
                  </a:txBody>
                  <a:tcPr marT="91425" marB="91425" marR="91425" marL="91425"/>
                </a:tc>
              </a:tr>
              <a:tr h="427825">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Random Forest</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0.9949</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0.9718</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0.9999</a:t>
                      </a:r>
                      <a:endParaRPr sz="1600">
                        <a:latin typeface="Times New Roman"/>
                        <a:ea typeface="Times New Roman"/>
                        <a:cs typeface="Times New Roman"/>
                        <a:sym typeface="Times New Roman"/>
                      </a:endParaRPr>
                    </a:p>
                  </a:txBody>
                  <a:tcPr marT="91425" marB="91425" marR="91425" marL="91425">
                    <a:solidFill>
                      <a:srgbClr val="00FF00"/>
                    </a:solidFill>
                  </a:tcPr>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0.983</a:t>
                      </a:r>
                      <a:endParaRPr sz="1600">
                        <a:latin typeface="Times New Roman"/>
                        <a:ea typeface="Times New Roman"/>
                        <a:cs typeface="Times New Roman"/>
                        <a:sym typeface="Times New Roman"/>
                      </a:endParaRPr>
                    </a:p>
                  </a:txBody>
                  <a:tcPr marT="91425" marB="91425" marR="91425" marL="91425"/>
                </a:tc>
              </a:tr>
              <a:tr h="681800">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Gaussian Naive Bayes (Tuning)</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0.6274</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0.7516</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0.9957</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0.6691</a:t>
                      </a:r>
                      <a:endParaRPr sz="1600">
                        <a:latin typeface="Times New Roman"/>
                        <a:ea typeface="Times New Roman"/>
                        <a:cs typeface="Times New Roman"/>
                        <a:sym typeface="Times New Roman"/>
                      </a:endParaRPr>
                    </a:p>
                  </a:txBody>
                  <a:tcPr marT="91425" marB="91425" marR="91425" marL="91425"/>
                </a:tc>
              </a:tr>
              <a:tr h="672325">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Gaussian Naive Bayes</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0.5455</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0.9638</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0.9791</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0.5778</a:t>
                      </a:r>
                      <a:endParaRPr sz="1600">
                        <a:latin typeface="Times New Roman"/>
                        <a:ea typeface="Times New Roman"/>
                        <a:cs typeface="Times New Roman"/>
                        <a:sym typeface="Times New Roman"/>
                      </a:endParaRPr>
                    </a:p>
                  </a:txBody>
                  <a:tcPr marT="91425" marB="91425" marR="91425" marL="91425"/>
                </a:tc>
              </a:tr>
              <a:tr h="427825">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Decision Tree</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0.991</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0.9871</a:t>
                      </a:r>
                      <a:endParaRPr sz="1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0.9999</a:t>
                      </a:r>
                      <a:endParaRPr sz="1600">
                        <a:latin typeface="Times New Roman"/>
                        <a:ea typeface="Times New Roman"/>
                        <a:cs typeface="Times New Roman"/>
                        <a:sym typeface="Times New Roman"/>
                      </a:endParaRPr>
                    </a:p>
                  </a:txBody>
                  <a:tcPr marT="91425" marB="91425" marR="91425" marL="91425">
                    <a:solidFill>
                      <a:srgbClr val="00FF00"/>
                    </a:solidFill>
                  </a:tcPr>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0.989</a:t>
                      </a:r>
                      <a:endParaRPr sz="16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43"/>
          <p:cNvPicPr preferRelativeResize="0"/>
          <p:nvPr/>
        </p:nvPicPr>
        <p:blipFill>
          <a:blip r:embed="rId3">
            <a:alphaModFix/>
          </a:blip>
          <a:stretch>
            <a:fillRect/>
          </a:stretch>
        </p:blipFill>
        <p:spPr>
          <a:xfrm>
            <a:off x="152425" y="2513425"/>
            <a:ext cx="8839201" cy="2630087"/>
          </a:xfrm>
          <a:prstGeom prst="rect">
            <a:avLst/>
          </a:prstGeom>
          <a:noFill/>
          <a:ln>
            <a:noFill/>
          </a:ln>
        </p:spPr>
      </p:pic>
      <p:sp>
        <p:nvSpPr>
          <p:cNvPr id="275" name="Google Shape;275;p4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F1 Scores</a:t>
            </a:r>
            <a:endParaRPr/>
          </a:p>
        </p:txBody>
      </p:sp>
      <p:sp>
        <p:nvSpPr>
          <p:cNvPr id="276" name="Google Shape;276;p43"/>
          <p:cNvSpPr txBox="1"/>
          <p:nvPr/>
        </p:nvSpPr>
        <p:spPr>
          <a:xfrm>
            <a:off x="563850" y="1815350"/>
            <a:ext cx="81417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Visualizing F1 scores of all models as a bar graph</a:t>
            </a:r>
            <a:endParaRPr sz="18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4"/>
          <p:cNvPicPr preferRelativeResize="0"/>
          <p:nvPr/>
        </p:nvPicPr>
        <p:blipFill>
          <a:blip r:embed="rId3">
            <a:alphaModFix/>
          </a:blip>
          <a:stretch>
            <a:fillRect/>
          </a:stretch>
        </p:blipFill>
        <p:spPr>
          <a:xfrm>
            <a:off x="117775" y="2432500"/>
            <a:ext cx="8908525" cy="2711000"/>
          </a:xfrm>
          <a:prstGeom prst="rect">
            <a:avLst/>
          </a:prstGeom>
          <a:noFill/>
          <a:ln>
            <a:noFill/>
          </a:ln>
        </p:spPr>
      </p:pic>
      <p:sp>
        <p:nvSpPr>
          <p:cNvPr id="282" name="Google Shape;282;p4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 Scores</a:t>
            </a:r>
            <a:endParaRPr/>
          </a:p>
        </p:txBody>
      </p:sp>
      <p:sp>
        <p:nvSpPr>
          <p:cNvPr id="283" name="Google Shape;283;p44"/>
          <p:cNvSpPr txBox="1"/>
          <p:nvPr/>
        </p:nvSpPr>
        <p:spPr>
          <a:xfrm>
            <a:off x="702050" y="1386488"/>
            <a:ext cx="7866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Bar graph of accuracy scores for all models</a:t>
            </a:r>
            <a:endParaRPr sz="1800">
              <a:latin typeface="Times New Roman"/>
              <a:ea typeface="Times New Roman"/>
              <a:cs typeface="Times New Roman"/>
              <a:sym typeface="Times New Roman"/>
            </a:endParaRPr>
          </a:p>
        </p:txBody>
      </p:sp>
      <p:sp>
        <p:nvSpPr>
          <p:cNvPr id="284" name="Google Shape;284;p44"/>
          <p:cNvSpPr txBox="1"/>
          <p:nvPr/>
        </p:nvSpPr>
        <p:spPr>
          <a:xfrm>
            <a:off x="812525" y="2110050"/>
            <a:ext cx="786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99.1%            99.7%             99.98%         99.99%          99.57%            97.9%</a:t>
            </a:r>
            <a:endParaRPr sz="18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Best Machine Learning Model for our dataset</a:t>
            </a:r>
            <a:endParaRPr/>
          </a:p>
        </p:txBody>
      </p:sp>
      <p:sp>
        <p:nvSpPr>
          <p:cNvPr id="290" name="Google Shape;290;p45"/>
          <p:cNvSpPr txBox="1"/>
          <p:nvPr/>
        </p:nvSpPr>
        <p:spPr>
          <a:xfrm>
            <a:off x="702050" y="1386488"/>
            <a:ext cx="78666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The best machine learning model for the asteroid dataset is the </a:t>
            </a:r>
            <a:r>
              <a:rPr b="1" lang="en" sz="1800">
                <a:latin typeface="Times New Roman"/>
                <a:ea typeface="Times New Roman"/>
                <a:cs typeface="Times New Roman"/>
                <a:sym typeface="Times New Roman"/>
              </a:rPr>
              <a:t>Decision tree</a:t>
            </a:r>
            <a:r>
              <a:rPr lang="en" sz="1800">
                <a:latin typeface="Times New Roman"/>
                <a:ea typeface="Times New Roman"/>
                <a:cs typeface="Times New Roman"/>
                <a:sym typeface="Times New Roman"/>
              </a:rPr>
              <a:t> as it provides </a:t>
            </a:r>
            <a:r>
              <a:rPr b="1" lang="en" sz="1800">
                <a:latin typeface="Times New Roman"/>
                <a:ea typeface="Times New Roman"/>
                <a:cs typeface="Times New Roman"/>
                <a:sym typeface="Times New Roman"/>
              </a:rPr>
              <a:t>99.99% </a:t>
            </a:r>
            <a:r>
              <a:rPr lang="en" sz="1800">
                <a:latin typeface="Times New Roman"/>
                <a:ea typeface="Times New Roman"/>
                <a:cs typeface="Times New Roman"/>
                <a:sym typeface="Times New Roman"/>
              </a:rPr>
              <a:t>accuracy and a F1 score of </a:t>
            </a:r>
            <a:r>
              <a:rPr b="1" lang="en" sz="1800">
                <a:latin typeface="Times New Roman"/>
                <a:ea typeface="Times New Roman"/>
                <a:cs typeface="Times New Roman"/>
                <a:sym typeface="Times New Roman"/>
              </a:rPr>
              <a:t>98.9%</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The second best model is the </a:t>
            </a:r>
            <a:r>
              <a:rPr b="1" lang="en" sz="1800">
                <a:latin typeface="Times New Roman"/>
                <a:ea typeface="Times New Roman"/>
                <a:cs typeface="Times New Roman"/>
                <a:sym typeface="Times New Roman"/>
              </a:rPr>
              <a:t>Random forest classifier</a:t>
            </a:r>
            <a:r>
              <a:rPr lang="en" sz="1800">
                <a:latin typeface="Times New Roman"/>
                <a:ea typeface="Times New Roman"/>
                <a:cs typeface="Times New Roman"/>
                <a:sym typeface="Times New Roman"/>
              </a:rPr>
              <a:t> as it provides </a:t>
            </a:r>
            <a:r>
              <a:rPr b="1" lang="en" sz="1800">
                <a:latin typeface="Times New Roman"/>
                <a:ea typeface="Times New Roman"/>
                <a:cs typeface="Times New Roman"/>
                <a:sym typeface="Times New Roman"/>
              </a:rPr>
              <a:t>99.99%</a:t>
            </a:r>
            <a:r>
              <a:rPr lang="en" sz="1800">
                <a:latin typeface="Times New Roman"/>
                <a:ea typeface="Times New Roman"/>
                <a:cs typeface="Times New Roman"/>
                <a:sym typeface="Times New Roman"/>
              </a:rPr>
              <a:t> accuracy and a F1 Score of </a:t>
            </a:r>
            <a:r>
              <a:rPr b="1" lang="en" sz="1800">
                <a:latin typeface="Times New Roman"/>
                <a:ea typeface="Times New Roman"/>
                <a:cs typeface="Times New Roman"/>
                <a:sym typeface="Times New Roman"/>
              </a:rPr>
              <a:t>98.3%</a:t>
            </a:r>
            <a:endParaRPr b="1" sz="1800">
              <a:latin typeface="Times New Roman"/>
              <a:ea typeface="Times New Roman"/>
              <a:cs typeface="Times New Roman"/>
              <a:sym typeface="Times New Roman"/>
            </a:endParaRPr>
          </a:p>
        </p:txBody>
      </p:sp>
      <p:pic>
        <p:nvPicPr>
          <p:cNvPr id="291" name="Google Shape;291;p45"/>
          <p:cNvPicPr preferRelativeResize="0"/>
          <p:nvPr/>
        </p:nvPicPr>
        <p:blipFill>
          <a:blip r:embed="rId3">
            <a:alphaModFix/>
          </a:blip>
          <a:stretch>
            <a:fillRect/>
          </a:stretch>
        </p:blipFill>
        <p:spPr>
          <a:xfrm>
            <a:off x="3076200" y="2869425"/>
            <a:ext cx="2672876" cy="2435900"/>
          </a:xfrm>
          <a:prstGeom prst="rect">
            <a:avLst/>
          </a:prstGeom>
          <a:noFill/>
          <a:ln>
            <a:noFill/>
          </a:ln>
        </p:spPr>
      </p:pic>
      <p:sp>
        <p:nvSpPr>
          <p:cNvPr id="292" name="Google Shape;292;p45"/>
          <p:cNvSpPr txBox="1"/>
          <p:nvPr/>
        </p:nvSpPr>
        <p:spPr>
          <a:xfrm>
            <a:off x="3715625" y="2869425"/>
            <a:ext cx="156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Decision Tree</a:t>
            </a:r>
            <a:endParaRPr b="1" sz="1800">
              <a:latin typeface="Times New Roman"/>
              <a:ea typeface="Times New Roman"/>
              <a:cs typeface="Times New Roman"/>
              <a:sym typeface="Times New Roman"/>
            </a:endParaRPr>
          </a:p>
        </p:txBody>
      </p:sp>
      <p:sp>
        <p:nvSpPr>
          <p:cNvPr id="293" name="Google Shape;293;p45"/>
          <p:cNvSpPr txBox="1"/>
          <p:nvPr/>
        </p:nvSpPr>
        <p:spPr>
          <a:xfrm>
            <a:off x="2298850" y="3521050"/>
            <a:ext cx="183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Random Forest</a:t>
            </a:r>
            <a:endParaRPr b="1" sz="1800">
              <a:latin typeface="Times New Roman"/>
              <a:ea typeface="Times New Roman"/>
              <a:cs typeface="Times New Roman"/>
              <a:sym typeface="Times New Roman"/>
            </a:endParaRPr>
          </a:p>
        </p:txBody>
      </p:sp>
      <p:sp>
        <p:nvSpPr>
          <p:cNvPr id="294" name="Google Shape;294;p45"/>
          <p:cNvSpPr txBox="1"/>
          <p:nvPr/>
        </p:nvSpPr>
        <p:spPr>
          <a:xfrm>
            <a:off x="5042275" y="3521050"/>
            <a:ext cx="206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Logistic Regression</a:t>
            </a:r>
            <a:endParaRPr b="1" sz="1800">
              <a:latin typeface="Times New Roman"/>
              <a:ea typeface="Times New Roman"/>
              <a:cs typeface="Times New Roman"/>
              <a:sym typeface="Times New Roman"/>
            </a:endParaRPr>
          </a:p>
        </p:txBody>
      </p:sp>
      <p:pic>
        <p:nvPicPr>
          <p:cNvPr id="295" name="Google Shape;295;p45"/>
          <p:cNvPicPr preferRelativeResize="0"/>
          <p:nvPr/>
        </p:nvPicPr>
        <p:blipFill>
          <a:blip r:embed="rId4">
            <a:alphaModFix/>
          </a:blip>
          <a:stretch>
            <a:fillRect/>
          </a:stretch>
        </p:blipFill>
        <p:spPr>
          <a:xfrm>
            <a:off x="5042275" y="2571742"/>
            <a:ext cx="674525" cy="796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01" name="Google Shape;301;p46"/>
          <p:cNvSpPr txBox="1"/>
          <p:nvPr/>
        </p:nvSpPr>
        <p:spPr>
          <a:xfrm>
            <a:off x="470525" y="1353457"/>
            <a:ext cx="80139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lang="en" sz="1800" u="sng">
                <a:solidFill>
                  <a:schemeClr val="hlink"/>
                </a:solidFill>
                <a:latin typeface="Times New Roman"/>
                <a:ea typeface="Times New Roman"/>
                <a:cs typeface="Times New Roman"/>
                <a:sym typeface="Times New Roman"/>
                <a:hlinkClick r:id="rId3"/>
              </a:rPr>
              <a:t>https://www.geeksforgeeks.org/ml-feature-scaling-part-2/</a:t>
            </a:r>
            <a:endParaRPr sz="1800" u="sng">
              <a:solidFill>
                <a:schemeClr val="hlink"/>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u="sng">
                <a:solidFill>
                  <a:schemeClr val="hlink"/>
                </a:solidFill>
                <a:latin typeface="Times New Roman"/>
                <a:ea typeface="Times New Roman"/>
                <a:cs typeface="Times New Roman"/>
                <a:sym typeface="Times New Roman"/>
                <a:hlinkClick r:id="rId4"/>
              </a:rPr>
              <a:t>https://stackoverflow.com/questions/47606873/jupyter-no-module-named-imblearn-after-installation</a:t>
            </a:r>
            <a:endParaRPr sz="1800" u="sng">
              <a:solidFill>
                <a:schemeClr val="hlink"/>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u="sng">
                <a:solidFill>
                  <a:schemeClr val="hlink"/>
                </a:solidFill>
                <a:latin typeface="Times New Roman"/>
                <a:ea typeface="Times New Roman"/>
                <a:cs typeface="Times New Roman"/>
                <a:sym typeface="Times New Roman"/>
                <a:hlinkClick r:id="rId5"/>
              </a:rPr>
              <a:t>https://www.kaggle.com/marissafernandes/asteroid-prediction</a:t>
            </a:r>
            <a:endParaRPr sz="1800" u="sng">
              <a:solidFill>
                <a:schemeClr val="hlink"/>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u="sng">
                <a:solidFill>
                  <a:schemeClr val="hlink"/>
                </a:solidFill>
                <a:latin typeface="Times New Roman"/>
                <a:ea typeface="Times New Roman"/>
                <a:cs typeface="Times New Roman"/>
                <a:sym typeface="Times New Roman"/>
                <a:hlinkClick r:id="rId6"/>
              </a:rPr>
              <a:t>https://stackoverflow.com/questions/39828535/how-to-tune-gaussiannb</a:t>
            </a:r>
            <a:endParaRPr sz="1800" u="sng">
              <a:solidFill>
                <a:schemeClr val="hlink"/>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u="sng">
                <a:solidFill>
                  <a:schemeClr val="hlink"/>
                </a:solidFill>
                <a:latin typeface="Times New Roman"/>
                <a:ea typeface="Times New Roman"/>
                <a:cs typeface="Times New Roman"/>
                <a:sym typeface="Times New Roman"/>
                <a:hlinkClick r:id="rId7"/>
              </a:rPr>
              <a:t>https://www.youtube.com/watch?v=pooXM9mM7FU</a:t>
            </a:r>
            <a:endParaRPr sz="1800" u="sng">
              <a:solidFill>
                <a:schemeClr val="hlink"/>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u="sng">
                <a:solidFill>
                  <a:schemeClr val="hlink"/>
                </a:solidFill>
                <a:latin typeface="Times New Roman"/>
                <a:ea typeface="Times New Roman"/>
                <a:cs typeface="Times New Roman"/>
                <a:sym typeface="Times New Roman"/>
                <a:hlinkClick r:id="rId8"/>
              </a:rPr>
              <a:t>https://www.youtube.com/watch?v=VqKq78PVO9g</a:t>
            </a:r>
            <a:endParaRPr sz="1800" u="sng">
              <a:solidFill>
                <a:schemeClr val="hlink"/>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u="sng">
                <a:solidFill>
                  <a:schemeClr val="hlink"/>
                </a:solidFill>
                <a:latin typeface="Times New Roman"/>
                <a:ea typeface="Times New Roman"/>
                <a:cs typeface="Times New Roman"/>
                <a:sym typeface="Times New Roman"/>
                <a:hlinkClick r:id="rId9"/>
              </a:rPr>
              <a:t>https://www.youtube.com/watch?v=FheTDyCwRdE</a:t>
            </a:r>
            <a:endParaRPr sz="1800" u="sng">
              <a:solidFill>
                <a:schemeClr val="hlink"/>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u="sng">
                <a:solidFill>
                  <a:schemeClr val="hlink"/>
                </a:solidFill>
                <a:latin typeface="Times New Roman"/>
                <a:ea typeface="Times New Roman"/>
                <a:cs typeface="Times New Roman"/>
                <a:sym typeface="Times New Roman"/>
                <a:hlinkClick r:id="rId10"/>
              </a:rPr>
              <a:t>https://en.wikipedia.org/wiki/Decision_tree_learning</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u="sng">
                <a:solidFill>
                  <a:schemeClr val="hlink"/>
                </a:solidFill>
                <a:latin typeface="Times New Roman"/>
                <a:ea typeface="Times New Roman"/>
                <a:cs typeface="Times New Roman"/>
                <a:sym typeface="Times New Roman"/>
                <a:hlinkClick r:id="rId11"/>
              </a:rPr>
              <a:t>https://en.wikipedia.org/wiki/Hyperparameter_optimization#Bayesian_optimization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u="sng">
                <a:solidFill>
                  <a:schemeClr val="hlink"/>
                </a:solidFill>
                <a:latin typeface="Times New Roman"/>
                <a:ea typeface="Times New Roman"/>
                <a:cs typeface="Times New Roman"/>
                <a:sym typeface="Times New Roman"/>
                <a:hlinkClick r:id="rId12"/>
              </a:rPr>
              <a:t>https://scikit-learn.org/stable/modules/tree.html</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https://ssd.jpl.nasa.gov/sbdb_query.cgi</a:t>
            </a:r>
            <a:endParaRPr sz="18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Thanks for listening! </a:t>
            </a:r>
            <a:endParaRPr sz="3000"/>
          </a:p>
          <a:p>
            <a:pPr indent="0" lvl="0" marL="0" rtl="0" algn="l">
              <a:spcBef>
                <a:spcPts val="0"/>
              </a:spcBef>
              <a:spcAft>
                <a:spcPts val="0"/>
              </a:spcAft>
              <a:buNone/>
            </a:pPr>
            <a:r>
              <a:t/>
            </a:r>
            <a:endParaRPr sz="3000"/>
          </a:p>
        </p:txBody>
      </p:sp>
      <p:sp>
        <p:nvSpPr>
          <p:cNvPr id="307" name="Google Shape;307;p4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400"/>
          </a:p>
          <a:p>
            <a:pPr indent="0" lvl="0" marL="0" rtl="0" algn="l">
              <a:spcBef>
                <a:spcPts val="1200"/>
              </a:spcBef>
              <a:spcAft>
                <a:spcPts val="0"/>
              </a:spcAft>
              <a:buNone/>
            </a:pPr>
            <a:r>
              <a:rPr lang="en" sz="1400"/>
              <a:t>Email id:</a:t>
            </a:r>
            <a:endParaRPr sz="1400"/>
          </a:p>
          <a:p>
            <a:pPr indent="-317500" lvl="0" marL="457200" rtl="0" algn="l">
              <a:spcBef>
                <a:spcPts val="1200"/>
              </a:spcBef>
              <a:spcAft>
                <a:spcPts val="0"/>
              </a:spcAft>
              <a:buSzPts val="1400"/>
              <a:buChar char="●"/>
            </a:pPr>
            <a:r>
              <a:rPr lang="en" sz="1400" u="sng">
                <a:solidFill>
                  <a:schemeClr val="hlink"/>
                </a:solidFill>
                <a:hlinkClick r:id="rId3"/>
              </a:rPr>
              <a:t>pati.p@northeastern.edu</a:t>
            </a:r>
            <a:endParaRPr sz="1400"/>
          </a:p>
          <a:p>
            <a:pPr indent="-317500" lvl="0" marL="457200" rtl="0" algn="l">
              <a:spcBef>
                <a:spcPts val="0"/>
              </a:spcBef>
              <a:spcAft>
                <a:spcPts val="0"/>
              </a:spcAft>
              <a:buSzPts val="1400"/>
              <a:buChar char="●"/>
            </a:pPr>
            <a:r>
              <a:rPr lang="en" sz="1400" u="sng">
                <a:solidFill>
                  <a:schemeClr val="hlink"/>
                </a:solidFill>
                <a:hlinkClick r:id="rId4"/>
              </a:rPr>
              <a:t>ravichandran.sn@northeastern.edu</a:t>
            </a:r>
            <a:endParaRPr sz="1400"/>
          </a:p>
          <a:p>
            <a:pPr indent="0" lvl="0" marL="457200" rtl="0" algn="l">
              <a:spcBef>
                <a:spcPts val="1200"/>
              </a:spcBef>
              <a:spcAft>
                <a:spcPts val="0"/>
              </a:spcAft>
              <a:buNone/>
            </a:pPr>
            <a:r>
              <a:t/>
            </a:r>
            <a:endParaRPr sz="1400"/>
          </a:p>
          <a:p>
            <a:pPr indent="0" lvl="0" marL="0" rtl="0" algn="l">
              <a:spcBef>
                <a:spcPts val="1200"/>
              </a:spcBef>
              <a:spcAft>
                <a:spcPts val="0"/>
              </a:spcAft>
              <a:buNone/>
            </a:pPr>
            <a:r>
              <a:rPr lang="en" sz="1400"/>
              <a:t> </a:t>
            </a:r>
            <a:endParaRPr sz="1400"/>
          </a:p>
        </p:txBody>
      </p:sp>
      <p:pic>
        <p:nvPicPr>
          <p:cNvPr id="308" name="Google Shape;308;p47"/>
          <p:cNvPicPr preferRelativeResize="0"/>
          <p:nvPr/>
        </p:nvPicPr>
        <p:blipFill rotWithShape="1">
          <a:blip r:embed="rId5">
            <a:alphaModFix/>
          </a:blip>
          <a:srcRect b="0" l="14100" r="14107" t="0"/>
          <a:stretch/>
        </p:blipFill>
        <p:spPr>
          <a:xfrm>
            <a:off x="3786526" y="0"/>
            <a:ext cx="5869325" cy="51435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lang="en" sz="3000" u="sng">
                <a:latin typeface="Times New Roman"/>
                <a:ea typeface="Times New Roman"/>
                <a:cs typeface="Times New Roman"/>
                <a:sym typeface="Times New Roman"/>
              </a:rPr>
              <a:t>Description of data</a:t>
            </a:r>
            <a:endParaRPr sz="3000" u="sng">
              <a:latin typeface="Times New Roman"/>
              <a:ea typeface="Times New Roman"/>
              <a:cs typeface="Times New Roman"/>
              <a:sym typeface="Times New Roman"/>
            </a:endParaRPr>
          </a:p>
        </p:txBody>
      </p:sp>
      <p:sp>
        <p:nvSpPr>
          <p:cNvPr id="84" name="Google Shape;84;p16"/>
          <p:cNvSpPr txBox="1"/>
          <p:nvPr>
            <p:ph idx="1" type="body"/>
          </p:nvPr>
        </p:nvSpPr>
        <p:spPr>
          <a:xfrm>
            <a:off x="311700" y="1505700"/>
            <a:ext cx="8520600" cy="36378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935"/>
              <a:buNone/>
            </a:pPr>
            <a:r>
              <a:rPr lang="en" sz="1829">
                <a:solidFill>
                  <a:srgbClr val="000000"/>
                </a:solidFill>
                <a:highlight>
                  <a:srgbClr val="FFFFFF"/>
                </a:highlight>
                <a:latin typeface="Times New Roman"/>
                <a:ea typeface="Times New Roman"/>
                <a:cs typeface="Times New Roman"/>
                <a:sym typeface="Times New Roman"/>
              </a:rPr>
              <a:t>This Dataset contains all the information recorded regarding asteroids till date. </a:t>
            </a:r>
            <a:endParaRPr sz="1829">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935"/>
              <a:buNone/>
            </a:pPr>
            <a:r>
              <a:rPr lang="en" sz="1829">
                <a:solidFill>
                  <a:srgbClr val="000000"/>
                </a:solidFill>
                <a:highlight>
                  <a:srgbClr val="FFFFFF"/>
                </a:highlight>
                <a:latin typeface="Times New Roman"/>
                <a:ea typeface="Times New Roman"/>
                <a:cs typeface="Times New Roman"/>
                <a:sym typeface="Times New Roman"/>
              </a:rPr>
              <a:t>This dataset is officially maintained by Jet Propulsion Laboratory of California Institute of Technology which is an organization under NASA.</a:t>
            </a:r>
            <a:endParaRPr sz="1829">
              <a:solidFill>
                <a:srgbClr val="000000"/>
              </a:solidFill>
              <a:highlight>
                <a:srgbClr val="FFFFFF"/>
              </a:highlight>
              <a:latin typeface="Times New Roman"/>
              <a:ea typeface="Times New Roman"/>
              <a:cs typeface="Times New Roman"/>
              <a:sym typeface="Times New Roman"/>
            </a:endParaRPr>
          </a:p>
          <a:p>
            <a:pPr indent="-344805" lvl="0" marL="457200" rtl="0" algn="l">
              <a:lnSpc>
                <a:spcPct val="95000"/>
              </a:lnSpc>
              <a:spcBef>
                <a:spcPts val="1200"/>
              </a:spcBef>
              <a:spcAft>
                <a:spcPts val="0"/>
              </a:spcAft>
              <a:buClr>
                <a:srgbClr val="000000"/>
              </a:buClr>
              <a:buSzPts val="1830"/>
              <a:buFont typeface="Times New Roman"/>
              <a:buChar char="●"/>
            </a:pPr>
            <a:r>
              <a:rPr lang="en" sz="1829">
                <a:solidFill>
                  <a:srgbClr val="000000"/>
                </a:solidFill>
                <a:highlight>
                  <a:srgbClr val="FFFFFF"/>
                </a:highlight>
                <a:latin typeface="Times New Roman"/>
                <a:ea typeface="Times New Roman"/>
                <a:cs typeface="Times New Roman"/>
                <a:sym typeface="Times New Roman"/>
              </a:rPr>
              <a:t>Number of Records : 958524</a:t>
            </a:r>
            <a:endParaRPr sz="1829">
              <a:solidFill>
                <a:srgbClr val="000000"/>
              </a:solidFill>
              <a:highlight>
                <a:srgbClr val="FFFFFF"/>
              </a:highlight>
              <a:latin typeface="Times New Roman"/>
              <a:ea typeface="Times New Roman"/>
              <a:cs typeface="Times New Roman"/>
              <a:sym typeface="Times New Roman"/>
            </a:endParaRPr>
          </a:p>
          <a:p>
            <a:pPr indent="-344805" lvl="0" marL="457200" rtl="0" algn="l">
              <a:lnSpc>
                <a:spcPct val="95000"/>
              </a:lnSpc>
              <a:spcBef>
                <a:spcPts val="0"/>
              </a:spcBef>
              <a:spcAft>
                <a:spcPts val="0"/>
              </a:spcAft>
              <a:buClr>
                <a:srgbClr val="000000"/>
              </a:buClr>
              <a:buSzPts val="1830"/>
              <a:buFont typeface="Times New Roman"/>
              <a:buChar char="●"/>
            </a:pPr>
            <a:r>
              <a:rPr lang="en" sz="1829">
                <a:solidFill>
                  <a:srgbClr val="000000"/>
                </a:solidFill>
                <a:highlight>
                  <a:srgbClr val="FFFFFF"/>
                </a:highlight>
                <a:latin typeface="Times New Roman"/>
                <a:ea typeface="Times New Roman"/>
                <a:cs typeface="Times New Roman"/>
                <a:sym typeface="Times New Roman"/>
              </a:rPr>
              <a:t>Size of the dataset :	 435 MB</a:t>
            </a:r>
            <a:endParaRPr sz="1829">
              <a:solidFill>
                <a:srgbClr val="000000"/>
              </a:solidFill>
              <a:highlight>
                <a:srgbClr val="FFFFFF"/>
              </a:highlight>
              <a:latin typeface="Times New Roman"/>
              <a:ea typeface="Times New Roman"/>
              <a:cs typeface="Times New Roman"/>
              <a:sym typeface="Times New Roman"/>
            </a:endParaRPr>
          </a:p>
          <a:p>
            <a:pPr indent="-344805" lvl="0" marL="457200" rtl="0" algn="l">
              <a:lnSpc>
                <a:spcPct val="95000"/>
              </a:lnSpc>
              <a:spcBef>
                <a:spcPts val="0"/>
              </a:spcBef>
              <a:spcAft>
                <a:spcPts val="0"/>
              </a:spcAft>
              <a:buClr>
                <a:srgbClr val="000000"/>
              </a:buClr>
              <a:buSzPts val="1830"/>
              <a:buFont typeface="Times New Roman"/>
              <a:buChar char="●"/>
            </a:pPr>
            <a:r>
              <a:rPr lang="en" sz="1829">
                <a:solidFill>
                  <a:srgbClr val="000000"/>
                </a:solidFill>
                <a:highlight>
                  <a:srgbClr val="FFFFFF"/>
                </a:highlight>
                <a:latin typeface="Times New Roman"/>
                <a:ea typeface="Times New Roman"/>
                <a:cs typeface="Times New Roman"/>
                <a:sym typeface="Times New Roman"/>
              </a:rPr>
              <a:t>Number of attributes : 45 </a:t>
            </a:r>
            <a:endParaRPr sz="1829">
              <a:solidFill>
                <a:srgbClr val="000000"/>
              </a:solidFill>
              <a:highlight>
                <a:srgbClr val="FFFFFF"/>
              </a:highlight>
              <a:latin typeface="Times New Roman"/>
              <a:ea typeface="Times New Roman"/>
              <a:cs typeface="Times New Roman"/>
              <a:sym typeface="Times New Roman"/>
            </a:endParaRPr>
          </a:p>
          <a:p>
            <a:pPr indent="-344805" lvl="2" marL="1371600" rtl="0" algn="l">
              <a:lnSpc>
                <a:spcPct val="95000"/>
              </a:lnSpc>
              <a:spcBef>
                <a:spcPts val="0"/>
              </a:spcBef>
              <a:spcAft>
                <a:spcPts val="0"/>
              </a:spcAft>
              <a:buClr>
                <a:srgbClr val="000000"/>
              </a:buClr>
              <a:buSzPts val="1830"/>
              <a:buFont typeface="Times New Roman"/>
              <a:buChar char="■"/>
            </a:pPr>
            <a:r>
              <a:rPr lang="en" sz="1829">
                <a:solidFill>
                  <a:srgbClr val="000000"/>
                </a:solidFill>
                <a:highlight>
                  <a:srgbClr val="FFFFFF"/>
                </a:highlight>
                <a:latin typeface="Times New Roman"/>
                <a:ea typeface="Times New Roman"/>
                <a:cs typeface="Times New Roman"/>
                <a:sym typeface="Times New Roman"/>
              </a:rPr>
              <a:t>Attributes are String : 7</a:t>
            </a:r>
            <a:endParaRPr sz="1829">
              <a:solidFill>
                <a:srgbClr val="000000"/>
              </a:solidFill>
              <a:highlight>
                <a:srgbClr val="FFFFFF"/>
              </a:highlight>
              <a:latin typeface="Times New Roman"/>
              <a:ea typeface="Times New Roman"/>
              <a:cs typeface="Times New Roman"/>
              <a:sym typeface="Times New Roman"/>
            </a:endParaRPr>
          </a:p>
          <a:p>
            <a:pPr indent="-344805" lvl="2" marL="1371600" rtl="0" algn="l">
              <a:lnSpc>
                <a:spcPct val="95000"/>
              </a:lnSpc>
              <a:spcBef>
                <a:spcPts val="0"/>
              </a:spcBef>
              <a:spcAft>
                <a:spcPts val="0"/>
              </a:spcAft>
              <a:buClr>
                <a:srgbClr val="000000"/>
              </a:buClr>
              <a:buSzPts val="1830"/>
              <a:buFont typeface="Times New Roman"/>
              <a:buChar char="■"/>
            </a:pPr>
            <a:r>
              <a:rPr lang="en" sz="1829">
                <a:solidFill>
                  <a:srgbClr val="000000"/>
                </a:solidFill>
                <a:highlight>
                  <a:srgbClr val="FFFFFF"/>
                </a:highlight>
                <a:latin typeface="Times New Roman"/>
                <a:ea typeface="Times New Roman"/>
                <a:cs typeface="Times New Roman"/>
                <a:sym typeface="Times New Roman"/>
              </a:rPr>
              <a:t>Attributes are Boolean: 2</a:t>
            </a:r>
            <a:endParaRPr sz="1829">
              <a:solidFill>
                <a:srgbClr val="000000"/>
              </a:solidFill>
              <a:highlight>
                <a:srgbClr val="FFFFFF"/>
              </a:highlight>
              <a:latin typeface="Times New Roman"/>
              <a:ea typeface="Times New Roman"/>
              <a:cs typeface="Times New Roman"/>
              <a:sym typeface="Times New Roman"/>
            </a:endParaRPr>
          </a:p>
          <a:p>
            <a:pPr indent="-344805" lvl="2" marL="1371600" rtl="0" algn="l">
              <a:lnSpc>
                <a:spcPct val="95000"/>
              </a:lnSpc>
              <a:spcBef>
                <a:spcPts val="0"/>
              </a:spcBef>
              <a:spcAft>
                <a:spcPts val="0"/>
              </a:spcAft>
              <a:buClr>
                <a:srgbClr val="000000"/>
              </a:buClr>
              <a:buSzPts val="1830"/>
              <a:buFont typeface="Times New Roman"/>
              <a:buChar char="■"/>
            </a:pPr>
            <a:r>
              <a:rPr lang="en" sz="1829">
                <a:solidFill>
                  <a:srgbClr val="000000"/>
                </a:solidFill>
                <a:highlight>
                  <a:srgbClr val="FFFFFF"/>
                </a:highlight>
                <a:latin typeface="Times New Roman"/>
                <a:ea typeface="Times New Roman"/>
                <a:cs typeface="Times New Roman"/>
                <a:sym typeface="Times New Roman"/>
              </a:rPr>
              <a:t>Attributes are Decimal : 36</a:t>
            </a:r>
            <a:endParaRPr sz="1829">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1200"/>
              </a:spcBef>
              <a:spcAft>
                <a:spcPts val="0"/>
              </a:spcAft>
              <a:buNone/>
            </a:pPr>
            <a:r>
              <a:t/>
            </a:r>
            <a:endParaRPr sz="1829">
              <a:solidFill>
                <a:srgbClr val="000000"/>
              </a:solidFill>
              <a:highlight>
                <a:srgbClr val="FFFFFF"/>
              </a:highlight>
              <a:latin typeface="Times New Roman"/>
              <a:ea typeface="Times New Roman"/>
              <a:cs typeface="Times New Roman"/>
              <a:sym typeface="Times New Roman"/>
            </a:endParaRPr>
          </a:p>
          <a:p>
            <a:pPr indent="0" lvl="0" marL="457200" rtl="0" algn="l">
              <a:lnSpc>
                <a:spcPct val="95000"/>
              </a:lnSpc>
              <a:spcBef>
                <a:spcPts val="1200"/>
              </a:spcBef>
              <a:spcAft>
                <a:spcPts val="0"/>
              </a:spcAft>
              <a:buSzPts val="935"/>
              <a:buNone/>
            </a:pPr>
            <a:r>
              <a:t/>
            </a:r>
            <a:endParaRPr sz="1829">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1200"/>
              </a:spcBef>
              <a:spcAft>
                <a:spcPts val="1200"/>
              </a:spcAft>
              <a:buSzPts val="935"/>
              <a:buNone/>
            </a:pPr>
            <a:r>
              <a:t/>
            </a:r>
            <a:endParaRPr sz="153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Attributes</a:t>
            </a:r>
            <a:endParaRPr/>
          </a:p>
        </p:txBody>
      </p:sp>
      <p:sp>
        <p:nvSpPr>
          <p:cNvPr id="90" name="Google Shape;90;p1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42900" lvl="0" marL="457200" rtl="0" algn="l">
              <a:spcBef>
                <a:spcPts val="300"/>
              </a:spcBef>
              <a:spcAft>
                <a:spcPts val="0"/>
              </a:spcAft>
              <a:buClr>
                <a:srgbClr val="000000"/>
              </a:buClr>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 SPK-ID</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 Object ID </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 Object fullname</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 NEO</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sz="1800">
                <a:solidFill>
                  <a:srgbClr val="000000"/>
                </a:solidFill>
                <a:highlight>
                  <a:srgbClr val="FFFFFF"/>
                </a:highlight>
                <a:latin typeface="Times New Roman"/>
                <a:ea typeface="Times New Roman"/>
                <a:cs typeface="Times New Roman"/>
                <a:sym typeface="Times New Roman"/>
              </a:rPr>
              <a:t>PHA: Potentially Hazardous Asteroid (PHA) </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H</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i</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r</a:t>
            </a:r>
            <a:r>
              <a:rPr lang="en" sz="1800">
                <a:solidFill>
                  <a:srgbClr val="000000"/>
                </a:solidFill>
                <a:highlight>
                  <a:srgbClr val="FFFFFF"/>
                </a:highlight>
                <a:latin typeface="Times New Roman"/>
                <a:ea typeface="Times New Roman"/>
                <a:cs typeface="Times New Roman"/>
                <a:sym typeface="Times New Roman"/>
              </a:rPr>
              <a:t>ms</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s</a:t>
            </a:r>
            <a:r>
              <a:rPr lang="en" sz="1800">
                <a:solidFill>
                  <a:srgbClr val="000000"/>
                </a:solidFill>
                <a:highlight>
                  <a:srgbClr val="FFFFFF"/>
                </a:highlight>
                <a:latin typeface="Times New Roman"/>
                <a:ea typeface="Times New Roman"/>
                <a:cs typeface="Times New Roman"/>
                <a:sym typeface="Times New Roman"/>
              </a:rPr>
              <a:t>igma</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class</a:t>
            </a:r>
            <a:endParaRPr sz="1800">
              <a:solidFill>
                <a:srgbClr val="000000"/>
              </a:solidFill>
              <a:highlight>
                <a:srgbClr val="FFFFFF"/>
              </a:highlight>
              <a:latin typeface="Times New Roman"/>
              <a:ea typeface="Times New Roman"/>
              <a:cs typeface="Times New Roman"/>
              <a:sym typeface="Times New Roman"/>
            </a:endParaRPr>
          </a:p>
          <a:p>
            <a:pPr indent="0" lvl="0" marL="0" rtl="0" algn="l">
              <a:spcBef>
                <a:spcPts val="300"/>
              </a:spcBef>
              <a:spcAft>
                <a:spcPts val="1200"/>
              </a:spcAft>
              <a:buNone/>
            </a:pPr>
            <a:r>
              <a:t/>
            </a:r>
            <a:endParaRPr sz="1800">
              <a:latin typeface="Times New Roman"/>
              <a:ea typeface="Times New Roman"/>
              <a:cs typeface="Times New Roman"/>
              <a:sym typeface="Times New Roman"/>
            </a:endParaRPr>
          </a:p>
        </p:txBody>
      </p:sp>
      <p:sp>
        <p:nvSpPr>
          <p:cNvPr id="91" name="Google Shape;91;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fontScale="25000" lnSpcReduction="20000"/>
          </a:bodyPr>
          <a:lstStyle/>
          <a:p>
            <a:pPr indent="-342900" lvl="0" marL="457200" rtl="0" algn="l">
              <a:spcBef>
                <a:spcPts val="300"/>
              </a:spcBef>
              <a:spcAft>
                <a:spcPts val="0"/>
              </a:spcAft>
              <a:buClr>
                <a:srgbClr val="000000"/>
              </a:buClr>
              <a:buSzPct val="100000"/>
              <a:buFont typeface="Times New Roman"/>
              <a:buChar char="●"/>
            </a:pPr>
            <a:r>
              <a:rPr lang="en" sz="7200">
                <a:solidFill>
                  <a:srgbClr val="000000"/>
                </a:solidFill>
                <a:highlight>
                  <a:srgbClr val="FFFFFF"/>
                </a:highlight>
                <a:latin typeface="Times New Roman"/>
                <a:ea typeface="Times New Roman"/>
                <a:cs typeface="Times New Roman"/>
                <a:sym typeface="Times New Roman"/>
              </a:rPr>
              <a:t>Diameter</a:t>
            </a:r>
            <a:endParaRPr sz="72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ct val="100000"/>
              <a:buFont typeface="Times New Roman"/>
              <a:buChar char="●"/>
            </a:pPr>
            <a:r>
              <a:rPr lang="en" sz="7200">
                <a:solidFill>
                  <a:srgbClr val="000000"/>
                </a:solidFill>
                <a:highlight>
                  <a:srgbClr val="FFFFFF"/>
                </a:highlight>
                <a:latin typeface="Times New Roman"/>
                <a:ea typeface="Times New Roman"/>
                <a:cs typeface="Times New Roman"/>
                <a:sym typeface="Times New Roman"/>
              </a:rPr>
              <a:t>Albedo</a:t>
            </a:r>
            <a:endParaRPr sz="72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ct val="100000"/>
              <a:buFont typeface="Times New Roman"/>
              <a:buChar char="●"/>
            </a:pPr>
            <a:r>
              <a:rPr lang="en" sz="7200">
                <a:solidFill>
                  <a:srgbClr val="000000"/>
                </a:solidFill>
                <a:highlight>
                  <a:srgbClr val="FFFFFF"/>
                </a:highlight>
                <a:latin typeface="Times New Roman"/>
                <a:ea typeface="Times New Roman"/>
                <a:cs typeface="Times New Roman"/>
                <a:sym typeface="Times New Roman"/>
              </a:rPr>
              <a:t>Diameter_si</a:t>
            </a:r>
            <a:r>
              <a:rPr lang="en" sz="7200">
                <a:solidFill>
                  <a:srgbClr val="000000"/>
                </a:solidFill>
                <a:highlight>
                  <a:srgbClr val="FFFFFF"/>
                </a:highlight>
                <a:latin typeface="Times New Roman"/>
                <a:ea typeface="Times New Roman"/>
                <a:cs typeface="Times New Roman"/>
                <a:sym typeface="Times New Roman"/>
              </a:rPr>
              <a:t>gma</a:t>
            </a:r>
            <a:endParaRPr sz="72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ct val="100000"/>
              <a:buFont typeface="Times New Roman"/>
              <a:buChar char="●"/>
            </a:pPr>
            <a:r>
              <a:rPr lang="en" sz="7200">
                <a:solidFill>
                  <a:srgbClr val="000000"/>
                </a:solidFill>
                <a:highlight>
                  <a:srgbClr val="FFFFFF"/>
                </a:highlight>
                <a:latin typeface="Times New Roman"/>
                <a:ea typeface="Times New Roman"/>
                <a:cs typeface="Times New Roman"/>
                <a:sym typeface="Times New Roman"/>
              </a:rPr>
              <a:t>Orbit_id</a:t>
            </a:r>
            <a:endParaRPr sz="72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ct val="100000"/>
              <a:buFont typeface="Times New Roman"/>
              <a:buChar char="●"/>
            </a:pPr>
            <a:r>
              <a:rPr lang="en" sz="7200">
                <a:solidFill>
                  <a:srgbClr val="000000"/>
                </a:solidFill>
                <a:highlight>
                  <a:srgbClr val="FFFFFF"/>
                </a:highlight>
                <a:latin typeface="Times New Roman"/>
                <a:ea typeface="Times New Roman"/>
                <a:cs typeface="Times New Roman"/>
                <a:sym typeface="Times New Roman"/>
              </a:rPr>
              <a:t>Epoch</a:t>
            </a:r>
            <a:endParaRPr sz="72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ct val="100000"/>
              <a:buFont typeface="Times New Roman"/>
              <a:buChar char="●"/>
            </a:pPr>
            <a:r>
              <a:rPr lang="en" sz="7200">
                <a:solidFill>
                  <a:srgbClr val="000000"/>
                </a:solidFill>
                <a:highlight>
                  <a:srgbClr val="FFFFFF"/>
                </a:highlight>
                <a:latin typeface="Times New Roman"/>
                <a:ea typeface="Times New Roman"/>
                <a:cs typeface="Times New Roman"/>
                <a:sym typeface="Times New Roman"/>
              </a:rPr>
              <a:t>Equinox</a:t>
            </a:r>
            <a:endParaRPr sz="72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ct val="100000"/>
              <a:buFont typeface="Times New Roman"/>
              <a:buChar char="●"/>
            </a:pPr>
            <a:r>
              <a:rPr lang="en" sz="7200">
                <a:solidFill>
                  <a:srgbClr val="000000"/>
                </a:solidFill>
                <a:highlight>
                  <a:srgbClr val="FFFFFF"/>
                </a:highlight>
                <a:latin typeface="Times New Roman"/>
                <a:ea typeface="Times New Roman"/>
                <a:cs typeface="Times New Roman"/>
                <a:sym typeface="Times New Roman"/>
              </a:rPr>
              <a:t>Eccentricity</a:t>
            </a:r>
            <a:endParaRPr sz="72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ct val="100000"/>
              <a:buFont typeface="Times New Roman"/>
              <a:buChar char="●"/>
            </a:pPr>
            <a:r>
              <a:rPr lang="en" sz="7200">
                <a:solidFill>
                  <a:srgbClr val="000000"/>
                </a:solidFill>
                <a:highlight>
                  <a:srgbClr val="FFFFFF"/>
                </a:highlight>
                <a:latin typeface="Times New Roman"/>
                <a:ea typeface="Times New Roman"/>
                <a:cs typeface="Times New Roman"/>
                <a:sym typeface="Times New Roman"/>
              </a:rPr>
              <a:t>ad</a:t>
            </a:r>
            <a:endParaRPr sz="72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ct val="100000"/>
              <a:buFont typeface="Times New Roman"/>
              <a:buChar char="●"/>
            </a:pPr>
            <a:r>
              <a:rPr lang="en" sz="7200">
                <a:solidFill>
                  <a:srgbClr val="000000"/>
                </a:solidFill>
                <a:highlight>
                  <a:srgbClr val="FFFFFF"/>
                </a:highlight>
                <a:latin typeface="Times New Roman"/>
                <a:ea typeface="Times New Roman"/>
                <a:cs typeface="Times New Roman"/>
                <a:sym typeface="Times New Roman"/>
              </a:rPr>
              <a:t>q</a:t>
            </a:r>
            <a:endParaRPr sz="72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ct val="100000"/>
              <a:buFont typeface="Times New Roman"/>
              <a:buChar char="●"/>
            </a:pPr>
            <a:r>
              <a:rPr lang="en" sz="7200">
                <a:solidFill>
                  <a:srgbClr val="000000"/>
                </a:solidFill>
                <a:highlight>
                  <a:srgbClr val="FFFFFF"/>
                </a:highlight>
                <a:latin typeface="Times New Roman"/>
                <a:ea typeface="Times New Roman"/>
                <a:cs typeface="Times New Roman"/>
                <a:sym typeface="Times New Roman"/>
              </a:rPr>
              <a:t>tp</a:t>
            </a:r>
            <a:endParaRPr sz="72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ct val="100000"/>
              <a:buFont typeface="Times New Roman"/>
              <a:buChar char="●"/>
            </a:pPr>
            <a:r>
              <a:rPr lang="en" sz="7200">
                <a:solidFill>
                  <a:srgbClr val="000000"/>
                </a:solidFill>
                <a:highlight>
                  <a:srgbClr val="FFFFFF"/>
                </a:highlight>
                <a:latin typeface="Times New Roman"/>
                <a:ea typeface="Times New Roman"/>
                <a:cs typeface="Times New Roman"/>
                <a:sym typeface="Times New Roman"/>
              </a:rPr>
              <a:t>m</a:t>
            </a:r>
            <a:r>
              <a:rPr lang="en" sz="7200">
                <a:solidFill>
                  <a:srgbClr val="000000"/>
                </a:solidFill>
                <a:highlight>
                  <a:srgbClr val="FFFFFF"/>
                </a:highlight>
                <a:latin typeface="Times New Roman"/>
                <a:ea typeface="Times New Roman"/>
                <a:cs typeface="Times New Roman"/>
                <a:sym typeface="Times New Roman"/>
              </a:rPr>
              <a:t>oid_ld</a:t>
            </a:r>
            <a:endParaRPr sz="72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ct val="100000"/>
              <a:buFont typeface="Times New Roman"/>
              <a:buChar char="●"/>
            </a:pPr>
            <a:r>
              <a:rPr lang="en" sz="7200">
                <a:solidFill>
                  <a:srgbClr val="000000"/>
                </a:solidFill>
                <a:highlight>
                  <a:srgbClr val="FFFFFF"/>
                </a:highlight>
                <a:latin typeface="Times New Roman"/>
                <a:ea typeface="Times New Roman"/>
                <a:cs typeface="Times New Roman"/>
                <a:sym typeface="Times New Roman"/>
              </a:rPr>
              <a:t>w</a:t>
            </a:r>
            <a:endParaRPr sz="7200">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ct val="100000"/>
              <a:buFont typeface="Times New Roman"/>
              <a:buChar char="●"/>
            </a:pPr>
            <a:r>
              <a:rPr lang="en" sz="7200">
                <a:solidFill>
                  <a:srgbClr val="000000"/>
                </a:solidFill>
                <a:highlight>
                  <a:srgbClr val="FFFFFF"/>
                </a:highlight>
                <a:latin typeface="Times New Roman"/>
                <a:ea typeface="Times New Roman"/>
                <a:cs typeface="Times New Roman"/>
                <a:sym typeface="Times New Roman"/>
              </a:rPr>
              <a:t>tp</a:t>
            </a:r>
            <a:endParaRPr sz="7200">
              <a:solidFill>
                <a:srgbClr val="000000"/>
              </a:solidFill>
              <a:highlight>
                <a:srgbClr val="FFFFFF"/>
              </a:highlight>
              <a:latin typeface="Times New Roman"/>
              <a:ea typeface="Times New Roman"/>
              <a:cs typeface="Times New Roman"/>
              <a:sym typeface="Times New Roman"/>
            </a:endParaRPr>
          </a:p>
          <a:p>
            <a:pPr indent="0" lvl="0" marL="457200" rtl="0" algn="l">
              <a:spcBef>
                <a:spcPts val="300"/>
              </a:spcBef>
              <a:spcAft>
                <a:spcPts val="300"/>
              </a:spcAft>
              <a:buNone/>
            </a:pPr>
            <a:r>
              <a:t/>
            </a:r>
            <a:endParaRPr sz="7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Target Variable</a:t>
            </a:r>
            <a:endParaRPr sz="3000">
              <a:latin typeface="Times New Roman"/>
              <a:ea typeface="Times New Roman"/>
              <a:cs typeface="Times New Roman"/>
              <a:sym typeface="Times New Roman"/>
            </a:endParaRPr>
          </a:p>
        </p:txBody>
      </p:sp>
      <p:sp>
        <p:nvSpPr>
          <p:cNvPr id="97" name="Google Shape;97;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latin typeface="Times New Roman"/>
                <a:ea typeface="Times New Roman"/>
                <a:cs typeface="Times New Roman"/>
                <a:sym typeface="Times New Roman"/>
              </a:rPr>
              <a:t>The </a:t>
            </a:r>
            <a:r>
              <a:rPr lang="en" sz="1800">
                <a:latin typeface="Times New Roman"/>
                <a:ea typeface="Times New Roman"/>
                <a:cs typeface="Times New Roman"/>
                <a:sym typeface="Times New Roman"/>
              </a:rPr>
              <a:t>dependent Target Variable is </a:t>
            </a:r>
            <a:r>
              <a:rPr b="1" lang="en" sz="1800">
                <a:latin typeface="Times New Roman"/>
                <a:ea typeface="Times New Roman"/>
                <a:cs typeface="Times New Roman"/>
                <a:sym typeface="Times New Roman"/>
              </a:rPr>
              <a:t>PHA</a:t>
            </a:r>
            <a:r>
              <a:rPr lang="en" sz="1800">
                <a:latin typeface="Times New Roman"/>
                <a:ea typeface="Times New Roman"/>
                <a:cs typeface="Times New Roman"/>
                <a:sym typeface="Times New Roman"/>
              </a:rPr>
              <a:t> </a:t>
            </a:r>
            <a:r>
              <a:rPr b="1" lang="en" sz="1800">
                <a:latin typeface="Times New Roman"/>
                <a:ea typeface="Times New Roman"/>
                <a:cs typeface="Times New Roman"/>
                <a:sym typeface="Times New Roman"/>
              </a:rPr>
              <a:t>(Potential Hazardous Asteroid)</a:t>
            </a:r>
            <a:r>
              <a:rPr lang="en" sz="1800">
                <a:latin typeface="Times New Roman"/>
                <a:ea typeface="Times New Roman"/>
                <a:cs typeface="Times New Roman"/>
                <a:sym typeface="Times New Roman"/>
              </a:rPr>
              <a:t> which is a </a:t>
            </a:r>
            <a:r>
              <a:rPr b="1" lang="en" sz="1800">
                <a:latin typeface="Times New Roman"/>
                <a:ea typeface="Times New Roman"/>
                <a:cs typeface="Times New Roman"/>
                <a:sym typeface="Times New Roman"/>
              </a:rPr>
              <a:t>discrete class label</a:t>
            </a:r>
            <a:r>
              <a:rPr lang="en" sz="1800">
                <a:latin typeface="Times New Roman"/>
                <a:ea typeface="Times New Roman"/>
                <a:cs typeface="Times New Roman"/>
                <a:sym typeface="Times New Roman"/>
              </a:rPr>
              <a:t> that contains YES or NO.</a:t>
            </a:r>
            <a:endParaRPr sz="1800">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sz="1800">
                <a:latin typeface="Times New Roman"/>
                <a:ea typeface="Times New Roman"/>
                <a:cs typeface="Times New Roman"/>
                <a:sym typeface="Times New Roman"/>
              </a:rPr>
              <a:t>If PHA is YES : The asteroid can be determined as a potential hazard to Earth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If PHA is NO : The asteroid can be determined as not a potential hazard to Earth.</a:t>
            </a:r>
            <a:endParaRPr sz="1800">
              <a:latin typeface="Times New Roman"/>
              <a:ea typeface="Times New Roman"/>
              <a:cs typeface="Times New Roman"/>
              <a:sym typeface="Times New Roman"/>
            </a:endParaRPr>
          </a:p>
          <a:p>
            <a:pPr indent="0" lvl="0" marL="0" rtl="0" algn="l">
              <a:spcBef>
                <a:spcPts val="1200"/>
              </a:spcBef>
              <a:spcAft>
                <a:spcPts val="0"/>
              </a:spcAft>
              <a:buNone/>
            </a:pPr>
            <a:r>
              <a:t/>
            </a:r>
            <a:endParaRPr sz="1800">
              <a:latin typeface="Times New Roman"/>
              <a:ea typeface="Times New Roman"/>
              <a:cs typeface="Times New Roman"/>
              <a:sym typeface="Times New Roman"/>
            </a:endParaRPr>
          </a:p>
          <a:p>
            <a:pPr indent="0" lvl="0" marL="0" rtl="0" algn="l">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0" y="51185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sp>
        <p:nvSpPr>
          <p:cNvPr id="103" name="Google Shape;103;p19"/>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Times New Roman"/>
                <a:ea typeface="Times New Roman"/>
                <a:cs typeface="Times New Roman"/>
                <a:sym typeface="Times New Roman"/>
              </a:rPr>
              <a:t>Plotting visual graphs for better understanding of the dataset and relationship between various features</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2621975" y="41925"/>
            <a:ext cx="6211341" cy="5059650"/>
          </a:xfrm>
          <a:prstGeom prst="rect">
            <a:avLst/>
          </a:prstGeom>
          <a:noFill/>
          <a:ln>
            <a:noFill/>
          </a:ln>
        </p:spPr>
      </p:pic>
      <p:sp>
        <p:nvSpPr>
          <p:cNvPr id="109" name="Google Shape;109;p20"/>
          <p:cNvSpPr txBox="1"/>
          <p:nvPr/>
        </p:nvSpPr>
        <p:spPr>
          <a:xfrm>
            <a:off x="223625" y="288800"/>
            <a:ext cx="2320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Printing the histograms for all the features</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1"/>
          <p:cNvPicPr preferRelativeResize="0"/>
          <p:nvPr/>
        </p:nvPicPr>
        <p:blipFill>
          <a:blip r:embed="rId3">
            <a:alphaModFix/>
          </a:blip>
          <a:stretch>
            <a:fillRect/>
          </a:stretch>
        </p:blipFill>
        <p:spPr>
          <a:xfrm>
            <a:off x="2862825" y="836100"/>
            <a:ext cx="3192550" cy="4217431"/>
          </a:xfrm>
          <a:prstGeom prst="rect">
            <a:avLst/>
          </a:prstGeom>
          <a:noFill/>
          <a:ln>
            <a:noFill/>
          </a:ln>
        </p:spPr>
      </p:pic>
      <p:sp>
        <p:nvSpPr>
          <p:cNvPr id="115" name="Google Shape;115;p21"/>
          <p:cNvSpPr txBox="1"/>
          <p:nvPr/>
        </p:nvSpPr>
        <p:spPr>
          <a:xfrm>
            <a:off x="1034300" y="288800"/>
            <a:ext cx="6997200" cy="461700"/>
          </a:xfrm>
          <a:prstGeom prst="rect">
            <a:avLst/>
          </a:prstGeom>
          <a:noFill/>
          <a:ln>
            <a:noFill/>
          </a:ln>
        </p:spPr>
        <p:txBody>
          <a:bodyPr anchorCtr="0" anchor="t" bIns="91425" lIns="91425" spcFirstLastPara="1" rIns="91425" wrap="square" tIns="91425">
            <a:spAutoFit/>
          </a:bodyPr>
          <a:lstStyle/>
          <a:p>
            <a:pPr indent="457200" lvl="0" marL="1371600" rtl="0" algn="l">
              <a:spcBef>
                <a:spcPts val="0"/>
              </a:spcBef>
              <a:spcAft>
                <a:spcPts val="0"/>
              </a:spcAft>
              <a:buNone/>
            </a:pPr>
            <a:r>
              <a:rPr lang="en" sz="1800">
                <a:latin typeface="Times New Roman"/>
                <a:ea typeface="Times New Roman"/>
                <a:cs typeface="Times New Roman"/>
                <a:sym typeface="Times New Roman"/>
              </a:rPr>
              <a:t>Pie chart of </a:t>
            </a:r>
            <a:r>
              <a:rPr lang="en" sz="1800">
                <a:latin typeface="Times New Roman"/>
                <a:ea typeface="Times New Roman"/>
                <a:cs typeface="Times New Roman"/>
                <a:sym typeface="Times New Roman"/>
              </a:rPr>
              <a:t>Potential Hazard Asteroids </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