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AA9F1-7A68-47B8-B9FC-34151E8DFCEE}" v="57" dt="2021-03-22T00:56:19.61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3/21/2021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3/21/2021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Rahul </a:t>
            </a:r>
            <a:r>
              <a:rPr lang="en-US" dirty="0" err="1"/>
              <a:t>Bhiwande</a:t>
            </a:r>
            <a:r>
              <a:rPr lang="en-US" dirty="0"/>
              <a:t> (001040583)</a:t>
            </a:r>
          </a:p>
          <a:p>
            <a:r>
              <a:rPr lang="en-US" dirty="0" err="1"/>
              <a:t>Urvi</a:t>
            </a:r>
            <a:r>
              <a:rPr lang="en-US" dirty="0"/>
              <a:t> </a:t>
            </a:r>
            <a:r>
              <a:rPr lang="en-US" dirty="0" err="1"/>
              <a:t>Aryamane</a:t>
            </a:r>
            <a:r>
              <a:rPr lang="en-US" dirty="0"/>
              <a:t> (001040582)</a:t>
            </a:r>
          </a:p>
          <a:p>
            <a:r>
              <a:rPr lang="en-US" dirty="0"/>
              <a:t>Sneha Ravichandran (001096251)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login and Dashboard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57E2C-861C-47D2-871F-587B7188E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752600"/>
            <a:ext cx="517407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B8CD2B-7E35-4744-A7C9-B4F12B1F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2697" r="-692" b="-2059"/>
          <a:stretch/>
        </p:blipFill>
        <p:spPr bwMode="auto">
          <a:xfrm>
            <a:off x="6094412" y="1752600"/>
            <a:ext cx="536892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B28E-C334-4F00-A132-38E0F354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Registrar Login and Dashboard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260876-C8AA-47D6-8477-0F77BBD85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9" r="3578"/>
          <a:stretch/>
        </p:blipFill>
        <p:spPr bwMode="auto">
          <a:xfrm>
            <a:off x="379412" y="1873087"/>
            <a:ext cx="55626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B82A2DA-578C-45EF-A1D3-2CF78DFE5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7"/>
          <a:stretch/>
        </p:blipFill>
        <p:spPr bwMode="auto">
          <a:xfrm>
            <a:off x="6246814" y="1812843"/>
            <a:ext cx="5440362" cy="45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7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13BC-8BEF-4BF5-99DA-29C7CF77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University Performance &amp; College Student Information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C99AE5-4C4F-47BE-99FC-87CE459E8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5" y="1676400"/>
            <a:ext cx="10300854" cy="19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C781572-9971-450E-B29E-65B30C4BD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87" y="3929192"/>
            <a:ext cx="10575554" cy="198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63AF-3F2A-4802-85A7-56325A69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 and Faculty Profile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F698D9A-C3C1-47A0-8BD9-2FE9B1579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8" y="1771650"/>
            <a:ext cx="10422759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691565B-CCD0-42CC-AEE0-94743F1C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7" y="4419600"/>
            <a:ext cx="1058333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&amp; Objective</a:t>
            </a:r>
          </a:p>
          <a:p>
            <a:r>
              <a:rPr lang="en-US" dirty="0"/>
              <a:t>Proposed Solutions</a:t>
            </a:r>
          </a:p>
          <a:p>
            <a:r>
              <a:rPr lang="en-US" dirty="0"/>
              <a:t>Performance Metrics Analysis Table</a:t>
            </a:r>
          </a:p>
          <a:p>
            <a:r>
              <a:rPr lang="en-US" dirty="0"/>
              <a:t>Object Model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Dashboard Graphs</a:t>
            </a:r>
          </a:p>
          <a:p>
            <a:r>
              <a:rPr lang="en-US" dirty="0"/>
              <a:t>UI Snippets</a:t>
            </a:r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To use software engineering design and programming techniques to improve the quality of education globally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develop a performance measuring metric to quantify and improve the student’s professional growth through the quality of education and feedback.</a:t>
            </a:r>
          </a:p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F634A-4076-4503-B789-BE315843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4648200"/>
            <a:ext cx="4772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The Performance metrics algorithm will be able to provide us an analysis on the course impact based on the below metrics.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-Bold"/>
              <a:ea typeface="Calibri" panose="020F0502020204030204" pitchFamily="34" charset="0"/>
              <a:cs typeface="Calibri-Bold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Student’s GPA: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student’s GPA is calculated by taking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 of the course GPA’s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attained by the student.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Calibri-Bold"/>
              <a:ea typeface="Calibri" panose="020F0502020204030204" pitchFamily="34" charset="0"/>
              <a:cs typeface="Calibri-Bold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Student’s Professional Performance: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student's professional performance needs to be calculated by considering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promotions (5), salary increments (5), and awards (5)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received by the student multiplied by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employer rating (10)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Employer rating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score given to the employer on a scale of 10; the bigger the company is, the more difficult it is for a person to get recognition in such companies than smaller startups.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Calibri-Bold"/>
              <a:ea typeface="Calibri" panose="020F0502020204030204" pitchFamily="34" charset="0"/>
              <a:cs typeface="Calibri-Bold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Course Impact: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impact is calculated by considering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courses and their types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taken up by the student during their education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comparing them to the type of domain they work.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Analysis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F4360C-E310-48EC-B434-56E528E81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373042"/>
              </p:ext>
            </p:extLst>
          </p:nvPr>
        </p:nvGraphicFramePr>
        <p:xfrm>
          <a:off x="1751013" y="1701801"/>
          <a:ext cx="8686798" cy="462280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22354">
                  <a:extLst>
                    <a:ext uri="{9D8B030D-6E8A-4147-A177-3AD203B41FA5}">
                      <a16:colId xmlns:a16="http://schemas.microsoft.com/office/drawing/2014/main" val="566917107"/>
                    </a:ext>
                  </a:extLst>
                </a:gridCol>
                <a:gridCol w="1747896">
                  <a:extLst>
                    <a:ext uri="{9D8B030D-6E8A-4147-A177-3AD203B41FA5}">
                      <a16:colId xmlns:a16="http://schemas.microsoft.com/office/drawing/2014/main" val="1668437764"/>
                    </a:ext>
                  </a:extLst>
                </a:gridCol>
                <a:gridCol w="1622354">
                  <a:extLst>
                    <a:ext uri="{9D8B030D-6E8A-4147-A177-3AD203B41FA5}">
                      <a16:colId xmlns:a16="http://schemas.microsoft.com/office/drawing/2014/main" val="3385229558"/>
                    </a:ext>
                  </a:extLst>
                </a:gridCol>
                <a:gridCol w="3694194">
                  <a:extLst>
                    <a:ext uri="{9D8B030D-6E8A-4147-A177-3AD203B41FA5}">
                      <a16:colId xmlns:a16="http://schemas.microsoft.com/office/drawing/2014/main" val="2815285387"/>
                    </a:ext>
                  </a:extLst>
                </a:gridCol>
              </a:tblGrid>
              <a:tr h="743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Course Impact(%)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Student’s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Professional Performance(150)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Student’s GPA(4)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Analysis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extLst>
                  <a:ext uri="{0D108BD9-81ED-4DB2-BD59-A6C34878D82A}">
                    <a16:rowId xmlns:a16="http://schemas.microsoft.com/office/drawing/2014/main" val="2681739170"/>
                  </a:ext>
                </a:extLst>
              </a:tr>
              <a:tr h="55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&lt;38%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Courses had no impact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courses need to be tuned in order to meet the industrial standards.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extLst>
                  <a:ext uri="{0D108BD9-81ED-4DB2-BD59-A6C34878D82A}">
                    <a16:rowId xmlns:a16="http://schemas.microsoft.com/office/drawing/2014/main" val="3898983543"/>
                  </a:ext>
                </a:extLst>
              </a:tr>
              <a:tr h="743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&lt;38%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Courses had medium impact on the student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Student’s performance needs to be improved.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extLst>
                  <a:ext uri="{0D108BD9-81ED-4DB2-BD59-A6C34878D82A}">
                    <a16:rowId xmlns:a16="http://schemas.microsoft.com/office/drawing/2014/main" val="2767336386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&gt;38%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Courses had high impact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 also performed well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extLst>
                  <a:ext uri="{0D108BD9-81ED-4DB2-BD59-A6C34878D82A}">
                    <a16:rowId xmlns:a16="http://schemas.microsoft.com/office/drawing/2014/main" val="669702556"/>
                  </a:ext>
                </a:extLst>
              </a:tr>
              <a:tr h="55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&gt;38%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Courses had medium impact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Slight tuning of courses to meet industrial standards.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extLst>
                  <a:ext uri="{0D108BD9-81ED-4DB2-BD59-A6C34878D82A}">
                    <a16:rowId xmlns:a16="http://schemas.microsoft.com/office/drawing/2014/main" val="835668098"/>
                  </a:ext>
                </a:extLst>
              </a:tr>
              <a:tr h="55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&gt;38%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Courses had high impact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 could have performed better in studies.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extLst>
                  <a:ext uri="{0D108BD9-81ED-4DB2-BD59-A6C34878D82A}">
                    <a16:rowId xmlns:a16="http://schemas.microsoft.com/office/drawing/2014/main" val="2364308767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&lt;38%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Courses had no impact and student’s marks do not matter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extLst>
                  <a:ext uri="{0D108BD9-81ED-4DB2-BD59-A6C34878D82A}">
                    <a16:rowId xmlns:a16="http://schemas.microsoft.com/office/drawing/2014/main" val="1876720069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&gt;38%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Courses had medium impact and the student could have performed better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extLst>
                  <a:ext uri="{0D108BD9-81ED-4DB2-BD59-A6C34878D82A}">
                    <a16:rowId xmlns:a16="http://schemas.microsoft.com/office/drawing/2014/main" val="2834143045"/>
                  </a:ext>
                </a:extLst>
              </a:tr>
              <a:tr h="367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&lt;38%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Courses had no impact and the student has performed well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3" marR="63673" marT="0" marB="0"/>
                </a:tc>
                <a:extLst>
                  <a:ext uri="{0D108BD9-81ED-4DB2-BD59-A6C34878D82A}">
                    <a16:rowId xmlns:a16="http://schemas.microsoft.com/office/drawing/2014/main" val="144368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80B1F-F87A-4EC5-9002-390C80C1B86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2" b="32034"/>
          <a:stretch/>
        </p:blipFill>
        <p:spPr bwMode="auto">
          <a:xfrm>
            <a:off x="1090667" y="990600"/>
            <a:ext cx="9980849" cy="5791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9B81A-A512-43FA-8660-89047E9D00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600200"/>
            <a:ext cx="11582400" cy="4724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Graphs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C5A1F46-CAE3-44C3-9FB1-5BA046347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676400"/>
            <a:ext cx="5980015" cy="41910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AC13803-FDC4-44EC-B9EE-38EF006E9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473200"/>
            <a:ext cx="517659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0"/>
            <a:ext cx="10157354" cy="1397000"/>
          </a:xfrm>
        </p:spPr>
        <p:txBody>
          <a:bodyPr/>
          <a:lstStyle/>
          <a:p>
            <a:r>
              <a:rPr lang="en-US" dirty="0"/>
              <a:t>UI Snippets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AC3C13-B3A3-43AA-8CF3-50BC48AB71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2235200"/>
            <a:ext cx="7620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F44AA-84E3-4377-8C4C-4BBC2E1196FE}"/>
              </a:ext>
            </a:extLst>
          </p:cNvPr>
          <p:cNvSpPr txBox="1"/>
          <p:nvPr/>
        </p:nvSpPr>
        <p:spPr>
          <a:xfrm>
            <a:off x="1117309" y="1587500"/>
            <a:ext cx="28435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596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{2918F62E-CBEE-427E-AECB-CB106353FED5}tf03460615_win32</Template>
  <TotalTime>129</TotalTime>
  <Words>438</Words>
  <Application>Microsoft Office PowerPoint</Application>
  <PresentationFormat>Custom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Calibri-Bold</vt:lpstr>
      <vt:lpstr>Century Gothic</vt:lpstr>
      <vt:lpstr>Welcome back to school presentation</vt:lpstr>
      <vt:lpstr>University Model</vt:lpstr>
      <vt:lpstr>Agenda</vt:lpstr>
      <vt:lpstr>Problem Statement &amp; Objective</vt:lpstr>
      <vt:lpstr>Proposed Solution</vt:lpstr>
      <vt:lpstr>Performance Metrics Analysis Table</vt:lpstr>
      <vt:lpstr>Object Model</vt:lpstr>
      <vt:lpstr>Sequence Diagram</vt:lpstr>
      <vt:lpstr>Dashboard Graphs</vt:lpstr>
      <vt:lpstr>UI Snippets</vt:lpstr>
      <vt:lpstr>Admin login and Dashboard</vt:lpstr>
      <vt:lpstr>Registrar Login and Dashboard</vt:lpstr>
      <vt:lpstr>University Performance &amp; College Student Information</vt:lpstr>
      <vt:lpstr>Student and Faculty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Model</dc:title>
  <dc:creator>Ravichandran, Sneha</dc:creator>
  <cp:lastModifiedBy>Ravichandran, Sneha</cp:lastModifiedBy>
  <cp:revision>1</cp:revision>
  <dcterms:created xsi:type="dcterms:W3CDTF">2021-03-20T22:54:55Z</dcterms:created>
  <dcterms:modified xsi:type="dcterms:W3CDTF">2021-03-22T00:56:24Z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