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Helios Extended Bold" charset="1" panose="02000805050000020004"/>
      <p:regular r:id="rId25"/>
    </p:embeddedFont>
    <p:embeddedFont>
      <p:font typeface="League Spartan" charset="1" panose="00000800000000000000"/>
      <p:regular r:id="rId26"/>
    </p:embeddedFont>
    <p:embeddedFont>
      <p:font typeface="Open Sans Bold" charset="1" panose="020B08060305040202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532" t="0" r="-2053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65135" y="6582085"/>
            <a:ext cx="6757729" cy="77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 spc="644">
                <a:solidFill>
                  <a:srgbClr val="0B1320"/>
                </a:solidFill>
                <a:latin typeface="Helios Extended Bold"/>
              </a:rPr>
              <a:t>ON SQL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44514" y="4232473"/>
            <a:ext cx="12198971" cy="2463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18"/>
              </a:lnSpc>
            </a:pPr>
            <a:r>
              <a:rPr lang="en-US" sz="14370" spc="1652">
                <a:solidFill>
                  <a:srgbClr val="365679"/>
                </a:solidFill>
                <a:latin typeface="League Spartan"/>
              </a:rPr>
              <a:t>ANALYSIS</a:t>
            </a:r>
          </a:p>
        </p:txBody>
      </p:sp>
      <p:sp>
        <p:nvSpPr>
          <p:cNvPr name="Freeform 5" id="5"/>
          <p:cNvSpPr/>
          <p:nvPr/>
        </p:nvSpPr>
        <p:spPr>
          <a:xfrm flipH="true" flipV="true" rot="5400000">
            <a:off x="11955470" y="3954470"/>
            <a:ext cx="8464534" cy="4200525"/>
          </a:xfrm>
          <a:custGeom>
            <a:avLst/>
            <a:gdLst/>
            <a:ahLst/>
            <a:cxnLst/>
            <a:rect r="r" b="b" t="t" l="l"/>
            <a:pathLst>
              <a:path h="4200525" w="8464534">
                <a:moveTo>
                  <a:pt x="8464535" y="4200525"/>
                </a:moveTo>
                <a:lnTo>
                  <a:pt x="0" y="4200525"/>
                </a:lnTo>
                <a:lnTo>
                  <a:pt x="0" y="0"/>
                </a:lnTo>
                <a:lnTo>
                  <a:pt x="8464535" y="0"/>
                </a:lnTo>
                <a:lnTo>
                  <a:pt x="8464535" y="420052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-2125471" y="2129237"/>
            <a:ext cx="8453547" cy="4195073"/>
          </a:xfrm>
          <a:custGeom>
            <a:avLst/>
            <a:gdLst/>
            <a:ahLst/>
            <a:cxnLst/>
            <a:rect r="r" b="b" t="t" l="l"/>
            <a:pathLst>
              <a:path h="4195073" w="8453547">
                <a:moveTo>
                  <a:pt x="0" y="0"/>
                </a:moveTo>
                <a:lnTo>
                  <a:pt x="8453547" y="0"/>
                </a:lnTo>
                <a:lnTo>
                  <a:pt x="8453547" y="4195073"/>
                </a:lnTo>
                <a:lnTo>
                  <a:pt x="0" y="41950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5400000">
            <a:off x="-230652" y="8646074"/>
            <a:ext cx="3750688" cy="3281852"/>
            <a:chOff x="0" y="0"/>
            <a:chExt cx="812800" cy="711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27000" y="263525"/>
              <a:ext cx="558800" cy="396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523926" y="1057492"/>
            <a:ext cx="10157136" cy="316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40"/>
              </a:lnSpc>
            </a:pPr>
            <a:r>
              <a:rPr lang="en-US" sz="9100" spc="455">
                <a:solidFill>
                  <a:srgbClr val="0B1320"/>
                </a:solidFill>
                <a:latin typeface="League Spartan"/>
              </a:rPr>
              <a:t>HOTEL RESERVATION </a:t>
            </a:r>
          </a:p>
        </p:txBody>
      </p:sp>
      <p:grpSp>
        <p:nvGrpSpPr>
          <p:cNvPr name="Group 11" id="11"/>
          <p:cNvGrpSpPr/>
          <p:nvPr/>
        </p:nvGrpSpPr>
        <p:grpSpPr>
          <a:xfrm rot="-5400000">
            <a:off x="14771730" y="-1640926"/>
            <a:ext cx="3750688" cy="3281852"/>
            <a:chOff x="0" y="0"/>
            <a:chExt cx="812800" cy="7112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27000" y="263525"/>
              <a:ext cx="558800" cy="396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9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00365"/>
            <a:chOff x="0" y="0"/>
            <a:chExt cx="4816593" cy="3424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2483"/>
            </a:xfrm>
            <a:custGeom>
              <a:avLst/>
              <a:gdLst/>
              <a:ahLst/>
              <a:cxnLst/>
              <a:rect r="r" b="b" t="t" l="l"/>
              <a:pathLst>
                <a:path h="34248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483"/>
                  </a:lnTo>
                  <a:lnTo>
                    <a:pt x="0" y="342483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409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69275" y="3464106"/>
            <a:ext cx="16785574" cy="3366031"/>
          </a:xfrm>
          <a:custGeom>
            <a:avLst/>
            <a:gdLst/>
            <a:ahLst/>
            <a:cxnLst/>
            <a:rect r="r" b="b" t="t" l="l"/>
            <a:pathLst>
              <a:path h="3366031" w="16785574">
                <a:moveTo>
                  <a:pt x="0" y="0"/>
                </a:moveTo>
                <a:lnTo>
                  <a:pt x="16785573" y="0"/>
                </a:lnTo>
                <a:lnTo>
                  <a:pt x="16785573" y="3366032"/>
                </a:lnTo>
                <a:lnTo>
                  <a:pt x="0" y="33660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221174"/>
            <a:ext cx="18029992" cy="844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9"/>
              </a:lnSpc>
            </a:pPr>
            <a:r>
              <a:rPr lang="en-US" sz="2371">
                <a:solidFill>
                  <a:srgbClr val="FFFFFF"/>
                </a:solidFill>
                <a:latin typeface="Helios Extended Bold"/>
              </a:rPr>
              <a:t>Q. What is the highest and lowest lead time for reservations?</a:t>
            </a:r>
          </a:p>
          <a:p>
            <a:pPr algn="ctr">
              <a:lnSpc>
                <a:spcPts val="33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00365"/>
            <a:chOff x="0" y="0"/>
            <a:chExt cx="4816593" cy="3424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2483"/>
            </a:xfrm>
            <a:custGeom>
              <a:avLst/>
              <a:gdLst/>
              <a:ahLst/>
              <a:cxnLst/>
              <a:rect r="r" b="b" t="t" l="l"/>
              <a:pathLst>
                <a:path h="34248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483"/>
                  </a:lnTo>
                  <a:lnTo>
                    <a:pt x="0" y="342483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409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863558"/>
            <a:ext cx="15842865" cy="5933185"/>
          </a:xfrm>
          <a:custGeom>
            <a:avLst/>
            <a:gdLst/>
            <a:ahLst/>
            <a:cxnLst/>
            <a:rect r="r" b="b" t="t" l="l"/>
            <a:pathLst>
              <a:path h="5933185" w="15842865">
                <a:moveTo>
                  <a:pt x="0" y="0"/>
                </a:moveTo>
                <a:lnTo>
                  <a:pt x="15842865" y="0"/>
                </a:lnTo>
                <a:lnTo>
                  <a:pt x="15842865" y="5933185"/>
                </a:lnTo>
                <a:lnTo>
                  <a:pt x="0" y="59331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221174"/>
            <a:ext cx="18029992" cy="844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9"/>
              </a:lnSpc>
            </a:pPr>
            <a:r>
              <a:rPr lang="en-US" sz="2371">
                <a:solidFill>
                  <a:srgbClr val="FFFFFF"/>
                </a:solidFill>
                <a:latin typeface="Helios Extended Bold"/>
              </a:rPr>
              <a:t>Q. What is the most common market segment type for reservations?</a:t>
            </a:r>
          </a:p>
          <a:p>
            <a:pPr algn="ctr">
              <a:lnSpc>
                <a:spcPts val="33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00365"/>
            <a:chOff x="0" y="0"/>
            <a:chExt cx="4816593" cy="3424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2483"/>
            </a:xfrm>
            <a:custGeom>
              <a:avLst/>
              <a:gdLst/>
              <a:ahLst/>
              <a:cxnLst/>
              <a:rect r="r" b="b" t="t" l="l"/>
              <a:pathLst>
                <a:path h="34248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483"/>
                  </a:lnTo>
                  <a:lnTo>
                    <a:pt x="0" y="342483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409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130502"/>
            <a:ext cx="16527993" cy="6136409"/>
          </a:xfrm>
          <a:custGeom>
            <a:avLst/>
            <a:gdLst/>
            <a:ahLst/>
            <a:cxnLst/>
            <a:rect r="r" b="b" t="t" l="l"/>
            <a:pathLst>
              <a:path h="6136409" w="16527993">
                <a:moveTo>
                  <a:pt x="0" y="0"/>
                </a:moveTo>
                <a:lnTo>
                  <a:pt x="16527993" y="0"/>
                </a:lnTo>
                <a:lnTo>
                  <a:pt x="16527993" y="6136410"/>
                </a:lnTo>
                <a:lnTo>
                  <a:pt x="0" y="6136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221174"/>
            <a:ext cx="18029992" cy="844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9"/>
              </a:lnSpc>
            </a:pPr>
            <a:r>
              <a:rPr lang="en-US" sz="2371">
                <a:solidFill>
                  <a:srgbClr val="FFFFFF"/>
                </a:solidFill>
                <a:latin typeface="Helios Extended Bold"/>
              </a:rPr>
              <a:t>Q. How many reservations have a booking status of "Confirmed"?</a:t>
            </a:r>
          </a:p>
          <a:p>
            <a:pPr algn="ctr">
              <a:lnSpc>
                <a:spcPts val="33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00365"/>
            <a:chOff x="0" y="0"/>
            <a:chExt cx="4816593" cy="3424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2483"/>
            </a:xfrm>
            <a:custGeom>
              <a:avLst/>
              <a:gdLst/>
              <a:ahLst/>
              <a:cxnLst/>
              <a:rect r="r" b="b" t="t" l="l"/>
              <a:pathLst>
                <a:path h="34248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483"/>
                  </a:lnTo>
                  <a:lnTo>
                    <a:pt x="0" y="342483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409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3591570"/>
            <a:ext cx="16695500" cy="3192765"/>
          </a:xfrm>
          <a:custGeom>
            <a:avLst/>
            <a:gdLst/>
            <a:ahLst/>
            <a:cxnLst/>
            <a:rect r="r" b="b" t="t" l="l"/>
            <a:pathLst>
              <a:path h="3192765" w="16695500">
                <a:moveTo>
                  <a:pt x="0" y="0"/>
                </a:moveTo>
                <a:lnTo>
                  <a:pt x="16695500" y="0"/>
                </a:lnTo>
                <a:lnTo>
                  <a:pt x="16695500" y="3192765"/>
                </a:lnTo>
                <a:lnTo>
                  <a:pt x="0" y="31927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221174"/>
            <a:ext cx="18029992" cy="425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9"/>
              </a:lnSpc>
              <a:spcBef>
                <a:spcPct val="0"/>
              </a:spcBef>
            </a:pPr>
            <a:r>
              <a:rPr lang="en-US" sz="2371">
                <a:solidFill>
                  <a:srgbClr val="FFFFFF"/>
                </a:solidFill>
                <a:latin typeface="Helios Extended Bold"/>
              </a:rPr>
              <a:t>Q. What is the total number of adults and children across all reservations?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00365"/>
            <a:chOff x="0" y="0"/>
            <a:chExt cx="4816593" cy="3424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2483"/>
            </a:xfrm>
            <a:custGeom>
              <a:avLst/>
              <a:gdLst/>
              <a:ahLst/>
              <a:cxnLst/>
              <a:rect r="r" b="b" t="t" l="l"/>
              <a:pathLst>
                <a:path h="34248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483"/>
                  </a:lnTo>
                  <a:lnTo>
                    <a:pt x="0" y="342483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409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67924" y="3004782"/>
            <a:ext cx="17056057" cy="4303653"/>
          </a:xfrm>
          <a:custGeom>
            <a:avLst/>
            <a:gdLst/>
            <a:ahLst/>
            <a:cxnLst/>
            <a:rect r="r" b="b" t="t" l="l"/>
            <a:pathLst>
              <a:path h="4303653" w="17056057">
                <a:moveTo>
                  <a:pt x="0" y="0"/>
                </a:moveTo>
                <a:lnTo>
                  <a:pt x="17056057" y="0"/>
                </a:lnTo>
                <a:lnTo>
                  <a:pt x="17056057" y="4303653"/>
                </a:lnTo>
                <a:lnTo>
                  <a:pt x="0" y="43036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221174"/>
            <a:ext cx="18029992" cy="844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9"/>
              </a:lnSpc>
            </a:pPr>
            <a:r>
              <a:rPr lang="en-US" sz="2371">
                <a:solidFill>
                  <a:srgbClr val="FFFFFF"/>
                </a:solidFill>
                <a:latin typeface="Helios Extended Bold"/>
              </a:rPr>
              <a:t>Q. What is the average number of weekend nights for reservations involving children?</a:t>
            </a:r>
          </a:p>
          <a:p>
            <a:pPr algn="ctr">
              <a:lnSpc>
                <a:spcPts val="33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00365"/>
            <a:chOff x="0" y="0"/>
            <a:chExt cx="4816593" cy="3424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2483"/>
            </a:xfrm>
            <a:custGeom>
              <a:avLst/>
              <a:gdLst/>
              <a:ahLst/>
              <a:cxnLst/>
              <a:rect r="r" b="b" t="t" l="l"/>
              <a:pathLst>
                <a:path h="34248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483"/>
                  </a:lnTo>
                  <a:lnTo>
                    <a:pt x="0" y="342483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409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18311" y="2733164"/>
            <a:ext cx="15815115" cy="4809643"/>
          </a:xfrm>
          <a:custGeom>
            <a:avLst/>
            <a:gdLst/>
            <a:ahLst/>
            <a:cxnLst/>
            <a:rect r="r" b="b" t="t" l="l"/>
            <a:pathLst>
              <a:path h="4809643" w="15815115">
                <a:moveTo>
                  <a:pt x="0" y="0"/>
                </a:moveTo>
                <a:lnTo>
                  <a:pt x="15815115" y="0"/>
                </a:lnTo>
                <a:lnTo>
                  <a:pt x="15815115" y="4809643"/>
                </a:lnTo>
                <a:lnTo>
                  <a:pt x="0" y="4809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221174"/>
            <a:ext cx="18029992" cy="844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9"/>
              </a:lnSpc>
            </a:pPr>
            <a:r>
              <a:rPr lang="en-US" sz="2371">
                <a:solidFill>
                  <a:srgbClr val="FFFFFF"/>
                </a:solidFill>
                <a:latin typeface="Helios Extended Bold"/>
              </a:rPr>
              <a:t>Q. How many reservations were made in each month of the year?</a:t>
            </a:r>
          </a:p>
          <a:p>
            <a:pPr algn="ctr">
              <a:lnSpc>
                <a:spcPts val="33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00365"/>
            <a:chOff x="0" y="0"/>
            <a:chExt cx="4816593" cy="3424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2483"/>
            </a:xfrm>
            <a:custGeom>
              <a:avLst/>
              <a:gdLst/>
              <a:ahLst/>
              <a:cxnLst/>
              <a:rect r="r" b="b" t="t" l="l"/>
              <a:pathLst>
                <a:path h="34248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483"/>
                  </a:lnTo>
                  <a:lnTo>
                    <a:pt x="0" y="342483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409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891252"/>
            <a:ext cx="15994409" cy="3065864"/>
          </a:xfrm>
          <a:custGeom>
            <a:avLst/>
            <a:gdLst/>
            <a:ahLst/>
            <a:cxnLst/>
            <a:rect r="r" b="b" t="t" l="l"/>
            <a:pathLst>
              <a:path h="3065864" w="15994409">
                <a:moveTo>
                  <a:pt x="0" y="0"/>
                </a:moveTo>
                <a:lnTo>
                  <a:pt x="15994409" y="0"/>
                </a:lnTo>
                <a:lnTo>
                  <a:pt x="15994409" y="3065864"/>
                </a:lnTo>
                <a:lnTo>
                  <a:pt x="0" y="30658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857" t="0" r="-3857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79217" y="221174"/>
            <a:ext cx="16806609" cy="1682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9"/>
              </a:lnSpc>
            </a:pPr>
            <a:r>
              <a:rPr lang="en-US" sz="2371">
                <a:solidFill>
                  <a:srgbClr val="FFFFFF"/>
                </a:solidFill>
                <a:latin typeface="Helios Extended Bold"/>
              </a:rPr>
              <a:t>Q. What is the average number of nights (both weekend and weekday) spent by guests for each room type?</a:t>
            </a:r>
          </a:p>
          <a:p>
            <a:pPr algn="ctr">
              <a:lnSpc>
                <a:spcPts val="3319"/>
              </a:lnSpc>
            </a:pPr>
          </a:p>
          <a:p>
            <a:pPr algn="ctr">
              <a:lnSpc>
                <a:spcPts val="33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00365"/>
            <a:chOff x="0" y="0"/>
            <a:chExt cx="4816593" cy="3424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2483"/>
            </a:xfrm>
            <a:custGeom>
              <a:avLst/>
              <a:gdLst/>
              <a:ahLst/>
              <a:cxnLst/>
              <a:rect r="r" b="b" t="t" l="l"/>
              <a:pathLst>
                <a:path h="34248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483"/>
                  </a:lnTo>
                  <a:lnTo>
                    <a:pt x="0" y="342483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409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4022662"/>
            <a:ext cx="16445200" cy="2271316"/>
          </a:xfrm>
          <a:custGeom>
            <a:avLst/>
            <a:gdLst/>
            <a:ahLst/>
            <a:cxnLst/>
            <a:rect r="r" b="b" t="t" l="l"/>
            <a:pathLst>
              <a:path h="2271316" w="16445200">
                <a:moveTo>
                  <a:pt x="0" y="0"/>
                </a:moveTo>
                <a:lnTo>
                  <a:pt x="16445200" y="0"/>
                </a:lnTo>
                <a:lnTo>
                  <a:pt x="16445200" y="2271316"/>
                </a:lnTo>
                <a:lnTo>
                  <a:pt x="0" y="22713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79217" y="221174"/>
            <a:ext cx="16806609" cy="1682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9"/>
              </a:lnSpc>
            </a:pPr>
            <a:r>
              <a:rPr lang="en-US" sz="2371">
                <a:solidFill>
                  <a:srgbClr val="FFFFFF"/>
                </a:solidFill>
                <a:latin typeface="Helios Extended Bold"/>
              </a:rPr>
              <a:t>Q. For reservations involving children, what is the most common room type, and what is the average price for that room type?</a:t>
            </a:r>
          </a:p>
          <a:p>
            <a:pPr algn="ctr">
              <a:lnSpc>
                <a:spcPts val="3319"/>
              </a:lnSpc>
            </a:pPr>
          </a:p>
          <a:p>
            <a:pPr algn="ctr">
              <a:lnSpc>
                <a:spcPts val="33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00365"/>
            <a:chOff x="0" y="0"/>
            <a:chExt cx="4816593" cy="3424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2483"/>
            </a:xfrm>
            <a:custGeom>
              <a:avLst/>
              <a:gdLst/>
              <a:ahLst/>
              <a:cxnLst/>
              <a:rect r="r" b="b" t="t" l="l"/>
              <a:pathLst>
                <a:path h="34248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483"/>
                  </a:lnTo>
                  <a:lnTo>
                    <a:pt x="0" y="342483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409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48816" y="2542188"/>
            <a:ext cx="16267411" cy="4752763"/>
          </a:xfrm>
          <a:custGeom>
            <a:avLst/>
            <a:gdLst/>
            <a:ahLst/>
            <a:cxnLst/>
            <a:rect r="r" b="b" t="t" l="l"/>
            <a:pathLst>
              <a:path h="4752763" w="16267411">
                <a:moveTo>
                  <a:pt x="0" y="0"/>
                </a:moveTo>
                <a:lnTo>
                  <a:pt x="16267411" y="0"/>
                </a:lnTo>
                <a:lnTo>
                  <a:pt x="16267411" y="4752763"/>
                </a:lnTo>
                <a:lnTo>
                  <a:pt x="0" y="47527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79217" y="221174"/>
            <a:ext cx="16806609" cy="844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9"/>
              </a:lnSpc>
            </a:pPr>
            <a:r>
              <a:rPr lang="en-US" sz="2371">
                <a:solidFill>
                  <a:srgbClr val="FFFFFF"/>
                </a:solidFill>
                <a:latin typeface="Helios Extended Bold"/>
              </a:rPr>
              <a:t>Q. Find the market segment type that generates the highest average price per room.</a:t>
            </a:r>
          </a:p>
          <a:p>
            <a:pPr algn="ctr">
              <a:lnSpc>
                <a:spcPts val="33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1525" y="2983865"/>
            <a:ext cx="16744950" cy="375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799"/>
              </a:lnSpc>
              <a:spcBef>
                <a:spcPct val="0"/>
              </a:spcBef>
            </a:pPr>
            <a:r>
              <a:rPr lang="en-US" sz="21999" u="none">
                <a:solidFill>
                  <a:srgbClr val="000000"/>
                </a:solidFill>
                <a:latin typeface="Open Sans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91860" y="0"/>
            <a:ext cx="14483006" cy="10287000"/>
            <a:chOff x="0" y="0"/>
            <a:chExt cx="676641" cy="4806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6641" cy="480605"/>
            </a:xfrm>
            <a:custGeom>
              <a:avLst/>
              <a:gdLst/>
              <a:ahLst/>
              <a:cxnLst/>
              <a:rect r="r" b="b" t="t" l="l"/>
              <a:pathLst>
                <a:path h="480605" w="676641">
                  <a:moveTo>
                    <a:pt x="203200" y="0"/>
                  </a:moveTo>
                  <a:lnTo>
                    <a:pt x="676641" y="0"/>
                  </a:lnTo>
                  <a:lnTo>
                    <a:pt x="473441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FC1D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66675"/>
              <a:ext cx="473441" cy="547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020273" y="0"/>
            <a:ext cx="7226805" cy="1303133"/>
            <a:chOff x="0" y="0"/>
            <a:chExt cx="3380667" cy="609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80667" cy="609600"/>
            </a:xfrm>
            <a:custGeom>
              <a:avLst/>
              <a:gdLst/>
              <a:ahLst/>
              <a:cxnLst/>
              <a:rect r="r" b="b" t="t" l="l"/>
              <a:pathLst>
                <a:path h="609600" w="3380667">
                  <a:moveTo>
                    <a:pt x="203200" y="0"/>
                  </a:moveTo>
                  <a:lnTo>
                    <a:pt x="3380667" y="0"/>
                  </a:lnTo>
                  <a:lnTo>
                    <a:pt x="317746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66675"/>
              <a:ext cx="3177467" cy="676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91933" y="1725828"/>
            <a:ext cx="9386122" cy="1169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70"/>
              </a:lnSpc>
            </a:pPr>
            <a:r>
              <a:rPr lang="en-US" sz="7284">
                <a:solidFill>
                  <a:srgbClr val="0B1320"/>
                </a:solidFill>
                <a:latin typeface="League Spartan"/>
              </a:rPr>
              <a:t>Dataset Details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6394" y="3275988"/>
            <a:ext cx="16155289" cy="6652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62"/>
              </a:lnSpc>
            </a:pPr>
            <a:r>
              <a:rPr lang="en-US" sz="2351">
                <a:solidFill>
                  <a:srgbClr val="0B1320"/>
                </a:solidFill>
                <a:latin typeface="Helios Extended Bold"/>
              </a:rPr>
              <a:t>The dataset includes the following columns:</a:t>
            </a:r>
          </a:p>
          <a:p>
            <a:pPr algn="just">
              <a:lnSpc>
                <a:spcPts val="3762"/>
              </a:lnSpc>
            </a:pPr>
            <a:r>
              <a:rPr lang="en-US" sz="2351">
                <a:solidFill>
                  <a:srgbClr val="0B1320"/>
                </a:solidFill>
                <a:latin typeface="Helios Extended Bold"/>
              </a:rPr>
              <a:t>· Booking_ID: A unique identifier for each hotel reservation.</a:t>
            </a:r>
          </a:p>
          <a:p>
            <a:pPr algn="just">
              <a:lnSpc>
                <a:spcPts val="3762"/>
              </a:lnSpc>
            </a:pPr>
            <a:r>
              <a:rPr lang="en-US" sz="2351">
                <a:solidFill>
                  <a:srgbClr val="0B1320"/>
                </a:solidFill>
                <a:latin typeface="Helios Extended Bold"/>
              </a:rPr>
              <a:t>· no_of_adults: The number of adults in the reservation.</a:t>
            </a:r>
          </a:p>
          <a:p>
            <a:pPr algn="just">
              <a:lnSpc>
                <a:spcPts val="3762"/>
              </a:lnSpc>
            </a:pPr>
            <a:r>
              <a:rPr lang="en-US" sz="2351">
                <a:solidFill>
                  <a:srgbClr val="0B1320"/>
                </a:solidFill>
                <a:latin typeface="Helios Extended Bold"/>
              </a:rPr>
              <a:t>· no_of_children: The number of children in the reservation.</a:t>
            </a:r>
          </a:p>
          <a:p>
            <a:pPr algn="just">
              <a:lnSpc>
                <a:spcPts val="3762"/>
              </a:lnSpc>
            </a:pPr>
            <a:r>
              <a:rPr lang="en-US" sz="2351">
                <a:solidFill>
                  <a:srgbClr val="0B1320"/>
                </a:solidFill>
                <a:latin typeface="Helios Extended Bold"/>
              </a:rPr>
              <a:t>· no_of_weekend_nights: The number of nights in the reservation that fall on weekends.</a:t>
            </a:r>
          </a:p>
          <a:p>
            <a:pPr algn="just">
              <a:lnSpc>
                <a:spcPts val="3762"/>
              </a:lnSpc>
            </a:pPr>
            <a:r>
              <a:rPr lang="en-US" sz="2351">
                <a:solidFill>
                  <a:srgbClr val="0B1320"/>
                </a:solidFill>
                <a:latin typeface="Helios Extended Bold"/>
              </a:rPr>
              <a:t>· no_of_week_nights: The number of nights in the reservation that fall on weekdays.</a:t>
            </a:r>
          </a:p>
          <a:p>
            <a:pPr algn="just">
              <a:lnSpc>
                <a:spcPts val="3762"/>
              </a:lnSpc>
            </a:pPr>
            <a:r>
              <a:rPr lang="en-US" sz="2351">
                <a:solidFill>
                  <a:srgbClr val="0B1320"/>
                </a:solidFill>
                <a:latin typeface="Helios Extended Bold"/>
              </a:rPr>
              <a:t>· type_of_meal_plan: The meal plan chosen by the guests.</a:t>
            </a:r>
          </a:p>
          <a:p>
            <a:pPr algn="just">
              <a:lnSpc>
                <a:spcPts val="3762"/>
              </a:lnSpc>
            </a:pPr>
            <a:r>
              <a:rPr lang="en-US" sz="2351">
                <a:solidFill>
                  <a:srgbClr val="0B1320"/>
                </a:solidFill>
                <a:latin typeface="Helios Extended Bold"/>
              </a:rPr>
              <a:t>· room_type_reserved: The type of room reserved by the guests.</a:t>
            </a:r>
          </a:p>
          <a:p>
            <a:pPr algn="just">
              <a:lnSpc>
                <a:spcPts val="3762"/>
              </a:lnSpc>
            </a:pPr>
            <a:r>
              <a:rPr lang="en-US" sz="2351">
                <a:solidFill>
                  <a:srgbClr val="0B1320"/>
                </a:solidFill>
                <a:latin typeface="Helios Extended Bold"/>
              </a:rPr>
              <a:t>· lead_time: The number of days between booking and arrival.</a:t>
            </a:r>
          </a:p>
          <a:p>
            <a:pPr algn="just">
              <a:lnSpc>
                <a:spcPts val="3762"/>
              </a:lnSpc>
            </a:pPr>
            <a:r>
              <a:rPr lang="en-US" sz="2351">
                <a:solidFill>
                  <a:srgbClr val="0B1320"/>
                </a:solidFill>
                <a:latin typeface="Helios Extended Bold"/>
              </a:rPr>
              <a:t>· arrival_date: The date of arrival.</a:t>
            </a:r>
          </a:p>
          <a:p>
            <a:pPr algn="just">
              <a:lnSpc>
                <a:spcPts val="3762"/>
              </a:lnSpc>
            </a:pPr>
            <a:r>
              <a:rPr lang="en-US" sz="2351">
                <a:solidFill>
                  <a:srgbClr val="0B1320"/>
                </a:solidFill>
                <a:latin typeface="Helios Extended Bold"/>
              </a:rPr>
              <a:t>· market_segment_type: The market segment to which the reservation belongs.</a:t>
            </a:r>
          </a:p>
          <a:p>
            <a:pPr algn="just">
              <a:lnSpc>
                <a:spcPts val="3762"/>
              </a:lnSpc>
            </a:pPr>
            <a:r>
              <a:rPr lang="en-US" sz="2351">
                <a:solidFill>
                  <a:srgbClr val="0B1320"/>
                </a:solidFill>
                <a:latin typeface="Helios Extended Bold"/>
              </a:rPr>
              <a:t>· avg_price_per_room: The average price per room in the reservation.</a:t>
            </a:r>
          </a:p>
          <a:p>
            <a:pPr algn="just">
              <a:lnSpc>
                <a:spcPts val="3762"/>
              </a:lnSpc>
            </a:pPr>
            <a:r>
              <a:rPr lang="en-US" sz="2351">
                <a:solidFill>
                  <a:srgbClr val="0B1320"/>
                </a:solidFill>
                <a:latin typeface="Helios Extended Bold"/>
              </a:rPr>
              <a:t>· booking_status: The status of the booking.</a:t>
            </a:r>
          </a:p>
          <a:p>
            <a:pPr algn="just">
              <a:lnSpc>
                <a:spcPts val="3762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259" y="303030"/>
            <a:ext cx="18207691" cy="1151290"/>
            <a:chOff x="0" y="0"/>
            <a:chExt cx="4795441" cy="3032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95441" cy="303220"/>
            </a:xfrm>
            <a:custGeom>
              <a:avLst/>
              <a:gdLst/>
              <a:ahLst/>
              <a:cxnLst/>
              <a:rect r="r" b="b" t="t" l="l"/>
              <a:pathLst>
                <a:path h="303220" w="4795441">
                  <a:moveTo>
                    <a:pt x="21685" y="0"/>
                  </a:moveTo>
                  <a:lnTo>
                    <a:pt x="4773756" y="0"/>
                  </a:lnTo>
                  <a:cubicBezTo>
                    <a:pt x="4779507" y="0"/>
                    <a:pt x="4785023" y="2285"/>
                    <a:pt x="4789089" y="6351"/>
                  </a:cubicBezTo>
                  <a:cubicBezTo>
                    <a:pt x="4793156" y="10418"/>
                    <a:pt x="4795441" y="15934"/>
                    <a:pt x="4795441" y="21685"/>
                  </a:cubicBezTo>
                  <a:lnTo>
                    <a:pt x="4795441" y="281535"/>
                  </a:lnTo>
                  <a:cubicBezTo>
                    <a:pt x="4795441" y="293512"/>
                    <a:pt x="4785732" y="303220"/>
                    <a:pt x="4773756" y="303220"/>
                  </a:cubicBezTo>
                  <a:lnTo>
                    <a:pt x="21685" y="303220"/>
                  </a:lnTo>
                  <a:cubicBezTo>
                    <a:pt x="9709" y="303220"/>
                    <a:pt x="0" y="293512"/>
                    <a:pt x="0" y="281535"/>
                  </a:cubicBezTo>
                  <a:lnTo>
                    <a:pt x="0" y="21685"/>
                  </a:lnTo>
                  <a:cubicBezTo>
                    <a:pt x="0" y="9709"/>
                    <a:pt x="9709" y="0"/>
                    <a:pt x="21685" y="0"/>
                  </a:cubicBezTo>
                  <a:close/>
                </a:path>
              </a:pathLst>
            </a:custGeom>
            <a:solidFill>
              <a:srgbClr val="AFC1D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795441" cy="369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9"/>
                </a:lnSpc>
              </a:pPr>
              <a:r>
                <a:rPr lang="en-US" sz="2371">
                  <a:solidFill>
                    <a:srgbClr val="000000"/>
                  </a:solidFill>
                  <a:latin typeface="Helios Extended Bold"/>
                </a:rPr>
                <a:t>First we created a database and then used it the created a table and then inserted the details in it 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35455" y="2556987"/>
            <a:ext cx="17259300" cy="6701313"/>
          </a:xfrm>
          <a:custGeom>
            <a:avLst/>
            <a:gdLst/>
            <a:ahLst/>
            <a:cxnLst/>
            <a:rect r="r" b="b" t="t" l="l"/>
            <a:pathLst>
              <a:path h="6701313" w="17259300">
                <a:moveTo>
                  <a:pt x="0" y="0"/>
                </a:moveTo>
                <a:lnTo>
                  <a:pt x="17259300" y="0"/>
                </a:lnTo>
                <a:lnTo>
                  <a:pt x="17259300" y="6701313"/>
                </a:lnTo>
                <a:lnTo>
                  <a:pt x="0" y="67013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49" r="0" b="-449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00365"/>
            <a:chOff x="0" y="0"/>
            <a:chExt cx="4816593" cy="3424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2483"/>
            </a:xfrm>
            <a:custGeom>
              <a:avLst/>
              <a:gdLst/>
              <a:ahLst/>
              <a:cxnLst/>
              <a:rect r="r" b="b" t="t" l="l"/>
              <a:pathLst>
                <a:path h="34248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483"/>
                  </a:lnTo>
                  <a:lnTo>
                    <a:pt x="0" y="342483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409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15720" y="2125279"/>
            <a:ext cx="15348050" cy="5433919"/>
          </a:xfrm>
          <a:custGeom>
            <a:avLst/>
            <a:gdLst/>
            <a:ahLst/>
            <a:cxnLst/>
            <a:rect r="r" b="b" t="t" l="l"/>
            <a:pathLst>
              <a:path h="5433919" w="15348050">
                <a:moveTo>
                  <a:pt x="0" y="0"/>
                </a:moveTo>
                <a:lnTo>
                  <a:pt x="15348050" y="0"/>
                </a:lnTo>
                <a:lnTo>
                  <a:pt x="15348050" y="5433919"/>
                </a:lnTo>
                <a:lnTo>
                  <a:pt x="0" y="54339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8254" y="221174"/>
            <a:ext cx="10720983" cy="425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9"/>
              </a:lnSpc>
              <a:spcBef>
                <a:spcPct val="0"/>
              </a:spcBef>
            </a:pPr>
            <a:r>
              <a:rPr lang="en-US" sz="2371">
                <a:solidFill>
                  <a:srgbClr val="FFFFFF"/>
                </a:solidFill>
                <a:latin typeface="Helios Extended Bold"/>
              </a:rPr>
              <a:t>Q - </a:t>
            </a:r>
            <a:r>
              <a:rPr lang="en-US" sz="2371">
                <a:solidFill>
                  <a:srgbClr val="FFFFFF"/>
                </a:solidFill>
                <a:latin typeface="Helios Extended Bold"/>
              </a:rPr>
              <a:t>What is the total number of reservations in the dataset?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00365"/>
            <a:chOff x="0" y="0"/>
            <a:chExt cx="4816593" cy="3424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2483"/>
            </a:xfrm>
            <a:custGeom>
              <a:avLst/>
              <a:gdLst/>
              <a:ahLst/>
              <a:cxnLst/>
              <a:rect r="r" b="b" t="t" l="l"/>
              <a:pathLst>
                <a:path h="34248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483"/>
                  </a:lnTo>
                  <a:lnTo>
                    <a:pt x="0" y="342483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409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24808" y="3018552"/>
            <a:ext cx="16034492" cy="6111420"/>
          </a:xfrm>
          <a:custGeom>
            <a:avLst/>
            <a:gdLst/>
            <a:ahLst/>
            <a:cxnLst/>
            <a:rect r="r" b="b" t="t" l="l"/>
            <a:pathLst>
              <a:path h="6111420" w="16034492">
                <a:moveTo>
                  <a:pt x="0" y="0"/>
                </a:moveTo>
                <a:lnTo>
                  <a:pt x="16034492" y="0"/>
                </a:lnTo>
                <a:lnTo>
                  <a:pt x="16034492" y="6111420"/>
                </a:lnTo>
                <a:lnTo>
                  <a:pt x="0" y="61114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1687" y="221174"/>
            <a:ext cx="10074116" cy="425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9"/>
              </a:lnSpc>
              <a:spcBef>
                <a:spcPct val="0"/>
              </a:spcBef>
            </a:pPr>
            <a:r>
              <a:rPr lang="en-US" sz="2371">
                <a:solidFill>
                  <a:srgbClr val="FFFFFF"/>
                </a:solidFill>
                <a:latin typeface="Helios Extended Bold"/>
              </a:rPr>
              <a:t>Q. Which meal plan is the most popular among guests?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00365"/>
            <a:chOff x="0" y="0"/>
            <a:chExt cx="4816593" cy="3424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2483"/>
            </a:xfrm>
            <a:custGeom>
              <a:avLst/>
              <a:gdLst/>
              <a:ahLst/>
              <a:cxnLst/>
              <a:rect r="r" b="b" t="t" l="l"/>
              <a:pathLst>
                <a:path h="34248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483"/>
                  </a:lnTo>
                  <a:lnTo>
                    <a:pt x="0" y="342483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409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330627"/>
            <a:ext cx="16938554" cy="5871132"/>
          </a:xfrm>
          <a:custGeom>
            <a:avLst/>
            <a:gdLst/>
            <a:ahLst/>
            <a:cxnLst/>
            <a:rect r="r" b="b" t="t" l="l"/>
            <a:pathLst>
              <a:path h="5871132" w="16938554">
                <a:moveTo>
                  <a:pt x="0" y="0"/>
                </a:moveTo>
                <a:lnTo>
                  <a:pt x="16938554" y="0"/>
                </a:lnTo>
                <a:lnTo>
                  <a:pt x="16938554" y="5871132"/>
                </a:lnTo>
                <a:lnTo>
                  <a:pt x="0" y="58711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221174"/>
            <a:ext cx="17967254" cy="425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9"/>
              </a:lnSpc>
              <a:spcBef>
                <a:spcPct val="0"/>
              </a:spcBef>
            </a:pPr>
            <a:r>
              <a:rPr lang="en-US" sz="2371">
                <a:solidFill>
                  <a:srgbClr val="FFFFFF"/>
                </a:solidFill>
                <a:latin typeface="Helios Extended Bold"/>
              </a:rPr>
              <a:t>Q. What is the average price per room for reservations involving children?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00365"/>
            <a:chOff x="0" y="0"/>
            <a:chExt cx="4816593" cy="3424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2483"/>
            </a:xfrm>
            <a:custGeom>
              <a:avLst/>
              <a:gdLst/>
              <a:ahLst/>
              <a:cxnLst/>
              <a:rect r="r" b="b" t="t" l="l"/>
              <a:pathLst>
                <a:path h="34248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483"/>
                  </a:lnTo>
                  <a:lnTo>
                    <a:pt x="0" y="342483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409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19159" y="2296829"/>
            <a:ext cx="16348095" cy="6184537"/>
          </a:xfrm>
          <a:custGeom>
            <a:avLst/>
            <a:gdLst/>
            <a:ahLst/>
            <a:cxnLst/>
            <a:rect r="r" b="b" t="t" l="l"/>
            <a:pathLst>
              <a:path h="6184537" w="16348095">
                <a:moveTo>
                  <a:pt x="0" y="0"/>
                </a:moveTo>
                <a:lnTo>
                  <a:pt x="16348095" y="0"/>
                </a:lnTo>
                <a:lnTo>
                  <a:pt x="16348095" y="6184536"/>
                </a:lnTo>
                <a:lnTo>
                  <a:pt x="0" y="61845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221174"/>
            <a:ext cx="17967254" cy="844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9"/>
              </a:lnSpc>
            </a:pPr>
            <a:r>
              <a:rPr lang="en-US" sz="2371">
                <a:solidFill>
                  <a:srgbClr val="FFFFFF"/>
                </a:solidFill>
                <a:latin typeface="Helios Extended Bold"/>
              </a:rPr>
              <a:t>Q. How many reservations were made for the year 20XX (replace XX with the desired year)?</a:t>
            </a:r>
          </a:p>
          <a:p>
            <a:pPr algn="ctr">
              <a:lnSpc>
                <a:spcPts val="33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00365"/>
            <a:chOff x="0" y="0"/>
            <a:chExt cx="4816593" cy="3424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2483"/>
            </a:xfrm>
            <a:custGeom>
              <a:avLst/>
              <a:gdLst/>
              <a:ahLst/>
              <a:cxnLst/>
              <a:rect r="r" b="b" t="t" l="l"/>
              <a:pathLst>
                <a:path h="34248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483"/>
                  </a:lnTo>
                  <a:lnTo>
                    <a:pt x="0" y="342483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409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028863"/>
            <a:ext cx="17259300" cy="6624087"/>
          </a:xfrm>
          <a:custGeom>
            <a:avLst/>
            <a:gdLst/>
            <a:ahLst/>
            <a:cxnLst/>
            <a:rect r="r" b="b" t="t" l="l"/>
            <a:pathLst>
              <a:path h="6624087" w="17259300">
                <a:moveTo>
                  <a:pt x="0" y="0"/>
                </a:moveTo>
                <a:lnTo>
                  <a:pt x="17259300" y="0"/>
                </a:lnTo>
                <a:lnTo>
                  <a:pt x="17259300" y="6624087"/>
                </a:lnTo>
                <a:lnTo>
                  <a:pt x="0" y="6624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221174"/>
            <a:ext cx="17967254" cy="844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9"/>
              </a:lnSpc>
            </a:pPr>
            <a:r>
              <a:rPr lang="en-US" sz="2371">
                <a:solidFill>
                  <a:srgbClr val="FFFFFF"/>
                </a:solidFill>
                <a:latin typeface="Helios Extended Bold"/>
              </a:rPr>
              <a:t>Q. What is the most commonly booked room type?</a:t>
            </a:r>
          </a:p>
          <a:p>
            <a:pPr algn="ctr">
              <a:lnSpc>
                <a:spcPts val="33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00365"/>
            <a:chOff x="0" y="0"/>
            <a:chExt cx="4816593" cy="3424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2483"/>
            </a:xfrm>
            <a:custGeom>
              <a:avLst/>
              <a:gdLst/>
              <a:ahLst/>
              <a:cxnLst/>
              <a:rect r="r" b="b" t="t" l="l"/>
              <a:pathLst>
                <a:path h="34248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2483"/>
                  </a:lnTo>
                  <a:lnTo>
                    <a:pt x="0" y="342483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409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031875"/>
            <a:ext cx="16230600" cy="6223250"/>
          </a:xfrm>
          <a:custGeom>
            <a:avLst/>
            <a:gdLst/>
            <a:ahLst/>
            <a:cxnLst/>
            <a:rect r="r" b="b" t="t" l="l"/>
            <a:pathLst>
              <a:path h="6223250" w="16230600">
                <a:moveTo>
                  <a:pt x="0" y="0"/>
                </a:moveTo>
                <a:lnTo>
                  <a:pt x="16230600" y="0"/>
                </a:lnTo>
                <a:lnTo>
                  <a:pt x="16230600" y="6223250"/>
                </a:lnTo>
                <a:lnTo>
                  <a:pt x="0" y="62232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221174"/>
            <a:ext cx="18029992" cy="844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9"/>
              </a:lnSpc>
            </a:pPr>
            <a:r>
              <a:rPr lang="en-US" sz="2371">
                <a:solidFill>
                  <a:srgbClr val="FFFFFF"/>
                </a:solidFill>
                <a:latin typeface="Helios Extended Bold"/>
              </a:rPr>
              <a:t>Q. How many reservations fall on a weekend (no_of_weekend_nights &gt; 0)?</a:t>
            </a:r>
          </a:p>
          <a:p>
            <a:pPr algn="ctr">
              <a:lnSpc>
                <a:spcPts val="33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DAGJPsm9z78</dc:identifier>
  <dcterms:modified xsi:type="dcterms:W3CDTF">2011-08-01T06:04:30Z</dcterms:modified>
  <cp:revision>1</cp:revision>
  <dc:title>Hotel Reservation Analysiswith SQL</dc:title>
</cp:coreProperties>
</file>