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Binggo Wood" charset="1" panose="00000000000000000000"/>
      <p:regular r:id="rId14"/>
    </p:embeddedFont>
    <p:embeddedFont>
      <p:font typeface="IM Fell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4318" y="2724417"/>
            <a:ext cx="5028665" cy="502866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92163" y="6431280"/>
            <a:ext cx="1980665" cy="198066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4949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464067" y="6301606"/>
            <a:ext cx="2879023" cy="287902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4949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875097" y="5619015"/>
            <a:ext cx="1365183" cy="136518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847959" y="1114191"/>
            <a:ext cx="2930358" cy="293035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4949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8" id="18"/>
          <p:cNvSpPr/>
          <p:nvPr/>
        </p:nvSpPr>
        <p:spPr>
          <a:xfrm rot="-5400000">
            <a:off x="7830602" y="5587443"/>
            <a:ext cx="2717311" cy="0"/>
          </a:xfrm>
          <a:prstGeom prst="line">
            <a:avLst/>
          </a:prstGeom>
          <a:ln cap="flat" w="7620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10800000">
            <a:off x="1213979" y="693420"/>
            <a:ext cx="5379200" cy="0"/>
          </a:xfrm>
          <a:prstGeom prst="line">
            <a:avLst/>
          </a:prstGeom>
          <a:ln cap="flat" w="7620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5400000">
            <a:off x="6222731" y="6124577"/>
            <a:ext cx="1064745" cy="1700191"/>
          </a:xfrm>
          <a:custGeom>
            <a:avLst/>
            <a:gdLst/>
            <a:ahLst/>
            <a:cxnLst/>
            <a:rect r="r" b="b" t="t" l="l"/>
            <a:pathLst>
              <a:path h="1700191" w="1064745">
                <a:moveTo>
                  <a:pt x="0" y="0"/>
                </a:moveTo>
                <a:lnTo>
                  <a:pt x="1064745" y="0"/>
                </a:lnTo>
                <a:lnTo>
                  <a:pt x="1064745" y="1700192"/>
                </a:lnTo>
                <a:lnTo>
                  <a:pt x="0" y="170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698302" y="1836119"/>
            <a:ext cx="5323778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25"/>
              </a:lnSpc>
            </a:pPr>
            <a:r>
              <a:rPr lang="en-US" sz="7500">
                <a:solidFill>
                  <a:srgbClr val="FFFFFF"/>
                </a:solidFill>
                <a:latin typeface="Binggo Wood"/>
                <a:ea typeface="Binggo Wood"/>
                <a:cs typeface="Binggo Wood"/>
                <a:sym typeface="Binggo Wood"/>
              </a:rPr>
              <a:t>YOUTUBE ANALYTICS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44" y="731520"/>
            <a:ext cx="9615156" cy="5272068"/>
          </a:xfrm>
          <a:custGeom>
            <a:avLst/>
            <a:gdLst/>
            <a:ahLst/>
            <a:cxnLst/>
            <a:rect r="r" b="b" t="t" l="l"/>
            <a:pathLst>
              <a:path h="5272068" w="9615156">
                <a:moveTo>
                  <a:pt x="0" y="0"/>
                </a:moveTo>
                <a:lnTo>
                  <a:pt x="9615156" y="0"/>
                </a:lnTo>
                <a:lnTo>
                  <a:pt x="9615156" y="5272068"/>
                </a:lnTo>
                <a:lnTo>
                  <a:pt x="0" y="5272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1" r="0" b="-107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3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67319" y="-437285"/>
            <a:ext cx="1638434" cy="163843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64596" y="-762067"/>
            <a:ext cx="1638434" cy="16384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81446" y="-363621"/>
            <a:ext cx="2696658" cy="26966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563326" y="4352565"/>
            <a:ext cx="1638434" cy="16384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8834" y="613945"/>
            <a:ext cx="3210821" cy="1479817"/>
            <a:chOff x="0" y="0"/>
            <a:chExt cx="3557761" cy="16397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557762" cy="1639716"/>
            </a:xfrm>
            <a:custGeom>
              <a:avLst/>
              <a:gdLst/>
              <a:ahLst/>
              <a:cxnLst/>
              <a:rect r="r" b="b" t="t" l="l"/>
              <a:pathLst>
                <a:path h="1639716" w="3557762">
                  <a:moveTo>
                    <a:pt x="3393932" y="0"/>
                  </a:moveTo>
                  <a:lnTo>
                    <a:pt x="0" y="0"/>
                  </a:lnTo>
                  <a:lnTo>
                    <a:pt x="0" y="1639716"/>
                  </a:lnTo>
                  <a:lnTo>
                    <a:pt x="76200" y="1639716"/>
                  </a:lnTo>
                  <a:lnTo>
                    <a:pt x="76200" y="76200"/>
                  </a:lnTo>
                  <a:lnTo>
                    <a:pt x="3557762" y="76200"/>
                  </a:lnTo>
                  <a:lnTo>
                    <a:pt x="3557762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63422" y="1108533"/>
            <a:ext cx="5410706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5500">
                <a:solidFill>
                  <a:srgbClr val="FFFFFF"/>
                </a:solidFill>
                <a:latin typeface="Binggo Wood"/>
                <a:ea typeface="Binggo Wood"/>
                <a:cs typeface="Binggo Wood"/>
                <a:sym typeface="Binggo Wood"/>
              </a:rPr>
              <a:t>Welcome To Our Presentation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5612" y="2596831"/>
            <a:ext cx="6421642" cy="35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1"/>
              </a:lnSpc>
            </a:pPr>
            <a:r>
              <a:rPr lang="en-US" sz="2072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This image is a YouTube Analytics dashboard that provides an overview of various metrics related to a YouTube channel's performance. Here's an easy-to-understand explanation of each section:</a:t>
            </a:r>
          </a:p>
          <a:p>
            <a:pPr algn="l" marL="447404" indent="-223702" lvl="1">
              <a:lnSpc>
                <a:spcPts val="2901"/>
              </a:lnSpc>
              <a:buAutoNum type="arabicPeriod" startAt="1"/>
            </a:pPr>
            <a:r>
              <a:rPr lang="en-US" sz="2072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Top Left (YouTube Analytics Logo):</a:t>
            </a:r>
          </a:p>
          <a:p>
            <a:pPr algn="l" marL="894809" indent="-298270" lvl="2">
              <a:lnSpc>
                <a:spcPts val="2901"/>
              </a:lnSpc>
              <a:buFont typeface="Arial"/>
              <a:buChar char="⚬"/>
            </a:pPr>
            <a:r>
              <a:rPr lang="en-US" sz="2072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This is the logo and title of the dashboard indicating it’s about YouTube Analytics.</a:t>
            </a:r>
          </a:p>
          <a:p>
            <a:pPr algn="l" marL="447404" indent="-223702" lvl="1">
              <a:lnSpc>
                <a:spcPts val="2901"/>
              </a:lnSpc>
              <a:buAutoNum type="arabicPeriod" startAt="1"/>
            </a:pPr>
            <a:r>
              <a:rPr lang="en-US" sz="2072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Middle Left (Created by: Sneha Rawat):</a:t>
            </a:r>
          </a:p>
          <a:p>
            <a:pPr algn="l" marL="894809" indent="-298270" lvl="2">
              <a:lnSpc>
                <a:spcPts val="2901"/>
              </a:lnSpc>
              <a:buFont typeface="Arial"/>
              <a:buChar char="⚬"/>
            </a:pPr>
            <a:r>
              <a:rPr lang="en-US" sz="2072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This section credits the creator of the dashboard.</a:t>
            </a:r>
          </a:p>
          <a:p>
            <a:pPr algn="l">
              <a:lnSpc>
                <a:spcPts val="2901"/>
              </a:lnSpc>
            </a:pPr>
          </a:p>
        </p:txBody>
      </p:sp>
      <p:sp>
        <p:nvSpPr>
          <p:cNvPr name="AutoShape 18" id="18"/>
          <p:cNvSpPr/>
          <p:nvPr/>
        </p:nvSpPr>
        <p:spPr>
          <a:xfrm rot="0">
            <a:off x="519784" y="6596471"/>
            <a:ext cx="4498216" cy="0"/>
          </a:xfrm>
          <a:prstGeom prst="line">
            <a:avLst/>
          </a:prstGeom>
          <a:ln cap="flat" w="66675">
            <a:solidFill>
              <a:srgbClr val="6D6D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5400000">
            <a:off x="-113650" y="5452076"/>
            <a:ext cx="752518" cy="1201626"/>
          </a:xfrm>
          <a:custGeom>
            <a:avLst/>
            <a:gdLst/>
            <a:ahLst/>
            <a:cxnLst/>
            <a:rect r="r" b="b" t="t" l="l"/>
            <a:pathLst>
              <a:path h="1201626" w="752518">
                <a:moveTo>
                  <a:pt x="0" y="0"/>
                </a:moveTo>
                <a:lnTo>
                  <a:pt x="752518" y="0"/>
                </a:lnTo>
                <a:lnTo>
                  <a:pt x="752518" y="1201626"/>
                </a:lnTo>
                <a:lnTo>
                  <a:pt x="0" y="1201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44" y="731520"/>
            <a:ext cx="9615156" cy="5272068"/>
          </a:xfrm>
          <a:custGeom>
            <a:avLst/>
            <a:gdLst/>
            <a:ahLst/>
            <a:cxnLst/>
            <a:rect r="r" b="b" t="t" l="l"/>
            <a:pathLst>
              <a:path h="5272068" w="9615156">
                <a:moveTo>
                  <a:pt x="0" y="0"/>
                </a:moveTo>
                <a:lnTo>
                  <a:pt x="9615156" y="0"/>
                </a:lnTo>
                <a:lnTo>
                  <a:pt x="9615156" y="5272068"/>
                </a:lnTo>
                <a:lnTo>
                  <a:pt x="0" y="5272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1" r="0" b="-107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3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216" y="1099503"/>
            <a:ext cx="9267519" cy="43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4..  </a:t>
            </a: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Middle Section (Summary Statistics):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974 views: Total number of times videos have been watched.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64 likes: Total number of likes received.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36 subscribers gained: Number of new subscribers.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575 estimated minutes watched: Total estimated watch time in minutes.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5.   </a:t>
            </a:r>
            <a:r>
              <a:rPr lang="en-US" sz="2499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Right Section (Estimated Minutes Watched Charts):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By Day: Shows a daily trend of estimated minutes watched.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By Month: Displays a monthly trend of estimated minutes watched.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By Year: Presents a yearly trend of estimated minutes watched.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475294" y="664845"/>
            <a:ext cx="5595760" cy="0"/>
          </a:xfrm>
          <a:prstGeom prst="line">
            <a:avLst/>
          </a:prstGeom>
          <a:ln cap="flat" w="66675">
            <a:solidFill>
              <a:srgbClr val="E3E3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3711257" y="6583680"/>
            <a:ext cx="5595760" cy="0"/>
          </a:xfrm>
          <a:prstGeom prst="line">
            <a:avLst/>
          </a:prstGeom>
          <a:ln cap="flat" w="66675">
            <a:solidFill>
              <a:srgbClr val="E3E3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65270" y="6007275"/>
            <a:ext cx="1132501" cy="1808384"/>
          </a:xfrm>
          <a:custGeom>
            <a:avLst/>
            <a:gdLst/>
            <a:ahLst/>
            <a:cxnLst/>
            <a:rect r="r" b="b" t="t" l="l"/>
            <a:pathLst>
              <a:path h="1808384" w="1132501">
                <a:moveTo>
                  <a:pt x="0" y="0"/>
                </a:moveTo>
                <a:lnTo>
                  <a:pt x="1132500" y="0"/>
                </a:lnTo>
                <a:lnTo>
                  <a:pt x="1132500" y="1808384"/>
                </a:lnTo>
                <a:lnTo>
                  <a:pt x="0" y="180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44" y="731520"/>
            <a:ext cx="9615156" cy="5272068"/>
          </a:xfrm>
          <a:custGeom>
            <a:avLst/>
            <a:gdLst/>
            <a:ahLst/>
            <a:cxnLst/>
            <a:rect r="r" b="b" t="t" l="l"/>
            <a:pathLst>
              <a:path h="5272068" w="9615156">
                <a:moveTo>
                  <a:pt x="0" y="0"/>
                </a:moveTo>
                <a:lnTo>
                  <a:pt x="9615156" y="0"/>
                </a:lnTo>
                <a:lnTo>
                  <a:pt x="9615156" y="5272068"/>
                </a:lnTo>
                <a:lnTo>
                  <a:pt x="0" y="5272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1" r="0" b="-107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3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9193" y="980271"/>
            <a:ext cx="8655214" cy="506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 6.  </a:t>
            </a: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Bottom Section (Subscribers Gained, Likes, and Views Over Time):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This graph shows the yearly trend of subscribers gained, likes, and views from 2015 to 2020. Each metric has a different color for easy distinction:</a:t>
            </a:r>
          </a:p>
          <a:p>
            <a:pPr algn="just" marL="1424943" indent="-356236" lvl="3">
              <a:lnSpc>
                <a:spcPts val="3080"/>
              </a:lnSpc>
              <a:buFont typeface="Arial"/>
              <a:buChar char="￭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Subscribers gained: Pink shaded area.</a:t>
            </a:r>
          </a:p>
          <a:p>
            <a:pPr algn="just" marL="1424943" indent="-356236" lvl="3">
              <a:lnSpc>
                <a:spcPts val="3080"/>
              </a:lnSpc>
              <a:buFont typeface="Arial"/>
              <a:buChar char="￭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Likes: Red line.</a:t>
            </a:r>
          </a:p>
          <a:p>
            <a:pPr algn="just" marL="1424943" indent="-356236" lvl="3">
              <a:lnSpc>
                <a:spcPts val="3080"/>
              </a:lnSpc>
              <a:buFont typeface="Arial"/>
              <a:buChar char="￭"/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Views: Grey shaded area.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IM Fell"/>
                <a:ea typeface="IM Fell"/>
                <a:cs typeface="IM Fell"/>
                <a:sym typeface="IM Fell"/>
              </a:rPr>
              <a:t>Overall, this dashboard provides a comprehensive view of how a YouTube channel is performing over different time periods in terms of views, likes, subscribers, and watch time.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475294" y="664845"/>
            <a:ext cx="5595760" cy="0"/>
          </a:xfrm>
          <a:prstGeom prst="line">
            <a:avLst/>
          </a:prstGeom>
          <a:ln cap="flat" w="66675">
            <a:solidFill>
              <a:srgbClr val="E3E3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3711257" y="6583680"/>
            <a:ext cx="5595760" cy="0"/>
          </a:xfrm>
          <a:prstGeom prst="line">
            <a:avLst/>
          </a:prstGeom>
          <a:ln cap="flat" w="66675">
            <a:solidFill>
              <a:srgbClr val="E3E3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65270" y="6007275"/>
            <a:ext cx="1132501" cy="1808384"/>
          </a:xfrm>
          <a:custGeom>
            <a:avLst/>
            <a:gdLst/>
            <a:ahLst/>
            <a:cxnLst/>
            <a:rect r="r" b="b" t="t" l="l"/>
            <a:pathLst>
              <a:path h="1808384" w="1132501">
                <a:moveTo>
                  <a:pt x="0" y="0"/>
                </a:moveTo>
                <a:lnTo>
                  <a:pt x="1132500" y="0"/>
                </a:lnTo>
                <a:lnTo>
                  <a:pt x="1132500" y="1808384"/>
                </a:lnTo>
                <a:lnTo>
                  <a:pt x="0" y="180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3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0797" y="2700939"/>
            <a:ext cx="8041283" cy="194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78"/>
              </a:lnSpc>
            </a:pPr>
            <a:r>
              <a:rPr lang="en-US" sz="10770">
                <a:solidFill>
                  <a:srgbClr val="FFFFFF"/>
                </a:solidFill>
                <a:latin typeface="Binggo Wood"/>
                <a:ea typeface="Binggo Wood"/>
                <a:cs typeface="Binggo Wood"/>
                <a:sym typeface="Binggo Woo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5399999">
            <a:off x="8874229" y="559508"/>
            <a:ext cx="1658512" cy="165851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399999">
            <a:off x="8511871" y="705676"/>
            <a:ext cx="642782" cy="6427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399999">
            <a:off x="8655616" y="-104432"/>
            <a:ext cx="1085038" cy="108503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-899468" y="293446"/>
            <a:ext cx="1924574" cy="19245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09591" y="-127042"/>
            <a:ext cx="745898" cy="74589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536455" y="39763"/>
            <a:ext cx="1259102" cy="125910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D6D6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5400000">
            <a:off x="88606" y="6453334"/>
            <a:ext cx="756010" cy="1207202"/>
          </a:xfrm>
          <a:custGeom>
            <a:avLst/>
            <a:gdLst/>
            <a:ahLst/>
            <a:cxnLst/>
            <a:rect r="r" b="b" t="t" l="l"/>
            <a:pathLst>
              <a:path h="1207202" w="756010">
                <a:moveTo>
                  <a:pt x="0" y="0"/>
                </a:moveTo>
                <a:lnTo>
                  <a:pt x="756010" y="0"/>
                </a:lnTo>
                <a:lnTo>
                  <a:pt x="756010" y="1207202"/>
                </a:lnTo>
                <a:lnTo>
                  <a:pt x="0" y="1207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8855234" y="6453334"/>
            <a:ext cx="756010" cy="1207202"/>
          </a:xfrm>
          <a:custGeom>
            <a:avLst/>
            <a:gdLst/>
            <a:ahLst/>
            <a:cxnLst/>
            <a:rect r="r" b="b" t="t" l="l"/>
            <a:pathLst>
              <a:path h="1207202" w="756010">
                <a:moveTo>
                  <a:pt x="0" y="0"/>
                </a:moveTo>
                <a:lnTo>
                  <a:pt x="756010" y="0"/>
                </a:lnTo>
                <a:lnTo>
                  <a:pt x="756010" y="1207202"/>
                </a:lnTo>
                <a:lnTo>
                  <a:pt x="0" y="1207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DAGKW2EoOiw</dc:identifier>
  <dcterms:modified xsi:type="dcterms:W3CDTF">2011-08-01T06:04:30Z</dcterms:modified>
  <cp:revision>1</cp:revision>
  <dc:title>YouTube Analytics</dc:title>
</cp:coreProperties>
</file>