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EEEE"/>
    <a:srgbClr val="D5D8D8"/>
    <a:srgbClr val="8CD1F4"/>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3/25/2024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50241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3/25/2024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4745025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3/25/2024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5121234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3/25/2024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8891507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3/25/2024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6131411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3/25/2024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0041534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3/25/2024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4241205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64291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86825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3/25/2024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19812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27201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99653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90271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89370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53766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056534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40162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291B17-9318-49DB-B28B-6E5994AE9581}" type="datetime1">
              <a:rPr lang="en-US" smtClean="0"/>
              <a:t>3/25/2024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a:p>
        </p:txBody>
      </p:sp>
      <p:pic>
        <p:nvPicPr>
          <p:cNvPr id="14" name="Picture 13" descr="Logo&#10;&#10;Description automatically generated">
            <a:extLst>
              <a:ext uri="{FF2B5EF4-FFF2-40B4-BE49-F238E27FC236}">
                <a16:creationId xmlns:a16="http://schemas.microsoft.com/office/drawing/2014/main" id="{8D4A5073-E1AD-C060-60FE-8C2C28F196D2}"/>
              </a:ext>
            </a:extLst>
          </p:cNvPr>
          <p:cNvPicPr>
            <a:picLocks noChangeAspect="1"/>
          </p:cNvPicPr>
          <p:nvPr userDrawn="1"/>
        </p:nvPicPr>
        <p:blipFill>
          <a:blip r:embed="rId19"/>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547975816"/>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 /><Relationship Id="rId1" Type="http://schemas.openxmlformats.org/officeDocument/2006/relationships/tags" Target="../tags/tag1.xml" /></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ags" Target="../tags/tag10.xml" /></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 /><Relationship Id="rId1" Type="http://schemas.openxmlformats.org/officeDocument/2006/relationships/tags" Target="../tags/tag11.xml" /></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ags" Target="../tags/tag2.xml" /></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ags" Target="../tags/tag3.xml" /></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ags" Target="../tags/tag4.xml" /></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ags" Target="../tags/tag5.xml" /></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ags" Target="../tags/tag6.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slideLayout" Target="../slideLayouts/slideLayout2.xml" /><Relationship Id="rId1" Type="http://schemas.openxmlformats.org/officeDocument/2006/relationships/tags" Target="../tags/tag7.xml" /></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ags" Target="../tags/tag8.xml" /></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 /><Relationship Id="rId1" Type="http://schemas.openxmlformats.org/officeDocument/2006/relationships/tags" Target="../tags/tag9.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480328" y="1527562"/>
            <a:ext cx="13152655" cy="2277522"/>
          </a:xfrm>
        </p:spPr>
        <p:txBody>
          <a:bodyPr>
            <a:normAutofit/>
          </a:bodyPr>
          <a:lstStyle/>
          <a:p>
            <a:pPr algn="ctr"/>
            <a:r>
              <a:rPr lang="en-US" b="1" dirty="0">
                <a:solidFill>
                  <a:schemeClr val="accent1"/>
                </a:solidFill>
                <a:latin typeface="LEMON MILK Bold" panose="00000800000000000000" pitchFamily="50" charset="0"/>
                <a:cs typeface="Arial" panose="020B0604020202020204" pitchFamily="34" charset="0"/>
              </a:rPr>
              <a:t>KEYLOGGERS AND SECURITY</a:t>
            </a:r>
          </a:p>
        </p:txBody>
      </p:sp>
      <p:sp>
        <p:nvSpPr>
          <p:cNvPr id="4" name="TextBox 3"/>
          <p:cNvSpPr txBox="1"/>
          <p:nvPr/>
        </p:nvSpPr>
        <p:spPr>
          <a:xfrm>
            <a:off x="5204105" y="5614564"/>
            <a:ext cx="8493617" cy="707886"/>
          </a:xfrm>
          <a:prstGeom prst="rect">
            <a:avLst/>
          </a:prstGeom>
          <a:noFill/>
        </p:spPr>
        <p:txBody>
          <a:bodyPr wrap="square" lIns="91440" tIns="45720" rIns="91440" bIns="45720" rtlCol="0" anchor="t">
            <a:spAutoFit/>
          </a:bodyPr>
          <a:lstStyle/>
          <a:p>
            <a:r>
              <a:rPr lang="en-US" sz="2000" b="1" dirty="0">
                <a:latin typeface="Times New Roman" panose="02020603050405020304" pitchFamily="18" charset="0"/>
                <a:cs typeface="Times New Roman" panose="02020603050405020304" pitchFamily="18" charset="0"/>
              </a:rPr>
              <a:t>Presented By:</a:t>
            </a:r>
          </a:p>
          <a:p>
            <a:r>
              <a:rPr lang="en-US" sz="2000" b="1" dirty="0">
                <a:latin typeface="Times New Roman" panose="02020603050405020304" pitchFamily="18" charset="0"/>
                <a:cs typeface="Times New Roman" panose="02020603050405020304" pitchFamily="18" charset="0"/>
              </a:rPr>
              <a:t>                   R </a:t>
            </a:r>
            <a:r>
              <a:rPr lang="en-US" sz="2000" b="1" dirty="0" err="1">
                <a:latin typeface="Times New Roman" panose="02020603050405020304" pitchFamily="18" charset="0"/>
                <a:cs typeface="Times New Roman" panose="02020603050405020304" pitchFamily="18" charset="0"/>
              </a:rPr>
              <a:t>Sneha</a:t>
            </a:r>
            <a:r>
              <a:rPr lang="en-US" sz="2000" b="1" dirty="0">
                <a:latin typeface="Times New Roman" panose="02020603050405020304" pitchFamily="18" charset="0"/>
                <a:cs typeface="Times New Roman" panose="02020603050405020304" pitchFamily="18" charset="0"/>
              </a:rPr>
              <a:t> – Madha Engineering College – </a:t>
            </a:r>
            <a:r>
              <a:rPr lang="en-US" sz="2000" b="1" dirty="0" err="1">
                <a:latin typeface="Times New Roman" panose="02020603050405020304" pitchFamily="18" charset="0"/>
                <a:cs typeface="Times New Roman" panose="02020603050405020304" pitchFamily="18" charset="0"/>
              </a:rPr>
              <a:t>B.Tech.IT</a:t>
            </a:r>
            <a:endParaRPr lang="en-US" sz="2000" b="1"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953325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832">
        <p159:morph option="byObject"/>
      </p:transition>
    </mc:Choice>
    <mc:Fallback xmlns="">
      <p:transition spd="slow" advTm="583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263265" y="0"/>
            <a:ext cx="10018713" cy="1752599"/>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1042220" y="2133601"/>
            <a:ext cx="10460804" cy="3657600"/>
          </a:xfrm>
        </p:spPr>
        <p:txBody>
          <a:bodyPr>
            <a:normAutofit fontScale="77500" lnSpcReduction="20000"/>
          </a:bodyPr>
          <a:lstStyle/>
          <a:p>
            <a:pPr algn="just">
              <a:buFont typeface="+mj-lt"/>
              <a:buAutoNum type="arabicPeriod"/>
            </a:pPr>
            <a:r>
              <a:rPr lang="en-US" sz="2400" b="1" i="0" dirty="0" err="1">
                <a:solidFill>
                  <a:schemeClr val="tx1"/>
                </a:solidFill>
                <a:effectLst/>
                <a:latin typeface="Times New Roman" panose="02020603050405020304" pitchFamily="18" charset="0"/>
                <a:cs typeface="Times New Roman" panose="02020603050405020304" pitchFamily="18" charset="0"/>
              </a:rPr>
              <a:t>Pynput</a:t>
            </a:r>
            <a:r>
              <a:rPr lang="en-US" sz="2400" b="1" i="0" dirty="0">
                <a:solidFill>
                  <a:schemeClr val="tx1"/>
                </a:solidFill>
                <a:effectLst/>
                <a:latin typeface="Times New Roman" panose="02020603050405020304" pitchFamily="18" charset="0"/>
                <a:cs typeface="Times New Roman" panose="02020603050405020304" pitchFamily="18" charset="0"/>
              </a:rPr>
              <a:t> Documentation</a:t>
            </a:r>
            <a:r>
              <a:rPr lang="en-US" sz="2400" b="0" i="0" dirty="0">
                <a:solidFill>
                  <a:schemeClr val="tx1"/>
                </a:solidFill>
                <a:effectLst/>
                <a:latin typeface="Times New Roman" panose="02020603050405020304" pitchFamily="18" charset="0"/>
                <a:cs typeface="Times New Roman" panose="02020603050405020304" pitchFamily="18" charset="0"/>
              </a:rPr>
              <a:t>: The official documentation for the </a:t>
            </a:r>
            <a:r>
              <a:rPr lang="en-US" sz="2400" b="0" i="0" dirty="0" err="1">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library provides comprehensive information on how to use it for keyboard monitoring and mouse control in Python. You can find it on the </a:t>
            </a:r>
            <a:r>
              <a:rPr lang="en-US" sz="2400" b="0" i="0" dirty="0" err="1">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GitHub repository or the official website.</a:t>
            </a:r>
          </a:p>
          <a:p>
            <a:pPr algn="just">
              <a:buFont typeface="+mj-lt"/>
              <a:buAutoNum type="arabicPeriod"/>
            </a:pPr>
            <a:r>
              <a:rPr lang="en-US" sz="2400" b="1" i="0" dirty="0" err="1">
                <a:solidFill>
                  <a:schemeClr val="tx1"/>
                </a:solidFill>
                <a:effectLst/>
                <a:latin typeface="Times New Roman" panose="02020603050405020304" pitchFamily="18" charset="0"/>
                <a:cs typeface="Times New Roman" panose="02020603050405020304" pitchFamily="18" charset="0"/>
              </a:rPr>
              <a:t>Tkinter</a:t>
            </a:r>
            <a:r>
              <a:rPr lang="en-US" sz="2400" b="1" i="0" dirty="0">
                <a:solidFill>
                  <a:schemeClr val="tx1"/>
                </a:solidFill>
                <a:effectLst/>
                <a:latin typeface="Times New Roman" panose="02020603050405020304" pitchFamily="18" charset="0"/>
                <a:cs typeface="Times New Roman" panose="02020603050405020304" pitchFamily="18" charset="0"/>
              </a:rPr>
              <a:t> Documentation</a:t>
            </a:r>
            <a:r>
              <a:rPr lang="en-US" sz="2400" b="0" i="0" dirty="0">
                <a:solidFill>
                  <a:schemeClr val="tx1"/>
                </a:solidFill>
                <a:effectLst/>
                <a:latin typeface="Times New Roman" panose="02020603050405020304" pitchFamily="18" charset="0"/>
                <a:cs typeface="Times New Roman" panose="02020603050405020304" pitchFamily="18" charset="0"/>
              </a:rPr>
              <a:t>: For developers using </a:t>
            </a:r>
            <a:r>
              <a:rPr lang="en-US" sz="2400" b="0" i="0" dirty="0" err="1">
                <a:solidFill>
                  <a:schemeClr val="tx1"/>
                </a:solidFill>
                <a:effectLst/>
                <a:latin typeface="Times New Roman" panose="02020603050405020304" pitchFamily="18" charset="0"/>
                <a:cs typeface="Times New Roman" panose="02020603050405020304" pitchFamily="18" charset="0"/>
              </a:rPr>
              <a:t>Tkinter</a:t>
            </a:r>
            <a:r>
              <a:rPr lang="en-US" sz="2400" b="0" i="0" dirty="0">
                <a:solidFill>
                  <a:schemeClr val="tx1"/>
                </a:solidFill>
                <a:effectLst/>
                <a:latin typeface="Times New Roman" panose="02020603050405020304" pitchFamily="18" charset="0"/>
                <a:cs typeface="Times New Roman" panose="02020603050405020304" pitchFamily="18" charset="0"/>
              </a:rPr>
              <a:t> for creating a graphical user interface (if applicable), the official </a:t>
            </a:r>
            <a:r>
              <a:rPr lang="en-US" sz="2400" b="0" i="0" dirty="0" err="1">
                <a:solidFill>
                  <a:schemeClr val="tx1"/>
                </a:solidFill>
                <a:effectLst/>
                <a:latin typeface="Times New Roman" panose="02020603050405020304" pitchFamily="18" charset="0"/>
                <a:cs typeface="Times New Roman" panose="02020603050405020304" pitchFamily="18" charset="0"/>
              </a:rPr>
              <a:t>Tkinter</a:t>
            </a:r>
            <a:r>
              <a:rPr lang="en-US" sz="2400" b="0" i="0" dirty="0">
                <a:solidFill>
                  <a:schemeClr val="tx1"/>
                </a:solidFill>
                <a:effectLst/>
                <a:latin typeface="Times New Roman" panose="02020603050405020304" pitchFamily="18" charset="0"/>
                <a:cs typeface="Times New Roman" panose="02020603050405020304" pitchFamily="18" charset="0"/>
              </a:rPr>
              <a:t> documentation offers detailed guides and examples for building GUI applications in Python.</a:t>
            </a:r>
          </a:p>
          <a:p>
            <a:pPr algn="just">
              <a:buFont typeface="+mj-lt"/>
              <a:buAutoNum type="arabicPeriod"/>
            </a:pPr>
            <a:r>
              <a:rPr lang="en-US" sz="2400" b="1" i="0" dirty="0">
                <a:solidFill>
                  <a:schemeClr val="tx1"/>
                </a:solidFill>
                <a:effectLst/>
                <a:latin typeface="Times New Roman" panose="02020603050405020304" pitchFamily="18" charset="0"/>
                <a:cs typeface="Times New Roman" panose="02020603050405020304" pitchFamily="18" charset="0"/>
              </a:rPr>
              <a:t>Python Official Documentation</a:t>
            </a:r>
            <a:r>
              <a:rPr lang="en-US" sz="2400" b="0" i="0" dirty="0">
                <a:solidFill>
                  <a:schemeClr val="tx1"/>
                </a:solidFill>
                <a:effectLst/>
                <a:latin typeface="Times New Roman" panose="02020603050405020304" pitchFamily="18" charset="0"/>
                <a:cs typeface="Times New Roman" panose="02020603050405020304" pitchFamily="18" charset="0"/>
              </a:rPr>
              <a:t>: The Python documentation itself is an invaluable resource for learning about Python syntax, standard libraries, and best practices. It covers everything from basic language features to advanced topics like concurrency and networking.</a:t>
            </a:r>
          </a:p>
          <a:p>
            <a:pPr algn="just">
              <a:buFont typeface="+mj-lt"/>
              <a:buAutoNum type="arabicPeriod"/>
            </a:pPr>
            <a:r>
              <a:rPr lang="en-US" sz="2400" b="1" i="0" dirty="0">
                <a:solidFill>
                  <a:schemeClr val="tx1"/>
                </a:solidFill>
                <a:effectLst/>
                <a:latin typeface="Times New Roman" panose="02020603050405020304" pitchFamily="18" charset="0"/>
                <a:cs typeface="Times New Roman" panose="02020603050405020304" pitchFamily="18" charset="0"/>
              </a:rPr>
              <a:t>Security and Privacy Guidelines</a:t>
            </a:r>
            <a:r>
              <a:rPr lang="en-US" sz="2400" b="0" i="0" dirty="0">
                <a:solidFill>
                  <a:schemeClr val="tx1"/>
                </a:solidFill>
                <a:effectLst/>
                <a:latin typeface="Times New Roman" panose="02020603050405020304" pitchFamily="18" charset="0"/>
                <a:cs typeface="Times New Roman" panose="02020603050405020304" pitchFamily="18" charset="0"/>
              </a:rPr>
              <a:t>: It's essential to consult relevant guidelines and best practices for security and privacy when developing software that monitors user activities. Organizations like OWASP (Open Web Application Security Project) and the Electronic Frontier Foundation (EFF) offer resources and recommendations in this area.</a:t>
            </a:r>
          </a:p>
        </p:txBody>
      </p:sp>
    </p:spTree>
    <p:custDataLst>
      <p:tags r:id="rId1"/>
    </p:custDataLst>
    <p:extLst>
      <p:ext uri="{BB962C8B-B14F-4D97-AF65-F5344CB8AC3E}">
        <p14:creationId xmlns:p14="http://schemas.microsoft.com/office/powerpoint/2010/main" val="728950222"/>
      </p:ext>
    </p:extLst>
  </p:cSld>
  <p:clrMapOvr>
    <a:masterClrMapping/>
  </p:clrMapOvr>
  <mc:AlternateContent xmlns:mc="http://schemas.openxmlformats.org/markup-compatibility/2006" xmlns:p14="http://schemas.microsoft.com/office/powerpoint/2010/main">
    <mc:Choice Requires="p14">
      <p:transition spd="med" p14:dur="700" advTm="6629">
        <p:fade/>
      </p:transition>
    </mc:Choice>
    <mc:Fallback xmlns="">
      <p:transition spd="med" advTm="662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4" dur="5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9"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latin typeface="LEMON MILK Bold" panose="00000800000000000000" pitchFamily="50" charset="0"/>
                <a:cs typeface="Arial" panose="020B0604020202020204" pitchFamily="34" charset="0"/>
              </a:rPr>
              <a:t>THANK YOU</a:t>
            </a:r>
          </a:p>
        </p:txBody>
      </p:sp>
    </p:spTree>
    <p:custDataLst>
      <p:tags r:id="rId1"/>
    </p:custDataLst>
    <p:extLst>
      <p:ext uri="{BB962C8B-B14F-4D97-AF65-F5344CB8AC3E}">
        <p14:creationId xmlns:p14="http://schemas.microsoft.com/office/powerpoint/2010/main" val="4066255318"/>
      </p:ext>
    </p:extLst>
  </p:cSld>
  <p:clrMapOvr>
    <a:masterClrMapping/>
  </p:clrMapOvr>
  <mc:AlternateContent xmlns:mc="http://schemas.openxmlformats.org/markup-compatibility/2006" xmlns:p14="http://schemas.microsoft.com/office/powerpoint/2010/main">
    <mc:Choice Requires="p14">
      <p:transition spd="med" p14:dur="700" advTm="3450">
        <p:fade/>
      </p:transition>
    </mc:Choice>
    <mc:Fallback xmlns="">
      <p:transition spd="med" advTm="345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0"/>
            <a:ext cx="10515600" cy="1325563"/>
          </a:xfrm>
        </p:spPr>
        <p:txBody>
          <a:bodyPr>
            <a:normAutofit/>
          </a:bodyPr>
          <a:lstStyle/>
          <a:p>
            <a:r>
              <a:rPr lang="en-US" sz="4400" b="1" dirty="0">
                <a:solidFill>
                  <a:srgbClr val="00B0F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402628"/>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endParaRPr lang="en-US" sz="2000"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a:latin typeface="Times New Roman" panose="02020603050405020304" pitchFamily="18" charset="0"/>
                <a:ea typeface="+mn-lt"/>
                <a:cs typeface="Times New Roman" panose="02020603050405020304" pitchFamily="18" charset="0"/>
              </a:rPr>
              <a:t>Conclusion</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a:p>
            <a:pPr marL="305435" indent="-305435"/>
            <a:endParaRPr lang="en-US" sz="2000" dirty="0">
              <a:latin typeface="Arial"/>
              <a:cs typeface="Arial"/>
            </a:endParaRPr>
          </a:p>
        </p:txBody>
      </p:sp>
    </p:spTree>
    <p:custDataLst>
      <p:tags r:id="rId1"/>
    </p:custDataLst>
    <p:extLst>
      <p:ext uri="{BB962C8B-B14F-4D97-AF65-F5344CB8AC3E}">
        <p14:creationId xmlns:p14="http://schemas.microsoft.com/office/powerpoint/2010/main" val="2900153716"/>
      </p:ext>
    </p:extLst>
  </p:cSld>
  <p:clrMapOvr>
    <a:masterClrMapping/>
  </p:clrMapOvr>
  <mc:AlternateContent xmlns:mc="http://schemas.openxmlformats.org/markup-compatibility/2006" xmlns:p14="http://schemas.microsoft.com/office/powerpoint/2010/main">
    <mc:Choice Requires="p14">
      <p:transition spd="med" p14:dur="700" advTm="16104">
        <p:fade/>
      </p:transition>
    </mc:Choice>
    <mc:Fallback xmlns="">
      <p:transition spd="med" advTm="1610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143794"/>
            <a:ext cx="10018713" cy="1752599"/>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63913" y="1896393"/>
            <a:ext cx="11029615" cy="4673324"/>
          </a:xfrm>
        </p:spPr>
        <p:txBody>
          <a:bodyPr>
            <a:normAutofit/>
          </a:bodyPr>
          <a:lstStyle/>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Current Scenario</a:t>
            </a:r>
            <a:r>
              <a:rPr lang="en-US" sz="2000" dirty="0">
                <a:latin typeface="Times New Roman" panose="02020603050405020304" pitchFamily="18" charset="0"/>
                <a:cs typeface="Times New Roman" panose="02020603050405020304" pitchFamily="18" charset="0"/>
              </a:rPr>
              <a:t>: Keyloggers are increasingly used to monitor and track user activity, posing a significant security threat. It is crucial to predict and prevent unauthorized access and data breaches by understanding user behavior and identifying potential security risks.</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Prediction Challenge</a:t>
            </a:r>
            <a:r>
              <a:rPr lang="en-US" sz="2000" dirty="0">
                <a:latin typeface="Times New Roman" panose="02020603050405020304" pitchFamily="18" charset="0"/>
                <a:cs typeface="Times New Roman" panose="02020603050405020304" pitchFamily="18" charset="0"/>
              </a:rPr>
              <a:t>: Anticipating user activity patterns and identifying anomalous behavior is essential for preemptive security measures, making accurate prediction of user activity a critical concern.</a:t>
            </a:r>
          </a:p>
          <a:p>
            <a:pPr marL="305435" indent="-305435" algn="just"/>
            <a:endParaRPr lang="en-IN" sz="2000" dirty="0"/>
          </a:p>
        </p:txBody>
      </p:sp>
    </p:spTree>
    <p:custDataLst>
      <p:tags r:id="rId1"/>
    </p:custDataLst>
    <p:extLst>
      <p:ext uri="{BB962C8B-B14F-4D97-AF65-F5344CB8AC3E}">
        <p14:creationId xmlns:p14="http://schemas.microsoft.com/office/powerpoint/2010/main" val="1186421160"/>
      </p:ext>
    </p:extLst>
  </p:cSld>
  <p:clrMapOvr>
    <a:masterClrMapping/>
  </p:clrMapOvr>
  <mc:AlternateContent xmlns:mc="http://schemas.openxmlformats.org/markup-compatibility/2006" xmlns:p14="http://schemas.microsoft.com/office/powerpoint/2010/main">
    <mc:Choice Requires="p14">
      <p:transition spd="med" p14:dur="700" advTm="5893">
        <p:fade/>
      </p:transition>
    </mc:Choice>
    <mc:Fallback xmlns="">
      <p:transition spd="med" advTm="589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0"/>
            <a:ext cx="10018713" cy="1752599"/>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500333"/>
            <a:ext cx="11613485" cy="4821809"/>
          </a:xfrm>
        </p:spPr>
        <p:txBody>
          <a:bodyPr vert="horz" lIns="91440" tIns="45720" rIns="91440" bIns="45720" rtlCol="0" anchor="ctr">
            <a:noAutofit/>
          </a:bodyPr>
          <a:lstStyle/>
          <a:p>
            <a:pPr marL="305435" indent="-305435" algn="just"/>
            <a:endParaRPr lang="en-IN" sz="1600" b="1" dirty="0">
              <a:latin typeface="Times New Roman" panose="02020603050405020304" pitchFamily="18" charset="0"/>
              <a:cs typeface="Times New Roman" panose="02020603050405020304" pitchFamily="18" charset="0"/>
            </a:endParaRPr>
          </a:p>
          <a:p>
            <a:pPr algn="just"/>
            <a:r>
              <a:rPr lang="en-US" sz="1600" b="1" i="0" dirty="0">
                <a:solidFill>
                  <a:schemeClr val="tx1"/>
                </a:solidFill>
                <a:effectLst/>
                <a:latin typeface="Times New Roman" panose="02020603050405020304" pitchFamily="18" charset="0"/>
                <a:cs typeface="Times New Roman" panose="02020603050405020304" pitchFamily="18" charset="0"/>
              </a:rPr>
              <a:t>Keylogger Concept:</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US" sz="1600" b="0" i="0" dirty="0">
                <a:solidFill>
                  <a:schemeClr val="tx1"/>
                </a:solidFill>
                <a:effectLst/>
                <a:latin typeface="Times New Roman" panose="02020603050405020304" pitchFamily="18" charset="0"/>
                <a:cs typeface="Times New Roman" panose="02020603050405020304" pitchFamily="18" charset="0"/>
              </a:rPr>
              <a:t>	A keylogger is a type of software or hardware device designed to silently record keystrokes made by a user on a computer or mobile device. Its primary role is to discreetly monitor computer activities, capturing text typed by the user without the user's knowledge.</a:t>
            </a:r>
          </a:p>
          <a:p>
            <a:pPr algn="just"/>
            <a:r>
              <a:rPr lang="en-US" sz="1600" b="1" i="0" dirty="0">
                <a:solidFill>
                  <a:schemeClr val="tx1"/>
                </a:solidFill>
                <a:effectLst/>
                <a:latin typeface="Times New Roman" panose="02020603050405020304" pitchFamily="18" charset="0"/>
                <a:cs typeface="Times New Roman" panose="02020603050405020304" pitchFamily="18" charset="0"/>
              </a:rPr>
              <a:t>Functionality Overview:</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Recording Keystrokes</a:t>
            </a:r>
            <a:r>
              <a:rPr lang="en-US" sz="1600" b="0" i="0" dirty="0">
                <a:solidFill>
                  <a:schemeClr val="tx1"/>
                </a:solidFill>
                <a:effectLst/>
                <a:latin typeface="Times New Roman" panose="02020603050405020304" pitchFamily="18" charset="0"/>
                <a:cs typeface="Times New Roman" panose="02020603050405020304" pitchFamily="18" charset="0"/>
              </a:rPr>
              <a:t>: Keyloggers operate by intercepting and logging keystrokes as they are entered on the keyboard. This means that every key pressed, whether it's a letter, number, or special character, is recorded by the keylogger.</a:t>
            </a:r>
          </a:p>
          <a:p>
            <a:pPr algn="just">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Tracking Application Usage</a:t>
            </a:r>
            <a:r>
              <a:rPr lang="en-US" sz="1600" b="0" i="0" dirty="0">
                <a:solidFill>
                  <a:schemeClr val="tx1"/>
                </a:solidFill>
                <a:effectLst/>
                <a:latin typeface="Times New Roman" panose="02020603050405020304" pitchFamily="18" charset="0"/>
                <a:cs typeface="Times New Roman" panose="02020603050405020304" pitchFamily="18" charset="0"/>
              </a:rPr>
              <a:t>: In addition to logging keystrokes, keyloggers can also track the applications and programs being used by the user. This information provides insights into the user's activities, such as web browsing history, messaging applications, and document editing.</a:t>
            </a:r>
          </a:p>
          <a:p>
            <a:pPr algn="just"/>
            <a:r>
              <a:rPr lang="en-US" sz="1600" b="1" i="0" dirty="0">
                <a:solidFill>
                  <a:schemeClr val="tx1"/>
                </a:solidFill>
                <a:effectLst/>
                <a:latin typeface="Times New Roman" panose="02020603050405020304" pitchFamily="18" charset="0"/>
                <a:cs typeface="Times New Roman" panose="02020603050405020304" pitchFamily="18" charset="0"/>
              </a:rPr>
              <a:t>Ethical Considerations:</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US" sz="1600" b="0" i="0" dirty="0">
                <a:solidFill>
                  <a:schemeClr val="tx1"/>
                </a:solidFill>
                <a:effectLst/>
                <a:latin typeface="Times New Roman" panose="02020603050405020304" pitchFamily="18" charset="0"/>
                <a:cs typeface="Times New Roman" panose="02020603050405020304" pitchFamily="18" charset="0"/>
              </a:rPr>
              <a:t>While keyloggers can serve legitimate purposes, such as parental control or employee monitoring in a professional setting, their use raises significant ethical considerations:</a:t>
            </a:r>
          </a:p>
          <a:p>
            <a:pPr algn="just">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User Consent</a:t>
            </a:r>
            <a:r>
              <a:rPr lang="en-US" sz="1600" b="0" i="0" dirty="0">
                <a:solidFill>
                  <a:schemeClr val="tx1"/>
                </a:solidFill>
                <a:effectLst/>
                <a:latin typeface="Times New Roman" panose="02020603050405020304" pitchFamily="18" charset="0"/>
                <a:cs typeface="Times New Roman" panose="02020603050405020304" pitchFamily="18" charset="0"/>
              </a:rPr>
              <a:t>: It is imperative to obtain explicit consent from individuals before deploying keyloggers on their devices. Users have a right to privacy, and covertly monitoring their activities without their knowledge or consent is unethical and potentially illegal.</a:t>
            </a:r>
          </a:p>
          <a:p>
            <a:pPr algn="just">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Purpose Limitation</a:t>
            </a:r>
            <a:r>
              <a:rPr lang="en-US" sz="1600" b="0" i="0" dirty="0">
                <a:solidFill>
                  <a:schemeClr val="tx1"/>
                </a:solidFill>
                <a:effectLst/>
                <a:latin typeface="Times New Roman" panose="02020603050405020304" pitchFamily="18" charset="0"/>
                <a:cs typeface="Times New Roman" panose="02020603050405020304" pitchFamily="18" charset="0"/>
              </a:rPr>
              <a:t>: Keyloggers should only be used for legitimate and lawful purposes, such as ensuring compliance with organizational policies or safeguarding minors from online threats. </a:t>
            </a:r>
          </a:p>
          <a:p>
            <a:pPr marL="0" indent="0" algn="just">
              <a:buNone/>
            </a:pPr>
            <a:endParaRPr lang="en-IN" sz="16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210358481"/>
      </p:ext>
    </p:extLst>
  </p:cSld>
  <p:clrMapOvr>
    <a:masterClrMapping/>
  </p:clrMapOvr>
  <mc:AlternateContent xmlns:mc="http://schemas.openxmlformats.org/markup-compatibility/2006" xmlns:p14="http://schemas.microsoft.com/office/powerpoint/2010/main">
    <mc:Choice Requires="p14">
      <p:transition spd="med" p14:dur="700" advTm="12231">
        <p:fade/>
      </p:transition>
    </mc:Choice>
    <mc:Fallback xmlns="">
      <p:transition spd="med" advTm="1223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4" dur="500"/>
                                        <p:tgtEl>
                                          <p:spTgt spid="2">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9" dur="500"/>
                                        <p:tgtEl>
                                          <p:spTgt spid="2">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4" dur="500"/>
                                        <p:tgtEl>
                                          <p:spTgt spid="2">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9" dur="500"/>
                                        <p:tgtEl>
                                          <p:spTgt spid="2">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4" dur="500"/>
                                        <p:tgtEl>
                                          <p:spTgt spid="2">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2">
                                            <p:txEl>
                                              <p:pRg st="6" end="6"/>
                                            </p:txEl>
                                          </p:spTgt>
                                        </p:tgtEl>
                                        <p:attrNameLst>
                                          <p:attrName>style.visibility</p:attrName>
                                        </p:attrNameLst>
                                      </p:cBhvr>
                                      <p:to>
                                        <p:strVal val="visible"/>
                                      </p:to>
                                    </p:set>
                                    <p:animEffect transition="in" filter="randombar(horizontal)">
                                      <p:cBhvr>
                                        <p:cTn id="39" dur="500"/>
                                        <p:tgtEl>
                                          <p:spTgt spid="2">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4" dur="500"/>
                                        <p:tgtEl>
                                          <p:spTgt spid="2">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2">
                                            <p:txEl>
                                              <p:pRg st="8" end="8"/>
                                            </p:txEl>
                                          </p:spTgt>
                                        </p:tgtEl>
                                        <p:attrNameLst>
                                          <p:attrName>style.visibility</p:attrName>
                                        </p:attrNameLst>
                                      </p:cBhvr>
                                      <p:to>
                                        <p:strVal val="visible"/>
                                      </p:to>
                                    </p:set>
                                    <p:animEffect transition="in" filter="randombar(horizontal)">
                                      <p:cBhvr>
                                        <p:cTn id="49" dur="500"/>
                                        <p:tgtEl>
                                          <p:spTgt spid="2">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2">
                                            <p:txEl>
                                              <p:pRg st="9" end="9"/>
                                            </p:txEl>
                                          </p:spTgt>
                                        </p:tgtEl>
                                        <p:attrNameLst>
                                          <p:attrName>style.visibility</p:attrName>
                                        </p:attrNameLst>
                                      </p:cBhvr>
                                      <p:to>
                                        <p:strVal val="visible"/>
                                      </p:to>
                                    </p:set>
                                    <p:animEffect transition="in" filter="randombar(horizontal)">
                                      <p:cBhvr>
                                        <p:cTn id="54"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281755"/>
            <a:ext cx="11217518" cy="5296025"/>
          </a:xfrm>
        </p:spPr>
        <p:txBody>
          <a:bodyPr>
            <a:normAutofit fontScale="85000" lnSpcReduction="10000"/>
          </a:bodyPr>
          <a:lstStyle/>
          <a:p>
            <a:pPr algn="just"/>
            <a:r>
              <a:rPr lang="en-US" sz="1800" b="1" i="0" dirty="0">
                <a:solidFill>
                  <a:schemeClr val="tx1"/>
                </a:solidFill>
                <a:effectLst/>
                <a:latin typeface="Times New Roman" panose="02020603050405020304" pitchFamily="18" charset="0"/>
                <a:cs typeface="Times New Roman" panose="02020603050405020304" pitchFamily="18" charset="0"/>
              </a:rPr>
              <a:t>Introduction to Python:</a:t>
            </a:r>
            <a:endParaRPr lang="en-US" sz="1800" b="0"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US" sz="1800" b="0" i="0" dirty="0">
                <a:solidFill>
                  <a:schemeClr val="tx1"/>
                </a:solidFill>
                <a:effectLst/>
                <a:latin typeface="Times New Roman" panose="02020603050405020304" pitchFamily="18" charset="0"/>
                <a:cs typeface="Times New Roman" panose="02020603050405020304" pitchFamily="18" charset="0"/>
              </a:rPr>
              <a:t>Python is a versatile and powerful programming language widely used for various purposes, including web development, data analysis, artificial intelligence, and cybersecurity. Its simplicity, readability, and extensive library support make it an ideal choice for developing a keylogger.</a:t>
            </a:r>
          </a:p>
          <a:p>
            <a:pPr algn="just"/>
            <a:r>
              <a:rPr lang="en-US" sz="1800" b="1" i="0" dirty="0">
                <a:solidFill>
                  <a:schemeClr val="tx1"/>
                </a:solidFill>
                <a:effectLst/>
                <a:latin typeface="Times New Roman" panose="02020603050405020304" pitchFamily="18" charset="0"/>
                <a:cs typeface="Times New Roman" panose="02020603050405020304" pitchFamily="18" charset="0"/>
              </a:rPr>
              <a:t>Key Libraries:</a:t>
            </a:r>
            <a:endParaRPr lang="en-US" sz="1800" b="0" i="0" dirty="0">
              <a:solidFill>
                <a:schemeClr val="tx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800" b="1" i="0" dirty="0" err="1">
                <a:solidFill>
                  <a:schemeClr val="tx1"/>
                </a:solidFill>
                <a:effectLst/>
                <a:latin typeface="Times New Roman" panose="02020603050405020304" pitchFamily="18" charset="0"/>
                <a:cs typeface="Times New Roman" panose="02020603050405020304" pitchFamily="18" charset="0"/>
              </a:rPr>
              <a:t>tkinter</a:t>
            </a:r>
            <a:r>
              <a:rPr lang="en-US" sz="1800" b="1" i="0" dirty="0">
                <a:solidFill>
                  <a:schemeClr val="tx1"/>
                </a:solidFill>
                <a:effectLst/>
                <a:latin typeface="Times New Roman" panose="02020603050405020304" pitchFamily="18" charset="0"/>
                <a:cs typeface="Times New Roman" panose="02020603050405020304" pitchFamily="18" charset="0"/>
              </a:rPr>
              <a:t> (GUI)</a:t>
            </a:r>
            <a:r>
              <a:rPr lang="en-US" sz="1800" b="0" i="0" dirty="0">
                <a:solidFill>
                  <a:schemeClr val="tx1"/>
                </a:solidFill>
                <a:effectLst/>
                <a:latin typeface="Times New Roman" panose="02020603050405020304" pitchFamily="18" charset="0"/>
                <a:cs typeface="Times New Roman" panose="02020603050405020304" pitchFamily="18" charset="0"/>
              </a:rPr>
              <a:t>: Python's </a:t>
            </a:r>
            <a:r>
              <a:rPr lang="en-US" sz="1800" b="0" i="0" dirty="0" err="1">
                <a:solidFill>
                  <a:schemeClr val="tx1"/>
                </a:solidFill>
                <a:effectLst/>
                <a:latin typeface="Times New Roman" panose="02020603050405020304" pitchFamily="18" charset="0"/>
                <a:cs typeface="Times New Roman" panose="02020603050405020304" pitchFamily="18" charset="0"/>
              </a:rPr>
              <a:t>tkinter</a:t>
            </a:r>
            <a:r>
              <a:rPr lang="en-US" sz="1800" b="0" i="0" dirty="0">
                <a:solidFill>
                  <a:schemeClr val="tx1"/>
                </a:solidFill>
                <a:effectLst/>
                <a:latin typeface="Times New Roman" panose="02020603050405020304" pitchFamily="18" charset="0"/>
                <a:cs typeface="Times New Roman" panose="02020603050405020304" pitchFamily="18" charset="0"/>
              </a:rPr>
              <a:t> library is commonly used for creating graphical user interfaces (GUIs). While not essential for a keylogger's functionality, </a:t>
            </a:r>
            <a:r>
              <a:rPr lang="en-US" sz="1800" b="0" i="0" dirty="0" err="1">
                <a:solidFill>
                  <a:schemeClr val="tx1"/>
                </a:solidFill>
                <a:effectLst/>
                <a:latin typeface="Times New Roman" panose="02020603050405020304" pitchFamily="18" charset="0"/>
                <a:cs typeface="Times New Roman" panose="02020603050405020304" pitchFamily="18" charset="0"/>
              </a:rPr>
              <a:t>tkinter</a:t>
            </a:r>
            <a:r>
              <a:rPr lang="en-US" sz="1800" b="0" i="0" dirty="0">
                <a:solidFill>
                  <a:schemeClr val="tx1"/>
                </a:solidFill>
                <a:effectLst/>
                <a:latin typeface="Times New Roman" panose="02020603050405020304" pitchFamily="18" charset="0"/>
                <a:cs typeface="Times New Roman" panose="02020603050405020304" pitchFamily="18" charset="0"/>
              </a:rPr>
              <a:t> can be utilized to create a user-friendly interface for configuring settings or viewing logs.</a:t>
            </a:r>
          </a:p>
          <a:p>
            <a:pPr algn="just">
              <a:buFont typeface="+mj-lt"/>
              <a:buAutoNum type="arabicPeriod"/>
            </a:pPr>
            <a:r>
              <a:rPr lang="en-US" sz="1800" b="1" i="0" dirty="0" err="1">
                <a:solidFill>
                  <a:schemeClr val="tx1"/>
                </a:solidFill>
                <a:effectLst/>
                <a:latin typeface="Times New Roman" panose="02020603050405020304" pitchFamily="18" charset="0"/>
                <a:cs typeface="Times New Roman" panose="02020603050405020304" pitchFamily="18" charset="0"/>
              </a:rPr>
              <a:t>pynput</a:t>
            </a:r>
            <a:r>
              <a:rPr lang="en-US" sz="1800" b="1" i="0" dirty="0">
                <a:solidFill>
                  <a:schemeClr val="tx1"/>
                </a:solidFill>
                <a:effectLst/>
                <a:latin typeface="Times New Roman" panose="02020603050405020304" pitchFamily="18" charset="0"/>
                <a:cs typeface="Times New Roman" panose="02020603050405020304" pitchFamily="18" charset="0"/>
              </a:rPr>
              <a:t> (Keyboard Monitoring)</a:t>
            </a:r>
            <a:r>
              <a:rPr lang="en-US" sz="1800" b="0" i="0" dirty="0">
                <a:solidFill>
                  <a:schemeClr val="tx1"/>
                </a:solidFill>
                <a:effectLst/>
                <a:latin typeface="Times New Roman" panose="02020603050405020304" pitchFamily="18" charset="0"/>
                <a:cs typeface="Times New Roman" panose="02020603050405020304" pitchFamily="18" charset="0"/>
              </a:rPr>
              <a:t>: The </a:t>
            </a:r>
            <a:r>
              <a:rPr lang="en-US" sz="1800" b="0" i="0" dirty="0" err="1">
                <a:solidFill>
                  <a:schemeClr val="tx1"/>
                </a:solidFill>
                <a:effectLst/>
                <a:latin typeface="Times New Roman" panose="02020603050405020304" pitchFamily="18" charset="0"/>
                <a:cs typeface="Times New Roman" panose="02020603050405020304" pitchFamily="18" charset="0"/>
              </a:rPr>
              <a:t>pynput</a:t>
            </a:r>
            <a:r>
              <a:rPr lang="en-US" sz="1800" b="0" i="0" dirty="0">
                <a:solidFill>
                  <a:schemeClr val="tx1"/>
                </a:solidFill>
                <a:effectLst/>
                <a:latin typeface="Times New Roman" panose="02020603050405020304" pitchFamily="18" charset="0"/>
                <a:cs typeface="Times New Roman" panose="02020603050405020304" pitchFamily="18" charset="0"/>
              </a:rPr>
              <a:t> library provides functionalities for monitoring and controlling input devices, such as keyboards and mice. It allows developers to capture keystrokes, track mouse movements, and perform other input-related tasks essential for building a keylogger.</a:t>
            </a:r>
          </a:p>
          <a:p>
            <a:pPr algn="just">
              <a:buFont typeface="+mj-lt"/>
              <a:buAutoNum type="arabicPeriod"/>
            </a:pPr>
            <a:r>
              <a:rPr lang="en-US" sz="1800" b="1" i="0" dirty="0" err="1">
                <a:solidFill>
                  <a:schemeClr val="tx1"/>
                </a:solidFill>
                <a:effectLst/>
                <a:latin typeface="Times New Roman" panose="02020603050405020304" pitchFamily="18" charset="0"/>
                <a:cs typeface="Times New Roman" panose="02020603050405020304" pitchFamily="18" charset="0"/>
              </a:rPr>
              <a:t>json</a:t>
            </a:r>
            <a:r>
              <a:rPr lang="en-US" sz="1800" b="1" i="0" dirty="0">
                <a:solidFill>
                  <a:schemeClr val="tx1"/>
                </a:solidFill>
                <a:effectLst/>
                <a:latin typeface="Times New Roman" panose="02020603050405020304" pitchFamily="18" charset="0"/>
                <a:cs typeface="Times New Roman" panose="02020603050405020304" pitchFamily="18" charset="0"/>
              </a:rPr>
              <a:t> (Data Serialization)</a:t>
            </a:r>
            <a:r>
              <a:rPr lang="en-US" sz="1800" b="0" i="0" dirty="0">
                <a:solidFill>
                  <a:schemeClr val="tx1"/>
                </a:solidFill>
                <a:effectLst/>
                <a:latin typeface="Times New Roman" panose="02020603050405020304" pitchFamily="18" charset="0"/>
                <a:cs typeface="Times New Roman" panose="02020603050405020304" pitchFamily="18" charset="0"/>
              </a:rPr>
              <a:t>: Python's built-in </a:t>
            </a:r>
            <a:r>
              <a:rPr lang="en-US" sz="1800" b="0" i="0" dirty="0" err="1">
                <a:solidFill>
                  <a:schemeClr val="tx1"/>
                </a:solidFill>
                <a:effectLst/>
                <a:latin typeface="Times New Roman" panose="02020603050405020304" pitchFamily="18" charset="0"/>
                <a:cs typeface="Times New Roman" panose="02020603050405020304" pitchFamily="18" charset="0"/>
              </a:rPr>
              <a:t>json</a:t>
            </a:r>
            <a:r>
              <a:rPr lang="en-US" sz="1800" b="0" i="0" dirty="0">
                <a:solidFill>
                  <a:schemeClr val="tx1"/>
                </a:solidFill>
                <a:effectLst/>
                <a:latin typeface="Times New Roman" panose="02020603050405020304" pitchFamily="18" charset="0"/>
                <a:cs typeface="Times New Roman" panose="02020603050405020304" pitchFamily="18" charset="0"/>
              </a:rPr>
              <a:t> library is used for serializing and deserializing data in JSON format. In the context of a keylogger, JSON serialization can be employed to structure and store captured data in a human-readable format, facilitating analysis and retrieval.</a:t>
            </a:r>
          </a:p>
          <a:p>
            <a:pPr marL="0" indent="0" algn="just">
              <a:buNone/>
            </a:pPr>
            <a:r>
              <a:rPr lang="en-US" sz="1800" b="0" i="0" dirty="0">
                <a:solidFill>
                  <a:schemeClr val="tx1"/>
                </a:solidFill>
                <a:effectLst/>
                <a:latin typeface="Times New Roman" panose="02020603050405020304" pitchFamily="18" charset="0"/>
                <a:cs typeface="Times New Roman" panose="02020603050405020304" pitchFamily="18" charset="0"/>
              </a:rPr>
              <a:t>A keylogger operates discreetly in the background, capturing data without detection by the user. Here's how it accomplishes stealth operation:</a:t>
            </a:r>
          </a:p>
          <a:p>
            <a:pPr algn="just">
              <a:buFont typeface="+mj-lt"/>
              <a:buAutoNum type="arabicPeriod"/>
            </a:pPr>
            <a:r>
              <a:rPr lang="en-US" sz="1800" b="1" i="0" dirty="0">
                <a:solidFill>
                  <a:schemeClr val="tx1"/>
                </a:solidFill>
                <a:effectLst/>
                <a:latin typeface="Times New Roman" panose="02020603050405020304" pitchFamily="18" charset="0"/>
                <a:cs typeface="Times New Roman" panose="02020603050405020304" pitchFamily="18" charset="0"/>
              </a:rPr>
              <a:t>Silent Execution</a:t>
            </a:r>
            <a:r>
              <a:rPr lang="en-US" sz="1800" b="0" i="0" dirty="0">
                <a:solidFill>
                  <a:schemeClr val="tx1"/>
                </a:solidFill>
                <a:effectLst/>
                <a:latin typeface="Times New Roman" panose="02020603050405020304" pitchFamily="18" charset="0"/>
                <a:cs typeface="Times New Roman" panose="02020603050405020304" pitchFamily="18" charset="0"/>
              </a:rPr>
              <a:t>: The keylogger program runs silently in the background without displaying any visible windows or notifications that could alert the user to its presence. This ensures that the user remains unaware of its operation.</a:t>
            </a:r>
          </a:p>
          <a:p>
            <a:pPr algn="just">
              <a:buFont typeface="+mj-lt"/>
              <a:buAutoNum type="arabicPeriod"/>
            </a:pPr>
            <a:r>
              <a:rPr lang="en-US" sz="1800" b="1" i="0" dirty="0">
                <a:solidFill>
                  <a:schemeClr val="tx1"/>
                </a:solidFill>
                <a:effectLst/>
                <a:latin typeface="Times New Roman" panose="02020603050405020304" pitchFamily="18" charset="0"/>
                <a:cs typeface="Times New Roman" panose="02020603050405020304" pitchFamily="18" charset="0"/>
              </a:rPr>
              <a:t>Low Resource Consumption</a:t>
            </a:r>
            <a:r>
              <a:rPr lang="en-US" sz="1800" b="0" i="0" dirty="0">
                <a:solidFill>
                  <a:schemeClr val="tx1"/>
                </a:solidFill>
                <a:effectLst/>
                <a:latin typeface="Times New Roman" panose="02020603050405020304" pitchFamily="18" charset="0"/>
                <a:cs typeface="Times New Roman" panose="02020603050405020304" pitchFamily="18" charset="0"/>
              </a:rPr>
              <a:t>: To avoid raising suspicion, the keylogger minimizes its resource consumption, such as CPU and memory usage. By operating efficiently and unobtrusively, it reduces the likelihood of being detected through performance anomalies.</a:t>
            </a:r>
          </a:p>
        </p:txBody>
      </p:sp>
    </p:spTree>
    <p:custDataLst>
      <p:tags r:id="rId1"/>
    </p:custDataLst>
    <p:extLst>
      <p:ext uri="{BB962C8B-B14F-4D97-AF65-F5344CB8AC3E}">
        <p14:creationId xmlns:p14="http://schemas.microsoft.com/office/powerpoint/2010/main" val="3202024527"/>
      </p:ext>
    </p:extLst>
  </p:cSld>
  <p:clrMapOvr>
    <a:masterClrMapping/>
  </p:clrMapOvr>
  <mc:AlternateContent xmlns:mc="http://schemas.openxmlformats.org/markup-compatibility/2006" xmlns:p14="http://schemas.microsoft.com/office/powerpoint/2010/main">
    <mc:Choice Requires="p14">
      <p:transition spd="med" p14:dur="700" advTm="11872">
        <p:fade/>
      </p:transition>
    </mc:Choice>
    <mc:Fallback xmlns="">
      <p:transition spd="med" advTm="1187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4" dur="5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9" dur="500"/>
                                        <p:tgtEl>
                                          <p:spTgt spid="2">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Effect transition="in" filter="randombar(horizontal)">
                                      <p:cBhvr>
                                        <p:cTn id="34" dur="500"/>
                                        <p:tgtEl>
                                          <p:spTgt spid="2">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9" dur="500"/>
                                        <p:tgtEl>
                                          <p:spTgt spid="2">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2">
                                            <p:txEl>
                                              <p:pRg st="6" end="6"/>
                                            </p:txEl>
                                          </p:spTgt>
                                        </p:tgtEl>
                                        <p:attrNameLst>
                                          <p:attrName>style.visibility</p:attrName>
                                        </p:attrNameLst>
                                      </p:cBhvr>
                                      <p:to>
                                        <p:strVal val="visible"/>
                                      </p:to>
                                    </p:set>
                                    <p:animEffect transition="in" filter="randombar(horizontal)">
                                      <p:cBhvr>
                                        <p:cTn id="44" dur="500"/>
                                        <p:tgtEl>
                                          <p:spTgt spid="2">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9" dur="500"/>
                                        <p:tgtEl>
                                          <p:spTgt spid="2">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2">
                                            <p:txEl>
                                              <p:pRg st="8" end="8"/>
                                            </p:txEl>
                                          </p:spTgt>
                                        </p:tgtEl>
                                        <p:attrNameLst>
                                          <p:attrName>style.visibility</p:attrName>
                                        </p:attrNameLst>
                                      </p:cBhvr>
                                      <p:to>
                                        <p:strVal val="visible"/>
                                      </p:to>
                                    </p:set>
                                    <p:animEffect transition="in" filter="randombar(horizontal)">
                                      <p:cBhvr>
                                        <p:cTn id="54"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4" y="0"/>
            <a:ext cx="10018713" cy="1752599"/>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1086643" y="1752598"/>
            <a:ext cx="10018713" cy="4825183"/>
          </a:xfrm>
        </p:spPr>
        <p:txBody>
          <a:bodyPr>
            <a:normAutofit fontScale="92500"/>
          </a:bodyPr>
          <a:lstStyle/>
          <a:p>
            <a:pPr algn="just"/>
            <a:r>
              <a:rPr lang="en-US" sz="1400" b="1" i="0" dirty="0">
                <a:solidFill>
                  <a:schemeClr val="tx1"/>
                </a:solidFill>
                <a:effectLst/>
                <a:latin typeface="Times New Roman" panose="02020603050405020304" pitchFamily="18" charset="0"/>
                <a:cs typeface="Times New Roman" panose="02020603050405020304" pitchFamily="18" charset="0"/>
              </a:rPr>
              <a:t>Keylogger Algorithm:</a:t>
            </a:r>
            <a:endParaRPr lang="en-US" sz="1400" b="0" i="0" dirty="0">
              <a:solidFill>
                <a:schemeClr val="tx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Capturing Keystrokes</a:t>
            </a:r>
            <a:r>
              <a:rPr lang="en-US" sz="1400" b="0" i="0" dirty="0">
                <a:solidFill>
                  <a:schemeClr val="tx1"/>
                </a:solidFill>
                <a:effectLst/>
                <a:latin typeface="Times New Roman" panose="02020603050405020304" pitchFamily="18" charset="0"/>
                <a:cs typeface="Times New Roman" panose="02020603050405020304" pitchFamily="18" charset="0"/>
              </a:rPr>
              <a:t>: The keylogger algorithm continuously monitors the keyboard input using the </a:t>
            </a:r>
            <a:r>
              <a:rPr lang="en-US" sz="1400" b="0" i="0" dirty="0" err="1">
                <a:solidFill>
                  <a:schemeClr val="tx1"/>
                </a:solidFill>
                <a:effectLst/>
                <a:latin typeface="Times New Roman" panose="02020603050405020304" pitchFamily="18" charset="0"/>
                <a:cs typeface="Times New Roman" panose="02020603050405020304" pitchFamily="18" charset="0"/>
              </a:rPr>
              <a:t>pynput</a:t>
            </a:r>
            <a:r>
              <a:rPr lang="en-US" sz="1400" b="0" i="0" dirty="0">
                <a:solidFill>
                  <a:schemeClr val="tx1"/>
                </a:solidFill>
                <a:effectLst/>
                <a:latin typeface="Times New Roman" panose="02020603050405020304" pitchFamily="18" charset="0"/>
                <a:cs typeface="Times New Roman" panose="02020603050405020304" pitchFamily="18" charset="0"/>
              </a:rPr>
              <a:t> library. Whenever a key is pressed, the algorithm captures the keystroke event, records the corresponding key, and appends it to a log file or data structure for storage.</a:t>
            </a:r>
          </a:p>
          <a:p>
            <a:pPr algn="just">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Monitoring Application Usage</a:t>
            </a:r>
            <a:r>
              <a:rPr lang="en-US" sz="1400" b="0" i="0" dirty="0">
                <a:solidFill>
                  <a:schemeClr val="tx1"/>
                </a:solidFill>
                <a:effectLst/>
                <a:latin typeface="Times New Roman" panose="02020603050405020304" pitchFamily="18" charset="0"/>
                <a:cs typeface="Times New Roman" panose="02020603050405020304" pitchFamily="18" charset="0"/>
              </a:rPr>
              <a:t>: To track application usage, the algorithm periodically queries the operating system for active processes or window titles. It identifies the currently focused application or window and logs this information along with the timestamp, providing insights into the user's activities.</a:t>
            </a:r>
          </a:p>
          <a:p>
            <a:pPr algn="just"/>
            <a:r>
              <a:rPr lang="en-US" sz="1400" b="1" i="0" dirty="0">
                <a:solidFill>
                  <a:schemeClr val="tx1"/>
                </a:solidFill>
                <a:effectLst/>
                <a:latin typeface="Times New Roman" panose="02020603050405020304" pitchFamily="18" charset="0"/>
                <a:cs typeface="Times New Roman" panose="02020603050405020304" pitchFamily="18" charset="0"/>
              </a:rPr>
              <a:t>Deployment Process:</a:t>
            </a:r>
            <a:endParaRPr lang="en-US" sz="1400" b="0" i="0" dirty="0">
              <a:solidFill>
                <a:schemeClr val="tx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Compatibility Checking</a:t>
            </a:r>
            <a:r>
              <a:rPr lang="en-US" sz="1400" b="0" i="0" dirty="0">
                <a:solidFill>
                  <a:schemeClr val="tx1"/>
                </a:solidFill>
                <a:effectLst/>
                <a:latin typeface="Times New Roman" panose="02020603050405020304" pitchFamily="18" charset="0"/>
                <a:cs typeface="Times New Roman" panose="02020603050405020304" pitchFamily="18" charset="0"/>
              </a:rPr>
              <a:t>: Before deployment, the keylogger undergoes compatibility testing to ensure it can run on the target machine's operating system and hardware configuration. This may involve testing on various platforms and environments to identify and address compatibility issues.</a:t>
            </a:r>
          </a:p>
          <a:p>
            <a:pPr algn="just">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Stealth Deployment</a:t>
            </a:r>
            <a:r>
              <a:rPr lang="en-US" sz="1400" b="0" i="0" dirty="0">
                <a:solidFill>
                  <a:schemeClr val="tx1"/>
                </a:solidFill>
                <a:effectLst/>
                <a:latin typeface="Times New Roman" panose="02020603050405020304" pitchFamily="18" charset="0"/>
                <a:cs typeface="Times New Roman" panose="02020603050405020304" pitchFamily="18" charset="0"/>
              </a:rPr>
              <a:t>: The keylogger is deployed discreetly to avoid detection by the user. This may involve packaging the keylogger as a benign-looking application or script, utilizing techniques to hide its presence from system monitoring tools, and configuring it to start automatically upon system bootup.</a:t>
            </a:r>
          </a:p>
          <a:p>
            <a:pPr algn="just"/>
            <a:r>
              <a:rPr lang="en-US" sz="1400" b="1" i="0" dirty="0">
                <a:solidFill>
                  <a:schemeClr val="tx1"/>
                </a:solidFill>
                <a:effectLst/>
                <a:latin typeface="Times New Roman" panose="02020603050405020304" pitchFamily="18" charset="0"/>
                <a:cs typeface="Times New Roman" panose="02020603050405020304" pitchFamily="18" charset="0"/>
              </a:rPr>
              <a:t>Security Measures:</a:t>
            </a:r>
            <a:endParaRPr lang="en-US" sz="1400" b="0" i="0" dirty="0">
              <a:solidFill>
                <a:schemeClr val="tx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Access Control</a:t>
            </a:r>
            <a:r>
              <a:rPr lang="en-US" sz="1400" b="0" i="0" dirty="0">
                <a:solidFill>
                  <a:schemeClr val="tx1"/>
                </a:solidFill>
                <a:effectLst/>
                <a:latin typeface="Times New Roman" panose="02020603050405020304" pitchFamily="18" charset="0"/>
                <a:cs typeface="Times New Roman" panose="02020603050405020304" pitchFamily="18" charset="0"/>
              </a:rPr>
              <a:t>: The keylogger implements access controls to restrict unauthorized access to its configuration settings and recorded data. This may involve password protection, encryption of sensitive information, and user authentication mechanisms to ensure only authorized users can interact with the keylogger.</a:t>
            </a:r>
          </a:p>
          <a:p>
            <a:pPr algn="just">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Data Encryption</a:t>
            </a:r>
            <a:r>
              <a:rPr lang="en-US" sz="1400" b="0" i="0" dirty="0">
                <a:solidFill>
                  <a:schemeClr val="tx1"/>
                </a:solidFill>
                <a:effectLst/>
                <a:latin typeface="Times New Roman" panose="02020603050405020304" pitchFamily="18" charset="0"/>
                <a:cs typeface="Times New Roman" panose="02020603050405020304" pitchFamily="18" charset="0"/>
              </a:rPr>
              <a:t>: To protect recorded data from unauthorized access or interception, the keylogger employs encryption techniques. they remain unintelligible without the appropriate decryption key</a:t>
            </a:r>
          </a:p>
        </p:txBody>
      </p:sp>
    </p:spTree>
    <p:custDataLst>
      <p:tags r:id="rId1"/>
    </p:custDataLst>
    <p:extLst>
      <p:ext uri="{BB962C8B-B14F-4D97-AF65-F5344CB8AC3E}">
        <p14:creationId xmlns:p14="http://schemas.microsoft.com/office/powerpoint/2010/main" val="4154508776"/>
      </p:ext>
    </p:extLst>
  </p:cSld>
  <p:clrMapOvr>
    <a:masterClrMapping/>
  </p:clrMapOvr>
  <mc:AlternateContent xmlns:mc="http://schemas.openxmlformats.org/markup-compatibility/2006" xmlns:p14="http://schemas.microsoft.com/office/powerpoint/2010/main">
    <mc:Choice Requires="p14">
      <p:transition spd="med" p14:dur="700" advTm="8073">
        <p:fade/>
      </p:transition>
    </mc:Choice>
    <mc:Fallback xmlns="">
      <p:transition spd="med" advTm="807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4" dur="5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9" dur="500"/>
                                        <p:tgtEl>
                                          <p:spTgt spid="2">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Effect transition="in" filter="randombar(horizontal)">
                                      <p:cBhvr>
                                        <p:cTn id="34" dur="500"/>
                                        <p:tgtEl>
                                          <p:spTgt spid="2">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9" dur="500"/>
                                        <p:tgtEl>
                                          <p:spTgt spid="2">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2">
                                            <p:txEl>
                                              <p:pRg st="6" end="6"/>
                                            </p:txEl>
                                          </p:spTgt>
                                        </p:tgtEl>
                                        <p:attrNameLst>
                                          <p:attrName>style.visibility</p:attrName>
                                        </p:attrNameLst>
                                      </p:cBhvr>
                                      <p:to>
                                        <p:strVal val="visible"/>
                                      </p:to>
                                    </p:set>
                                    <p:animEffect transition="in" filter="randombar(horizontal)">
                                      <p:cBhvr>
                                        <p:cTn id="44" dur="500"/>
                                        <p:tgtEl>
                                          <p:spTgt spid="2">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9" dur="500"/>
                                        <p:tgtEl>
                                          <p:spTgt spid="2">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2">
                                            <p:txEl>
                                              <p:pRg st="8" end="8"/>
                                            </p:txEl>
                                          </p:spTgt>
                                        </p:tgtEl>
                                        <p:attrNameLst>
                                          <p:attrName>style.visibility</p:attrName>
                                        </p:attrNameLst>
                                      </p:cBhvr>
                                      <p:to>
                                        <p:strVal val="visible"/>
                                      </p:to>
                                    </p:set>
                                    <p:animEffect transition="in" filter="randombar(horizontal)">
                                      <p:cBhvr>
                                        <p:cTn id="54"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0"/>
            <a:ext cx="10018713" cy="1752599"/>
          </a:xfrm>
        </p:spPr>
        <p:txBody>
          <a:bodyPr>
            <a:normAutofit/>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D76E001B-4B6E-1346-F477-DF6B0D72E33F}"/>
              </a:ext>
            </a:extLst>
          </p:cNvPr>
          <p:cNvPicPr>
            <a:picLocks noGrp="1" noChangeAspect="1"/>
          </p:cNvPicPr>
          <p:nvPr>
            <p:ph idx="1"/>
          </p:nvPr>
        </p:nvPicPr>
        <p:blipFill rotWithShape="1">
          <a:blip r:embed="rId3"/>
          <a:srcRect b="5893"/>
          <a:stretch/>
        </p:blipFill>
        <p:spPr>
          <a:xfrm>
            <a:off x="1941688" y="1752599"/>
            <a:ext cx="8308622" cy="4372898"/>
          </a:xfrm>
          <a:ln>
            <a:solidFill>
              <a:schemeClr val="bg1"/>
            </a:solidFill>
          </a:ln>
        </p:spPr>
      </p:pic>
    </p:spTree>
    <p:custDataLst>
      <p:tags r:id="rId1"/>
    </p:custDataLst>
    <p:extLst>
      <p:ext uri="{BB962C8B-B14F-4D97-AF65-F5344CB8AC3E}">
        <p14:creationId xmlns:p14="http://schemas.microsoft.com/office/powerpoint/2010/main" val="1483293388"/>
      </p:ext>
    </p:extLst>
  </p:cSld>
  <p:clrMapOvr>
    <a:masterClrMapping/>
  </p:clrMapOvr>
  <mc:AlternateContent xmlns:mc="http://schemas.openxmlformats.org/markup-compatibility/2006" xmlns:p14="http://schemas.microsoft.com/office/powerpoint/2010/main">
    <mc:Choice Requires="p14">
      <p:transition spd="med" p14:dur="700" advTm="2233">
        <p:fade/>
      </p:transition>
    </mc:Choice>
    <mc:Fallback xmlns="">
      <p:transition spd="med" advTm="223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horizont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0"/>
            <a:ext cx="10018713" cy="1752599"/>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1086643" y="1752599"/>
            <a:ext cx="10018713" cy="5002162"/>
          </a:xfrm>
        </p:spPr>
        <p:txBody>
          <a:bodyPr>
            <a:normAutofit fontScale="92500"/>
          </a:bodyPr>
          <a:lstStyle/>
          <a:p>
            <a:pPr marL="305435" indent="-305435" algn="just"/>
            <a:r>
              <a:rPr lang="en-US" sz="2000" dirty="0">
                <a:latin typeface="Times New Roman" panose="02020603050405020304" pitchFamily="18" charset="0"/>
                <a:cs typeface="Times New Roman" panose="02020603050405020304" pitchFamily="18" charset="0"/>
              </a:rPr>
              <a:t>In conclusion, the developed Python application successfully implements a basic keylogger with a graphical user interface (GUI) using the `</a:t>
            </a:r>
            <a:r>
              <a:rPr lang="en-US" sz="2000" dirty="0" err="1">
                <a:latin typeface="Times New Roman" panose="02020603050405020304" pitchFamily="18" charset="0"/>
                <a:cs typeface="Times New Roman" panose="02020603050405020304" pitchFamily="18" charset="0"/>
              </a:rPr>
              <a:t>pynput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tkinter</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json</a:t>
            </a:r>
            <a:r>
              <a:rPr lang="en-US" sz="2000" dirty="0">
                <a:latin typeface="Times New Roman" panose="02020603050405020304" pitchFamily="18" charset="0"/>
                <a:cs typeface="Times New Roman" panose="02020603050405020304" pitchFamily="18" charset="0"/>
              </a:rPr>
              <a:t>` libraries. The keylogger effectively captures keyboard events such as key presses, releases, and holds while running discreetly in the background without the user's awareness. The captured keystrokes are logged into both a text file (`key_log.txt`) and a JSON file (`</a:t>
            </a:r>
            <a:r>
              <a:rPr lang="en-US" sz="2000" dirty="0" err="1">
                <a:latin typeface="Times New Roman" panose="02020603050405020304" pitchFamily="18" charset="0"/>
                <a:cs typeface="Times New Roman" panose="02020603050405020304" pitchFamily="18" charset="0"/>
              </a:rPr>
              <a:t>key_log.json</a:t>
            </a:r>
            <a:r>
              <a:rPr lang="en-US" sz="2000" dirty="0">
                <a:latin typeface="Times New Roman" panose="02020603050405020304" pitchFamily="18" charset="0"/>
                <a:cs typeface="Times New Roman" panose="02020603050405020304" pitchFamily="18" charset="0"/>
              </a:rPr>
              <a:t>`) for later analysis.</a:t>
            </a:r>
          </a:p>
          <a:p>
            <a:pPr marL="305435" indent="-305435" algn="just"/>
            <a:r>
              <a:rPr lang="en-US" sz="2000" dirty="0">
                <a:latin typeface="Times New Roman" panose="02020603050405020304" pitchFamily="18" charset="0"/>
                <a:cs typeface="Times New Roman" panose="02020603050405020304" pitchFamily="18" charset="0"/>
              </a:rPr>
              <a:t>The GUI provides functionalities to start and stop the keylogging process, enhancing user interaction and control over the application. The code incorporates error handling mechanisms to gracefully manage potential exceptions and errors, ensuring robustness and stability.</a:t>
            </a:r>
          </a:p>
          <a:p>
            <a:pPr marL="305435" indent="-305435" algn="just"/>
            <a:r>
              <a:rPr lang="en-US" sz="2000" dirty="0">
                <a:latin typeface="Times New Roman" panose="02020603050405020304" pitchFamily="18" charset="0"/>
                <a:cs typeface="Times New Roman" panose="02020603050405020304" pitchFamily="18" charset="0"/>
              </a:rPr>
              <a:t>Furthermore, considerations for security, privacy, efficiency, and compatibility have been addressed, with a focus on handling logged data securely and optimizing resource usage to minimize detection.</a:t>
            </a:r>
          </a:p>
          <a:p>
            <a:pPr marL="305435" indent="-305435" algn="just"/>
            <a:r>
              <a:rPr lang="en-US" sz="2000" dirty="0">
                <a:latin typeface="Times New Roman" panose="02020603050405020304" pitchFamily="18" charset="0"/>
                <a:cs typeface="Times New Roman" panose="02020603050405020304" pitchFamily="18" charset="0"/>
              </a:rPr>
              <a:t>Overall, this keylogger application serves as a demonstration of capturing keyboard inputs in a discreet manner, but it's essential to use such tools responsibly and ethically, with explicit consent and compliance with applicable laws and regulations. Additionally, users should be aware of the potential risks associated with keyloggers and take appropriate measures to mitigate them.</a:t>
            </a:r>
            <a:endParaRPr lang="en-IN" sz="20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183315129"/>
      </p:ext>
    </p:extLst>
  </p:cSld>
  <p:clrMapOvr>
    <a:masterClrMapping/>
  </p:clrMapOvr>
  <mc:AlternateContent xmlns:mc="http://schemas.openxmlformats.org/markup-compatibility/2006" xmlns:p14="http://schemas.microsoft.com/office/powerpoint/2010/main">
    <mc:Choice Requires="p14">
      <p:transition spd="med" p14:dur="700" advTm="5004">
        <p:fade/>
      </p:transition>
    </mc:Choice>
    <mc:Fallback xmlns="">
      <p:transition spd="med" advTm="500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4" dur="5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9"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398CC36-8D76-257A-E6D6-4D282377AA80}"/>
              </a:ext>
            </a:extLst>
          </p:cNvPr>
          <p:cNvSpPr>
            <a:spLocks noGrp="1"/>
          </p:cNvSpPr>
          <p:nvPr>
            <p:ph type="title"/>
          </p:nvPr>
        </p:nvSpPr>
        <p:spPr>
          <a:xfrm>
            <a:off x="1277834" y="0"/>
            <a:ext cx="10018713" cy="1752599"/>
          </a:xfrm>
        </p:spPr>
        <p:txBody>
          <a:bodyPr>
            <a:normAutofit/>
          </a:bodyPr>
          <a:lstStyle/>
          <a:p>
            <a:r>
              <a:rPr lang="en-US" sz="4400" b="1" dirty="0">
                <a:solidFill>
                  <a:srgbClr val="00B0F0"/>
                </a:solidFill>
                <a:latin typeface="Arial" panose="020B0604020202020204" pitchFamily="34" charset="0"/>
                <a:cs typeface="Arial" panose="020B0604020202020204" pitchFamily="34" charset="0"/>
              </a:rPr>
              <a:t>Future Scope</a:t>
            </a:r>
            <a:endParaRPr lang="en-IN" sz="4400" b="1" dirty="0">
              <a:solidFill>
                <a:srgbClr val="00B0F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6638FD1-D00E-E75B-705C-564F06D93D7B}"/>
              </a:ext>
            </a:extLst>
          </p:cNvPr>
          <p:cNvSpPr>
            <a:spLocks noGrp="1"/>
          </p:cNvSpPr>
          <p:nvPr>
            <p:ph idx="4294967295"/>
          </p:nvPr>
        </p:nvSpPr>
        <p:spPr>
          <a:xfrm>
            <a:off x="147485" y="1483111"/>
            <a:ext cx="11813458" cy="5266734"/>
          </a:xfrm>
        </p:spPr>
        <p:txBody>
          <a:bodyPr>
            <a:noAutofit/>
          </a:bodyPr>
          <a:lstStyle/>
          <a:p>
            <a:pPr algn="just"/>
            <a:r>
              <a:rPr lang="en-US" sz="1600" b="1" i="0" dirty="0">
                <a:solidFill>
                  <a:schemeClr val="tx1"/>
                </a:solidFill>
                <a:effectLst/>
                <a:latin typeface="Times New Roman" panose="02020603050405020304" pitchFamily="18" charset="0"/>
                <a:cs typeface="Times New Roman" panose="02020603050405020304" pitchFamily="18" charset="0"/>
              </a:rPr>
              <a:t>Enhancement Opportunities:</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Remote Monitoring</a:t>
            </a:r>
            <a:r>
              <a:rPr lang="en-US" sz="1600" b="0" i="0" dirty="0">
                <a:solidFill>
                  <a:schemeClr val="tx1"/>
                </a:solidFill>
                <a:effectLst/>
                <a:latin typeface="Times New Roman" panose="02020603050405020304" pitchFamily="18" charset="0"/>
                <a:cs typeface="Times New Roman" panose="02020603050405020304" pitchFamily="18" charset="0"/>
              </a:rPr>
              <a:t>: Adding remote monitoring capabilities would enable administrators to access captured data from multiple devices remotely. This feature could include real-time alerts for suspicious activities, remote configuration management, and the ability to remotely wipe logs for security purposes.</a:t>
            </a:r>
          </a:p>
          <a:p>
            <a:pPr algn="just">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Advanced Analytics</a:t>
            </a:r>
            <a:r>
              <a:rPr lang="en-US" sz="1600" b="0" i="0" dirty="0">
                <a:solidFill>
                  <a:schemeClr val="tx1"/>
                </a:solidFill>
                <a:effectLst/>
                <a:latin typeface="Times New Roman" panose="02020603050405020304" pitchFamily="18" charset="0"/>
                <a:cs typeface="Times New Roman" panose="02020603050405020304" pitchFamily="18" charset="0"/>
              </a:rPr>
              <a:t>: Incorporating advanced analytics tools could provide deeper insights into user behavior and patterns. Features such as behavior profiling, anomaly detection, and trend analysis could help identify potential security threats or productivity issues within an organization.</a:t>
            </a:r>
          </a:p>
          <a:p>
            <a:pPr algn="just"/>
            <a:r>
              <a:rPr lang="en-US" sz="1600" b="1" i="0" dirty="0">
                <a:solidFill>
                  <a:schemeClr val="tx1"/>
                </a:solidFill>
                <a:effectLst/>
                <a:latin typeface="Times New Roman" panose="02020603050405020304" pitchFamily="18" charset="0"/>
                <a:cs typeface="Times New Roman" panose="02020603050405020304" pitchFamily="18" charset="0"/>
              </a:rPr>
              <a:t>Integration with AI:</a:t>
            </a:r>
          </a:p>
          <a:p>
            <a:pPr marL="457200" indent="-457200" algn="just">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Predictive Alerts</a:t>
            </a:r>
            <a:r>
              <a:rPr lang="en-US" sz="1600" b="0" i="0" dirty="0">
                <a:solidFill>
                  <a:schemeClr val="tx1"/>
                </a:solidFill>
                <a:effectLst/>
                <a:latin typeface="Times New Roman" panose="02020603050405020304" pitchFamily="18" charset="0"/>
                <a:cs typeface="Times New Roman" panose="02020603050405020304" pitchFamily="18" charset="0"/>
              </a:rPr>
              <a:t>: Leveraging AI algorithms, the keylogger could predict potential security incidents or policy violations based on historical data and user behavior patterns. This could help organizations take proactive measures to prevent security breaches before they occur.</a:t>
            </a:r>
          </a:p>
          <a:p>
            <a:pPr marL="457200" indent="-457200" algn="just">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Natural Language Processing (NLP)</a:t>
            </a:r>
            <a:r>
              <a:rPr lang="en-US" sz="1600" b="0" i="0" dirty="0">
                <a:solidFill>
                  <a:schemeClr val="tx1"/>
                </a:solidFill>
                <a:effectLst/>
                <a:latin typeface="Times New Roman" panose="02020603050405020304" pitchFamily="18" charset="0"/>
                <a:cs typeface="Times New Roman" panose="02020603050405020304" pitchFamily="18" charset="0"/>
              </a:rPr>
              <a:t>: Integrating NLP capabilities could enable the keylogger to analyze the content of typed text, such as emails, chat messages, or documents. This could help identify sensitive information, sentiment analysis, and language-based security threats.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108155"/>
            <a:ext cx="11029616" cy="1266800"/>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4400" b="1" dirty="0">
              <a:solidFill>
                <a:schemeClr val="accent1"/>
              </a:solidFill>
              <a:latin typeface="Arial"/>
              <a:cs typeface="Arial"/>
            </a:endParaRPr>
          </a:p>
        </p:txBody>
      </p:sp>
    </p:spTree>
    <p:custDataLst>
      <p:tags r:id="rId1"/>
    </p:custDataLst>
    <p:extLst>
      <p:ext uri="{BB962C8B-B14F-4D97-AF65-F5344CB8AC3E}">
        <p14:creationId xmlns:p14="http://schemas.microsoft.com/office/powerpoint/2010/main" val="614882681"/>
      </p:ext>
    </p:extLst>
  </p:cSld>
  <p:clrMapOvr>
    <a:masterClrMapping/>
  </p:clrMapOvr>
  <mc:AlternateContent xmlns:mc="http://schemas.openxmlformats.org/markup-compatibility/2006" xmlns:p14="http://schemas.microsoft.com/office/powerpoint/2010/main">
    <mc:Choice Requires="p14">
      <p:transition spd="med" p14:dur="700" advTm="5852">
        <p:fade/>
      </p:transition>
    </mc:Choice>
    <mc:Fallback xmlns="">
      <p:transition spd="med" advTm="585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1.7"/>
</p:tagLst>
</file>

<file path=ppt/tags/tag10.xml><?xml version="1.0" encoding="utf-8"?>
<p:tagLst xmlns:a="http://schemas.openxmlformats.org/drawingml/2006/main" xmlns:r="http://schemas.openxmlformats.org/officeDocument/2006/relationships" xmlns:p="http://schemas.openxmlformats.org/presentationml/2006/main">
  <p:tag name="TIMING" val="|0.2|0.8|0.8|1.2|1.2"/>
</p:tagLst>
</file>

<file path=ppt/tags/tag11.xml><?xml version="1.0" encoding="utf-8"?>
<p:tagLst xmlns:a="http://schemas.openxmlformats.org/drawingml/2006/main" xmlns:r="http://schemas.openxmlformats.org/officeDocument/2006/relationships" xmlns:p="http://schemas.openxmlformats.org/presentationml/2006/main">
  <p:tag name="TIMING" val="|0.9"/>
</p:tagLst>
</file>

<file path=ppt/tags/tag2.xml><?xml version="1.0" encoding="utf-8"?>
<p:tagLst xmlns:a="http://schemas.openxmlformats.org/drawingml/2006/main" xmlns:r="http://schemas.openxmlformats.org/officeDocument/2006/relationships" xmlns:p="http://schemas.openxmlformats.org/presentationml/2006/main">
  <p:tag name="TIMING" val="|1.4|2|1.9|1.1|1.1|1.3|1|2.7|1.1|1"/>
</p:tagLst>
</file>

<file path=ppt/tags/tag3.xml><?xml version="1.0" encoding="utf-8"?>
<p:tagLst xmlns:a="http://schemas.openxmlformats.org/drawingml/2006/main" xmlns:r="http://schemas.openxmlformats.org/officeDocument/2006/relationships" xmlns:p="http://schemas.openxmlformats.org/presentationml/2006/main">
  <p:tag name="TIMING" val="|0.6|1.1|1.8"/>
</p:tagLst>
</file>

<file path=ppt/tags/tag4.xml><?xml version="1.0" encoding="utf-8"?>
<p:tagLst xmlns:a="http://schemas.openxmlformats.org/drawingml/2006/main" xmlns:r="http://schemas.openxmlformats.org/officeDocument/2006/relationships" xmlns:p="http://schemas.openxmlformats.org/presentationml/2006/main">
  <p:tag name="TIMING" val="|1|1|0.9|1|1.1|1.2|1.4|1|1|1"/>
</p:tagLst>
</file>

<file path=ppt/tags/tag5.xml><?xml version="1.0" encoding="utf-8"?>
<p:tagLst xmlns:a="http://schemas.openxmlformats.org/drawingml/2006/main" xmlns:r="http://schemas.openxmlformats.org/officeDocument/2006/relationships" xmlns:p="http://schemas.openxmlformats.org/presentationml/2006/main">
  <p:tag name="TIMING" val="|0.8|1.3|0.9|1.4|0.9|1.1|0.9|1|1|1"/>
</p:tagLst>
</file>

<file path=ppt/tags/tag6.xml><?xml version="1.0" encoding="utf-8"?>
<p:tagLst xmlns:a="http://schemas.openxmlformats.org/drawingml/2006/main" xmlns:r="http://schemas.openxmlformats.org/officeDocument/2006/relationships" xmlns:p="http://schemas.openxmlformats.org/presentationml/2006/main">
  <p:tag name="TIMING" val="|0.5|1|0.8|0.7|0.6|0.5|0.5|0.7|0.6|0.7"/>
</p:tagLst>
</file>

<file path=ppt/tags/tag7.xml><?xml version="1.0" encoding="utf-8"?>
<p:tagLst xmlns:a="http://schemas.openxmlformats.org/drawingml/2006/main" xmlns:r="http://schemas.openxmlformats.org/officeDocument/2006/relationships" xmlns:p="http://schemas.openxmlformats.org/presentationml/2006/main">
  <p:tag name="TIMING" val="|0.1|0.7"/>
</p:tagLst>
</file>

<file path=ppt/tags/tag8.xml><?xml version="1.0" encoding="utf-8"?>
<p:tagLst xmlns:a="http://schemas.openxmlformats.org/drawingml/2006/main" xmlns:r="http://schemas.openxmlformats.org/officeDocument/2006/relationships" xmlns:p="http://schemas.openxmlformats.org/presentationml/2006/main">
  <p:tag name="TIMING" val="|0.2|0.8|1.1|0.9|0.8"/>
</p:tagLst>
</file>

<file path=ppt/tags/tag9.xml><?xml version="1.0" encoding="utf-8"?>
<p:tagLst xmlns:a="http://schemas.openxmlformats.org/drawingml/2006/main" xmlns:r="http://schemas.openxmlformats.org/officeDocument/2006/relationships" xmlns:p="http://schemas.openxmlformats.org/presentationml/2006/main">
  <p:tag name="TIMING" val="|0.5|0.8|0.8|0.7|0.7|0.7|0.7"/>
</p:tagLst>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2</TotalTime>
  <Words>1493</Words>
  <Application>Microsoft Office PowerPoint</Application>
  <PresentationFormat>Widescreen</PresentationFormat>
  <Paragraphs>66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Parallax</vt:lpstr>
      <vt:lpstr>KEYLOGGERS AND SECURITY</vt:lpstr>
      <vt:lpstr>OUTLINE</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Kevin B</cp:lastModifiedBy>
  <cp:revision>27</cp:revision>
  <dcterms:created xsi:type="dcterms:W3CDTF">2021-05-26T16:50:10Z</dcterms:created>
  <dcterms:modified xsi:type="dcterms:W3CDTF">2024-03-25T09:45:56Z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