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FA57-D428-57C1-3740-A0E0761104A4}"/>
              </a:ext>
            </a:extLst>
          </p:cNvPr>
          <p:cNvSpPr>
            <a:spLocks noGrp="1"/>
          </p:cNvSpPr>
          <p:nvPr>
            <p:ph type="ctrTitle"/>
          </p:nvPr>
        </p:nvSpPr>
        <p:spPr>
          <a:xfrm>
            <a:off x="2417779" y="1643528"/>
            <a:ext cx="7891633" cy="1785472"/>
          </a:xfrm>
        </p:spPr>
        <p:txBody>
          <a:bodyPr>
            <a:normAutofit fontScale="90000"/>
          </a:bodyPr>
          <a:lstStyle/>
          <a:p>
            <a:r>
              <a:rPr lang="en-US" b="1" dirty="0"/>
              <a:t>Simple Chain Optimization </a:t>
            </a:r>
          </a:p>
        </p:txBody>
      </p:sp>
      <p:sp>
        <p:nvSpPr>
          <p:cNvPr id="5" name="Subtitle 4">
            <a:extLst>
              <a:ext uri="{FF2B5EF4-FFF2-40B4-BE49-F238E27FC236}">
                <a16:creationId xmlns:a16="http://schemas.microsoft.com/office/drawing/2014/main" id="{43E8ECF0-49E4-B093-B228-A1EE262E10F1}"/>
              </a:ext>
            </a:extLst>
          </p:cNvPr>
          <p:cNvSpPr>
            <a:spLocks noGrp="1"/>
          </p:cNvSpPr>
          <p:nvPr>
            <p:ph type="subTitle" idx="1"/>
          </p:nvPr>
        </p:nvSpPr>
        <p:spPr>
          <a:xfrm>
            <a:off x="9047442" y="4087483"/>
            <a:ext cx="3144558" cy="2253977"/>
          </a:xfrm>
        </p:spPr>
        <p:txBody>
          <a:bodyPr>
            <a:normAutofit fontScale="77500" lnSpcReduction="20000"/>
          </a:bodyPr>
          <a:lstStyle/>
          <a:p>
            <a:r>
              <a:rPr lang="en-US" b="1" dirty="0"/>
              <a:t>Submitted by</a:t>
            </a:r>
          </a:p>
          <a:p>
            <a:pPr marL="285750" indent="-285750">
              <a:buFont typeface="Arial" panose="020B0604020202020204" pitchFamily="34" charset="0"/>
              <a:buChar char="•"/>
            </a:pPr>
            <a:r>
              <a:rPr lang="en-US" dirty="0" err="1"/>
              <a:t>s.Sharmila</a:t>
            </a:r>
            <a:r>
              <a:rPr lang="en-US" dirty="0"/>
              <a:t>  814622104048</a:t>
            </a:r>
          </a:p>
          <a:p>
            <a:pPr marL="285750" indent="-285750">
              <a:buFont typeface="Arial" panose="020B0604020202020204" pitchFamily="34" charset="0"/>
              <a:buChar char="•"/>
            </a:pPr>
            <a:r>
              <a:rPr lang="en-US" dirty="0" err="1"/>
              <a:t>p.Oviya</a:t>
            </a:r>
            <a:r>
              <a:rPr lang="en-US" dirty="0"/>
              <a:t>         814622104036</a:t>
            </a:r>
          </a:p>
          <a:p>
            <a:pPr marL="285750" indent="-285750">
              <a:buFont typeface="Arial" panose="020B0604020202020204" pitchFamily="34" charset="0"/>
              <a:buChar char="•"/>
            </a:pPr>
            <a:r>
              <a:rPr lang="en-US" dirty="0"/>
              <a:t>C. </a:t>
            </a:r>
            <a:r>
              <a:rPr lang="en-US" dirty="0" err="1"/>
              <a:t>Sneha</a:t>
            </a:r>
            <a:r>
              <a:rPr lang="en-US" dirty="0"/>
              <a:t>      814622104050</a:t>
            </a:r>
          </a:p>
          <a:p>
            <a:pPr marL="285750" indent="-285750">
              <a:buFont typeface="Arial" panose="020B0604020202020204" pitchFamily="34" charset="0"/>
              <a:buChar char="•"/>
            </a:pPr>
            <a:r>
              <a:rPr lang="en-US" dirty="0"/>
              <a:t>M. Sanjeevirajan 814622104044</a:t>
            </a:r>
          </a:p>
          <a:p>
            <a:pPr marL="285750" indent="-285750">
              <a:buFont typeface="Arial" panose="020B0604020202020204" pitchFamily="34" charset="0"/>
              <a:buChar char="•"/>
            </a:pPr>
            <a:r>
              <a:rPr lang="en-US" dirty="0"/>
              <a:t>S. </a:t>
            </a:r>
            <a:r>
              <a:rPr lang="en-US" dirty="0" err="1"/>
              <a:t>Srimukesh</a:t>
            </a:r>
            <a:r>
              <a:rPr lang="en-US" dirty="0"/>
              <a:t>  814622104307</a:t>
            </a:r>
          </a:p>
          <a:p>
            <a:endParaRPr lang="en-US" dirty="0"/>
          </a:p>
        </p:txBody>
      </p:sp>
      <p:sp>
        <p:nvSpPr>
          <p:cNvPr id="3" name="TextBox 2">
            <a:extLst>
              <a:ext uri="{FF2B5EF4-FFF2-40B4-BE49-F238E27FC236}">
                <a16:creationId xmlns:a16="http://schemas.microsoft.com/office/drawing/2014/main" id="{ED924DEB-1CA9-B96B-6B24-CB24D4B8A3CC}"/>
              </a:ext>
            </a:extLst>
          </p:cNvPr>
          <p:cNvSpPr txBox="1"/>
          <p:nvPr/>
        </p:nvSpPr>
        <p:spPr>
          <a:xfrm>
            <a:off x="2846294" y="4291142"/>
            <a:ext cx="6499412" cy="923330"/>
          </a:xfrm>
          <a:prstGeom prst="rect">
            <a:avLst/>
          </a:prstGeom>
          <a:noFill/>
        </p:spPr>
        <p:txBody>
          <a:bodyPr wrap="square" rtlCol="0">
            <a:spAutoFit/>
          </a:bodyPr>
          <a:lstStyle/>
          <a:p>
            <a:pPr algn="l"/>
            <a:r>
              <a:rPr lang="en-US" b="1" i="1" dirty="0">
                <a:solidFill>
                  <a:schemeClr val="accent3">
                    <a:lumMod val="50000"/>
                  </a:schemeClr>
                </a:solidFill>
              </a:rPr>
              <a:t>Department of Computer Science and Engineering</a:t>
            </a:r>
            <a:r>
              <a:rPr lang="en-US" dirty="0">
                <a:solidFill>
                  <a:schemeClr val="accent5">
                    <a:lumMod val="75000"/>
                  </a:schemeClr>
                </a:solidFill>
              </a:rPr>
              <a:t> </a:t>
            </a:r>
          </a:p>
          <a:p>
            <a:pPr algn="l"/>
            <a:endParaRPr lang="en-US" dirty="0"/>
          </a:p>
          <a:p>
            <a:pPr algn="l"/>
            <a:r>
              <a:rPr lang="en-US" dirty="0"/>
              <a:t>         </a:t>
            </a:r>
            <a:r>
              <a:rPr lang="en-US" b="1" dirty="0">
                <a:solidFill>
                  <a:schemeClr val="accent4">
                    <a:lumMod val="50000"/>
                  </a:schemeClr>
                </a:solidFill>
              </a:rPr>
              <a:t>TRICHY ENGINEERING COLLEGE </a:t>
            </a:r>
          </a:p>
        </p:txBody>
      </p:sp>
      <p:sp>
        <p:nvSpPr>
          <p:cNvPr id="4" name="TextBox 3">
            <a:extLst>
              <a:ext uri="{FF2B5EF4-FFF2-40B4-BE49-F238E27FC236}">
                <a16:creationId xmlns:a16="http://schemas.microsoft.com/office/drawing/2014/main" id="{7CDED617-A8BA-BCF7-7445-7D801FB1E65E}"/>
              </a:ext>
            </a:extLst>
          </p:cNvPr>
          <p:cNvSpPr txBox="1"/>
          <p:nvPr/>
        </p:nvSpPr>
        <p:spPr>
          <a:xfrm flipV="1">
            <a:off x="5073277" y="-882987"/>
            <a:ext cx="5695576" cy="9320305"/>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011F5299-AB6D-443F-00CD-115A3F855488}"/>
              </a:ext>
            </a:extLst>
          </p:cNvPr>
          <p:cNvSpPr txBox="1"/>
          <p:nvPr/>
        </p:nvSpPr>
        <p:spPr>
          <a:xfrm>
            <a:off x="3821208" y="1068296"/>
            <a:ext cx="4564528" cy="369332"/>
          </a:xfrm>
          <a:prstGeom prst="rect">
            <a:avLst/>
          </a:prstGeom>
          <a:noFill/>
        </p:spPr>
        <p:txBody>
          <a:bodyPr wrap="square" rtlCol="0">
            <a:spAutoFit/>
          </a:bodyPr>
          <a:lstStyle/>
          <a:p>
            <a:pPr algn="l"/>
            <a:r>
              <a:rPr lang="en-US" b="1" i="1" dirty="0"/>
              <a:t>A Project is reported on</a:t>
            </a:r>
          </a:p>
        </p:txBody>
      </p:sp>
      <p:pic>
        <p:nvPicPr>
          <p:cNvPr id="7" name="Picture 6">
            <a:extLst>
              <a:ext uri="{FF2B5EF4-FFF2-40B4-BE49-F238E27FC236}">
                <a16:creationId xmlns:a16="http://schemas.microsoft.com/office/drawing/2014/main" id="{8E7CC0FC-A0FE-4F87-DE1E-1CFD656EA129}"/>
              </a:ext>
            </a:extLst>
          </p:cNvPr>
          <p:cNvPicPr>
            <a:picLocks noChangeAspect="1"/>
          </p:cNvPicPr>
          <p:nvPr/>
        </p:nvPicPr>
        <p:blipFill>
          <a:blip r:embed="rId2"/>
          <a:stretch>
            <a:fillRect/>
          </a:stretch>
        </p:blipFill>
        <p:spPr>
          <a:xfrm>
            <a:off x="9649011" y="1068296"/>
            <a:ext cx="2133600" cy="2000250"/>
          </a:xfrm>
          <a:prstGeom prst="rect">
            <a:avLst/>
          </a:prstGeom>
        </p:spPr>
      </p:pic>
    </p:spTree>
    <p:extLst>
      <p:ext uri="{BB962C8B-B14F-4D97-AF65-F5344CB8AC3E}">
        <p14:creationId xmlns:p14="http://schemas.microsoft.com/office/powerpoint/2010/main" val="36495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5047-BF64-471D-0870-7E08794578D5}"/>
              </a:ext>
            </a:extLst>
          </p:cNvPr>
          <p:cNvSpPr>
            <a:spLocks noGrp="1"/>
          </p:cNvSpPr>
          <p:nvPr>
            <p:ph type="title"/>
          </p:nvPr>
        </p:nvSpPr>
        <p:spPr>
          <a:xfrm>
            <a:off x="1451579" y="867037"/>
            <a:ext cx="9603275" cy="1049235"/>
          </a:xfrm>
        </p:spPr>
        <p:txBody>
          <a:bodyPr/>
          <a:lstStyle/>
          <a:p>
            <a:r>
              <a:rPr lang="en-US" b="1" dirty="0"/>
              <a:t>Abstract</a:t>
            </a:r>
            <a:r>
              <a:rPr lang="en-US" dirty="0"/>
              <a:t> </a:t>
            </a:r>
          </a:p>
        </p:txBody>
      </p:sp>
      <p:sp>
        <p:nvSpPr>
          <p:cNvPr id="3" name="Content Placeholder 2">
            <a:extLst>
              <a:ext uri="{FF2B5EF4-FFF2-40B4-BE49-F238E27FC236}">
                <a16:creationId xmlns:a16="http://schemas.microsoft.com/office/drawing/2014/main" id="{D7376859-DA46-4A49-FDD9-9A6D6E9CBDDA}"/>
              </a:ext>
            </a:extLst>
          </p:cNvPr>
          <p:cNvSpPr>
            <a:spLocks noGrp="1"/>
          </p:cNvSpPr>
          <p:nvPr>
            <p:ph idx="1"/>
          </p:nvPr>
        </p:nvSpPr>
        <p:spPr/>
        <p:txBody>
          <a:bodyPr>
            <a:normAutofit fontScale="92500" lnSpcReduction="20000"/>
          </a:bodyPr>
          <a:lstStyle/>
          <a:p>
            <a:r>
              <a:rPr lang="en-US" b="1" dirty="0"/>
              <a:t>This project focuses on optimizing a basic supply chain process for a small manufacturing company using Python programming. The goal is to improve efficiency and reduce costs by automating inventory management and optimizing transportation routes. By leveraging Python’s capabilities, the project aims to streamline operations and enhance overall performance.</a:t>
            </a:r>
          </a:p>
          <a:p>
            <a:r>
              <a:rPr lang="en-US" b="1" dirty="0"/>
              <a:t>This project aims to optimize a simple supply chain process for a small manufacturing company by leveraging coding techniques and process improvements. The objective is to streamline operations, reduce costs, and enhance efficiency through the implementation of data-driven solutions. The project involves analyzing the current supply chain process, identifying areas for improvement, and developing and implementing coding-based optimizations.</a:t>
            </a:r>
          </a:p>
        </p:txBody>
      </p:sp>
    </p:spTree>
    <p:extLst>
      <p:ext uri="{BB962C8B-B14F-4D97-AF65-F5344CB8AC3E}">
        <p14:creationId xmlns:p14="http://schemas.microsoft.com/office/powerpoint/2010/main" val="159893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71DE-AD2D-CDC1-FCEE-75E8E11B50E0}"/>
              </a:ext>
            </a:extLst>
          </p:cNvPr>
          <p:cNvSpPr>
            <a:spLocks noGrp="1"/>
          </p:cNvSpPr>
          <p:nvPr>
            <p:ph type="title"/>
          </p:nvPr>
        </p:nvSpPr>
        <p:spPr/>
        <p:txBody>
          <a:bodyPr/>
          <a:lstStyle/>
          <a:p>
            <a:r>
              <a:rPr lang="en-US" b="1" dirty="0"/>
              <a:t>Introduction</a:t>
            </a:r>
            <a:r>
              <a:rPr lang="en-US" dirty="0"/>
              <a:t> </a:t>
            </a:r>
          </a:p>
        </p:txBody>
      </p:sp>
      <p:sp>
        <p:nvSpPr>
          <p:cNvPr id="3" name="Content Placeholder 2">
            <a:extLst>
              <a:ext uri="{FF2B5EF4-FFF2-40B4-BE49-F238E27FC236}">
                <a16:creationId xmlns:a16="http://schemas.microsoft.com/office/drawing/2014/main" id="{F3CD4246-71D2-3097-E780-87E4F8B69BD1}"/>
              </a:ext>
            </a:extLst>
          </p:cNvPr>
          <p:cNvSpPr>
            <a:spLocks noGrp="1"/>
          </p:cNvSpPr>
          <p:nvPr>
            <p:ph idx="1"/>
          </p:nvPr>
        </p:nvSpPr>
        <p:spPr/>
        <p:txBody>
          <a:bodyPr>
            <a:normAutofit fontScale="92500" lnSpcReduction="10000"/>
          </a:bodyPr>
          <a:lstStyle/>
          <a:p>
            <a:pPr marL="0" indent="0">
              <a:buNone/>
            </a:pPr>
            <a:r>
              <a:rPr lang="en-US" b="1" dirty="0"/>
              <a:t>📍In today’s competitive business environment, optimizing supply chain processes is crucial for companies to stay ahead. Small manufacturing companies often face challenges such as inefficient inventory management, high transportation costs, and unreliable suppliers. This project focuses on addressing these challenges through a systematic approach that combines process optimization with coding techniques.</a:t>
            </a:r>
          </a:p>
          <a:p>
            <a:pPr marL="0" indent="0">
              <a:buNone/>
            </a:pPr>
            <a:r>
              <a:rPr lang="en-US" b="1" dirty="0"/>
              <a:t>📍Small manufacturing companies often face challenges in managing their supply chains efficiently. In this project, we tackle these challenges by developing Python scripts to optimize inventory levels and transportation routes. By automating key processes, the company can reduce manual effort and make data-driven decisions to improve its supply chain performance.</a:t>
            </a:r>
          </a:p>
        </p:txBody>
      </p:sp>
    </p:spTree>
    <p:extLst>
      <p:ext uri="{BB962C8B-B14F-4D97-AF65-F5344CB8AC3E}">
        <p14:creationId xmlns:p14="http://schemas.microsoft.com/office/powerpoint/2010/main" val="156687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06D2-D4B7-A211-2AF2-6739B0E2FDCD}"/>
              </a:ext>
            </a:extLst>
          </p:cNvPr>
          <p:cNvSpPr>
            <a:spLocks noGrp="1"/>
          </p:cNvSpPr>
          <p:nvPr>
            <p:ph type="title"/>
          </p:nvPr>
        </p:nvSpPr>
        <p:spPr/>
        <p:txBody>
          <a:bodyPr/>
          <a:lstStyle/>
          <a:p>
            <a:r>
              <a:rPr lang="en-US" b="1" dirty="0"/>
              <a:t>Coding Implementation</a:t>
            </a:r>
            <a:r>
              <a:rPr lang="en-US" dirty="0"/>
              <a:t> </a:t>
            </a:r>
          </a:p>
        </p:txBody>
      </p:sp>
      <p:sp>
        <p:nvSpPr>
          <p:cNvPr id="3" name="Content Placeholder 2">
            <a:extLst>
              <a:ext uri="{FF2B5EF4-FFF2-40B4-BE49-F238E27FC236}">
                <a16:creationId xmlns:a16="http://schemas.microsoft.com/office/drawing/2014/main" id="{A27F43A3-CAD3-A14A-4BDE-C76DC17CF8F8}"/>
              </a:ext>
            </a:extLst>
          </p:cNvPr>
          <p:cNvSpPr>
            <a:spLocks noGrp="1"/>
          </p:cNvSpPr>
          <p:nvPr>
            <p:ph idx="1"/>
          </p:nvPr>
        </p:nvSpPr>
        <p:spPr>
          <a:xfrm>
            <a:off x="1305485" y="2239849"/>
            <a:ext cx="10477500" cy="3450613"/>
          </a:xfrm>
        </p:spPr>
        <p:txBody>
          <a:bodyPr>
            <a:normAutofit fontScale="70000" lnSpcReduction="20000"/>
          </a:bodyPr>
          <a:lstStyle/>
          <a:p>
            <a:pPr marL="0" indent="0">
              <a:buNone/>
            </a:pPr>
            <a:r>
              <a:rPr lang="en-US" b="1" dirty="0">
                <a:solidFill>
                  <a:schemeClr val="accent2">
                    <a:lumMod val="50000"/>
                  </a:schemeClr>
                </a:solidFill>
              </a:rPr>
              <a:t>📍</a:t>
            </a:r>
            <a:r>
              <a:rPr lang="en-US" b="1" u="sng" dirty="0">
                <a:solidFill>
                  <a:schemeClr val="accent2">
                    <a:lumMod val="50000"/>
                  </a:schemeClr>
                </a:solidFill>
              </a:rPr>
              <a:t>Data Collection and </a:t>
            </a:r>
            <a:r>
              <a:rPr lang="en-US" b="1" u="sng" dirty="0" err="1">
                <a:solidFill>
                  <a:schemeClr val="accent2">
                    <a:lumMod val="50000"/>
                  </a:schemeClr>
                </a:solidFill>
              </a:rPr>
              <a:t>Analysis</a:t>
            </a:r>
            <a:r>
              <a:rPr lang="en-US" dirty="0" err="1"/>
              <a:t>:</a:t>
            </a:r>
            <a:r>
              <a:rPr lang="en-US" b="1" dirty="0" err="1"/>
              <a:t>Gather</a:t>
            </a:r>
            <a:r>
              <a:rPr lang="en-US" b="1" dirty="0"/>
              <a:t> data on inventory levels, lead times, transportation costs, and supplier </a:t>
            </a:r>
            <a:r>
              <a:rPr lang="en-US" b="1" dirty="0" err="1"/>
              <a:t>performance.Analyze</a:t>
            </a:r>
            <a:r>
              <a:rPr lang="en-US" b="1" dirty="0"/>
              <a:t> the data to identify patterns, trends, and areas for </a:t>
            </a:r>
            <a:r>
              <a:rPr lang="en-US" b="1" dirty="0" err="1"/>
              <a:t>improvemen</a:t>
            </a:r>
            <a:endParaRPr lang="en-US" b="1" dirty="0"/>
          </a:p>
          <a:p>
            <a:pPr marL="0" indent="0">
              <a:buNone/>
            </a:pPr>
            <a:r>
              <a:rPr lang="en-US" b="1" u="sng" dirty="0">
                <a:solidFill>
                  <a:schemeClr val="accent2">
                    <a:lumMod val="50000"/>
                  </a:schemeClr>
                </a:solidFill>
              </a:rPr>
              <a:t>📍Algorithm </a:t>
            </a:r>
            <a:r>
              <a:rPr lang="en-US" b="1" u="sng" dirty="0" err="1">
                <a:solidFill>
                  <a:schemeClr val="accent2">
                    <a:lumMod val="50000"/>
                  </a:schemeClr>
                </a:solidFill>
              </a:rPr>
              <a:t>Development</a:t>
            </a:r>
            <a:r>
              <a:rPr lang="en-US" dirty="0" err="1"/>
              <a:t>:</a:t>
            </a:r>
            <a:r>
              <a:rPr lang="en-US" b="1" dirty="0" err="1"/>
              <a:t>Develop</a:t>
            </a:r>
            <a:r>
              <a:rPr lang="en-US" b="1" dirty="0"/>
              <a:t> algorithms to optimize inventory levels based on demand forecasts and lead </a:t>
            </a:r>
            <a:r>
              <a:rPr lang="en-US" b="1" dirty="0" err="1"/>
              <a:t>times.Implement</a:t>
            </a:r>
            <a:r>
              <a:rPr lang="en-US" b="1" dirty="0"/>
              <a:t> algorithms to optimize transportation routes and modes to minimize costs and lead times.</a:t>
            </a:r>
          </a:p>
          <a:p>
            <a:pPr marL="0" indent="0">
              <a:buNone/>
            </a:pPr>
            <a:r>
              <a:rPr lang="en-US" dirty="0"/>
              <a:t>📍</a:t>
            </a:r>
            <a:r>
              <a:rPr lang="en-US" b="1" u="sng" dirty="0">
                <a:solidFill>
                  <a:schemeClr val="accent2">
                    <a:lumMod val="50000"/>
                  </a:schemeClr>
                </a:solidFill>
              </a:rPr>
              <a:t>Simulation and </a:t>
            </a:r>
            <a:r>
              <a:rPr lang="en-US" b="1" u="sng" dirty="0" err="1">
                <a:solidFill>
                  <a:schemeClr val="accent2">
                    <a:lumMod val="50000"/>
                  </a:schemeClr>
                </a:solidFill>
              </a:rPr>
              <a:t>Testing:</a:t>
            </a:r>
            <a:r>
              <a:rPr lang="en-US" b="1" dirty="0" err="1"/>
              <a:t>Use</a:t>
            </a:r>
            <a:r>
              <a:rPr lang="en-US" b="1" dirty="0"/>
              <a:t> simulation techniques to test the effectiveness of the developed algorithms in various </a:t>
            </a:r>
            <a:r>
              <a:rPr lang="en-US" b="1" dirty="0" err="1"/>
              <a:t>scenarios.Fine</a:t>
            </a:r>
            <a:r>
              <a:rPr lang="en-US" b="1" dirty="0"/>
              <a:t>-tune the algorithms based on simulation results and real-world data.</a:t>
            </a:r>
          </a:p>
          <a:p>
            <a:pPr marL="0" indent="0">
              <a:buNone/>
            </a:pPr>
            <a:r>
              <a:rPr lang="en-US" dirty="0"/>
              <a:t>📍</a:t>
            </a:r>
            <a:r>
              <a:rPr lang="en-US" b="1" u="sng" dirty="0">
                <a:solidFill>
                  <a:schemeClr val="accent2">
                    <a:lumMod val="50000"/>
                  </a:schemeClr>
                </a:solidFill>
              </a:rPr>
              <a:t>Integration with Existing </a:t>
            </a:r>
            <a:r>
              <a:rPr lang="en-US" b="1" u="sng" dirty="0" err="1">
                <a:solidFill>
                  <a:schemeClr val="accent2">
                    <a:lumMod val="50000"/>
                  </a:schemeClr>
                </a:solidFill>
              </a:rPr>
              <a:t>Systems:</a:t>
            </a:r>
            <a:r>
              <a:rPr lang="en-US" b="1" u="sng" dirty="0" err="1"/>
              <a:t>I</a:t>
            </a:r>
            <a:r>
              <a:rPr lang="en-US" b="1" dirty="0" err="1"/>
              <a:t>ntegrate</a:t>
            </a:r>
            <a:r>
              <a:rPr lang="en-US" b="1" dirty="0"/>
              <a:t> the developed algorithms with existing supply chain management systems or develop standalone tools for implementation</a:t>
            </a:r>
          </a:p>
          <a:p>
            <a:pPr marL="0" indent="0">
              <a:buNone/>
            </a:pPr>
            <a:r>
              <a:rPr lang="en-US" dirty="0"/>
              <a:t>📍</a:t>
            </a:r>
            <a:r>
              <a:rPr lang="en-US" b="1" u="sng" dirty="0">
                <a:solidFill>
                  <a:schemeClr val="accent2">
                    <a:lumMod val="50000"/>
                  </a:schemeClr>
                </a:solidFill>
              </a:rPr>
              <a:t>Monitoring and </a:t>
            </a:r>
            <a:r>
              <a:rPr lang="en-US" b="1" u="sng" dirty="0" err="1">
                <a:solidFill>
                  <a:schemeClr val="accent2">
                    <a:lumMod val="50000"/>
                  </a:schemeClr>
                </a:solidFill>
              </a:rPr>
              <a:t>Optimization</a:t>
            </a:r>
            <a:r>
              <a:rPr lang="en-US" dirty="0" err="1"/>
              <a:t>:</a:t>
            </a:r>
            <a:r>
              <a:rPr lang="en-US" b="1" dirty="0" err="1"/>
              <a:t>Implement</a:t>
            </a:r>
            <a:r>
              <a:rPr lang="en-US" b="1" dirty="0"/>
              <a:t> monitoring mechanisms to track key performance indicators (KPIs) such as on-time delivery, inventory turnover, and cost </a:t>
            </a:r>
            <a:r>
              <a:rPr lang="en-US" b="1" dirty="0" err="1"/>
              <a:t>savings.Continuously</a:t>
            </a:r>
            <a:r>
              <a:rPr lang="en-US" b="1" dirty="0"/>
              <a:t> monitor and optimize the algorithms based on real-time data and feedback.</a:t>
            </a:r>
          </a:p>
        </p:txBody>
      </p:sp>
    </p:spTree>
    <p:extLst>
      <p:ext uri="{BB962C8B-B14F-4D97-AF65-F5344CB8AC3E}">
        <p14:creationId xmlns:p14="http://schemas.microsoft.com/office/powerpoint/2010/main" val="14485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99F2-3C25-6A5E-B5A8-20F741EEE932}"/>
              </a:ext>
            </a:extLst>
          </p:cNvPr>
          <p:cNvSpPr>
            <a:spLocks noGrp="1"/>
          </p:cNvSpPr>
          <p:nvPr>
            <p:ph type="title"/>
          </p:nvPr>
        </p:nvSpPr>
        <p:spPr>
          <a:xfrm>
            <a:off x="1451579" y="867037"/>
            <a:ext cx="9603275" cy="1049235"/>
          </a:xfrm>
        </p:spPr>
        <p:txBody>
          <a:bodyPr/>
          <a:lstStyle/>
          <a:p>
            <a:r>
              <a:rPr lang="en-US" b="1" dirty="0"/>
              <a:t>Example Coding </a:t>
            </a:r>
          </a:p>
        </p:txBody>
      </p:sp>
      <p:sp>
        <p:nvSpPr>
          <p:cNvPr id="3" name="Content Placeholder 2">
            <a:extLst>
              <a:ext uri="{FF2B5EF4-FFF2-40B4-BE49-F238E27FC236}">
                <a16:creationId xmlns:a16="http://schemas.microsoft.com/office/drawing/2014/main" id="{5EECCBF7-E204-4F1C-40A8-9521FA9CFBA2}"/>
              </a:ext>
            </a:extLst>
          </p:cNvPr>
          <p:cNvSpPr>
            <a:spLocks noGrp="1"/>
          </p:cNvSpPr>
          <p:nvPr>
            <p:ph idx="1"/>
          </p:nvPr>
        </p:nvSpPr>
        <p:spPr/>
        <p:txBody>
          <a:bodyPr>
            <a:normAutofit fontScale="92500" lnSpcReduction="20000"/>
          </a:bodyPr>
          <a:lstStyle/>
          <a:p>
            <a:pPr marL="0" indent="0">
              <a:buNone/>
            </a:pPr>
            <a:r>
              <a:rPr lang="en-US" dirty="0"/>
              <a:t>import pandas as </a:t>
            </a:r>
            <a:r>
              <a:rPr lang="en-US" dirty="0" err="1"/>
              <a:t>pd</a:t>
            </a:r>
            <a:r>
              <a:rPr lang="en-US" dirty="0"/>
              <a:t>
# Read data from CSV files (inventory and demand)
</a:t>
            </a:r>
            <a:r>
              <a:rPr lang="en-US" dirty="0" err="1"/>
              <a:t>inventory_data</a:t>
            </a:r>
            <a:r>
              <a:rPr lang="en-US" dirty="0"/>
              <a:t> = </a:t>
            </a:r>
            <a:r>
              <a:rPr lang="en-US" dirty="0" err="1"/>
              <a:t>pd.read_csv</a:t>
            </a:r>
            <a:r>
              <a:rPr lang="en-US" dirty="0"/>
              <a:t>('</a:t>
            </a:r>
            <a:r>
              <a:rPr lang="en-US" dirty="0" err="1"/>
              <a:t>inventory.csv</a:t>
            </a:r>
            <a:r>
              <a:rPr lang="en-US" dirty="0"/>
              <a:t>')
</a:t>
            </a:r>
            <a:r>
              <a:rPr lang="en-US" dirty="0" err="1"/>
              <a:t>demand_data</a:t>
            </a:r>
            <a:r>
              <a:rPr lang="en-US" dirty="0"/>
              <a:t> = </a:t>
            </a:r>
            <a:r>
              <a:rPr lang="en-US" dirty="0" err="1"/>
              <a:t>pd.read_csv</a:t>
            </a:r>
            <a:r>
              <a:rPr lang="en-US" dirty="0"/>
              <a:t>('</a:t>
            </a:r>
            <a:r>
              <a:rPr lang="en-US" dirty="0" err="1"/>
              <a:t>demand.csv</a:t>
            </a:r>
            <a:r>
              <a:rPr lang="en-US" dirty="0"/>
              <a:t>')
# Merge inventory and demand data
</a:t>
            </a:r>
            <a:r>
              <a:rPr lang="en-US" dirty="0" err="1"/>
              <a:t>merged_data</a:t>
            </a:r>
            <a:r>
              <a:rPr lang="en-US" dirty="0"/>
              <a:t> = </a:t>
            </a:r>
            <a:r>
              <a:rPr lang="en-US" dirty="0" err="1"/>
              <a:t>pd.merge</a:t>
            </a:r>
            <a:r>
              <a:rPr lang="en-US" dirty="0"/>
              <a:t>(</a:t>
            </a:r>
            <a:r>
              <a:rPr lang="en-US" dirty="0" err="1"/>
              <a:t>inventory_data</a:t>
            </a:r>
            <a:r>
              <a:rPr lang="en-US" dirty="0"/>
              <a:t>, </a:t>
            </a:r>
            <a:r>
              <a:rPr lang="en-US" dirty="0" err="1"/>
              <a:t>demand_data</a:t>
            </a:r>
            <a:r>
              <a:rPr lang="en-US" dirty="0"/>
              <a:t>, on='</a:t>
            </a:r>
            <a:r>
              <a:rPr lang="en-US" dirty="0" err="1"/>
              <a:t>product_id</a:t>
            </a:r>
            <a:r>
              <a:rPr lang="en-US" dirty="0"/>
              <a:t>'</a:t>
            </a:r>
          </a:p>
        </p:txBody>
      </p:sp>
    </p:spTree>
    <p:extLst>
      <p:ext uri="{BB962C8B-B14F-4D97-AF65-F5344CB8AC3E}">
        <p14:creationId xmlns:p14="http://schemas.microsoft.com/office/powerpoint/2010/main" val="251257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692A-96F1-159E-EF70-95F39DD3A057}"/>
              </a:ext>
            </a:extLst>
          </p:cNvPr>
          <p:cNvSpPr>
            <a:spLocks noGrp="1"/>
          </p:cNvSpPr>
          <p:nvPr>
            <p:ph type="title"/>
          </p:nvPr>
        </p:nvSpPr>
        <p:spPr/>
        <p:txBody>
          <a:bodyPr/>
          <a:lstStyle/>
          <a:p>
            <a:r>
              <a:rPr lang="en-US" b="1" dirty="0"/>
              <a:t>Example Coding</a:t>
            </a:r>
          </a:p>
        </p:txBody>
      </p:sp>
      <p:sp>
        <p:nvSpPr>
          <p:cNvPr id="3" name="Content Placeholder 2">
            <a:extLst>
              <a:ext uri="{FF2B5EF4-FFF2-40B4-BE49-F238E27FC236}">
                <a16:creationId xmlns:a16="http://schemas.microsoft.com/office/drawing/2014/main" id="{114416AD-C92A-C869-F2DA-CE8E7671C3D5}"/>
              </a:ext>
            </a:extLst>
          </p:cNvPr>
          <p:cNvSpPr>
            <a:spLocks noGrp="1"/>
          </p:cNvSpPr>
          <p:nvPr>
            <p:ph idx="1"/>
          </p:nvPr>
        </p:nvSpPr>
        <p:spPr>
          <a:xfrm>
            <a:off x="1294362" y="2207310"/>
            <a:ext cx="9603275" cy="3450613"/>
          </a:xfrm>
        </p:spPr>
        <p:txBody>
          <a:bodyPr>
            <a:normAutofit/>
          </a:bodyPr>
          <a:lstStyle/>
          <a:p>
            <a:pPr marL="0" indent="0">
              <a:buNone/>
            </a:pPr>
            <a:r>
              <a:rPr lang="en-US" dirty="0"/>
              <a:t># Calculate optimal order quantities based on demand forecasts and current inventory levels
</a:t>
            </a:r>
            <a:r>
              <a:rPr lang="en-US" dirty="0" err="1"/>
              <a:t>merged_data</a:t>
            </a:r>
            <a:r>
              <a:rPr lang="en-US" dirty="0"/>
              <a:t>[‘</a:t>
            </a:r>
            <a:r>
              <a:rPr lang="en-US" dirty="0" err="1"/>
              <a:t>order_quantity</a:t>
            </a:r>
            <a:r>
              <a:rPr lang="en-US" dirty="0"/>
              <a:t>’] = </a:t>
            </a:r>
            <a:r>
              <a:rPr lang="en-US" dirty="0" err="1"/>
              <a:t>merged_data.apply</a:t>
            </a:r>
            <a:r>
              <a:rPr lang="en-US" dirty="0"/>
              <a:t>(lambda row: max(row[‘</a:t>
            </a:r>
            <a:r>
              <a:rPr lang="en-US" dirty="0" err="1"/>
              <a:t>forecast_demand</a:t>
            </a:r>
            <a:r>
              <a:rPr lang="en-US" dirty="0"/>
              <a:t>’] – row[‘</a:t>
            </a:r>
            <a:r>
              <a:rPr lang="en-US" dirty="0" err="1"/>
              <a:t>current_inventory</a:t>
            </a:r>
            <a:r>
              <a:rPr lang="en-US" dirty="0"/>
              <a:t>’], 0), axis=1)
# Write optimized order quantities to a new CSV file
</a:t>
            </a:r>
            <a:r>
              <a:rPr lang="en-US" dirty="0" err="1"/>
              <a:t>merged_data.to_csv</a:t>
            </a:r>
            <a:r>
              <a:rPr lang="en-US" dirty="0"/>
              <a:t>(‘</a:t>
            </a:r>
            <a:r>
              <a:rPr lang="en-US" dirty="0" err="1"/>
              <a:t>optimized_orders.csv</a:t>
            </a:r>
            <a:r>
              <a:rPr lang="en-US" dirty="0"/>
              <a:t>’, index=False)</a:t>
            </a:r>
          </a:p>
          <a:p>
            <a:pPr marL="0" indent="0">
              <a:buNone/>
            </a:pPr>
            <a:r>
              <a:rPr lang="en-US" dirty="0"/>
              <a:t>print(“Optimized order quantities saved to ‘</a:t>
            </a:r>
            <a:r>
              <a:rPr lang="en-US" dirty="0" err="1"/>
              <a:t>optimized_orders.csv</a:t>
            </a:r>
            <a:r>
              <a:rPr lang="en-US" dirty="0"/>
              <a:t>’”)</a:t>
            </a:r>
          </a:p>
        </p:txBody>
      </p:sp>
    </p:spTree>
    <p:extLst>
      <p:ext uri="{BB962C8B-B14F-4D97-AF65-F5344CB8AC3E}">
        <p14:creationId xmlns:p14="http://schemas.microsoft.com/office/powerpoint/2010/main" val="125763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E839-0EC7-96AD-6DDE-E6CDFD5DBB67}"/>
              </a:ext>
            </a:extLst>
          </p:cNvPr>
          <p:cNvSpPr>
            <a:spLocks noGrp="1"/>
          </p:cNvSpPr>
          <p:nvPr>
            <p:ph type="title"/>
          </p:nvPr>
        </p:nvSpPr>
        <p:spPr/>
        <p:txBody>
          <a:bodyPr/>
          <a:lstStyle/>
          <a:p>
            <a:r>
              <a:rPr lang="en-US" b="1" dirty="0"/>
              <a:t>Explanation</a:t>
            </a:r>
            <a:r>
              <a:rPr lang="en-US" dirty="0"/>
              <a:t> </a:t>
            </a:r>
          </a:p>
        </p:txBody>
      </p:sp>
      <p:sp>
        <p:nvSpPr>
          <p:cNvPr id="3" name="Content Placeholder 2">
            <a:extLst>
              <a:ext uri="{FF2B5EF4-FFF2-40B4-BE49-F238E27FC236}">
                <a16:creationId xmlns:a16="http://schemas.microsoft.com/office/drawing/2014/main" id="{8E8B0209-ADAA-38EB-ABAA-1A91D698362E}"/>
              </a:ext>
            </a:extLst>
          </p:cNvPr>
          <p:cNvSpPr>
            <a:spLocks noGrp="1"/>
          </p:cNvSpPr>
          <p:nvPr>
            <p:ph idx="1"/>
          </p:nvPr>
        </p:nvSpPr>
        <p:spPr>
          <a:xfrm>
            <a:off x="1451579" y="2289481"/>
            <a:ext cx="8400675" cy="2898332"/>
          </a:xfrm>
        </p:spPr>
        <p:txBody>
          <a:bodyPr/>
          <a:lstStyle/>
          <a:p>
            <a:r>
              <a:rPr lang="en-US" b="1" dirty="0"/>
              <a:t>This Python script reads inventory and demand data from CSV files</a:t>
            </a:r>
          </a:p>
          <a:p>
            <a:r>
              <a:rPr lang="en-US" b="1" dirty="0"/>
              <a:t>It merges the two datasets based on the product </a:t>
            </a:r>
            <a:r>
              <a:rPr lang="en-US" b="1" dirty="0" err="1"/>
              <a:t>ID.Then</a:t>
            </a:r>
            <a:r>
              <a:rPr lang="en-US" b="1" dirty="0"/>
              <a:t>, </a:t>
            </a:r>
          </a:p>
          <a:p>
            <a:r>
              <a:rPr lang="en-US" b="1" dirty="0"/>
              <a:t>it calculates the optimal order quantities by subtracting current inventory levels from forecasted demand</a:t>
            </a:r>
          </a:p>
          <a:p>
            <a:r>
              <a:rPr lang="en-US" b="1" dirty="0"/>
              <a:t>Finally, it saves the optimized order quantities to a new CSV file.</a:t>
            </a:r>
          </a:p>
        </p:txBody>
      </p:sp>
    </p:spTree>
    <p:extLst>
      <p:ext uri="{BB962C8B-B14F-4D97-AF65-F5344CB8AC3E}">
        <p14:creationId xmlns:p14="http://schemas.microsoft.com/office/powerpoint/2010/main" val="73654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F522-5C1D-CF6E-9736-F95BEA26746D}"/>
              </a:ext>
            </a:extLst>
          </p:cNvPr>
          <p:cNvSpPr>
            <a:spLocks noGrp="1"/>
          </p:cNvSpPr>
          <p:nvPr>
            <p:ph type="title"/>
          </p:nvPr>
        </p:nvSpPr>
        <p:spPr/>
        <p:txBody>
          <a:bodyPr/>
          <a:lstStyle/>
          <a:p>
            <a:r>
              <a:rPr lang="en-US" b="1" dirty="0"/>
              <a:t>Conclusion</a:t>
            </a:r>
            <a:r>
              <a:rPr lang="en-US" dirty="0"/>
              <a:t> </a:t>
            </a:r>
          </a:p>
        </p:txBody>
      </p:sp>
      <p:sp>
        <p:nvSpPr>
          <p:cNvPr id="3" name="Content Placeholder 2">
            <a:extLst>
              <a:ext uri="{FF2B5EF4-FFF2-40B4-BE49-F238E27FC236}">
                <a16:creationId xmlns:a16="http://schemas.microsoft.com/office/drawing/2014/main" id="{78A02E5F-40FF-0731-111C-C93D4187FCC8}"/>
              </a:ext>
            </a:extLst>
          </p:cNvPr>
          <p:cNvSpPr>
            <a:spLocks noGrp="1"/>
          </p:cNvSpPr>
          <p:nvPr>
            <p:ph idx="1"/>
          </p:nvPr>
        </p:nvSpPr>
        <p:spPr/>
        <p:txBody>
          <a:bodyPr/>
          <a:lstStyle/>
          <a:p>
            <a:r>
              <a:rPr lang="en-US" b="1" dirty="0"/>
              <a:t>By implementing Python scripts like the one provided, the company can automate inventory management processes and make informed decisions based on demand forecasts. Additionally, similar scripts can be developed to optimize transportation routes, further improving the efficiency of the supply chain. This demonstrates how leveraging programming languages like Python can lead to significant improvements in supply chain optimization for small manufacturing companies</a:t>
            </a:r>
            <a:r>
              <a:rPr lang="en-US" dirty="0"/>
              <a:t>.</a:t>
            </a:r>
          </a:p>
        </p:txBody>
      </p:sp>
    </p:spTree>
    <p:extLst>
      <p:ext uri="{BB962C8B-B14F-4D97-AF65-F5344CB8AC3E}">
        <p14:creationId xmlns:p14="http://schemas.microsoft.com/office/powerpoint/2010/main" val="28098434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Gallery</vt:lpstr>
      <vt:lpstr>Simple Chain Optimization </vt:lpstr>
      <vt:lpstr>Abstract </vt:lpstr>
      <vt:lpstr>Introduction </vt:lpstr>
      <vt:lpstr>Coding Implementation </vt:lpstr>
      <vt:lpstr>Example Coding </vt:lpstr>
      <vt:lpstr>Example Coding</vt:lpstr>
      <vt:lpstr>Explanation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Chain Optimization </dc:title>
  <dc:creator>Guest User</dc:creator>
  <cp:lastModifiedBy>Guest User</cp:lastModifiedBy>
  <cp:revision>14</cp:revision>
  <dcterms:created xsi:type="dcterms:W3CDTF">2024-04-20T11:57:25Z</dcterms:created>
  <dcterms:modified xsi:type="dcterms:W3CDTF">2024-04-22T03:30:08Z</dcterms:modified>
</cp:coreProperties>
</file>