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kumar" initials="rk" lastIdx="1" clrIdx="0">
    <p:extLst>
      <p:ext uri="{19B8F6BF-5375-455C-9EA6-DF929625EA0E}">
        <p15:presenceInfo xmlns:p15="http://schemas.microsoft.com/office/powerpoint/2012/main" userId="a2bb8147bd88d1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7095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1963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905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82406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7516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13698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7875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9154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34167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4863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118422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BEA27-36A8-4828-9BEB-4AC19A47283B}" type="datetimeFigureOut">
              <a:rPr lang="en-IN" smtClean="0"/>
              <a:t>27-03-2021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103465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BEA27-36A8-4828-9BEB-4AC19A47283B}" type="datetimeFigureOut">
              <a:rPr lang="en-IN" smtClean="0"/>
              <a:t>27-03-2021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9548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BEA27-36A8-4828-9BEB-4AC19A47283B}" type="datetimeFigureOut">
              <a:rPr lang="en-IN" smtClean="0"/>
              <a:t>27-03-2021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4862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43155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29364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EBEA27-36A8-4828-9BEB-4AC19A47283B}" type="datetimeFigureOut">
              <a:rPr lang="en-IN" smtClean="0"/>
              <a:t>27-03-2021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2F4B44-0F05-4C3D-8DBD-6E077DBCFD02}" type="slidenum">
              <a:rPr lang="en-IN" smtClean="0"/>
              <a:t>‹#›</a:t>
            </a:fld>
            <a:endParaRPr lang="en-IN"/>
          </a:p>
        </p:txBody>
      </p:sp>
    </p:spTree>
    <p:extLst>
      <p:ext uri="{BB962C8B-B14F-4D97-AF65-F5344CB8AC3E}">
        <p14:creationId xmlns:p14="http://schemas.microsoft.com/office/powerpoint/2010/main" val="3061342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E0B7F-6502-4AE2-BF52-A730138988C5}"/>
              </a:ext>
            </a:extLst>
          </p:cNvPr>
          <p:cNvSpPr txBox="1"/>
          <p:nvPr/>
        </p:nvSpPr>
        <p:spPr>
          <a:xfrm>
            <a:off x="658900" y="2836860"/>
            <a:ext cx="10323211" cy="646331"/>
          </a:xfrm>
          <a:prstGeom prst="rect">
            <a:avLst/>
          </a:prstGeom>
          <a:noFill/>
        </p:spPr>
        <p:txBody>
          <a:bodyPr wrap="none" rtlCol="0">
            <a:spAutoFit/>
          </a:bodyPr>
          <a:lstStyle/>
          <a:p>
            <a:r>
              <a:rPr lang="en-IN" sz="3600" b="1" dirty="0">
                <a:latin typeface="Arial Black" panose="020B0A04020102020204" pitchFamily="34" charset="0"/>
                <a:cs typeface="Arial" panose="020B0604020202020204" pitchFamily="34" charset="0"/>
              </a:rPr>
              <a:t>Project - Toy Applicant Tracking System</a:t>
            </a:r>
          </a:p>
        </p:txBody>
      </p:sp>
      <p:sp>
        <p:nvSpPr>
          <p:cNvPr id="4" name="TextBox 3">
            <a:extLst>
              <a:ext uri="{FF2B5EF4-FFF2-40B4-BE49-F238E27FC236}">
                <a16:creationId xmlns:a16="http://schemas.microsoft.com/office/drawing/2014/main" id="{7A0C1C6C-AFAB-4C43-BB5D-8D8E19494568}"/>
              </a:ext>
            </a:extLst>
          </p:cNvPr>
          <p:cNvSpPr txBox="1"/>
          <p:nvPr/>
        </p:nvSpPr>
        <p:spPr>
          <a:xfrm>
            <a:off x="828233" y="5658263"/>
            <a:ext cx="6101644" cy="461665"/>
          </a:xfrm>
          <a:prstGeom prst="rect">
            <a:avLst/>
          </a:prstGeom>
          <a:noFill/>
        </p:spPr>
        <p:txBody>
          <a:bodyPr wrap="square">
            <a:spAutoFit/>
          </a:bodyPr>
          <a:lstStyle/>
          <a:p>
            <a:r>
              <a:rPr lang="en-IN" sz="2400" b="1" i="0" dirty="0">
                <a:solidFill>
                  <a:schemeClr val="tx1"/>
                </a:solidFill>
                <a:effectLst/>
                <a:latin typeface="arial" panose="020B0604020202020204" pitchFamily="34" charset="0"/>
              </a:rPr>
              <a:t>Sneha S</a:t>
            </a:r>
          </a:p>
        </p:txBody>
      </p:sp>
    </p:spTree>
    <p:extLst>
      <p:ext uri="{BB962C8B-B14F-4D97-AF65-F5344CB8AC3E}">
        <p14:creationId xmlns:p14="http://schemas.microsoft.com/office/powerpoint/2010/main" val="138790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F904F-9252-4693-95AA-E3B987436F49}"/>
              </a:ext>
            </a:extLst>
          </p:cNvPr>
          <p:cNvSpPr txBox="1"/>
          <p:nvPr/>
        </p:nvSpPr>
        <p:spPr>
          <a:xfrm>
            <a:off x="2878667" y="2967335"/>
            <a:ext cx="3796552" cy="923330"/>
          </a:xfrm>
          <a:prstGeom prst="rect">
            <a:avLst/>
          </a:prstGeom>
          <a:noFill/>
        </p:spPr>
        <p:txBody>
          <a:bodyPr wrap="none" rtlCol="0">
            <a:spAutoFit/>
          </a:bodyPr>
          <a:lstStyle/>
          <a:p>
            <a:r>
              <a:rPr lang="en-IN" sz="5400" dirty="0">
                <a:solidFill>
                  <a:schemeClr val="accent2">
                    <a:lumMod val="60000"/>
                    <a:lumOff val="40000"/>
                  </a:schemeClr>
                </a:solidFill>
              </a:rPr>
              <a:t>THANK YOU</a:t>
            </a:r>
          </a:p>
        </p:txBody>
      </p:sp>
    </p:spTree>
    <p:extLst>
      <p:ext uri="{BB962C8B-B14F-4D97-AF65-F5344CB8AC3E}">
        <p14:creationId xmlns:p14="http://schemas.microsoft.com/office/powerpoint/2010/main" val="146894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D1BB-70C6-4EFA-9A86-8382A86BA874}"/>
              </a:ext>
            </a:extLst>
          </p:cNvPr>
          <p:cNvSpPr>
            <a:spLocks noGrp="1"/>
          </p:cNvSpPr>
          <p:nvPr>
            <p:ph type="title"/>
          </p:nvPr>
        </p:nvSpPr>
        <p:spPr>
          <a:xfrm>
            <a:off x="677334" y="654756"/>
            <a:ext cx="4831644" cy="824089"/>
          </a:xfrm>
        </p:spPr>
        <p:txBody>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Scope Of The Project</a:t>
            </a:r>
          </a:p>
        </p:txBody>
      </p:sp>
      <p:sp>
        <p:nvSpPr>
          <p:cNvPr id="3" name="Content Placeholder 2">
            <a:extLst>
              <a:ext uri="{FF2B5EF4-FFF2-40B4-BE49-F238E27FC236}">
                <a16:creationId xmlns:a16="http://schemas.microsoft.com/office/drawing/2014/main" id="{DCED0101-462D-4C0B-B1AC-FD665108DA62}"/>
              </a:ext>
            </a:extLst>
          </p:cNvPr>
          <p:cNvSpPr>
            <a:spLocks noGrp="1"/>
          </p:cNvSpPr>
          <p:nvPr>
            <p:ph idx="1"/>
          </p:nvPr>
        </p:nvSpPr>
        <p:spPr>
          <a:xfrm>
            <a:off x="677334" y="1478845"/>
            <a:ext cx="9719734" cy="5200251"/>
          </a:xfrm>
        </p:spPr>
        <p:txBody>
          <a:bodyPr>
            <a:noAutofit/>
          </a:bodyPr>
          <a:lstStyle/>
          <a:p>
            <a:r>
              <a:rPr lang="en-IN" sz="2000" b="0" i="0" dirty="0">
                <a:solidFill>
                  <a:schemeClr val="tx1"/>
                </a:solidFill>
                <a:effectLst/>
                <a:latin typeface="Arial" panose="020B0604020202020204" pitchFamily="34" charset="0"/>
                <a:cs typeface="Arial" panose="020B0604020202020204" pitchFamily="34" charset="0"/>
              </a:rPr>
              <a:t>A Recruiter creates and maintains job listings.</a:t>
            </a:r>
          </a:p>
          <a:p>
            <a:r>
              <a:rPr lang="en-IN" sz="2000" b="0" i="0" dirty="0">
                <a:solidFill>
                  <a:schemeClr val="tx1"/>
                </a:solidFill>
                <a:effectLst/>
                <a:latin typeface="Arial" panose="020B0604020202020204" pitchFamily="34" charset="0"/>
                <a:cs typeface="Arial" panose="020B0604020202020204" pitchFamily="34" charset="0"/>
              </a:rPr>
              <a:t> A candidate can view all the job listings and apply for a job that he is interested in.</a:t>
            </a:r>
          </a:p>
          <a:p>
            <a:r>
              <a:rPr lang="en-IN" sz="2000" dirty="0">
                <a:solidFill>
                  <a:schemeClr val="tx1"/>
                </a:solidFill>
                <a:latin typeface="Arial" panose="020B0604020202020204" pitchFamily="34" charset="0"/>
                <a:cs typeface="Arial" panose="020B0604020202020204" pitchFamily="34" charset="0"/>
              </a:rPr>
              <a:t>Build the front end (using Python) and the rest-API backend for this minimal functionality.</a:t>
            </a:r>
          </a:p>
          <a:p>
            <a:r>
              <a:rPr lang="en-IN" sz="2000" dirty="0">
                <a:solidFill>
                  <a:schemeClr val="tx1"/>
                </a:solidFill>
                <a:latin typeface="Arial" panose="020B0604020202020204" pitchFamily="34" charset="0"/>
                <a:cs typeface="Arial" panose="020B0604020202020204" pitchFamily="34" charset="0"/>
              </a:rPr>
              <a:t>Use hard coded users for recruiter and candidate - No need to implement authentication </a:t>
            </a:r>
          </a:p>
          <a:p>
            <a:pPr lvl="1"/>
            <a:r>
              <a:rPr lang="en-IN" sz="1800" dirty="0">
                <a:solidFill>
                  <a:schemeClr val="tx1"/>
                </a:solidFill>
                <a:latin typeface="Arial" panose="020B0604020202020204" pitchFamily="34" charset="0"/>
                <a:cs typeface="Arial" panose="020B0604020202020204" pitchFamily="34" charset="0"/>
              </a:rPr>
              <a:t>Recruiter - recruiter@screel.in</a:t>
            </a:r>
          </a:p>
          <a:p>
            <a:pPr lvl="1"/>
            <a:r>
              <a:rPr lang="en-IN" sz="1800" dirty="0">
                <a:solidFill>
                  <a:schemeClr val="tx1"/>
                </a:solidFill>
                <a:latin typeface="Arial" panose="020B0604020202020204" pitchFamily="34" charset="0"/>
                <a:cs typeface="Arial" panose="020B0604020202020204" pitchFamily="34" charset="0"/>
              </a:rPr>
              <a:t>Candidate - candidate@screel.in</a:t>
            </a:r>
          </a:p>
          <a:p>
            <a:r>
              <a:rPr lang="en-IN" sz="2000" dirty="0">
                <a:solidFill>
                  <a:schemeClr val="tx1"/>
                </a:solidFill>
                <a:latin typeface="Arial" panose="020B0604020202020204" pitchFamily="34" charset="0"/>
                <a:cs typeface="Arial" panose="020B0604020202020204" pitchFamily="34" charset="0"/>
              </a:rPr>
              <a:t> Frontend should have the below screens </a:t>
            </a:r>
          </a:p>
          <a:p>
            <a:pPr lvl="1"/>
            <a:r>
              <a:rPr lang="en-IN" sz="1800" dirty="0">
                <a:solidFill>
                  <a:schemeClr val="tx1"/>
                </a:solidFill>
                <a:latin typeface="Arial" panose="020B0604020202020204" pitchFamily="34" charset="0"/>
                <a:cs typeface="Arial" panose="020B0604020202020204" pitchFamily="34" charset="0"/>
              </a:rPr>
              <a:t>List Jobs</a:t>
            </a:r>
          </a:p>
          <a:p>
            <a:pPr lvl="1"/>
            <a:r>
              <a:rPr lang="en-IN" sz="1800" dirty="0">
                <a:solidFill>
                  <a:schemeClr val="tx1"/>
                </a:solidFill>
                <a:latin typeface="Arial" panose="020B0604020202020204" pitchFamily="34" charset="0"/>
                <a:cs typeface="Arial" panose="020B0604020202020204" pitchFamily="34" charset="0"/>
              </a:rPr>
              <a:t>CRUD Job</a:t>
            </a:r>
          </a:p>
          <a:p>
            <a:pPr lvl="1"/>
            <a:r>
              <a:rPr lang="en-IN" sz="1800" dirty="0">
                <a:solidFill>
                  <a:schemeClr val="tx1"/>
                </a:solidFill>
                <a:latin typeface="Arial" panose="020B0604020202020204" pitchFamily="34" charset="0"/>
                <a:cs typeface="Arial" panose="020B0604020202020204" pitchFamily="34" charset="0"/>
              </a:rPr>
              <a:t>Apply Job</a:t>
            </a:r>
          </a:p>
        </p:txBody>
      </p:sp>
    </p:spTree>
    <p:extLst>
      <p:ext uri="{BB962C8B-B14F-4D97-AF65-F5344CB8AC3E}">
        <p14:creationId xmlns:p14="http://schemas.microsoft.com/office/powerpoint/2010/main" val="128044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617BE6-8859-4D19-B1DD-29CA848C2605}"/>
              </a:ext>
            </a:extLst>
          </p:cNvPr>
          <p:cNvSpPr>
            <a:spLocks noGrp="1"/>
          </p:cNvSpPr>
          <p:nvPr>
            <p:ph type="title"/>
          </p:nvPr>
        </p:nvSpPr>
        <p:spPr>
          <a:xfrm>
            <a:off x="677334" y="609600"/>
            <a:ext cx="5127118" cy="742122"/>
          </a:xfrm>
        </p:spPr>
        <p:txBody>
          <a:bodyPr/>
          <a:lstStyle/>
          <a:p>
            <a:r>
              <a:rPr lang="en-IN" dirty="0">
                <a:latin typeface="Arial" panose="020B0604020202020204" pitchFamily="34" charset="0"/>
                <a:cs typeface="Arial" panose="020B0604020202020204" pitchFamily="34" charset="0"/>
              </a:rPr>
              <a:t>Modules Of The Project</a:t>
            </a:r>
          </a:p>
        </p:txBody>
      </p:sp>
      <p:sp>
        <p:nvSpPr>
          <p:cNvPr id="113" name="Content Placeholder 112">
            <a:extLst>
              <a:ext uri="{FF2B5EF4-FFF2-40B4-BE49-F238E27FC236}">
                <a16:creationId xmlns:a16="http://schemas.microsoft.com/office/drawing/2014/main" id="{EC0BCA42-F7D0-4F3E-9570-9CF17D0AC51A}"/>
              </a:ext>
            </a:extLst>
          </p:cNvPr>
          <p:cNvSpPr>
            <a:spLocks noGrp="1"/>
          </p:cNvSpPr>
          <p:nvPr>
            <p:ph idx="1"/>
          </p:nvPr>
        </p:nvSpPr>
        <p:spPr>
          <a:xfrm>
            <a:off x="677333" y="1352205"/>
            <a:ext cx="10030423" cy="5505795"/>
          </a:xfrm>
        </p:spPr>
        <p:txBody>
          <a:bodyPr>
            <a:normAutofit fontScale="92500" lnSpcReduction="10000"/>
          </a:bodyPr>
          <a:lstStyle/>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Login  Login module allows valid user (Candidate/ Recruiter) to login by checking the credentials.</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Recruiter  Recruiter module allows recruiter have privileges to create the Job Table if it is not exists. Also allows to update/insert and delete the records in the Job Table and it show the list of all recodes available in the Job Table and the Applicant Table.</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Candidate  Candidate module allows candidate to view the list of opening jobs of the organization in the main window by just login with his/her credentials.</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Technologies Used</a:t>
            </a:r>
          </a:p>
          <a:p>
            <a:pPr lvl="1">
              <a:lnSpc>
                <a:spcPct val="170000"/>
              </a:lnSpc>
            </a:pPr>
            <a:r>
              <a:rPr lang="en-IN" sz="1800" dirty="0">
                <a:latin typeface="Arial" panose="020B0604020202020204" pitchFamily="34" charset="0"/>
                <a:cs typeface="Arial" panose="020B0604020202020204" pitchFamily="34" charset="0"/>
                <a:sym typeface="Wingdings" panose="05000000000000000000" pitchFamily="2" charset="2"/>
              </a:rPr>
              <a:t>Front End: Python</a:t>
            </a:r>
          </a:p>
          <a:p>
            <a:pPr lvl="1">
              <a:lnSpc>
                <a:spcPct val="170000"/>
              </a:lnSpc>
            </a:pPr>
            <a:r>
              <a:rPr lang="en-IN" sz="1800" dirty="0">
                <a:latin typeface="Arial" panose="020B0604020202020204" pitchFamily="34" charset="0"/>
                <a:cs typeface="Arial" panose="020B0604020202020204" pitchFamily="34" charset="0"/>
                <a:sym typeface="Wingdings" panose="05000000000000000000" pitchFamily="2" charset="2"/>
              </a:rPr>
              <a:t>Back End: MYSQL</a:t>
            </a:r>
          </a:p>
          <a:p>
            <a:pPr>
              <a:lnSpc>
                <a:spcPct val="170000"/>
              </a:lnSpc>
            </a:pPr>
            <a:endParaRPr lang="en-IN" sz="2000"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076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9EAD-C39F-4AAC-9238-5466306F6100}"/>
              </a:ext>
            </a:extLst>
          </p:cNvPr>
          <p:cNvSpPr>
            <a:spLocks noGrp="1"/>
          </p:cNvSpPr>
          <p:nvPr>
            <p:ph type="title"/>
          </p:nvPr>
        </p:nvSpPr>
        <p:spPr>
          <a:xfrm>
            <a:off x="375826" y="203846"/>
            <a:ext cx="7126484" cy="799705"/>
          </a:xfrm>
        </p:spPr>
        <p:txBody>
          <a:bodyPr>
            <a:no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Application View(Front End View)</a:t>
            </a:r>
          </a:p>
        </p:txBody>
      </p:sp>
      <p:sp>
        <p:nvSpPr>
          <p:cNvPr id="3" name="Content Placeholder 2">
            <a:extLst>
              <a:ext uri="{FF2B5EF4-FFF2-40B4-BE49-F238E27FC236}">
                <a16:creationId xmlns:a16="http://schemas.microsoft.com/office/drawing/2014/main" id="{2B37CF98-FC23-4C61-805F-EEBA29FC5C27}"/>
              </a:ext>
            </a:extLst>
          </p:cNvPr>
          <p:cNvSpPr>
            <a:spLocks noGrp="1"/>
          </p:cNvSpPr>
          <p:nvPr>
            <p:ph idx="1"/>
          </p:nvPr>
        </p:nvSpPr>
        <p:spPr>
          <a:xfrm>
            <a:off x="375826" y="1312528"/>
            <a:ext cx="3874417" cy="1209635"/>
          </a:xfrm>
        </p:spPr>
        <p:txBody>
          <a:bodyPr>
            <a:normAutofit fontScale="92500" lnSpcReduction="10000"/>
          </a:bodyPr>
          <a:lstStyle/>
          <a:p>
            <a:r>
              <a:rPr lang="en-IN" sz="2200" dirty="0">
                <a:latin typeface="Arial" panose="020B0604020202020204" pitchFamily="34" charset="0"/>
                <a:cs typeface="Arial" panose="020B0604020202020204" pitchFamily="34" charset="0"/>
              </a:rPr>
              <a:t>Authentication Window</a:t>
            </a:r>
          </a:p>
          <a:p>
            <a:r>
              <a:rPr lang="en-IN" sz="2200" dirty="0">
                <a:latin typeface="Arial" panose="020B0604020202020204" pitchFamily="34" charset="0"/>
                <a:cs typeface="Arial" panose="020B0604020202020204" pitchFamily="34" charset="0"/>
              </a:rPr>
              <a:t>Recruiter Window</a:t>
            </a:r>
          </a:p>
          <a:p>
            <a:r>
              <a:rPr lang="en-IN" sz="2200" dirty="0">
                <a:latin typeface="Arial" panose="020B0604020202020204" pitchFamily="34" charset="0"/>
                <a:cs typeface="Arial" panose="020B0604020202020204" pitchFamily="34" charset="0"/>
              </a:rPr>
              <a:t>Candidate Window</a:t>
            </a:r>
            <a:endParaRPr lang="en-IN" dirty="0"/>
          </a:p>
          <a:p>
            <a:endParaRPr lang="en-IN" dirty="0"/>
          </a:p>
        </p:txBody>
      </p:sp>
      <p:pic>
        <p:nvPicPr>
          <p:cNvPr id="5" name="Picture 4">
            <a:extLst>
              <a:ext uri="{FF2B5EF4-FFF2-40B4-BE49-F238E27FC236}">
                <a16:creationId xmlns:a16="http://schemas.microsoft.com/office/drawing/2014/main" id="{AD8CE840-763A-44CA-954B-010243A72D14}"/>
              </a:ext>
            </a:extLst>
          </p:cNvPr>
          <p:cNvPicPr>
            <a:picLocks noChangeAspect="1"/>
          </p:cNvPicPr>
          <p:nvPr/>
        </p:nvPicPr>
        <p:blipFill>
          <a:blip r:embed="rId2"/>
          <a:stretch>
            <a:fillRect/>
          </a:stretch>
        </p:blipFill>
        <p:spPr>
          <a:xfrm>
            <a:off x="6378879" y="1003551"/>
            <a:ext cx="5009155" cy="2684641"/>
          </a:xfrm>
          <a:prstGeom prst="rect">
            <a:avLst/>
          </a:prstGeom>
        </p:spPr>
      </p:pic>
      <p:sp>
        <p:nvSpPr>
          <p:cNvPr id="6" name="TextBox 5">
            <a:extLst>
              <a:ext uri="{FF2B5EF4-FFF2-40B4-BE49-F238E27FC236}">
                <a16:creationId xmlns:a16="http://schemas.microsoft.com/office/drawing/2014/main" id="{F91CB801-22A3-4576-8E7F-2CE351B9CC4A}"/>
              </a:ext>
            </a:extLst>
          </p:cNvPr>
          <p:cNvSpPr txBox="1"/>
          <p:nvPr/>
        </p:nvSpPr>
        <p:spPr>
          <a:xfrm>
            <a:off x="7502310" y="680920"/>
            <a:ext cx="3005951"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Authentication</a:t>
            </a:r>
            <a:r>
              <a:rPr lang="en-IN" sz="2000" b="1" dirty="0"/>
              <a:t> Window</a:t>
            </a:r>
          </a:p>
        </p:txBody>
      </p:sp>
      <p:pic>
        <p:nvPicPr>
          <p:cNvPr id="8" name="Picture 7">
            <a:extLst>
              <a:ext uri="{FF2B5EF4-FFF2-40B4-BE49-F238E27FC236}">
                <a16:creationId xmlns:a16="http://schemas.microsoft.com/office/drawing/2014/main" id="{9A2767A1-01F1-4405-A085-C8C2462A9B60}"/>
              </a:ext>
            </a:extLst>
          </p:cNvPr>
          <p:cNvPicPr>
            <a:picLocks noChangeAspect="1"/>
          </p:cNvPicPr>
          <p:nvPr/>
        </p:nvPicPr>
        <p:blipFill>
          <a:blip r:embed="rId3"/>
          <a:stretch>
            <a:fillRect/>
          </a:stretch>
        </p:blipFill>
        <p:spPr>
          <a:xfrm>
            <a:off x="521600" y="3893840"/>
            <a:ext cx="5184586" cy="2786658"/>
          </a:xfrm>
          <a:prstGeom prst="rect">
            <a:avLst/>
          </a:prstGeom>
        </p:spPr>
      </p:pic>
      <p:pic>
        <p:nvPicPr>
          <p:cNvPr id="10" name="Picture 9">
            <a:extLst>
              <a:ext uri="{FF2B5EF4-FFF2-40B4-BE49-F238E27FC236}">
                <a16:creationId xmlns:a16="http://schemas.microsoft.com/office/drawing/2014/main" id="{93B3F424-D74D-4E02-A455-2904FCD12B7E}"/>
              </a:ext>
            </a:extLst>
          </p:cNvPr>
          <p:cNvPicPr>
            <a:picLocks noChangeAspect="1"/>
          </p:cNvPicPr>
          <p:nvPr/>
        </p:nvPicPr>
        <p:blipFill>
          <a:blip r:embed="rId4"/>
          <a:stretch>
            <a:fillRect/>
          </a:stretch>
        </p:blipFill>
        <p:spPr>
          <a:xfrm>
            <a:off x="6378879" y="3998046"/>
            <a:ext cx="5009155" cy="2728435"/>
          </a:xfrm>
          <a:prstGeom prst="rect">
            <a:avLst/>
          </a:prstGeom>
        </p:spPr>
      </p:pic>
      <p:sp>
        <p:nvSpPr>
          <p:cNvPr id="12" name="TextBox 11">
            <a:extLst>
              <a:ext uri="{FF2B5EF4-FFF2-40B4-BE49-F238E27FC236}">
                <a16:creationId xmlns:a16="http://schemas.microsoft.com/office/drawing/2014/main" id="{1BBDB1C5-ACE6-471E-B9A4-00BE71B27602}"/>
              </a:ext>
            </a:extLst>
          </p:cNvPr>
          <p:cNvSpPr txBox="1"/>
          <p:nvPr/>
        </p:nvSpPr>
        <p:spPr>
          <a:xfrm>
            <a:off x="1987881" y="3429000"/>
            <a:ext cx="2360903"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Recruiter Window</a:t>
            </a:r>
          </a:p>
        </p:txBody>
      </p:sp>
      <p:sp>
        <p:nvSpPr>
          <p:cNvPr id="14" name="TextBox 13">
            <a:extLst>
              <a:ext uri="{FF2B5EF4-FFF2-40B4-BE49-F238E27FC236}">
                <a16:creationId xmlns:a16="http://schemas.microsoft.com/office/drawing/2014/main" id="{9C8CF64C-7542-477B-97CB-8E133EB2D20F}"/>
              </a:ext>
            </a:extLst>
          </p:cNvPr>
          <p:cNvSpPr txBox="1"/>
          <p:nvPr/>
        </p:nvSpPr>
        <p:spPr>
          <a:xfrm>
            <a:off x="8175572" y="3693785"/>
            <a:ext cx="2476319"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Candidate Window</a:t>
            </a:r>
          </a:p>
        </p:txBody>
      </p:sp>
    </p:spTree>
    <p:extLst>
      <p:ext uri="{BB962C8B-B14F-4D97-AF65-F5344CB8AC3E}">
        <p14:creationId xmlns:p14="http://schemas.microsoft.com/office/powerpoint/2010/main" val="36886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3270-DFD1-418E-ADFA-ED874BFB6F3B}"/>
              </a:ext>
            </a:extLst>
          </p:cNvPr>
          <p:cNvSpPr>
            <a:spLocks noGrp="1"/>
          </p:cNvSpPr>
          <p:nvPr>
            <p:ph type="title"/>
          </p:nvPr>
        </p:nvSpPr>
        <p:spPr>
          <a:xfrm>
            <a:off x="677334" y="609600"/>
            <a:ext cx="9394318" cy="530087"/>
          </a:xfrm>
        </p:spPr>
        <p:txBody>
          <a:bodyPr>
            <a:no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Recruiter Window &amp; Candidate Window</a:t>
            </a:r>
          </a:p>
        </p:txBody>
      </p:sp>
      <p:sp>
        <p:nvSpPr>
          <p:cNvPr id="4" name="Content Placeholder 3">
            <a:extLst>
              <a:ext uri="{FF2B5EF4-FFF2-40B4-BE49-F238E27FC236}">
                <a16:creationId xmlns:a16="http://schemas.microsoft.com/office/drawing/2014/main" id="{38358A73-E087-4BA6-872C-CB1A546D1799}"/>
              </a:ext>
            </a:extLst>
          </p:cNvPr>
          <p:cNvSpPr>
            <a:spLocks noGrp="1"/>
          </p:cNvSpPr>
          <p:nvPr>
            <p:ph idx="1"/>
          </p:nvPr>
        </p:nvSpPr>
        <p:spPr>
          <a:xfrm>
            <a:off x="677333" y="1250028"/>
            <a:ext cx="9964163" cy="5283294"/>
          </a:xfrm>
        </p:spPr>
        <p:txBody>
          <a:bodyPr>
            <a:normAutofit lnSpcReduction="10000"/>
          </a:bodyPr>
          <a:lstStyle/>
          <a:p>
            <a:pPr>
              <a:lnSpc>
                <a:spcPct val="150000"/>
              </a:lnSpc>
            </a:pPr>
            <a:r>
              <a:rPr lang="en-IN" sz="2000" b="1" u="sng" dirty="0">
                <a:latin typeface="Arial" panose="020B0604020202020204" pitchFamily="34" charset="0"/>
                <a:cs typeface="Arial" panose="020B0604020202020204" pitchFamily="34" charset="0"/>
              </a:rPr>
              <a:t>Recruiter Window:</a:t>
            </a:r>
          </a:p>
          <a:p>
            <a:pPr lvl="1">
              <a:lnSpc>
                <a:spcPct val="150000"/>
              </a:lnSpc>
            </a:pPr>
            <a:r>
              <a:rPr lang="en-IN" sz="2000" dirty="0">
                <a:latin typeface="Arial" panose="020B0604020202020204" pitchFamily="34" charset="0"/>
                <a:cs typeface="Arial" panose="020B0604020202020204" pitchFamily="34" charset="0"/>
              </a:rPr>
              <a:t>Create Table </a:t>
            </a:r>
            <a:r>
              <a:rPr lang="en-IN" sz="2000" dirty="0">
                <a:latin typeface="Arial" panose="020B0604020202020204" pitchFamily="34" charset="0"/>
                <a:cs typeface="Arial" panose="020B0604020202020204" pitchFamily="34" charset="0"/>
                <a:sym typeface="Wingdings" panose="05000000000000000000" pitchFamily="2" charset="2"/>
              </a:rPr>
              <a:t> Support Recruiter to create Job Table if it is not exists</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Delete Records  Use to delete record(s) from Job Table using Job ID.</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Insert/Update Record  Allows Recruiter to insert the records to Job Table and update Record if all already exists</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Job Table List  It list all the records from Job Table.</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Applicant Table List  It list all the records from Application Table. </a:t>
            </a:r>
          </a:p>
          <a:p>
            <a:pPr>
              <a:lnSpc>
                <a:spcPct val="150000"/>
              </a:lnSpc>
            </a:pPr>
            <a:r>
              <a:rPr lang="en-IN" sz="2000" b="1" u="sng" dirty="0">
                <a:latin typeface="Arial" panose="020B0604020202020204" pitchFamily="34" charset="0"/>
                <a:cs typeface="Arial" panose="020B0604020202020204" pitchFamily="34" charset="0"/>
              </a:rPr>
              <a:t>Candidate Window:</a:t>
            </a:r>
          </a:p>
          <a:p>
            <a:pPr lvl="1">
              <a:lnSpc>
                <a:spcPct val="150000"/>
              </a:lnSpc>
            </a:pPr>
            <a:r>
              <a:rPr lang="en-IN" sz="2000" dirty="0">
                <a:latin typeface="Arial" panose="020B0604020202020204" pitchFamily="34" charset="0"/>
                <a:cs typeface="Arial" panose="020B0604020202020204" pitchFamily="34" charset="0"/>
              </a:rPr>
              <a:t>It allows Candidate to view list of jobs available from Job Table and allows to apply available job(s).</a:t>
            </a:r>
          </a:p>
        </p:txBody>
      </p:sp>
    </p:spTree>
    <p:extLst>
      <p:ext uri="{BB962C8B-B14F-4D97-AF65-F5344CB8AC3E}">
        <p14:creationId xmlns:p14="http://schemas.microsoft.com/office/powerpoint/2010/main" val="334285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A61A-7613-4243-88A6-80006F6BBD8D}"/>
              </a:ext>
            </a:extLst>
          </p:cNvPr>
          <p:cNvSpPr>
            <a:spLocks noGrp="1"/>
          </p:cNvSpPr>
          <p:nvPr>
            <p:ph type="title"/>
          </p:nvPr>
        </p:nvSpPr>
        <p:spPr>
          <a:xfrm>
            <a:off x="654756" y="746941"/>
            <a:ext cx="7505637" cy="519289"/>
          </a:xfrm>
        </p:spPr>
        <p:txBody>
          <a:bodyPr>
            <a:noAutofit/>
          </a:bodyPr>
          <a:lstStyle/>
          <a:p>
            <a:r>
              <a:rPr lang="en-IN" dirty="0">
                <a:latin typeface="Arial" panose="020B0604020202020204" pitchFamily="34" charset="0"/>
                <a:cs typeface="Arial" panose="020B0604020202020204" pitchFamily="34" charset="0"/>
              </a:rPr>
              <a:t>Libraries Used In The Project</a:t>
            </a:r>
          </a:p>
        </p:txBody>
      </p:sp>
      <p:sp>
        <p:nvSpPr>
          <p:cNvPr id="3" name="Content Placeholder 2">
            <a:extLst>
              <a:ext uri="{FF2B5EF4-FFF2-40B4-BE49-F238E27FC236}">
                <a16:creationId xmlns:a16="http://schemas.microsoft.com/office/drawing/2014/main" id="{3B6DD082-5769-4172-8B68-21D27A69B019}"/>
              </a:ext>
            </a:extLst>
          </p:cNvPr>
          <p:cNvSpPr>
            <a:spLocks noGrp="1"/>
          </p:cNvSpPr>
          <p:nvPr>
            <p:ph idx="1"/>
          </p:nvPr>
        </p:nvSpPr>
        <p:spPr>
          <a:xfrm>
            <a:off x="654755" y="1752229"/>
            <a:ext cx="10066253" cy="4213058"/>
          </a:xfrm>
        </p:spPr>
        <p:txBody>
          <a:bodyPr>
            <a:noAutofit/>
          </a:bodyPr>
          <a:lstStyle/>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Tk  Tk provides a library of basic elements of GUI widgets for building a graphical user interface .</a:t>
            </a:r>
          </a:p>
          <a:p>
            <a:pPr>
              <a:lnSpc>
                <a:spcPct val="150000"/>
              </a:lnSpc>
            </a:pPr>
            <a:r>
              <a:rPr lang="en-IN" sz="2000" dirty="0" err="1">
                <a:latin typeface="Arial" panose="020B0604020202020204" pitchFamily="34" charset="0"/>
                <a:cs typeface="Arial" panose="020B0604020202020204" pitchFamily="34" charset="0"/>
              </a:rPr>
              <a:t>Tkinter</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sym typeface="Wingdings" panose="05000000000000000000" pitchFamily="2" charset="2"/>
              </a:rPr>
              <a:t> Python provides standard library </a:t>
            </a:r>
            <a:r>
              <a:rPr lang="en-IN" sz="2000" dirty="0" err="1">
                <a:latin typeface="Arial" panose="020B0604020202020204" pitchFamily="34" charset="0"/>
                <a:cs typeface="Arial" panose="020B0604020202020204" pitchFamily="34" charset="0"/>
                <a:sym typeface="Wingdings" panose="05000000000000000000" pitchFamily="2" charset="2"/>
              </a:rPr>
              <a:t>Tkinter</a:t>
            </a:r>
            <a:r>
              <a:rPr lang="en-IN" sz="2000" dirty="0">
                <a:latin typeface="Arial" panose="020B0604020202020204" pitchFamily="34" charset="0"/>
                <a:cs typeface="Arial" panose="020B0604020202020204" pitchFamily="34" charset="0"/>
                <a:sym typeface="Wingdings" panose="05000000000000000000" pitchFamily="2" charset="2"/>
              </a:rPr>
              <a:t> for creating the graphical user interface for desktop based application.</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Pip</a:t>
            </a:r>
            <a:r>
              <a:rPr lang="en-IN" sz="2000" b="1" dirty="0">
                <a:latin typeface="Arial" panose="020B0604020202020204" pitchFamily="34" charset="0"/>
                <a:cs typeface="Arial" panose="020B0604020202020204" pitchFamily="34" charset="0"/>
                <a:sym typeface="Wingdings" panose="05000000000000000000" pitchFamily="2" charset="2"/>
              </a:rPr>
              <a:t> </a:t>
            </a:r>
            <a:r>
              <a:rPr lang="en-IN" sz="2000" dirty="0">
                <a:latin typeface="Arial" panose="020B0604020202020204" pitchFamily="34" charset="0"/>
                <a:cs typeface="Arial" panose="020B0604020202020204" pitchFamily="34" charset="0"/>
                <a:sym typeface="Wingdings" panose="05000000000000000000" pitchFamily="2" charset="2"/>
              </a:rPr>
              <a:t>Pip is package-management system used to install and manage software packages.</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Fast API It enables python program to  access MYSQL database</a:t>
            </a:r>
            <a:endParaRPr lang="en-IN" sz="2000" dirty="0">
              <a:sym typeface="Wingdings" panose="05000000000000000000" pitchFamily="2" charset="2"/>
            </a:endParaRPr>
          </a:p>
        </p:txBody>
      </p:sp>
    </p:spTree>
    <p:extLst>
      <p:ext uri="{BB962C8B-B14F-4D97-AF65-F5344CB8AC3E}">
        <p14:creationId xmlns:p14="http://schemas.microsoft.com/office/powerpoint/2010/main" val="207463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6F8E-50A1-4D10-91E8-B2743B0D178C}"/>
              </a:ext>
            </a:extLst>
          </p:cNvPr>
          <p:cNvSpPr>
            <a:spLocks noGrp="1"/>
          </p:cNvSpPr>
          <p:nvPr>
            <p:ph type="title"/>
          </p:nvPr>
        </p:nvSpPr>
        <p:spPr>
          <a:xfrm>
            <a:off x="812800" y="719541"/>
            <a:ext cx="1693333" cy="914400"/>
          </a:xfrm>
        </p:spPr>
        <p:txBody>
          <a:bodyPr>
            <a:normAutofit/>
          </a:bodyPr>
          <a:lstStyle/>
          <a:p>
            <a:r>
              <a:rPr lang="en-IN" dirty="0">
                <a:latin typeface="Arial" panose="020B0604020202020204" pitchFamily="34" charset="0"/>
                <a:cs typeface="Arial" panose="020B0604020202020204" pitchFamily="34" charset="0"/>
              </a:rPr>
              <a:t>ORM </a:t>
            </a:r>
          </a:p>
        </p:txBody>
      </p:sp>
      <p:sp>
        <p:nvSpPr>
          <p:cNvPr id="4" name="Rectangle: Rounded Corners 3">
            <a:extLst>
              <a:ext uri="{FF2B5EF4-FFF2-40B4-BE49-F238E27FC236}">
                <a16:creationId xmlns:a16="http://schemas.microsoft.com/office/drawing/2014/main" id="{6D121C88-3B57-442E-A907-E1705B287997}"/>
              </a:ext>
            </a:extLst>
          </p:cNvPr>
          <p:cNvSpPr/>
          <p:nvPr/>
        </p:nvSpPr>
        <p:spPr>
          <a:xfrm>
            <a:off x="1817511" y="1806222"/>
            <a:ext cx="2596445" cy="44478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56635C37-610B-4123-991C-3906C7ED0BD7}"/>
              </a:ext>
            </a:extLst>
          </p:cNvPr>
          <p:cNvSpPr/>
          <p:nvPr/>
        </p:nvSpPr>
        <p:spPr>
          <a:xfrm>
            <a:off x="5915378" y="1806221"/>
            <a:ext cx="2596445" cy="44478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38741EE-4D31-41FA-AFCA-A841021CDDC1}"/>
              </a:ext>
            </a:extLst>
          </p:cNvPr>
          <p:cNvSpPr txBox="1"/>
          <p:nvPr/>
        </p:nvSpPr>
        <p:spPr>
          <a:xfrm>
            <a:off x="2320601" y="1365956"/>
            <a:ext cx="1435201" cy="400110"/>
          </a:xfrm>
          <a:prstGeom prst="rect">
            <a:avLst/>
          </a:prstGeom>
          <a:noFill/>
        </p:spPr>
        <p:txBody>
          <a:bodyPr wrap="none" rtlCol="0">
            <a:spAutoFit/>
          </a:bodyPr>
          <a:lstStyle/>
          <a:p>
            <a:r>
              <a:rPr lang="en-IN" sz="2000" b="1" dirty="0" err="1">
                <a:solidFill>
                  <a:schemeClr val="accent2">
                    <a:lumMod val="40000"/>
                    <a:lumOff val="60000"/>
                  </a:schemeClr>
                </a:solidFill>
                <a:latin typeface="Arial" panose="020B0604020202020204" pitchFamily="34" charset="0"/>
                <a:cs typeface="Arial" panose="020B0604020202020204" pitchFamily="34" charset="0"/>
              </a:rPr>
              <a:t>Job_Table</a:t>
            </a:r>
            <a:endParaRPr lang="en-IN" sz="20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3EE486-2255-4965-A616-6D634E009E03}"/>
              </a:ext>
            </a:extLst>
          </p:cNvPr>
          <p:cNvSpPr txBox="1"/>
          <p:nvPr/>
        </p:nvSpPr>
        <p:spPr>
          <a:xfrm>
            <a:off x="5996322" y="1365956"/>
            <a:ext cx="2374561" cy="400110"/>
          </a:xfrm>
          <a:prstGeom prst="rect">
            <a:avLst/>
          </a:prstGeom>
          <a:noFill/>
        </p:spPr>
        <p:txBody>
          <a:bodyPr wrap="none" rtlCol="0">
            <a:spAutoFit/>
          </a:bodyPr>
          <a:lstStyle/>
          <a:p>
            <a:r>
              <a:rPr lang="en-IN" sz="2000" b="1" dirty="0" err="1">
                <a:solidFill>
                  <a:schemeClr val="accent2">
                    <a:lumMod val="40000"/>
                    <a:lumOff val="60000"/>
                  </a:schemeClr>
                </a:solidFill>
                <a:latin typeface="Arial" panose="020B0604020202020204" pitchFamily="34" charset="0"/>
                <a:cs typeface="Arial" panose="020B0604020202020204" pitchFamily="34" charset="0"/>
              </a:rPr>
              <a:t>Application_Table</a:t>
            </a:r>
            <a:endParaRPr lang="en-IN" sz="20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2090598-9A24-49FF-9DD9-FBE225798C4C}"/>
              </a:ext>
            </a:extLst>
          </p:cNvPr>
          <p:cNvSpPr/>
          <p:nvPr/>
        </p:nvSpPr>
        <p:spPr>
          <a:xfrm>
            <a:off x="2506133" y="211102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Job_id</a:t>
            </a:r>
            <a:endParaRPr lang="en-IN" sz="16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32C81DC-6C96-4905-9D2F-8D6E1E4DDFEB}"/>
              </a:ext>
            </a:extLst>
          </p:cNvPr>
          <p:cNvSpPr/>
          <p:nvPr/>
        </p:nvSpPr>
        <p:spPr>
          <a:xfrm>
            <a:off x="2562577" y="5173924"/>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skills</a:t>
            </a:r>
          </a:p>
        </p:txBody>
      </p:sp>
      <p:sp>
        <p:nvSpPr>
          <p:cNvPr id="10" name="Rectangle 9">
            <a:extLst>
              <a:ext uri="{FF2B5EF4-FFF2-40B4-BE49-F238E27FC236}">
                <a16:creationId xmlns:a16="http://schemas.microsoft.com/office/drawing/2014/main" id="{437236FE-C38E-4A35-A1CF-2F08342FB8A5}"/>
              </a:ext>
            </a:extLst>
          </p:cNvPr>
          <p:cNvSpPr/>
          <p:nvPr/>
        </p:nvSpPr>
        <p:spPr>
          <a:xfrm>
            <a:off x="2543735" y="292344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Job_name</a:t>
            </a:r>
            <a:endParaRPr lang="en-IN" sz="1600"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00DAC1B0-9635-4530-A4B7-51793A3738CE}"/>
              </a:ext>
            </a:extLst>
          </p:cNvPr>
          <p:cNvSpPr/>
          <p:nvPr/>
        </p:nvSpPr>
        <p:spPr>
          <a:xfrm>
            <a:off x="2562577" y="363502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location</a:t>
            </a:r>
          </a:p>
        </p:txBody>
      </p:sp>
      <p:sp>
        <p:nvSpPr>
          <p:cNvPr id="12" name="Rectangle 11">
            <a:extLst>
              <a:ext uri="{FF2B5EF4-FFF2-40B4-BE49-F238E27FC236}">
                <a16:creationId xmlns:a16="http://schemas.microsoft.com/office/drawing/2014/main" id="{36DF64A3-6411-41DF-BE47-B5A808ECA174}"/>
              </a:ext>
            </a:extLst>
          </p:cNvPr>
          <p:cNvSpPr/>
          <p:nvPr/>
        </p:nvSpPr>
        <p:spPr>
          <a:xfrm>
            <a:off x="2549420" y="440447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discription</a:t>
            </a:r>
            <a:endParaRPr lang="en-IN" sz="16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47A6E51A-FE35-4469-A41B-69621EA719A8}"/>
              </a:ext>
            </a:extLst>
          </p:cNvPr>
          <p:cNvSpPr/>
          <p:nvPr/>
        </p:nvSpPr>
        <p:spPr>
          <a:xfrm>
            <a:off x="6611511" y="255429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first_name</a:t>
            </a:r>
            <a:endParaRPr lang="en-IN" sz="16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A72F78F-3431-49EA-824E-244C3F41EDE7}"/>
              </a:ext>
            </a:extLst>
          </p:cNvPr>
          <p:cNvSpPr/>
          <p:nvPr/>
        </p:nvSpPr>
        <p:spPr>
          <a:xfrm>
            <a:off x="6625601" y="316677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last_name</a:t>
            </a:r>
            <a:endParaRPr lang="en-IN" sz="16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9D25F4-49C7-4F2E-8FBA-F8253AA48A2F}"/>
              </a:ext>
            </a:extLst>
          </p:cNvPr>
          <p:cNvSpPr/>
          <p:nvPr/>
        </p:nvSpPr>
        <p:spPr>
          <a:xfrm>
            <a:off x="6598750" y="1885871"/>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Job_id</a:t>
            </a:r>
            <a:endParaRPr lang="en-IN" sz="1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8CFA8457-1932-45C9-A505-0BB8CB627CBB}"/>
              </a:ext>
            </a:extLst>
          </p:cNvPr>
          <p:cNvSpPr/>
          <p:nvPr/>
        </p:nvSpPr>
        <p:spPr>
          <a:xfrm>
            <a:off x="6656666" y="3788307"/>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Job_name</a:t>
            </a:r>
            <a:endParaRPr lang="en-IN" sz="16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4CFBF13-EDC9-47F1-88D2-C1F1D95A5AB9}"/>
              </a:ext>
            </a:extLst>
          </p:cNvPr>
          <p:cNvSpPr/>
          <p:nvPr/>
        </p:nvSpPr>
        <p:spPr>
          <a:xfrm>
            <a:off x="6656666" y="4456729"/>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email_id</a:t>
            </a:r>
            <a:endParaRPr lang="en-IN" sz="16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6C41023-36CC-4705-ACA6-C140C0B9F98C}"/>
              </a:ext>
            </a:extLst>
          </p:cNvPr>
          <p:cNvSpPr/>
          <p:nvPr/>
        </p:nvSpPr>
        <p:spPr>
          <a:xfrm>
            <a:off x="6693333" y="5035663"/>
            <a:ext cx="1204176" cy="52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It_skills</a:t>
            </a:r>
            <a:endParaRPr lang="en-IN" sz="16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BE19817-8AB1-48DB-8198-11F0264E9D84}"/>
              </a:ext>
            </a:extLst>
          </p:cNvPr>
          <p:cNvSpPr/>
          <p:nvPr/>
        </p:nvSpPr>
        <p:spPr>
          <a:xfrm>
            <a:off x="6693333" y="5651498"/>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yearofexp</a:t>
            </a:r>
            <a:endParaRPr lang="en-IN" sz="1600" dirty="0">
              <a:solidFill>
                <a:schemeClr val="tx1"/>
              </a:solidFill>
              <a:latin typeface="Arial" panose="020B0604020202020204" pitchFamily="34" charset="0"/>
              <a:cs typeface="Arial" panose="020B0604020202020204" pitchFamily="34" charset="0"/>
            </a:endParaRPr>
          </a:p>
        </p:txBody>
      </p:sp>
      <p:cxnSp>
        <p:nvCxnSpPr>
          <p:cNvPr id="20" name="Connector: Elbow 19">
            <a:extLst>
              <a:ext uri="{FF2B5EF4-FFF2-40B4-BE49-F238E27FC236}">
                <a16:creationId xmlns:a16="http://schemas.microsoft.com/office/drawing/2014/main" id="{18BEF04F-0022-4F60-B739-9C55260FF6FE}"/>
              </a:ext>
            </a:extLst>
          </p:cNvPr>
          <p:cNvCxnSpPr>
            <a:stCxn id="8" idx="3"/>
            <a:endCxn id="15" idx="1"/>
          </p:cNvCxnSpPr>
          <p:nvPr/>
        </p:nvCxnSpPr>
        <p:spPr>
          <a:xfrm flipV="1">
            <a:off x="3710309" y="2122938"/>
            <a:ext cx="2888441" cy="225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41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E31-9D51-48C4-8B5D-A953B5D9817E}"/>
              </a:ext>
            </a:extLst>
          </p:cNvPr>
          <p:cNvSpPr>
            <a:spLocks noGrp="1"/>
          </p:cNvSpPr>
          <p:nvPr>
            <p:ph type="title"/>
          </p:nvPr>
        </p:nvSpPr>
        <p:spPr>
          <a:xfrm>
            <a:off x="677334" y="782771"/>
            <a:ext cx="7786388" cy="666044"/>
          </a:xfrm>
        </p:spPr>
        <p:txBody>
          <a:bodyPr>
            <a:noAutofit/>
          </a:bodyPr>
          <a:lstStyle/>
          <a:p>
            <a:r>
              <a:rPr lang="en-IN" dirty="0">
                <a:latin typeface="Arial" panose="020B0604020202020204" pitchFamily="34" charset="0"/>
                <a:cs typeface="Arial" panose="020B0604020202020204" pitchFamily="34" charset="0"/>
              </a:rPr>
              <a:t>Non Functional Requirements</a:t>
            </a:r>
          </a:p>
        </p:txBody>
      </p:sp>
      <p:sp>
        <p:nvSpPr>
          <p:cNvPr id="3" name="Content Placeholder 2">
            <a:extLst>
              <a:ext uri="{FF2B5EF4-FFF2-40B4-BE49-F238E27FC236}">
                <a16:creationId xmlns:a16="http://schemas.microsoft.com/office/drawing/2014/main" id="{25AF4D58-380C-41DE-B49F-6083AD0FBC81}"/>
              </a:ext>
            </a:extLst>
          </p:cNvPr>
          <p:cNvSpPr>
            <a:spLocks noGrp="1"/>
          </p:cNvSpPr>
          <p:nvPr>
            <p:ph idx="1"/>
          </p:nvPr>
        </p:nvSpPr>
        <p:spPr>
          <a:xfrm>
            <a:off x="677333" y="1677621"/>
            <a:ext cx="10070179" cy="5080988"/>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User validation </a:t>
            </a:r>
            <a:r>
              <a:rPr lang="en-IN" sz="2000" dirty="0">
                <a:latin typeface="Arial" panose="020B0604020202020204" pitchFamily="34" charset="0"/>
                <a:cs typeface="Arial" panose="020B0604020202020204" pitchFamily="34" charset="0"/>
                <a:sym typeface="Wingdings" panose="05000000000000000000" pitchFamily="2" charset="2"/>
              </a:rPr>
              <a:t>validating which user (recruiter/candidate) is logging in.</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Field level validation  Make sure all the fields in the frame are entered, if the fields are not enter then show “Mandatory Fields are missing”.</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Record existence validation check the record(Job Id) is exist in Job Table while deleting, update and applying for job.</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Table existence validation  when Recruiter want to create Job Table, check the table is already exists or not in the database. If table is exists message show that “Table already exists” if table is not exists then it create table in database and prompts “Table created”.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6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E31-9D51-48C4-8B5D-A953B5D9817E}"/>
              </a:ext>
            </a:extLst>
          </p:cNvPr>
          <p:cNvSpPr>
            <a:spLocks noGrp="1"/>
          </p:cNvSpPr>
          <p:nvPr>
            <p:ph type="title"/>
          </p:nvPr>
        </p:nvSpPr>
        <p:spPr>
          <a:xfrm>
            <a:off x="677334" y="782771"/>
            <a:ext cx="6062133" cy="666044"/>
          </a:xfrm>
        </p:spPr>
        <p:txBody>
          <a:bodyPr>
            <a:norm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Limitations</a:t>
            </a:r>
          </a:p>
        </p:txBody>
      </p:sp>
      <p:sp>
        <p:nvSpPr>
          <p:cNvPr id="3" name="Content Placeholder 2">
            <a:extLst>
              <a:ext uri="{FF2B5EF4-FFF2-40B4-BE49-F238E27FC236}">
                <a16:creationId xmlns:a16="http://schemas.microsoft.com/office/drawing/2014/main" id="{25AF4D58-380C-41DE-B49F-6083AD0FBC81}"/>
              </a:ext>
            </a:extLst>
          </p:cNvPr>
          <p:cNvSpPr>
            <a:spLocks noGrp="1"/>
          </p:cNvSpPr>
          <p:nvPr>
            <p:ph idx="1"/>
          </p:nvPr>
        </p:nvSpPr>
        <p:spPr>
          <a:xfrm>
            <a:off x="677334" y="2194456"/>
            <a:ext cx="9381066" cy="4193092"/>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White spaces are supported for all </a:t>
            </a:r>
            <a:r>
              <a:rPr lang="en-IN" sz="2000" dirty="0" err="1">
                <a:latin typeface="Arial" panose="020B0604020202020204" pitchFamily="34" charset="0"/>
                <a:cs typeface="Arial" panose="020B0604020202020204" pitchFamily="34" charset="0"/>
              </a:rPr>
              <a:t>TextFields</a:t>
            </a:r>
            <a:r>
              <a:rPr lang="en-IN" sz="2000" dirty="0">
                <a:latin typeface="Arial" panose="020B0604020202020204" pitchFamily="34" charset="0"/>
                <a:cs typeface="Arial" panose="020B0604020202020204" pitchFamily="34" charset="0"/>
              </a:rPr>
              <a:t> in both Application Table and Job Table.</a:t>
            </a:r>
          </a:p>
          <a:p>
            <a:pPr>
              <a:lnSpc>
                <a:spcPct val="150000"/>
              </a:lnSpc>
            </a:pPr>
            <a:r>
              <a:rPr lang="en-IN" sz="2000" dirty="0">
                <a:latin typeface="Arial" panose="020B0604020202020204" pitchFamily="34" charset="0"/>
                <a:cs typeface="Arial" panose="020B0604020202020204" pitchFamily="34" charset="0"/>
              </a:rPr>
              <a:t>Applicant Table List record cannot be deleted from Front-end. </a:t>
            </a:r>
          </a:p>
          <a:p>
            <a:pPr>
              <a:lnSpc>
                <a:spcPct val="150000"/>
              </a:lnSpc>
            </a:pPr>
            <a:r>
              <a:rPr lang="en-IN" sz="2000" dirty="0">
                <a:latin typeface="Arial" panose="020B0604020202020204" pitchFamily="34" charset="0"/>
                <a:cs typeface="Arial" panose="020B0604020202020204" pitchFamily="34" charset="0"/>
              </a:rPr>
              <a:t>Auto refresh on Job List is not available if any changes done in back end until the application is reopened post the changes.</a:t>
            </a:r>
          </a:p>
        </p:txBody>
      </p:sp>
    </p:spTree>
    <p:extLst>
      <p:ext uri="{BB962C8B-B14F-4D97-AF65-F5344CB8AC3E}">
        <p14:creationId xmlns:p14="http://schemas.microsoft.com/office/powerpoint/2010/main" val="2480753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675</TotalTime>
  <Words>619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Arial Black</vt:lpstr>
      <vt:lpstr>Trebuchet MS</vt:lpstr>
      <vt:lpstr>Wingdings 3</vt:lpstr>
      <vt:lpstr>Facet</vt:lpstr>
      <vt:lpstr>PowerPoint Presentation</vt:lpstr>
      <vt:lpstr>Scope Of The Project</vt:lpstr>
      <vt:lpstr>Modules Of The Project</vt:lpstr>
      <vt:lpstr>Application View(Front End View)</vt:lpstr>
      <vt:lpstr>Recruiter Window &amp; Candidate Window</vt:lpstr>
      <vt:lpstr>Libraries Used In The Project</vt:lpstr>
      <vt:lpstr>ORM </vt:lpstr>
      <vt:lpstr>Non Functional Requirements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kumar</dc:creator>
  <cp:lastModifiedBy>raj kumar</cp:lastModifiedBy>
  <cp:revision>96</cp:revision>
  <dcterms:created xsi:type="dcterms:W3CDTF">2021-03-20T22:47:03Z</dcterms:created>
  <dcterms:modified xsi:type="dcterms:W3CDTF">2021-03-27T04:53:23Z</dcterms:modified>
</cp:coreProperties>
</file>