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44"/>
  </p:notesMasterIdLst>
  <p:sldIdLst>
    <p:sldId id="289" r:id="rId3"/>
    <p:sldId id="336" r:id="rId4"/>
    <p:sldId id="337" r:id="rId5"/>
    <p:sldId id="290" r:id="rId6"/>
    <p:sldId id="291" r:id="rId7"/>
    <p:sldId id="329" r:id="rId8"/>
    <p:sldId id="293" r:id="rId9"/>
    <p:sldId id="335" r:id="rId10"/>
    <p:sldId id="294" r:id="rId11"/>
    <p:sldId id="295" r:id="rId12"/>
    <p:sldId id="296" r:id="rId13"/>
    <p:sldId id="297" r:id="rId14"/>
    <p:sldId id="315" r:id="rId15"/>
    <p:sldId id="331" r:id="rId16"/>
    <p:sldId id="332" r:id="rId17"/>
    <p:sldId id="333" r:id="rId18"/>
    <p:sldId id="334" r:id="rId19"/>
    <p:sldId id="320" r:id="rId20"/>
    <p:sldId id="298" r:id="rId21"/>
    <p:sldId id="299" r:id="rId22"/>
    <p:sldId id="321" r:id="rId23"/>
    <p:sldId id="322" r:id="rId24"/>
    <p:sldId id="323" r:id="rId25"/>
    <p:sldId id="300" r:id="rId26"/>
    <p:sldId id="301" r:id="rId27"/>
    <p:sldId id="302" r:id="rId28"/>
    <p:sldId id="303" r:id="rId29"/>
    <p:sldId id="304" r:id="rId30"/>
    <p:sldId id="324" r:id="rId31"/>
    <p:sldId id="325" r:id="rId32"/>
    <p:sldId id="309" r:id="rId33"/>
    <p:sldId id="310" r:id="rId34"/>
    <p:sldId id="311" r:id="rId35"/>
    <p:sldId id="326" r:id="rId36"/>
    <p:sldId id="327" r:id="rId37"/>
    <p:sldId id="328" r:id="rId38"/>
    <p:sldId id="312" r:id="rId39"/>
    <p:sldId id="313" r:id="rId40"/>
    <p:sldId id="338" r:id="rId41"/>
    <p:sldId id="314" r:id="rId42"/>
    <p:sldId id="30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D99065-289C-46DA-B82E-348137DB3A4F}" v="40" dt="2022-06-06T06:04:45.349"/>
    <p1510:client id="{C4D56FD7-FDB4-EAB7-658F-51B534ADC7E7}" v="13" dt="2022-06-07T09:31:26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 varScale="1">
        <p:scale>
          <a:sx n="83" d="100"/>
          <a:sy n="83" d="100"/>
        </p:scale>
        <p:origin x="-145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50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C4D56FD7-FDB4-EAB7-658F-51B534ADC7E7}"/>
    <pc:docChg chg="modSld">
      <pc:chgData name="" userId="" providerId="" clId="Web-{C4D56FD7-FDB4-EAB7-658F-51B534ADC7E7}" dt="2022-06-07T09:31:23.280" v="6" actId="20577"/>
      <pc:docMkLst>
        <pc:docMk/>
      </pc:docMkLst>
      <pc:sldChg chg="modSp">
        <pc:chgData name="" userId="" providerId="" clId="Web-{C4D56FD7-FDB4-EAB7-658F-51B534ADC7E7}" dt="2022-06-07T09:31:17.686" v="5" actId="20577"/>
        <pc:sldMkLst>
          <pc:docMk/>
          <pc:sldMk cId="1216789696" sldId="336"/>
        </pc:sldMkLst>
        <pc:spChg chg="mod">
          <ac:chgData name="" userId="" providerId="" clId="Web-{C4D56FD7-FDB4-EAB7-658F-51B534ADC7E7}" dt="2022-06-07T09:31:17.686" v="5" actId="20577"/>
          <ac:spMkLst>
            <pc:docMk/>
            <pc:sldMk cId="1216789696" sldId="336"/>
            <ac:spMk id="2" creationId="{C9C1EC9B-64D5-D235-87FF-68907956A3D8}"/>
          </ac:spMkLst>
        </pc:spChg>
      </pc:sldChg>
      <pc:sldChg chg="modSp">
        <pc:chgData name="" userId="" providerId="" clId="Web-{C4D56FD7-FDB4-EAB7-658F-51B534ADC7E7}" dt="2022-06-07T09:31:23.280" v="6" actId="20577"/>
        <pc:sldMkLst>
          <pc:docMk/>
          <pc:sldMk cId="94731745" sldId="337"/>
        </pc:sldMkLst>
        <pc:spChg chg="mod">
          <ac:chgData name="" userId="" providerId="" clId="Web-{C4D56FD7-FDB4-EAB7-658F-51B534ADC7E7}" dt="2022-06-07T09:31:23.280" v="6" actId="20577"/>
          <ac:spMkLst>
            <pc:docMk/>
            <pc:sldMk cId="94731745" sldId="337"/>
            <ac:spMk id="2" creationId="{06D3383A-B293-B226-F883-6C25FBB30D29}"/>
          </ac:spMkLst>
        </pc:spChg>
      </pc:sldChg>
    </pc:docChg>
  </pc:docChgLst>
  <pc:docChgLst>
    <pc:chgData name="Dr.P.Ithaya Rani" userId="S::drpithayarani@kluniversity.in::98bb8247-7046-44cd-a673-65ce4aebcbe0" providerId="AD" clId="Web-{C4D56FD7-FDB4-EAB7-658F-51B534ADC7E7}"/>
    <pc:docChg chg="modSld">
      <pc:chgData name="Dr.P.Ithaya Rani" userId="S::drpithayarani@kluniversity.in::98bb8247-7046-44cd-a673-65ce4aebcbe0" providerId="AD" clId="Web-{C4D56FD7-FDB4-EAB7-658F-51B534ADC7E7}" dt="2022-06-07T09:31:26.983" v="5" actId="20577"/>
      <pc:docMkLst>
        <pc:docMk/>
      </pc:docMkLst>
      <pc:sldChg chg="modSp">
        <pc:chgData name="Dr.P.Ithaya Rani" userId="S::drpithayarani@kluniversity.in::98bb8247-7046-44cd-a673-65ce4aebcbe0" providerId="AD" clId="Web-{C4D56FD7-FDB4-EAB7-658F-51B534ADC7E7}" dt="2022-06-07T09:31:26.983" v="5" actId="20577"/>
        <pc:sldMkLst>
          <pc:docMk/>
          <pc:sldMk cId="94731745" sldId="337"/>
        </pc:sldMkLst>
        <pc:spChg chg="mod">
          <ac:chgData name="Dr.P.Ithaya Rani" userId="S::drpithayarani@kluniversity.in::98bb8247-7046-44cd-a673-65ce4aebcbe0" providerId="AD" clId="Web-{C4D56FD7-FDB4-EAB7-658F-51B534ADC7E7}" dt="2022-06-07T09:31:26.983" v="5" actId="20577"/>
          <ac:spMkLst>
            <pc:docMk/>
            <pc:sldMk cId="94731745" sldId="337"/>
            <ac:spMk id="2" creationId="{06D3383A-B293-B226-F883-6C25FBB30D29}"/>
          </ac:spMkLst>
        </pc:spChg>
      </pc:sldChg>
    </pc:docChg>
  </pc:docChgLst>
  <pc:docChgLst>
    <pc:chgData name="Dr.P.Ithaya Rani" userId="S::drpithayarani@kluniversity.in::98bb8247-7046-44cd-a673-65ce4aebcbe0" providerId="AD" clId="Web-{5DD99065-289C-46DA-B82E-348137DB3A4F}"/>
    <pc:docChg chg="addSld modSld">
      <pc:chgData name="Dr.P.Ithaya Rani" userId="S::drpithayarani@kluniversity.in::98bb8247-7046-44cd-a673-65ce4aebcbe0" providerId="AD" clId="Web-{5DD99065-289C-46DA-B82E-348137DB3A4F}" dt="2022-06-06T06:04:43.506" v="33" actId="20577"/>
      <pc:docMkLst>
        <pc:docMk/>
      </pc:docMkLst>
      <pc:sldChg chg="modSp new">
        <pc:chgData name="Dr.P.Ithaya Rani" userId="S::drpithayarani@kluniversity.in::98bb8247-7046-44cd-a673-65ce4aebcbe0" providerId="AD" clId="Web-{5DD99065-289C-46DA-B82E-348137DB3A4F}" dt="2022-06-06T05:59:19.577" v="5" actId="20577"/>
        <pc:sldMkLst>
          <pc:docMk/>
          <pc:sldMk cId="1216789696" sldId="336"/>
        </pc:sldMkLst>
        <pc:spChg chg="mod">
          <ac:chgData name="Dr.P.Ithaya Rani" userId="S::drpithayarani@kluniversity.in::98bb8247-7046-44cd-a673-65ce4aebcbe0" providerId="AD" clId="Web-{5DD99065-289C-46DA-B82E-348137DB3A4F}" dt="2022-06-06T05:59:19.577" v="5" actId="20577"/>
          <ac:spMkLst>
            <pc:docMk/>
            <pc:sldMk cId="1216789696" sldId="336"/>
            <ac:spMk id="2" creationId="{C9C1EC9B-64D5-D235-87FF-68907956A3D8}"/>
          </ac:spMkLst>
        </pc:spChg>
        <pc:spChg chg="mod">
          <ac:chgData name="Dr.P.Ithaya Rani" userId="S::drpithayarani@kluniversity.in::98bb8247-7046-44cd-a673-65ce4aebcbe0" providerId="AD" clId="Web-{5DD99065-289C-46DA-B82E-348137DB3A4F}" dt="2022-06-06T05:59:15.030" v="1" actId="20577"/>
          <ac:spMkLst>
            <pc:docMk/>
            <pc:sldMk cId="1216789696" sldId="336"/>
            <ac:spMk id="3" creationId="{F5AD6156-38B1-FE10-64DA-197B403A8D15}"/>
          </ac:spMkLst>
        </pc:spChg>
      </pc:sldChg>
      <pc:sldChg chg="modSp new">
        <pc:chgData name="Dr.P.Ithaya Rani" userId="S::drpithayarani@kluniversity.in::98bb8247-7046-44cd-a673-65ce4aebcbe0" providerId="AD" clId="Web-{5DD99065-289C-46DA-B82E-348137DB3A4F}" dt="2022-06-06T06:04:43.506" v="33" actId="20577"/>
        <pc:sldMkLst>
          <pc:docMk/>
          <pc:sldMk cId="94731745" sldId="337"/>
        </pc:sldMkLst>
        <pc:spChg chg="mod">
          <ac:chgData name="Dr.P.Ithaya Rani" userId="S::drpithayarani@kluniversity.in::98bb8247-7046-44cd-a673-65ce4aebcbe0" providerId="AD" clId="Web-{5DD99065-289C-46DA-B82E-348137DB3A4F}" dt="2022-06-06T06:04:43.506" v="33" actId="20577"/>
          <ac:spMkLst>
            <pc:docMk/>
            <pc:sldMk cId="94731745" sldId="337"/>
            <ac:spMk id="2" creationId="{06D3383A-B293-B226-F883-6C25FBB30D29}"/>
          </ac:spMkLst>
        </pc:spChg>
        <pc:spChg chg="mod">
          <ac:chgData name="Dr.P.Ithaya Rani" userId="S::drpithayarani@kluniversity.in::98bb8247-7046-44cd-a673-65ce4aebcbe0" providerId="AD" clId="Web-{5DD99065-289C-46DA-B82E-348137DB3A4F}" dt="2022-06-06T06:04:39.865" v="30" actId="20577"/>
          <ac:spMkLst>
            <pc:docMk/>
            <pc:sldMk cId="94731745" sldId="337"/>
            <ac:spMk id="3" creationId="{E88758D3-70B9-7ED9-0F4E-0AADD0A879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7273-3B06-4F72-AE3D-74E91B38A90A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48222-5495-4AA7-87A1-6FA12CBED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9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8E887-1448-4089-B417-57A3B116442E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30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8E887-1448-4089-B417-57A3B116442E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42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>
            <a:extLst>
              <a:ext uri="{FF2B5EF4-FFF2-40B4-BE49-F238E27FC236}">
                <a16:creationId xmlns="" xmlns:a16="http://schemas.microsoft.com/office/drawing/2014/main" id="{EA3BAE86-F85F-464A-911E-994900DB27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3" name="Rectangle 2">
            <a:extLst>
              <a:ext uri="{FF2B5EF4-FFF2-40B4-BE49-F238E27FC236}">
                <a16:creationId xmlns="" xmlns:a16="http://schemas.microsoft.com/office/drawing/2014/main" id="{70598EDD-273D-431A-92D7-ADA2EE0CA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136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="" xmlns:a16="http://schemas.microsoft.com/office/drawing/2014/main" id="{8250E106-C272-4B62-B33B-0DA80E1E8E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7" name="Rectangle 2">
            <a:extLst>
              <a:ext uri="{FF2B5EF4-FFF2-40B4-BE49-F238E27FC236}">
                <a16:creationId xmlns="" xmlns:a16="http://schemas.microsoft.com/office/drawing/2014/main" id="{1604988B-10B3-44D5-A131-603119A15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979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4638" y="5251450"/>
            <a:ext cx="3514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29817" y="6356351"/>
            <a:ext cx="745093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C67CB8-78BE-417F-924F-7672015CBC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554"/>
          <a:stretch>
            <a:fillRect/>
          </a:stretch>
        </p:blipFill>
        <p:spPr bwMode="auto">
          <a:xfrm>
            <a:off x="8354616" y="-15875"/>
            <a:ext cx="78938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8651" y="6356351"/>
            <a:ext cx="725209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9EFD28-0942-479E-8D59-7B4824984B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75" y="207963"/>
            <a:ext cx="3514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3888" y="6356351"/>
            <a:ext cx="686990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222797-149B-489C-ACA9-928F572FBC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376"/>
          <a:stretch>
            <a:fillRect/>
          </a:stretch>
        </p:blipFill>
        <p:spPr bwMode="auto">
          <a:xfrm>
            <a:off x="8348662" y="0"/>
            <a:ext cx="7953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57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30285"/>
            <a:ext cx="3886200" cy="494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46187"/>
            <a:ext cx="3886200" cy="4930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692944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4D4AF-8949-47DF-B8CC-7699E626773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0759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98190"/>
            <a:ext cx="3868340" cy="4091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0759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98190"/>
            <a:ext cx="3887391" cy="4091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629841" y="6356351"/>
            <a:ext cx="6863953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AF03F0-0072-4269-9097-4366693CA5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9BEFA5-AD62-4D78-9AA8-A643EDFB72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35794" y="6356351"/>
            <a:ext cx="6858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377A47-4751-4BE9-8670-DA391EA066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29841" y="6356351"/>
            <a:ext cx="6863953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0DAE7F-E7C6-44E9-86A5-BA221DFB0D5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29841" y="6356351"/>
            <a:ext cx="6863953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3C5E22-55D5-4E3E-9411-3D57B85C95B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b="77281"/>
          <a:stretch>
            <a:fillRect/>
          </a:stretch>
        </p:blipFill>
        <p:spPr bwMode="auto">
          <a:xfrm>
            <a:off x="8343900" y="1"/>
            <a:ext cx="8001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1454D4-3B7B-4DB1-AA55-C8FC320BF0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b="77281"/>
          <a:stretch>
            <a:fillRect/>
          </a:stretch>
        </p:blipFill>
        <p:spPr bwMode="auto">
          <a:xfrm>
            <a:off x="8343900" y="-58738"/>
            <a:ext cx="8001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6613D-80D3-49A0-B34E-DABC2823523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8345091" y="-1588"/>
            <a:ext cx="798909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28651" y="1238597"/>
            <a:ext cx="78866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3B03AF3F-1D1D-42A0-BD88-344E72030CD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155701"/>
            <a:ext cx="7886700" cy="502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1"/>
            <a:ext cx="6865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6712" y="6356351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istqbexamcertification.com/what-is-waterfall-model-advantages-disadvantages-and-when-to-use-it/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istqbexamcertification.com/what-is-test-design-or-how-to-specify-test-cases/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istqbexamcertification.com/what-is-waterfall-model-advantages-disadvantages-and-when-to-use-it/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istqbexamcertification.com/what-are-the-software-development-life-cycle-phases/" TargetMode="Externa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1000sourcecodes.com/2012/05/software-engineering-concurrent.html" TargetMode="Externa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533400" y="2362200"/>
            <a:ext cx="78867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500" b="1" dirty="0">
                <a:solidFill>
                  <a:srgbClr val="00B050"/>
                </a:solidFill>
                <a:ea typeface="宋体" panose="02010600030101010101" pitchFamily="2" charset="-122"/>
              </a:rPr>
              <a:t>Session -3</a:t>
            </a:r>
          </a:p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dirty="0">
                <a:solidFill>
                  <a:srgbClr val="C00000"/>
                </a:solidFill>
                <a:ea typeface="宋体" panose="02010600030101010101" pitchFamily="2" charset="-122"/>
              </a:rPr>
              <a:t>A Generic Process Model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="" xmlns:a16="http://schemas.microsoft.com/office/drawing/2014/main" id="{45115D5A-DFB1-4DBA-A7F2-12BFEF4DBC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5008" y="30480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Prescriptive  Process models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="" xmlns:a16="http://schemas.microsoft.com/office/drawing/2014/main" id="{555294D8-8207-41DA-9F57-06C939E936F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04800" y="1600200"/>
            <a:ext cx="8229600" cy="4724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</a:p>
          <a:p>
            <a:pPr eaLnBrk="1" hangingPunct="1">
              <a:lnSpc>
                <a:spcPct val="95000"/>
              </a:lnSpc>
              <a:spcBef>
                <a:spcPts val="700"/>
              </a:spcBef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Oldest software lifecycle model &amp; best understood by upper management</a:t>
            </a:r>
            <a:b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700"/>
              </a:spcBef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when requirements are well understood and risk is low</a:t>
            </a:r>
            <a:b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700"/>
              </a:spcBef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 is in a linear fashion (i.e., sequential) </a:t>
            </a:r>
            <a:b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700"/>
              </a:spcBef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often with well-defined adaptations or enhancements to current software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FA90AE9-6CB3-44FB-95EE-8654391024AC}"/>
              </a:ext>
            </a:extLst>
          </p:cNvPr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71F6A8-593C-439C-A86C-1C6AA9BDCCD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572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>
            <a:extLst>
              <a:ext uri="{FF2B5EF4-FFF2-40B4-BE49-F238E27FC236}">
                <a16:creationId xmlns="" xmlns:a16="http://schemas.microsoft.com/office/drawing/2014/main" id="{66EDD9B7-DBB1-4EF3-ADE7-FB662F2F938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8153400" cy="3263900"/>
            <a:chOff x="62" y="494"/>
            <a:chExt cx="5607" cy="1168"/>
          </a:xfrm>
        </p:grpSpPr>
        <p:sp>
          <p:nvSpPr>
            <p:cNvPr id="14357" name="Rectangle 4">
              <a:extLst>
                <a:ext uri="{FF2B5EF4-FFF2-40B4-BE49-F238E27FC236}">
                  <a16:creationId xmlns="" xmlns:a16="http://schemas.microsoft.com/office/drawing/2014/main" id="{7A229993-0222-4199-A8C5-2D017FE37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" y="494"/>
              <a:ext cx="1475" cy="6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Communication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Project initiation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Requirement gathering</a:t>
              </a:r>
            </a:p>
          </p:txBody>
        </p:sp>
        <p:sp>
          <p:nvSpPr>
            <p:cNvPr id="14358" name="Rectangle 5">
              <a:extLst>
                <a:ext uri="{FF2B5EF4-FFF2-40B4-BE49-F238E27FC236}">
                  <a16:creationId xmlns="" xmlns:a16="http://schemas.microsoft.com/office/drawing/2014/main" id="{A752759B-D62E-4909-8BE2-2024C65FF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" y="606"/>
              <a:ext cx="960" cy="72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Planning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Estimating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Scheduling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Tracking</a:t>
              </a:r>
            </a:p>
          </p:txBody>
        </p:sp>
        <p:sp>
          <p:nvSpPr>
            <p:cNvPr id="14359" name="Rectangle 6">
              <a:extLst>
                <a:ext uri="{FF2B5EF4-FFF2-40B4-BE49-F238E27FC236}">
                  <a16:creationId xmlns="" xmlns:a16="http://schemas.microsoft.com/office/drawing/2014/main" id="{EE9A1BD9-5C72-4E54-BB1A-927AF41FB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798"/>
              <a:ext cx="912" cy="6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Modeling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Analysis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Design</a:t>
              </a:r>
            </a:p>
          </p:txBody>
        </p:sp>
        <p:sp>
          <p:nvSpPr>
            <p:cNvPr id="14360" name="Rectangle 7">
              <a:extLst>
                <a:ext uri="{FF2B5EF4-FFF2-40B4-BE49-F238E27FC236}">
                  <a16:creationId xmlns="" xmlns:a16="http://schemas.microsoft.com/office/drawing/2014/main" id="{20B8C931-D5D3-487F-BE4E-68E1A2C93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910"/>
              <a:ext cx="912" cy="6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Construction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Code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Test</a:t>
              </a:r>
            </a:p>
          </p:txBody>
        </p:sp>
        <p:sp>
          <p:nvSpPr>
            <p:cNvPr id="14361" name="Rectangle 8">
              <a:extLst>
                <a:ext uri="{FF2B5EF4-FFF2-40B4-BE49-F238E27FC236}">
                  <a16:creationId xmlns="" xmlns:a16="http://schemas.microsoft.com/office/drawing/2014/main" id="{E77EFBCA-10DD-4E2A-9E1D-5D8955BEF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1022"/>
              <a:ext cx="912" cy="6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Deployment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Delivery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Support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Feedback</a:t>
              </a:r>
            </a:p>
          </p:txBody>
        </p:sp>
        <p:sp>
          <p:nvSpPr>
            <p:cNvPr id="14362" name="Line 9">
              <a:extLst>
                <a:ext uri="{FF2B5EF4-FFF2-40B4-BE49-F238E27FC236}">
                  <a16:creationId xmlns="" xmlns:a16="http://schemas.microsoft.com/office/drawing/2014/main" id="{EFC1A677-E625-490D-BCED-B838CF0D5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67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363" name="Line 12">
              <a:extLst>
                <a:ext uri="{FF2B5EF4-FFF2-40B4-BE49-F238E27FC236}">
                  <a16:creationId xmlns="" xmlns:a16="http://schemas.microsoft.com/office/drawing/2014/main" id="{0C138A06-61A7-44DF-866C-3698DA40DF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4" y="91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364" name="Line 13">
              <a:extLst>
                <a:ext uri="{FF2B5EF4-FFF2-40B4-BE49-F238E27FC236}">
                  <a16:creationId xmlns="" xmlns:a16="http://schemas.microsoft.com/office/drawing/2014/main" id="{33368077-F33B-4E42-89CD-4E9391A88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2" y="1058"/>
              <a:ext cx="12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365" name="Line 14">
              <a:extLst>
                <a:ext uri="{FF2B5EF4-FFF2-40B4-BE49-F238E27FC236}">
                  <a16:creationId xmlns="" xmlns:a16="http://schemas.microsoft.com/office/drawing/2014/main" id="{2534E84E-C102-4056-8DCC-75A14D1AA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184"/>
              <a:ext cx="135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362200" y="162385"/>
            <a:ext cx="396692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4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</a:p>
        </p:txBody>
      </p:sp>
    </p:spTree>
    <p:extLst>
      <p:ext uri="{BB962C8B-B14F-4D97-AF65-F5344CB8AC3E}">
        <p14:creationId xmlns:p14="http://schemas.microsoft.com/office/powerpoint/2010/main" val="369264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="" xmlns:a16="http://schemas.microsoft.com/office/drawing/2014/main" id="{87C9D6B9-465A-4147-BE95-3E7B1A8B445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304800"/>
            <a:ext cx="8108950" cy="61595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800" b="1" dirty="0">
                <a:solidFill>
                  <a:srgbClr val="C00000"/>
                </a:solidFill>
              </a:rPr>
              <a:t>Waterfall Model</a:t>
            </a:r>
            <a:r>
              <a:rPr lang="en-GB" altLang="en-US" sz="2800" dirty="0">
                <a:solidFill>
                  <a:srgbClr val="C00000"/>
                </a:solidFill>
              </a:rPr>
              <a:t>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Times New Roman" panose="02020603050405020304" pitchFamily="18" charset="0"/>
              </a:rPr>
              <a:t>P</a:t>
            </a:r>
            <a:r>
              <a:rPr lang="en-GB" altLang="en-US" sz="2400" u="sng" dirty="0">
                <a:latin typeface="Times New Roman" panose="02020603050405020304" pitchFamily="18" charset="0"/>
              </a:rPr>
              <a:t>roblems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</a:rPr>
              <a:t>Real projects </a:t>
            </a:r>
            <a:r>
              <a:rPr lang="en-GB" altLang="en-US" sz="2400" b="1" dirty="0">
                <a:latin typeface="Times New Roman" panose="02020603050405020304" pitchFamily="18" charset="0"/>
              </a:rPr>
              <a:t>rarely follow </a:t>
            </a:r>
            <a:r>
              <a:rPr lang="en-GB" altLang="en-US" sz="2400" dirty="0">
                <a:latin typeface="Times New Roman" panose="02020603050405020304" pitchFamily="18" charset="0"/>
              </a:rPr>
              <a:t>sequential flow.</a:t>
            </a:r>
          </a:p>
          <a:p>
            <a:pPr algn="just" eaLnBrk="1" hangingPunct="1">
              <a:lnSpc>
                <a:spcPct val="90000"/>
              </a:lnSpc>
            </a:pPr>
            <a:r>
              <a:rPr lang="en-IN" altLang="en-US" sz="2400" dirty="0">
                <a:latin typeface="Times New Roman" panose="02020603050405020304" pitchFamily="18" charset="0"/>
              </a:rPr>
              <a:t>Difficult for customers to state all requirements explicitly and up front</a:t>
            </a:r>
          </a:p>
          <a:p>
            <a:pPr algn="just" eaLnBrk="1" hangingPunct="1">
              <a:lnSpc>
                <a:spcPct val="90000"/>
              </a:lnSpc>
            </a:pPr>
            <a:r>
              <a:rPr lang="en-IN" altLang="en-US" sz="2400" dirty="0">
                <a:latin typeface="Times New Roman" panose="02020603050405020304" pitchFamily="18" charset="0"/>
              </a:rPr>
              <a:t>Requires customer patience because a working version of the program doesn't occur until the final phase</a:t>
            </a:r>
          </a:p>
          <a:p>
            <a:pPr algn="just" eaLnBrk="1" hangingPunct="1">
              <a:lnSpc>
                <a:spcPct val="90000"/>
              </a:lnSpc>
            </a:pPr>
            <a:r>
              <a:rPr lang="en-IN" altLang="en-US" sz="2400" b="1" dirty="0">
                <a:latin typeface="Times New Roman" panose="02020603050405020304" pitchFamily="18" charset="0"/>
              </a:rPr>
              <a:t>Doesn't support iteration</a:t>
            </a:r>
            <a:r>
              <a:rPr lang="en-IN" altLang="en-US" sz="2400" dirty="0">
                <a:latin typeface="Times New Roman" panose="02020603050405020304" pitchFamily="18" charset="0"/>
              </a:rPr>
              <a:t>, so changes can cause confusion and </a:t>
            </a:r>
            <a:r>
              <a:rPr lang="en-GB" altLang="en-US" sz="2400" dirty="0">
                <a:latin typeface="Times New Roman" panose="02020603050405020304" pitchFamily="18" charset="0"/>
              </a:rPr>
              <a:t>Leads to </a:t>
            </a:r>
            <a:r>
              <a:rPr lang="en-GB" altLang="en-US" sz="2400" b="1" dirty="0">
                <a:latin typeface="Times New Roman" panose="02020603050405020304" pitchFamily="18" charset="0"/>
              </a:rPr>
              <a:t>“blocking states</a:t>
            </a:r>
            <a:r>
              <a:rPr lang="en-GB" altLang="en-US" sz="2400" dirty="0">
                <a:latin typeface="Times New Roman" panose="02020603050405020304" pitchFamily="18" charset="0"/>
              </a:rPr>
              <a:t>”.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u="sng" dirty="0">
                <a:latin typeface="Times New Roman" panose="02020603050405020304" pitchFamily="18" charset="0"/>
              </a:rPr>
              <a:t>Useful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</a:rPr>
              <a:t>Where requirements are fixed and is to proceed to completion in a linear manner.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="" xmlns:a16="http://schemas.microsoft.com/office/drawing/2014/main" id="{9816C274-51CF-43D5-B1A9-3340C1460823}"/>
              </a:ext>
            </a:extLst>
          </p:cNvPr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F4699E-3F57-4EDE-B7BE-2777C8F1B36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1359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in Water fall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Real projects rarely follow the sequential flow that the model proposes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It is often difficult for the customer to state all requirements explicitly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customer must have patience. A working version of the program(s) will not be available until late in the project time span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V-Model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1" t="27903" r="33505" b="19313"/>
          <a:stretch/>
        </p:blipFill>
        <p:spPr bwMode="auto">
          <a:xfrm>
            <a:off x="990600" y="1219200"/>
            <a:ext cx="6781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643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V-model provides a way of visualizing how verification and validation actions are applied to earlier engineering work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V- model means Verification and Validation model. Just like the </a:t>
            </a:r>
            <a:r>
              <a:rPr lang="en-US" b="1" dirty="0">
                <a:hlinkClick r:id="rId2" tooltip="What is Waterfall model - advantages, disadvantages and when to use it?"/>
              </a:rPr>
              <a:t>waterfall model</a:t>
            </a:r>
            <a:r>
              <a:rPr lang="en-US" dirty="0"/>
              <a:t>, the V-Shaped life cycle is a sequential path of execution of processes. Each phase must be completed before the next phase begins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V-Model</a:t>
            </a:r>
          </a:p>
        </p:txBody>
      </p:sp>
    </p:spTree>
    <p:extLst>
      <p:ext uri="{BB962C8B-B14F-4D97-AF65-F5344CB8AC3E}">
        <p14:creationId xmlns:p14="http://schemas.microsoft.com/office/powerpoint/2010/main" val="2550698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5701"/>
            <a:ext cx="7886700" cy="547369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Advantages of V-model: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sz="2400" dirty="0"/>
              <a:t>Simple and easy to use.</a:t>
            </a:r>
          </a:p>
          <a:p>
            <a:endParaRPr lang="en-US" sz="2400" dirty="0"/>
          </a:p>
          <a:p>
            <a:r>
              <a:rPr lang="en-US" sz="2400" dirty="0"/>
              <a:t>Testing activities like planning, </a:t>
            </a:r>
            <a:r>
              <a:rPr lang="en-US" sz="2400" b="1" dirty="0">
                <a:hlinkClick r:id="rId2" tooltip="What is Test design?"/>
              </a:rPr>
              <a:t>test designing</a:t>
            </a:r>
            <a:r>
              <a:rPr lang="en-US" sz="2400" dirty="0"/>
              <a:t> happens well before coding. This saves a lot of time. Hence higher chance of success over the waterfall model.</a:t>
            </a:r>
          </a:p>
          <a:p>
            <a:endParaRPr lang="en-US" sz="2400" dirty="0"/>
          </a:p>
          <a:p>
            <a:r>
              <a:rPr lang="en-US" sz="2400" dirty="0"/>
              <a:t>Defects are found at early stage.</a:t>
            </a:r>
          </a:p>
          <a:p>
            <a:endParaRPr lang="en-US" sz="2400" dirty="0"/>
          </a:p>
          <a:p>
            <a:r>
              <a:rPr lang="en-US" sz="2400" dirty="0"/>
              <a:t>Works well for small projects where requirements are easily understood.</a:t>
            </a:r>
          </a:p>
          <a:p>
            <a:endParaRPr lang="en-IN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85800"/>
          </a:xfrm>
        </p:spPr>
        <p:txBody>
          <a:bodyPr/>
          <a:lstStyle/>
          <a:p>
            <a:r>
              <a:rPr lang="en-IN" dirty="0"/>
              <a:t>The V-Model</a:t>
            </a:r>
          </a:p>
        </p:txBody>
      </p:sp>
    </p:spTree>
    <p:extLst>
      <p:ext uri="{BB962C8B-B14F-4D97-AF65-F5344CB8AC3E}">
        <p14:creationId xmlns:p14="http://schemas.microsoft.com/office/powerpoint/2010/main" val="462607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Disadvantages of V-model: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Very rigid and least flexible.</a:t>
            </a:r>
          </a:p>
          <a:p>
            <a:endParaRPr lang="en-US" sz="2400" dirty="0"/>
          </a:p>
          <a:p>
            <a:r>
              <a:rPr lang="en-US" sz="2400" dirty="0"/>
              <a:t>Software is developed during the implementation phase, so no early prototypes of the software are produced.</a:t>
            </a:r>
          </a:p>
          <a:p>
            <a:endParaRPr lang="en-US" sz="2400" dirty="0"/>
          </a:p>
          <a:p>
            <a:r>
              <a:rPr lang="en-US" sz="2400" dirty="0"/>
              <a:t>If any changes happen in midway, then the test documents along with requirement documents has to be updated.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V-Model</a:t>
            </a:r>
          </a:p>
        </p:txBody>
      </p:sp>
    </p:spTree>
    <p:extLst>
      <p:ext uri="{BB962C8B-B14F-4D97-AF65-F5344CB8AC3E}">
        <p14:creationId xmlns:p14="http://schemas.microsoft.com/office/powerpoint/2010/main" val="2441708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When to use the V-model: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The V-shaped model should be used for small to medium sized projects where requirements are clearly defined and fixed.</a:t>
            </a:r>
          </a:p>
          <a:p>
            <a:r>
              <a:rPr lang="en-US" sz="2400" dirty="0"/>
              <a:t>The V-Shaped model should be chosen when ample technical resources are available with needed technical expertise.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685800"/>
          </a:xfrm>
        </p:spPr>
        <p:txBody>
          <a:bodyPr/>
          <a:lstStyle/>
          <a:p>
            <a:r>
              <a:rPr lang="en-IN" dirty="0"/>
              <a:t>The V-Model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A63E2888-1D23-4C09-A2C7-A1D76DC388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Prescriptive Process models-</a:t>
            </a:r>
            <a:r>
              <a:rPr lang="en-GB" altLang="en-US" sz="4000" dirty="0" err="1"/>
              <a:t>Cont</a:t>
            </a:r>
            <a:r>
              <a:rPr lang="en-GB" altLang="en-US" sz="4000" dirty="0"/>
              <a:t>:-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="" xmlns:a16="http://schemas.microsoft.com/office/drawing/2014/main" id="{A1730989-B828-4D26-83B7-AB34A1088AE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85800" y="1143000"/>
            <a:ext cx="7848600" cy="5105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800" b="1" u="sng" dirty="0"/>
              <a:t>Incremental Process Model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</a:rPr>
              <a:t>Combines elements  of linear and parallel process flows.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</a:rPr>
              <a:t>It delivers a series of releases, called increments that provide progressively more functionality for the customer as each is delivered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</a:rPr>
              <a:t>The first increment is often a core product.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</a:rPr>
              <a:t>The plan addresses the modification of the core product to better meet the needs of the customer and the delivery of additional feature and functionality.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</a:rPr>
              <a:t>It focuses on the delivery of an operational product  with each increment.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4A9B3EF-9928-45F2-8E46-F3BB6C63B575}"/>
              </a:ext>
            </a:extLst>
          </p:cNvPr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8EB6D7-9FA3-4BBB-AC71-C1108F86245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4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C1EC9B-64D5-D235-87FF-68907956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Recap for session 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AD6156-38B1-FE10-64DA-197B403A8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cs typeface="Calibri"/>
              </a:rPr>
              <a:t>Software Engineering Definition - IEEE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cs typeface="Calibri"/>
              </a:rPr>
              <a:t>A Layered Technology</a:t>
            </a:r>
            <a:endParaRPr lang="en-US" dirty="0">
              <a:ea typeface="+mn-lt"/>
              <a:cs typeface="+mn-lt"/>
            </a:endParaRPr>
          </a:p>
          <a:p>
            <a:r>
              <a:rPr lang="en-IN" b="1" dirty="0">
                <a:latin typeface="Calibri Light"/>
                <a:cs typeface="Calibri Light"/>
              </a:rPr>
              <a:t>Software Process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Process framework Activities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Umbrella Activities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Software Engineering </a:t>
            </a:r>
            <a:r>
              <a:rPr lang="en-IN" b="1" dirty="0">
                <a:cs typeface="Calibri"/>
              </a:rPr>
              <a:t>Practice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Software Myths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6789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="" xmlns:a16="http://schemas.microsoft.com/office/drawing/2014/main" id="{0CBE4112-5306-48BD-AE22-2E1757E90EB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28600" y="304800"/>
            <a:ext cx="8915400" cy="22860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en-US" b="1" u="sng" dirty="0"/>
              <a:t>Incremental Process Model</a:t>
            </a:r>
            <a:endParaRPr lang="en-GB" altLang="en-US" dirty="0"/>
          </a:p>
          <a:p>
            <a:pPr algn="just" eaLnBrk="1" hangingPunct="1"/>
            <a:r>
              <a:rPr lang="en-GB" altLang="en-US" dirty="0"/>
              <a:t>It is useful when staffing is unavailable for a complete implementation.</a:t>
            </a:r>
          </a:p>
          <a:p>
            <a:pPr algn="just" eaLnBrk="1" hangingPunct="1"/>
            <a:r>
              <a:rPr lang="en-GB" altLang="en-US" dirty="0"/>
              <a:t>Increments can be planned to manage technical risks.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2BA33EC-2974-4AB9-A90F-EFBC9FFA061C}"/>
              </a:ext>
            </a:extLst>
          </p:cNvPr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93E48F-462F-4B50-A999-F00EAC38FD5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2" name="Line 5">
            <a:extLst>
              <a:ext uri="{FF2B5EF4-FFF2-40B4-BE49-F238E27FC236}">
                <a16:creationId xmlns="" xmlns:a16="http://schemas.microsoft.com/office/drawing/2014/main" id="{63E763FD-F3B5-4C87-84B6-67E7FC474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29718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3" name="Line 6">
            <a:extLst>
              <a:ext uri="{FF2B5EF4-FFF2-40B4-BE49-F238E27FC236}">
                <a16:creationId xmlns="" xmlns:a16="http://schemas.microsoft.com/office/drawing/2014/main" id="{8C89289C-9B53-47ED-8F14-A5B78479D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65532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4" name="Text Box 8">
            <a:extLst>
              <a:ext uri="{FF2B5EF4-FFF2-40B4-BE49-F238E27FC236}">
                <a16:creationId xmlns="" xmlns:a16="http://schemas.microsoft.com/office/drawing/2014/main" id="{E18E9837-D14F-41CC-9F80-11DD56961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3181350"/>
            <a:ext cx="458787" cy="365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Software functionality and features</a:t>
            </a:r>
          </a:p>
        </p:txBody>
      </p:sp>
      <p:sp>
        <p:nvSpPr>
          <p:cNvPr id="17415" name="Text Box 9">
            <a:extLst>
              <a:ext uri="{FF2B5EF4-FFF2-40B4-BE49-F238E27FC236}">
                <a16:creationId xmlns="" xmlns:a16="http://schemas.microsoft.com/office/drawing/2014/main" id="{90193B78-1B19-418A-8152-06ED50D50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477000"/>
            <a:ext cx="426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Project calendar Time</a:t>
            </a:r>
          </a:p>
        </p:txBody>
      </p:sp>
      <p:sp>
        <p:nvSpPr>
          <p:cNvPr id="17416" name="Rectangle 10">
            <a:extLst>
              <a:ext uri="{FF2B5EF4-FFF2-40B4-BE49-F238E27FC236}">
                <a16:creationId xmlns="" xmlns:a16="http://schemas.microsoft.com/office/drawing/2014/main" id="{314B7355-B7A4-49F1-A3EE-23B245C71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124200"/>
            <a:ext cx="152400" cy="152400"/>
          </a:xfrm>
          <a:prstGeom prst="rect">
            <a:avLst/>
          </a:prstGeom>
          <a:solidFill>
            <a:srgbClr val="D9EDE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7" name="Rectangle 11">
            <a:extLst>
              <a:ext uri="{FF2B5EF4-FFF2-40B4-BE49-F238E27FC236}">
                <a16:creationId xmlns="" xmlns:a16="http://schemas.microsoft.com/office/drawing/2014/main" id="{B82F69E5-6219-4113-8FB6-D7B03955D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352800"/>
            <a:ext cx="152400" cy="152400"/>
          </a:xfrm>
          <a:prstGeom prst="rect">
            <a:avLst/>
          </a:prstGeom>
          <a:solidFill>
            <a:srgbClr val="BBDF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8" name="Rectangle 12">
            <a:extLst>
              <a:ext uri="{FF2B5EF4-FFF2-40B4-BE49-F238E27FC236}">
                <a16:creationId xmlns="" xmlns:a16="http://schemas.microsoft.com/office/drawing/2014/main" id="{9DE4DE6C-DA67-465A-B9C2-8A390C2D2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581400"/>
            <a:ext cx="152400" cy="152400"/>
          </a:xfrm>
          <a:prstGeom prst="rect">
            <a:avLst/>
          </a:prstGeom>
          <a:solidFill>
            <a:srgbClr val="93CBD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9" name="Rectangle 13">
            <a:extLst>
              <a:ext uri="{FF2B5EF4-FFF2-40B4-BE49-F238E27FC236}">
                <a16:creationId xmlns="" xmlns:a16="http://schemas.microsoft.com/office/drawing/2014/main" id="{5554B845-4A0F-4EEB-835E-06DD54340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10000"/>
            <a:ext cx="152400" cy="152400"/>
          </a:xfrm>
          <a:prstGeom prst="rect">
            <a:avLst/>
          </a:prstGeom>
          <a:solidFill>
            <a:srgbClr val="60B3B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20" name="Rectangle 14">
            <a:extLst>
              <a:ext uri="{FF2B5EF4-FFF2-40B4-BE49-F238E27FC236}">
                <a16:creationId xmlns="" xmlns:a16="http://schemas.microsoft.com/office/drawing/2014/main" id="{E2FAC849-7FDF-419D-AEFA-EB5F2F19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038600"/>
            <a:ext cx="152400" cy="152400"/>
          </a:xfrm>
          <a:prstGeom prst="rect">
            <a:avLst/>
          </a:prstGeom>
          <a:solidFill>
            <a:srgbClr val="469FA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21" name="Text Box 15">
            <a:extLst>
              <a:ext uri="{FF2B5EF4-FFF2-40B4-BE49-F238E27FC236}">
                <a16:creationId xmlns="" xmlns:a16="http://schemas.microsoft.com/office/drawing/2014/main" id="{08179411-2E80-4CB1-AC80-8624F7F77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663" y="3014663"/>
            <a:ext cx="1981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Communication</a:t>
            </a:r>
          </a:p>
        </p:txBody>
      </p:sp>
      <p:sp>
        <p:nvSpPr>
          <p:cNvPr id="17422" name="Text Box 16">
            <a:extLst>
              <a:ext uri="{FF2B5EF4-FFF2-40B4-BE49-F238E27FC236}">
                <a16:creationId xmlns="" xmlns:a16="http://schemas.microsoft.com/office/drawing/2014/main" id="{D502A472-637E-439A-9AE0-9719E9F23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3252788"/>
            <a:ext cx="1981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Planning</a:t>
            </a:r>
          </a:p>
        </p:txBody>
      </p:sp>
      <p:sp>
        <p:nvSpPr>
          <p:cNvPr id="17423" name="Text Box 17">
            <a:extLst>
              <a:ext uri="{FF2B5EF4-FFF2-40B4-BE49-F238E27FC236}">
                <a16:creationId xmlns="" xmlns:a16="http://schemas.microsoft.com/office/drawing/2014/main" id="{7F00226C-B9BA-4F8D-A549-7B0BCEB1C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3470275"/>
            <a:ext cx="365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Modeling (analysis, design)</a:t>
            </a:r>
          </a:p>
        </p:txBody>
      </p:sp>
      <p:sp>
        <p:nvSpPr>
          <p:cNvPr id="17424" name="Text Box 18">
            <a:extLst>
              <a:ext uri="{FF2B5EF4-FFF2-40B4-BE49-F238E27FC236}">
                <a16:creationId xmlns="" xmlns:a16="http://schemas.microsoft.com/office/drawing/2014/main" id="{1B27ABA4-5AF1-4069-BE35-39BD0D082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3722688"/>
            <a:ext cx="297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Construction (code, test)</a:t>
            </a:r>
          </a:p>
        </p:txBody>
      </p:sp>
      <p:sp>
        <p:nvSpPr>
          <p:cNvPr id="17425" name="Text Box 19">
            <a:extLst>
              <a:ext uri="{FF2B5EF4-FFF2-40B4-BE49-F238E27FC236}">
                <a16:creationId xmlns="" xmlns:a16="http://schemas.microsoft.com/office/drawing/2014/main" id="{9BB5D88E-D6A3-4108-9CF0-38049659B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7175" y="3975100"/>
            <a:ext cx="358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Deployment ( delivery, feedback)</a:t>
            </a:r>
          </a:p>
        </p:txBody>
      </p:sp>
      <p:sp>
        <p:nvSpPr>
          <p:cNvPr id="17426" name="Rectangle 20">
            <a:extLst>
              <a:ext uri="{FF2B5EF4-FFF2-40B4-BE49-F238E27FC236}">
                <a16:creationId xmlns="" xmlns:a16="http://schemas.microsoft.com/office/drawing/2014/main" id="{605260F6-5ED9-4CAD-A80F-8F184D31A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5715000"/>
            <a:ext cx="228600" cy="152400"/>
          </a:xfrm>
          <a:prstGeom prst="rect">
            <a:avLst/>
          </a:prstGeom>
          <a:solidFill>
            <a:srgbClr val="D9EDE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27" name="Rectangle 21">
            <a:extLst>
              <a:ext uri="{FF2B5EF4-FFF2-40B4-BE49-F238E27FC236}">
                <a16:creationId xmlns="" xmlns:a16="http://schemas.microsoft.com/office/drawing/2014/main" id="{A1EDA760-CBCC-4A7C-A87E-4FFEB4361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5791200"/>
            <a:ext cx="228600" cy="152400"/>
          </a:xfrm>
          <a:prstGeom prst="rect">
            <a:avLst/>
          </a:prstGeom>
          <a:solidFill>
            <a:srgbClr val="BBDF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28" name="Rectangle 22">
            <a:extLst>
              <a:ext uri="{FF2B5EF4-FFF2-40B4-BE49-F238E27FC236}">
                <a16:creationId xmlns="" xmlns:a16="http://schemas.microsoft.com/office/drawing/2014/main" id="{07357BCA-2E22-49C9-B2B1-4BC94B355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988" y="5867400"/>
            <a:ext cx="228600" cy="152400"/>
          </a:xfrm>
          <a:prstGeom prst="rect">
            <a:avLst/>
          </a:prstGeom>
          <a:solidFill>
            <a:srgbClr val="93CBD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29" name="Rectangle 23">
            <a:extLst>
              <a:ext uri="{FF2B5EF4-FFF2-40B4-BE49-F238E27FC236}">
                <a16:creationId xmlns="" xmlns:a16="http://schemas.microsoft.com/office/drawing/2014/main" id="{76B189C9-A8AC-42CB-AADE-B9F0D371D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5943600"/>
            <a:ext cx="228600" cy="152400"/>
          </a:xfrm>
          <a:prstGeom prst="rect">
            <a:avLst/>
          </a:prstGeom>
          <a:solidFill>
            <a:srgbClr val="60B3B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30" name="Rectangle 24">
            <a:extLst>
              <a:ext uri="{FF2B5EF4-FFF2-40B4-BE49-F238E27FC236}">
                <a16:creationId xmlns="" xmlns:a16="http://schemas.microsoft.com/office/drawing/2014/main" id="{47818C28-84EF-4800-9874-6903B4AAC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88" y="6019800"/>
            <a:ext cx="228600" cy="152400"/>
          </a:xfrm>
          <a:prstGeom prst="rect">
            <a:avLst/>
          </a:prstGeom>
          <a:solidFill>
            <a:srgbClr val="469FA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31" name="Rectangle 25">
            <a:extLst>
              <a:ext uri="{FF2B5EF4-FFF2-40B4-BE49-F238E27FC236}">
                <a16:creationId xmlns="" xmlns:a16="http://schemas.microsoft.com/office/drawing/2014/main" id="{A1B32CF4-D780-4B0B-AB18-23AFE9FBA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05400"/>
            <a:ext cx="228600" cy="152400"/>
          </a:xfrm>
          <a:prstGeom prst="rect">
            <a:avLst/>
          </a:prstGeom>
          <a:solidFill>
            <a:srgbClr val="D9EDE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32" name="Rectangle 26">
            <a:extLst>
              <a:ext uri="{FF2B5EF4-FFF2-40B4-BE49-F238E27FC236}">
                <a16:creationId xmlns="" xmlns:a16="http://schemas.microsoft.com/office/drawing/2014/main" id="{2CEC83F8-4747-47DB-AC0D-0FF7DE7B0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181600"/>
            <a:ext cx="228600" cy="152400"/>
          </a:xfrm>
          <a:prstGeom prst="rect">
            <a:avLst/>
          </a:prstGeom>
          <a:solidFill>
            <a:srgbClr val="BBDF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33" name="Rectangle 27">
            <a:extLst>
              <a:ext uri="{FF2B5EF4-FFF2-40B4-BE49-F238E27FC236}">
                <a16:creationId xmlns="" xmlns:a16="http://schemas.microsoft.com/office/drawing/2014/main" id="{0E77EA2D-9653-45A2-81A5-E64ECEF18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257800"/>
            <a:ext cx="228600" cy="152400"/>
          </a:xfrm>
          <a:prstGeom prst="rect">
            <a:avLst/>
          </a:prstGeom>
          <a:solidFill>
            <a:srgbClr val="93CBD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34" name="Rectangle 28">
            <a:extLst>
              <a:ext uri="{FF2B5EF4-FFF2-40B4-BE49-F238E27FC236}">
                <a16:creationId xmlns="" xmlns:a16="http://schemas.microsoft.com/office/drawing/2014/main" id="{04F6A158-34A5-4A9A-9508-807387959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334000"/>
            <a:ext cx="228600" cy="152400"/>
          </a:xfrm>
          <a:prstGeom prst="rect">
            <a:avLst/>
          </a:prstGeom>
          <a:solidFill>
            <a:srgbClr val="60B3B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35" name="Rectangle 29">
            <a:extLst>
              <a:ext uri="{FF2B5EF4-FFF2-40B4-BE49-F238E27FC236}">
                <a16:creationId xmlns="" xmlns:a16="http://schemas.microsoft.com/office/drawing/2014/main" id="{203E8429-6F07-4617-9DE9-FB92549A5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410200"/>
            <a:ext cx="228600" cy="152400"/>
          </a:xfrm>
          <a:prstGeom prst="rect">
            <a:avLst/>
          </a:prstGeom>
          <a:solidFill>
            <a:srgbClr val="469FA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36" name="Rectangle 30">
            <a:extLst>
              <a:ext uri="{FF2B5EF4-FFF2-40B4-BE49-F238E27FC236}">
                <a16:creationId xmlns="" xmlns:a16="http://schemas.microsoft.com/office/drawing/2014/main" id="{82774F5E-1C58-404B-91BD-00639728A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267200"/>
            <a:ext cx="228600" cy="152400"/>
          </a:xfrm>
          <a:prstGeom prst="rect">
            <a:avLst/>
          </a:prstGeom>
          <a:solidFill>
            <a:srgbClr val="D9EDE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37" name="Rectangle 31">
            <a:extLst>
              <a:ext uri="{FF2B5EF4-FFF2-40B4-BE49-F238E27FC236}">
                <a16:creationId xmlns="" xmlns:a16="http://schemas.microsoft.com/office/drawing/2014/main" id="{E48A3E34-0DFF-4194-8278-398AE4EC0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343400"/>
            <a:ext cx="228600" cy="152400"/>
          </a:xfrm>
          <a:prstGeom prst="rect">
            <a:avLst/>
          </a:prstGeom>
          <a:solidFill>
            <a:srgbClr val="BBDFE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38" name="Rectangle 32">
            <a:extLst>
              <a:ext uri="{FF2B5EF4-FFF2-40B4-BE49-F238E27FC236}">
                <a16:creationId xmlns="" xmlns:a16="http://schemas.microsoft.com/office/drawing/2014/main" id="{557199F8-FFF2-4CBB-B0AB-252C2A854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419600"/>
            <a:ext cx="228600" cy="152400"/>
          </a:xfrm>
          <a:prstGeom prst="rect">
            <a:avLst/>
          </a:prstGeom>
          <a:solidFill>
            <a:srgbClr val="93CBD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39" name="Rectangle 33">
            <a:extLst>
              <a:ext uri="{FF2B5EF4-FFF2-40B4-BE49-F238E27FC236}">
                <a16:creationId xmlns="" xmlns:a16="http://schemas.microsoft.com/office/drawing/2014/main" id="{38FD9082-A9A7-4E86-87F5-E8DA6E335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95800"/>
            <a:ext cx="228600" cy="152400"/>
          </a:xfrm>
          <a:prstGeom prst="rect">
            <a:avLst/>
          </a:prstGeom>
          <a:solidFill>
            <a:srgbClr val="60B3B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40" name="Rectangle 34">
            <a:extLst>
              <a:ext uri="{FF2B5EF4-FFF2-40B4-BE49-F238E27FC236}">
                <a16:creationId xmlns="" xmlns:a16="http://schemas.microsoft.com/office/drawing/2014/main" id="{131298FF-1FDC-4154-82C1-855862A73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0"/>
            <a:ext cx="228600" cy="152400"/>
          </a:xfrm>
          <a:prstGeom prst="rect">
            <a:avLst/>
          </a:prstGeom>
          <a:solidFill>
            <a:srgbClr val="469FA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41" name="Oval 35">
            <a:extLst>
              <a:ext uri="{FF2B5EF4-FFF2-40B4-BE49-F238E27FC236}">
                <a16:creationId xmlns="" xmlns:a16="http://schemas.microsoft.com/office/drawing/2014/main" id="{5AC046D3-83D1-4685-8D42-DB78E9BFE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105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42" name="Oval 36">
            <a:extLst>
              <a:ext uri="{FF2B5EF4-FFF2-40B4-BE49-F238E27FC236}">
                <a16:creationId xmlns="" xmlns:a16="http://schemas.microsoft.com/office/drawing/2014/main" id="{71A4E372-B715-4A10-9CFD-CBD600A4F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43" name="Oval 37">
            <a:extLst>
              <a:ext uri="{FF2B5EF4-FFF2-40B4-BE49-F238E27FC236}">
                <a16:creationId xmlns="" xmlns:a16="http://schemas.microsoft.com/office/drawing/2014/main" id="{D38CA38A-4C5C-4606-AACB-F886F40D4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44" name="Text Box 38">
            <a:extLst>
              <a:ext uri="{FF2B5EF4-FFF2-40B4-BE49-F238E27FC236}">
                <a16:creationId xmlns="" xmlns:a16="http://schemas.microsoft.com/office/drawing/2014/main" id="{A2C0FE48-F3A9-41F0-A85D-156C34BB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6172200"/>
            <a:ext cx="312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Delivery of 1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Increment</a:t>
            </a:r>
          </a:p>
        </p:txBody>
      </p:sp>
      <p:sp>
        <p:nvSpPr>
          <p:cNvPr id="37" name="Text Box 38">
            <a:extLst>
              <a:ext uri="{FF2B5EF4-FFF2-40B4-BE49-F238E27FC236}">
                <a16:creationId xmlns="" xmlns:a16="http://schemas.microsoft.com/office/drawing/2014/main" id="{A2C0FE48-F3A9-41F0-A85D-156C34BB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562600"/>
            <a:ext cx="312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Delivery of </a:t>
            </a:r>
            <a:r>
              <a:rPr lang="en-US" altLang="en-US" dirty="0">
                <a:solidFill>
                  <a:srgbClr val="000000"/>
                </a:solidFill>
              </a:rPr>
              <a:t>2</a:t>
            </a:r>
            <a:r>
              <a:rPr lang="en-US" altLang="en-US" baseline="30000" dirty="0">
                <a:solidFill>
                  <a:srgbClr val="000000"/>
                </a:solidFill>
              </a:rPr>
              <a:t>nd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Increment</a:t>
            </a:r>
          </a:p>
        </p:txBody>
      </p:sp>
      <p:sp>
        <p:nvSpPr>
          <p:cNvPr id="38" name="Text Box 38">
            <a:extLst>
              <a:ext uri="{FF2B5EF4-FFF2-40B4-BE49-F238E27FC236}">
                <a16:creationId xmlns="" xmlns:a16="http://schemas.microsoft.com/office/drawing/2014/main" id="{A2C0FE48-F3A9-41F0-A85D-156C34BB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800600"/>
            <a:ext cx="312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Delivery </a:t>
            </a:r>
            <a:r>
              <a:rPr lang="en-US" altLang="en-US" dirty="0">
                <a:solidFill>
                  <a:srgbClr val="000000"/>
                </a:solidFill>
              </a:rPr>
              <a:t>of n</a:t>
            </a:r>
            <a:r>
              <a:rPr lang="en-US" altLang="en-US" baseline="30000" dirty="0">
                <a:solidFill>
                  <a:srgbClr val="000000"/>
                </a:solidFill>
              </a:rPr>
              <a:t>th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Increment</a:t>
            </a:r>
          </a:p>
        </p:txBody>
      </p:sp>
    </p:spTree>
    <p:extLst>
      <p:ext uri="{BB962C8B-B14F-4D97-AF65-F5344CB8AC3E}">
        <p14:creationId xmlns:p14="http://schemas.microsoft.com/office/powerpoint/2010/main" val="910739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u="sng" dirty="0"/>
              <a:t>Incremental Process Model</a:t>
            </a:r>
            <a:br>
              <a:rPr lang="en-GB" altLang="en-US" b="1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Advantages of Incremental model:</a:t>
            </a:r>
            <a:endParaRPr lang="en-US" dirty="0"/>
          </a:p>
          <a:p>
            <a:pPr algn="just"/>
            <a:r>
              <a:rPr lang="en-US" dirty="0"/>
              <a:t>Generates working software quickly and early during the software life cycle.</a:t>
            </a:r>
          </a:p>
          <a:p>
            <a:pPr algn="just"/>
            <a:r>
              <a:rPr lang="en-US" dirty="0"/>
              <a:t>This model is more flexible – less costly to change scope and requirements.</a:t>
            </a:r>
          </a:p>
          <a:p>
            <a:pPr algn="just"/>
            <a:r>
              <a:rPr lang="en-US" dirty="0"/>
              <a:t>It is easier to test and debug during a smaller iteration.</a:t>
            </a:r>
          </a:p>
          <a:p>
            <a:pPr algn="just"/>
            <a:r>
              <a:rPr lang="en-US" dirty="0"/>
              <a:t>In this model customer can respond to each built.</a:t>
            </a:r>
          </a:p>
          <a:p>
            <a:pPr algn="just"/>
            <a:r>
              <a:rPr lang="en-US" dirty="0"/>
              <a:t>Lowers initial delivery cost.</a:t>
            </a:r>
          </a:p>
          <a:p>
            <a:pPr algn="just"/>
            <a:r>
              <a:rPr lang="en-US" dirty="0"/>
              <a:t>Easier to manage risk because risky pieces are identified and handled during it’d iteration.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u="sng" dirty="0"/>
              <a:t>Incremental Process Model</a:t>
            </a:r>
            <a:br>
              <a:rPr lang="en-GB" altLang="en-US" b="1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Disadvantages of Incremental model:</a:t>
            </a:r>
            <a:endParaRPr lang="en-US" dirty="0"/>
          </a:p>
          <a:p>
            <a:pPr algn="just"/>
            <a:r>
              <a:rPr lang="en-US" dirty="0"/>
              <a:t>Needs good planning and design.</a:t>
            </a:r>
          </a:p>
          <a:p>
            <a:pPr algn="just"/>
            <a:r>
              <a:rPr lang="en-US" dirty="0"/>
              <a:t>Needs a clear and complete definition of the whole system before it can be broken down and built incrementally.</a:t>
            </a:r>
          </a:p>
          <a:p>
            <a:pPr algn="just"/>
            <a:r>
              <a:rPr lang="en-US" dirty="0"/>
              <a:t>Total cost is higher than </a:t>
            </a:r>
            <a:r>
              <a:rPr lang="en-US" b="1" dirty="0">
                <a:hlinkClick r:id="rId2" tooltip="What is Waterfall model- advantages, disadvantages and when to use it?"/>
              </a:rPr>
              <a:t>waterfall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u="sng" dirty="0"/>
              <a:t>Incremental Process Model</a:t>
            </a:r>
            <a:br>
              <a:rPr lang="en-GB" altLang="en-US" b="1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When to use the Incremental model:</a:t>
            </a:r>
            <a:endParaRPr lang="en-US" dirty="0"/>
          </a:p>
          <a:p>
            <a:pPr algn="just"/>
            <a:r>
              <a:rPr lang="en-US" dirty="0"/>
              <a:t>This model can be used when the requirements of the complete system are clearly defined and understood.</a:t>
            </a:r>
          </a:p>
          <a:p>
            <a:pPr algn="just"/>
            <a:r>
              <a:rPr lang="en-US" dirty="0"/>
              <a:t>Major requirements must be defined; however, some details can evolve with time.</a:t>
            </a:r>
          </a:p>
          <a:p>
            <a:pPr algn="just"/>
            <a:r>
              <a:rPr lang="en-US" dirty="0"/>
              <a:t>There is a need to get a product to the market early.</a:t>
            </a:r>
          </a:p>
          <a:p>
            <a:pPr algn="just"/>
            <a:r>
              <a:rPr lang="en-US" dirty="0"/>
              <a:t>A new technology is being used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="" xmlns:a16="http://schemas.microsoft.com/office/drawing/2014/main" id="{CCF18CDD-F833-4FCC-91E0-5E0E96454A1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70586" y="919162"/>
            <a:ext cx="8610600" cy="58023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Process Model</a:t>
            </a:r>
            <a:endParaRPr lang="en-GB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Software, like Complex systems evolve over a period of time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-Business and product requirements  often change as development proceeds.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 tight market deadlines make completion of a comprehensive software product impossible, but a limited version must be introduced to meet competitive or business pressure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 a set of core product or system requirements is well understood, but the details of product or system extensions have yet to be defined.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models are iterative.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Process Model produce an increasingly more complete version of the software with each iteration.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Specification, development and validation are interleaved.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="" xmlns:a16="http://schemas.microsoft.com/office/drawing/2014/main" id="{DC91BFE9-F56A-4C72-B775-7077AF0A6747}"/>
              </a:ext>
            </a:extLst>
          </p:cNvPr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96D70C-3B54-45CE-8D73-2F202212433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2933"/>
            <a:ext cx="8305800" cy="866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314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="" xmlns:a16="http://schemas.microsoft.com/office/drawing/2014/main" id="{06A909DA-100E-4035-8CD1-624128AB77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GB" altLang="en-US" sz="4000" dirty="0"/>
              <a:t>Prescriptive  Process models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="" xmlns:a16="http://schemas.microsoft.com/office/drawing/2014/main" id="{EB7DDE5D-4EAC-4049-9BA6-E01DA8ECE30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95375" y="1676400"/>
            <a:ext cx="8048625" cy="41306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b="1" u="sng" dirty="0"/>
              <a:t>Two types Evolutionary Process Model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b="1" u="sng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dirty="0"/>
          </a:p>
          <a:p>
            <a:pPr eaLnBrk="1" hangingPunct="1"/>
            <a:r>
              <a:rPr lang="en-GB" altLang="en-US" dirty="0"/>
              <a:t>Prototyping</a:t>
            </a:r>
          </a:p>
          <a:p>
            <a:pPr eaLnBrk="1" hangingPunct="1"/>
            <a:r>
              <a:rPr lang="en-GB" altLang="en-US" dirty="0"/>
              <a:t>Spiral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4BD3ABA-1F00-4B77-BDAD-20A273AEC9E1}"/>
              </a:ext>
            </a:extLst>
          </p:cNvPr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A3C0F5-F345-4128-A0D3-47242AAA249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338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="" xmlns:a16="http://schemas.microsoft.com/office/drawing/2014/main" id="{04B36BFE-4966-4872-8789-F66B48B667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4000" b="1" u="sng" dirty="0"/>
              <a:t>Evolutionary Process Model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="" xmlns:a16="http://schemas.microsoft.com/office/drawing/2014/main" id="{2C38A479-5041-4F4D-A15E-A4C2F05D7F4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95375" y="1676400"/>
            <a:ext cx="8048625" cy="41306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1. Prototyping</a:t>
            </a:r>
          </a:p>
          <a:p>
            <a:pPr eaLnBrk="1" hangingPunct="1"/>
            <a:r>
              <a:rPr lang="en-GB" altLang="en-US" sz="2400" dirty="0">
                <a:latin typeface="Times New Roman" panose="02020603050405020304" pitchFamily="18" charset="0"/>
              </a:rPr>
              <a:t>It assists you and stakeholders to better understand what is to built when requirements are fuzzy. </a:t>
            </a:r>
          </a:p>
          <a:p>
            <a:pPr eaLnBrk="1" hangingPunct="1"/>
            <a:r>
              <a:rPr lang="en-GB" altLang="en-US" sz="2400" dirty="0">
                <a:latin typeface="Times New Roman" panose="02020603050405020304" pitchFamily="18" charset="0"/>
              </a:rPr>
              <a:t>Prototyping paradigm </a:t>
            </a:r>
          </a:p>
          <a:p>
            <a:pPr eaLnBrk="1" hangingPunct="1"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</a:rPr>
              <a:t>        -begins with communication.</a:t>
            </a:r>
          </a:p>
          <a:p>
            <a:pPr eaLnBrk="1" hangingPunct="1"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</a:rPr>
              <a:t>         - planned quickly and modelling occurs</a:t>
            </a:r>
          </a:p>
          <a:p>
            <a:pPr eaLnBrk="1" hangingPunct="1"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</a:rPr>
              <a:t>         - quick design focuses on a representation of those aspects of the software that will be visible to end users.</a:t>
            </a:r>
            <a:endParaRPr lang="en-GB" altLang="en-US" sz="2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GB" altLang="en-US" sz="2400" dirty="0">
                <a:latin typeface="Times New Roman" panose="02020603050405020304" pitchFamily="18" charset="0"/>
              </a:rPr>
              <a:t>It serves as a mechanism for identifying software requirements.</a:t>
            </a:r>
          </a:p>
          <a:p>
            <a:pPr eaLnBrk="1" hangingPunct="1"/>
            <a:endParaRPr lang="en-GB" altLang="en-US" sz="2400" dirty="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</a:rPr>
              <a:t>         </a:t>
            </a:r>
          </a:p>
          <a:p>
            <a:pPr eaLnBrk="1" hangingPunct="1">
              <a:buFontTx/>
              <a:buNone/>
            </a:pPr>
            <a:endParaRPr lang="en-GB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E57F95F-E4D9-4AE1-BF67-BFD1DFE151F4}"/>
              </a:ext>
            </a:extLst>
          </p:cNvPr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A7E4BA-0D7C-473E-8D1D-0F2B0B5C986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041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="" xmlns:a16="http://schemas.microsoft.com/office/drawing/2014/main" id="{D7E059AF-59C2-4233-A51D-45CC7CECF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83DD4D7-AEE1-4171-913A-DE9ED872EABC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357058A8-57B2-4AB6-8582-4D03F04CB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2863"/>
            <a:ext cx="7772400" cy="13620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/>
              <a:t>Prototyping Model(</a:t>
            </a:r>
            <a:r>
              <a:rPr lang="en-GB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  <a:r>
              <a:rPr lang="en-GB" b="1" dirty="0"/>
              <a:t>)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="" xmlns:a16="http://schemas.microsoft.com/office/drawing/2014/main" id="{1EAAE4FD-E112-462F-AC95-E585A8280DC7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667000"/>
            <a:ext cx="1827213" cy="455613"/>
            <a:chOff x="960" y="1680"/>
            <a:chExt cx="1151" cy="287"/>
          </a:xfrm>
        </p:grpSpPr>
        <p:sp>
          <p:nvSpPr>
            <p:cNvPr id="21528" name="AutoShape 4">
              <a:extLst>
                <a:ext uri="{FF2B5EF4-FFF2-40B4-BE49-F238E27FC236}">
                  <a16:creationId xmlns="" xmlns:a16="http://schemas.microsoft.com/office/drawing/2014/main" id="{2EDA12A1-6327-416A-A5CB-3109F719F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1152" cy="288"/>
            </a:xfrm>
            <a:prstGeom prst="roundRect">
              <a:avLst>
                <a:gd name="adj" fmla="val 347"/>
              </a:avLst>
            </a:prstGeom>
            <a:solidFill>
              <a:srgbClr val="FF99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529" name="AutoShape 5">
              <a:extLst>
                <a:ext uri="{FF2B5EF4-FFF2-40B4-BE49-F238E27FC236}">
                  <a16:creationId xmlns="" xmlns:a16="http://schemas.microsoft.com/office/drawing/2014/main" id="{BBE39093-9972-4B45-A759-CA9498794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1152" cy="288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1800" b="0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Communication</a:t>
              </a:r>
            </a:p>
          </p:txBody>
        </p:sp>
      </p:grpSp>
      <p:grpSp>
        <p:nvGrpSpPr>
          <p:cNvPr id="3" name="Group 6">
            <a:extLst>
              <a:ext uri="{FF2B5EF4-FFF2-40B4-BE49-F238E27FC236}">
                <a16:creationId xmlns="" xmlns:a16="http://schemas.microsoft.com/office/drawing/2014/main" id="{01E8E1D6-8346-4B95-86B0-31BFCD673C7E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905000"/>
            <a:ext cx="1522413" cy="533400"/>
            <a:chOff x="3072" y="1200"/>
            <a:chExt cx="959" cy="287"/>
          </a:xfrm>
        </p:grpSpPr>
        <p:sp>
          <p:nvSpPr>
            <p:cNvPr id="21526" name="AutoShape 7">
              <a:extLst>
                <a:ext uri="{FF2B5EF4-FFF2-40B4-BE49-F238E27FC236}">
                  <a16:creationId xmlns="" xmlns:a16="http://schemas.microsoft.com/office/drawing/2014/main" id="{7212EBB9-7AC2-432D-AE3F-061B358BD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200"/>
              <a:ext cx="960" cy="288"/>
            </a:xfrm>
            <a:prstGeom prst="roundRect">
              <a:avLst>
                <a:gd name="adj" fmla="val 347"/>
              </a:avLst>
            </a:prstGeom>
            <a:solidFill>
              <a:srgbClr val="FFCC99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527" name="AutoShape 8">
              <a:extLst>
                <a:ext uri="{FF2B5EF4-FFF2-40B4-BE49-F238E27FC236}">
                  <a16:creationId xmlns="" xmlns:a16="http://schemas.microsoft.com/office/drawing/2014/main" id="{4ADAAF9C-DEDE-40BA-9CB2-515C77E1A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200"/>
              <a:ext cx="960" cy="288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1800" b="0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Quick Planning</a:t>
              </a:r>
            </a:p>
          </p:txBody>
        </p:sp>
      </p:grpSp>
      <p:grpSp>
        <p:nvGrpSpPr>
          <p:cNvPr id="4" name="Group 9">
            <a:extLst>
              <a:ext uri="{FF2B5EF4-FFF2-40B4-BE49-F238E27FC236}">
                <a16:creationId xmlns="" xmlns:a16="http://schemas.microsoft.com/office/drawing/2014/main" id="{4D8EF1EC-4504-487C-AD26-7C72840057D0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3886200"/>
            <a:ext cx="1446213" cy="608013"/>
            <a:chOff x="4224" y="2448"/>
            <a:chExt cx="911" cy="383"/>
          </a:xfrm>
        </p:grpSpPr>
        <p:sp>
          <p:nvSpPr>
            <p:cNvPr id="21524" name="AutoShape 10">
              <a:extLst>
                <a:ext uri="{FF2B5EF4-FFF2-40B4-BE49-F238E27FC236}">
                  <a16:creationId xmlns="" xmlns:a16="http://schemas.microsoft.com/office/drawing/2014/main" id="{BCC6E691-0FC8-4B53-8191-5180EBF09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448"/>
              <a:ext cx="912" cy="384"/>
            </a:xfrm>
            <a:prstGeom prst="roundRect">
              <a:avLst>
                <a:gd name="adj" fmla="val 259"/>
              </a:avLst>
            </a:prstGeom>
            <a:solidFill>
              <a:srgbClr val="FFFF99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525" name="AutoShape 11">
              <a:extLst>
                <a:ext uri="{FF2B5EF4-FFF2-40B4-BE49-F238E27FC236}">
                  <a16:creationId xmlns="" xmlns:a16="http://schemas.microsoft.com/office/drawing/2014/main" id="{12CB9A18-D263-4888-8E23-8AE95229E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448"/>
              <a:ext cx="912" cy="384"/>
            </a:xfrm>
            <a:prstGeom prst="roundRect">
              <a:avLst>
                <a:gd name="adj" fmla="val 25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1800" b="0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Modeling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Quick Design</a:t>
              </a:r>
            </a:p>
          </p:txBody>
        </p:sp>
      </p:grpSp>
      <p:grpSp>
        <p:nvGrpSpPr>
          <p:cNvPr id="5" name="Group 12">
            <a:extLst>
              <a:ext uri="{FF2B5EF4-FFF2-40B4-BE49-F238E27FC236}">
                <a16:creationId xmlns="" xmlns:a16="http://schemas.microsoft.com/office/drawing/2014/main" id="{C4A818F5-6DE9-4859-AB5A-EEFFD426FD17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5486400"/>
            <a:ext cx="1522413" cy="684213"/>
            <a:chOff x="2736" y="3456"/>
            <a:chExt cx="959" cy="431"/>
          </a:xfrm>
        </p:grpSpPr>
        <p:sp>
          <p:nvSpPr>
            <p:cNvPr id="21522" name="AutoShape 13">
              <a:extLst>
                <a:ext uri="{FF2B5EF4-FFF2-40B4-BE49-F238E27FC236}">
                  <a16:creationId xmlns="" xmlns:a16="http://schemas.microsoft.com/office/drawing/2014/main" id="{423D15D4-D393-4182-851C-E599F3495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456"/>
              <a:ext cx="960" cy="432"/>
            </a:xfrm>
            <a:prstGeom prst="roundRect">
              <a:avLst>
                <a:gd name="adj" fmla="val 231"/>
              </a:avLst>
            </a:prstGeom>
            <a:solidFill>
              <a:srgbClr val="CC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523" name="AutoShape 14">
              <a:extLst>
                <a:ext uri="{FF2B5EF4-FFF2-40B4-BE49-F238E27FC236}">
                  <a16:creationId xmlns="" xmlns:a16="http://schemas.microsoft.com/office/drawing/2014/main" id="{BAD010C2-BC2E-43B0-9F74-94937FE65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456"/>
              <a:ext cx="960" cy="432"/>
            </a:xfrm>
            <a:prstGeom prst="roundRect">
              <a:avLst>
                <a:gd name="adj" fmla="val 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1800" b="0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Construction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1800" b="0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Of Prototype</a:t>
              </a:r>
            </a:p>
          </p:txBody>
        </p:sp>
      </p:grpSp>
      <p:grpSp>
        <p:nvGrpSpPr>
          <p:cNvPr id="6" name="Group 15">
            <a:extLst>
              <a:ext uri="{FF2B5EF4-FFF2-40B4-BE49-F238E27FC236}">
                <a16:creationId xmlns="" xmlns:a16="http://schemas.microsoft.com/office/drawing/2014/main" id="{D1710E28-5854-432E-A59B-DA65D6D3708A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191000"/>
            <a:ext cx="1598613" cy="1065213"/>
            <a:chOff x="1008" y="2640"/>
            <a:chExt cx="1007" cy="671"/>
          </a:xfrm>
        </p:grpSpPr>
        <p:sp>
          <p:nvSpPr>
            <p:cNvPr id="21520" name="AutoShape 16">
              <a:extLst>
                <a:ext uri="{FF2B5EF4-FFF2-40B4-BE49-F238E27FC236}">
                  <a16:creationId xmlns="" xmlns:a16="http://schemas.microsoft.com/office/drawing/2014/main" id="{A19856DA-7C39-436C-9BB8-7BF7F3B19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640"/>
              <a:ext cx="1008" cy="672"/>
            </a:xfrm>
            <a:prstGeom prst="roundRect">
              <a:avLst>
                <a:gd name="adj" fmla="val 148"/>
              </a:avLst>
            </a:prstGeom>
            <a:solidFill>
              <a:srgbClr val="CC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521" name="AutoShape 17">
              <a:extLst>
                <a:ext uri="{FF2B5EF4-FFF2-40B4-BE49-F238E27FC236}">
                  <a16:creationId xmlns="" xmlns:a16="http://schemas.microsoft.com/office/drawing/2014/main" id="{526B139B-4C1C-467D-952A-775877E0E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640"/>
              <a:ext cx="1008" cy="672"/>
            </a:xfrm>
            <a:prstGeom prst="roundRect">
              <a:avLst>
                <a:gd name="adj" fmla="val 148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1800" b="0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Deployment,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1800" b="0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Delivery,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1800" b="0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and Feedback</a:t>
              </a:r>
            </a:p>
          </p:txBody>
        </p:sp>
      </p:grpSp>
      <p:sp>
        <p:nvSpPr>
          <p:cNvPr id="21513" name="Freeform 18">
            <a:extLst>
              <a:ext uri="{FF2B5EF4-FFF2-40B4-BE49-F238E27FC236}">
                <a16:creationId xmlns="" xmlns:a16="http://schemas.microsoft.com/office/drawing/2014/main" id="{482A78C8-84AC-4DAC-84F8-485817C93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905000"/>
            <a:ext cx="2514600" cy="685800"/>
          </a:xfrm>
          <a:custGeom>
            <a:avLst/>
            <a:gdLst>
              <a:gd name="T0" fmla="*/ 0 w 6987"/>
              <a:gd name="T1" fmla="*/ 2147483647 h 1907"/>
              <a:gd name="T2" fmla="*/ 0 w 6987"/>
              <a:gd name="T3" fmla="*/ 2147483647 h 1907"/>
              <a:gd name="T4" fmla="*/ 2147483647 w 6987"/>
              <a:gd name="T5" fmla="*/ 2147483647 h 1907"/>
              <a:gd name="T6" fmla="*/ 2147483647 w 6987"/>
              <a:gd name="T7" fmla="*/ 2147483647 h 1907"/>
              <a:gd name="T8" fmla="*/ 2147483647 w 6987"/>
              <a:gd name="T9" fmla="*/ 0 h 1907"/>
              <a:gd name="T10" fmla="*/ 2147483647 w 6987"/>
              <a:gd name="T11" fmla="*/ 2147483647 h 1907"/>
              <a:gd name="T12" fmla="*/ 2147483647 w 6987"/>
              <a:gd name="T13" fmla="*/ 2147483647 h 1907"/>
              <a:gd name="T14" fmla="*/ 2147483647 w 6987"/>
              <a:gd name="T15" fmla="*/ 2147483647 h 1907"/>
              <a:gd name="T16" fmla="*/ 2147483647 w 6987"/>
              <a:gd name="T17" fmla="*/ 2147483647 h 1907"/>
              <a:gd name="T18" fmla="*/ 2147483647 w 6987"/>
              <a:gd name="T19" fmla="*/ 2147483647 h 1907"/>
              <a:gd name="T20" fmla="*/ 2147483647 w 6987"/>
              <a:gd name="T21" fmla="*/ 2147483647 h 1907"/>
              <a:gd name="T22" fmla="*/ 0 w 6987"/>
              <a:gd name="T23" fmla="*/ 2147483647 h 190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987" h="1907">
                <a:moveTo>
                  <a:pt x="0" y="1906"/>
                </a:moveTo>
                <a:lnTo>
                  <a:pt x="0" y="1073"/>
                </a:lnTo>
                <a:cubicBezTo>
                  <a:pt x="0" y="664"/>
                  <a:pt x="2009" y="255"/>
                  <a:pt x="4019" y="255"/>
                </a:cubicBezTo>
                <a:lnTo>
                  <a:pt x="4883" y="255"/>
                </a:lnTo>
                <a:lnTo>
                  <a:pt x="4883" y="0"/>
                </a:lnTo>
                <a:lnTo>
                  <a:pt x="6986" y="536"/>
                </a:lnTo>
                <a:lnTo>
                  <a:pt x="4883" y="1072"/>
                </a:lnTo>
                <a:lnTo>
                  <a:pt x="4883" y="816"/>
                </a:lnTo>
                <a:lnTo>
                  <a:pt x="4019" y="816"/>
                </a:lnTo>
                <a:cubicBezTo>
                  <a:pt x="3037" y="816"/>
                  <a:pt x="2056" y="944"/>
                  <a:pt x="2056" y="1073"/>
                </a:cubicBezTo>
                <a:lnTo>
                  <a:pt x="2056" y="1906"/>
                </a:lnTo>
                <a:lnTo>
                  <a:pt x="0" y="1906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14" name="Freeform 19">
            <a:extLst>
              <a:ext uri="{FF2B5EF4-FFF2-40B4-BE49-F238E27FC236}">
                <a16:creationId xmlns="" xmlns:a16="http://schemas.microsoft.com/office/drawing/2014/main" id="{CC84A7A6-BABF-443D-87DE-43B2384E8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981200"/>
            <a:ext cx="1066800" cy="1449388"/>
          </a:xfrm>
          <a:custGeom>
            <a:avLst/>
            <a:gdLst>
              <a:gd name="T0" fmla="*/ 0 w 2965"/>
              <a:gd name="T1" fmla="*/ 0 h 4024"/>
              <a:gd name="T2" fmla="*/ 2147483647 w 2965"/>
              <a:gd name="T3" fmla="*/ 0 h 4024"/>
              <a:gd name="T4" fmla="*/ 2147483647 w 2965"/>
              <a:gd name="T5" fmla="*/ 2147483647 h 4024"/>
              <a:gd name="T6" fmla="*/ 2147483647 w 2965"/>
              <a:gd name="T7" fmla="*/ 2147483647 h 4024"/>
              <a:gd name="T8" fmla="*/ 2147483647 w 2965"/>
              <a:gd name="T9" fmla="*/ 2147483647 h 4024"/>
              <a:gd name="T10" fmla="*/ 2147483647 w 2965"/>
              <a:gd name="T11" fmla="*/ 2147483647 h 4024"/>
              <a:gd name="T12" fmla="*/ 2147483647 w 2965"/>
              <a:gd name="T13" fmla="*/ 2147483647 h 4024"/>
              <a:gd name="T14" fmla="*/ 2147483647 w 2965"/>
              <a:gd name="T15" fmla="*/ 2147483647 h 4024"/>
              <a:gd name="T16" fmla="*/ 2147483647 w 2965"/>
              <a:gd name="T17" fmla="*/ 2147483647 h 4024"/>
              <a:gd name="T18" fmla="*/ 2147483647 w 2965"/>
              <a:gd name="T19" fmla="*/ 2147483647 h 4024"/>
              <a:gd name="T20" fmla="*/ 0 w 2965"/>
              <a:gd name="T21" fmla="*/ 2147483647 h 4024"/>
              <a:gd name="T22" fmla="*/ 0 w 2965"/>
              <a:gd name="T23" fmla="*/ 0 h 402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965" h="4024">
                <a:moveTo>
                  <a:pt x="0" y="0"/>
                </a:moveTo>
                <a:lnTo>
                  <a:pt x="1296" y="0"/>
                </a:lnTo>
                <a:cubicBezTo>
                  <a:pt x="1932" y="0"/>
                  <a:pt x="2567" y="1157"/>
                  <a:pt x="2567" y="2314"/>
                </a:cubicBezTo>
                <a:lnTo>
                  <a:pt x="2567" y="2812"/>
                </a:lnTo>
                <a:lnTo>
                  <a:pt x="2964" y="2812"/>
                </a:lnTo>
                <a:lnTo>
                  <a:pt x="2130" y="4023"/>
                </a:lnTo>
                <a:lnTo>
                  <a:pt x="1296" y="2812"/>
                </a:lnTo>
                <a:lnTo>
                  <a:pt x="1694" y="2812"/>
                </a:lnTo>
                <a:lnTo>
                  <a:pt x="1694" y="2314"/>
                </a:lnTo>
                <a:cubicBezTo>
                  <a:pt x="1694" y="1749"/>
                  <a:pt x="1495" y="1184"/>
                  <a:pt x="1296" y="1184"/>
                </a:cubicBezTo>
                <a:lnTo>
                  <a:pt x="0" y="1184"/>
                </a:lnTo>
                <a:lnTo>
                  <a:pt x="0" y="0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15" name="Freeform 20">
            <a:extLst>
              <a:ext uri="{FF2B5EF4-FFF2-40B4-BE49-F238E27FC236}">
                <a16:creationId xmlns="" xmlns:a16="http://schemas.microsoft.com/office/drawing/2014/main" id="{80EA4FFF-7596-4902-B776-6A0AD0C8F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951413"/>
            <a:ext cx="1906588" cy="1143000"/>
          </a:xfrm>
          <a:custGeom>
            <a:avLst/>
            <a:gdLst>
              <a:gd name="T0" fmla="*/ 2147483647 w 5294"/>
              <a:gd name="T1" fmla="*/ 0 h 3177"/>
              <a:gd name="T2" fmla="*/ 2147483647 w 5294"/>
              <a:gd name="T3" fmla="*/ 2147483647 h 3177"/>
              <a:gd name="T4" fmla="*/ 2147483647 w 5294"/>
              <a:gd name="T5" fmla="*/ 2147483647 h 3177"/>
              <a:gd name="T6" fmla="*/ 2147483647 w 5294"/>
              <a:gd name="T7" fmla="*/ 2147483647 h 3177"/>
              <a:gd name="T8" fmla="*/ 2147483647 w 5294"/>
              <a:gd name="T9" fmla="*/ 2147483647 h 3177"/>
              <a:gd name="T10" fmla="*/ 0 w 5294"/>
              <a:gd name="T11" fmla="*/ 2147483647 h 3177"/>
              <a:gd name="T12" fmla="*/ 2147483647 w 5294"/>
              <a:gd name="T13" fmla="*/ 2147483647 h 3177"/>
              <a:gd name="T14" fmla="*/ 2147483647 w 5294"/>
              <a:gd name="T15" fmla="*/ 2147483647 h 3177"/>
              <a:gd name="T16" fmla="*/ 2147483647 w 5294"/>
              <a:gd name="T17" fmla="*/ 2147483647 h 3177"/>
              <a:gd name="T18" fmla="*/ 2147483647 w 5294"/>
              <a:gd name="T19" fmla="*/ 2147483647 h 3177"/>
              <a:gd name="T20" fmla="*/ 2147483647 w 5294"/>
              <a:gd name="T21" fmla="*/ 0 h 3177"/>
              <a:gd name="T22" fmla="*/ 2147483647 w 5294"/>
              <a:gd name="T23" fmla="*/ 0 h 317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294" h="3177">
                <a:moveTo>
                  <a:pt x="5293" y="0"/>
                </a:moveTo>
                <a:lnTo>
                  <a:pt x="5293" y="1389"/>
                </a:lnTo>
                <a:cubicBezTo>
                  <a:pt x="5293" y="2070"/>
                  <a:pt x="3771" y="2750"/>
                  <a:pt x="2248" y="2750"/>
                </a:cubicBezTo>
                <a:lnTo>
                  <a:pt x="1593" y="2750"/>
                </a:lnTo>
                <a:lnTo>
                  <a:pt x="1593" y="3176"/>
                </a:lnTo>
                <a:lnTo>
                  <a:pt x="0" y="2283"/>
                </a:lnTo>
                <a:lnTo>
                  <a:pt x="1593" y="1389"/>
                </a:lnTo>
                <a:lnTo>
                  <a:pt x="1593" y="1815"/>
                </a:lnTo>
                <a:lnTo>
                  <a:pt x="2248" y="1815"/>
                </a:lnTo>
                <a:cubicBezTo>
                  <a:pt x="2992" y="1815"/>
                  <a:pt x="3735" y="1602"/>
                  <a:pt x="3735" y="1389"/>
                </a:cubicBezTo>
                <a:lnTo>
                  <a:pt x="3735" y="0"/>
                </a:lnTo>
                <a:lnTo>
                  <a:pt x="5293" y="0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16" name="Freeform 21">
            <a:extLst>
              <a:ext uri="{FF2B5EF4-FFF2-40B4-BE49-F238E27FC236}">
                <a16:creationId xmlns="" xmlns:a16="http://schemas.microsoft.com/office/drawing/2014/main" id="{B8E6F6B1-5647-4CEB-8EAF-BC1D34948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334000"/>
            <a:ext cx="2363788" cy="838200"/>
          </a:xfrm>
          <a:custGeom>
            <a:avLst/>
            <a:gdLst>
              <a:gd name="T0" fmla="*/ 2147483647 w 6564"/>
              <a:gd name="T1" fmla="*/ 2147483647 h 2330"/>
              <a:gd name="T2" fmla="*/ 2147483647 w 6564"/>
              <a:gd name="T3" fmla="*/ 2147483647 h 2330"/>
              <a:gd name="T4" fmla="*/ 2147483647 w 6564"/>
              <a:gd name="T5" fmla="*/ 2147483647 h 2330"/>
              <a:gd name="T6" fmla="*/ 2147483647 w 6564"/>
              <a:gd name="T7" fmla="*/ 2147483647 h 2330"/>
              <a:gd name="T8" fmla="*/ 0 w 6564"/>
              <a:gd name="T9" fmla="*/ 2147483647 h 2330"/>
              <a:gd name="T10" fmla="*/ 2147483647 w 6564"/>
              <a:gd name="T11" fmla="*/ 0 h 2330"/>
              <a:gd name="T12" fmla="*/ 2147483647 w 6564"/>
              <a:gd name="T13" fmla="*/ 2147483647 h 2330"/>
              <a:gd name="T14" fmla="*/ 2147483647 w 6564"/>
              <a:gd name="T15" fmla="*/ 2147483647 h 2330"/>
              <a:gd name="T16" fmla="*/ 2147483647 w 6564"/>
              <a:gd name="T17" fmla="*/ 2147483647 h 2330"/>
              <a:gd name="T18" fmla="*/ 2147483647 w 6564"/>
              <a:gd name="T19" fmla="*/ 2147483647 h 2330"/>
              <a:gd name="T20" fmla="*/ 2147483647 w 6564"/>
              <a:gd name="T21" fmla="*/ 2147483647 h 2330"/>
              <a:gd name="T22" fmla="*/ 2147483647 w 6564"/>
              <a:gd name="T23" fmla="*/ 2147483647 h 23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564" h="2330">
                <a:moveTo>
                  <a:pt x="6563" y="2329"/>
                </a:moveTo>
                <a:lnTo>
                  <a:pt x="3694" y="2329"/>
                </a:lnTo>
                <a:cubicBezTo>
                  <a:pt x="2287" y="2329"/>
                  <a:pt x="881" y="1660"/>
                  <a:pt x="881" y="990"/>
                </a:cubicBezTo>
                <a:lnTo>
                  <a:pt x="881" y="701"/>
                </a:lnTo>
                <a:lnTo>
                  <a:pt x="0" y="701"/>
                </a:lnTo>
                <a:lnTo>
                  <a:pt x="1847" y="0"/>
                </a:lnTo>
                <a:lnTo>
                  <a:pt x="3694" y="701"/>
                </a:lnTo>
                <a:lnTo>
                  <a:pt x="2812" y="701"/>
                </a:lnTo>
                <a:lnTo>
                  <a:pt x="2812" y="990"/>
                </a:lnTo>
                <a:cubicBezTo>
                  <a:pt x="2812" y="1317"/>
                  <a:pt x="3253" y="1644"/>
                  <a:pt x="3694" y="1644"/>
                </a:cubicBezTo>
                <a:lnTo>
                  <a:pt x="6563" y="1644"/>
                </a:lnTo>
                <a:lnTo>
                  <a:pt x="6563" y="2329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17" name="Freeform 22">
            <a:extLst>
              <a:ext uri="{FF2B5EF4-FFF2-40B4-BE49-F238E27FC236}">
                <a16:creationId xmlns="" xmlns:a16="http://schemas.microsoft.com/office/drawing/2014/main" id="{08240516-26F6-44A3-9867-FCC34B10F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200400"/>
            <a:ext cx="609600" cy="838200"/>
          </a:xfrm>
          <a:custGeom>
            <a:avLst/>
            <a:gdLst>
              <a:gd name="T0" fmla="*/ 2147483647 w 1695"/>
              <a:gd name="T1" fmla="*/ 2147483647 h 2330"/>
              <a:gd name="T2" fmla="*/ 2147483647 w 1695"/>
              <a:gd name="T3" fmla="*/ 2147483647 h 2330"/>
              <a:gd name="T4" fmla="*/ 0 w 1695"/>
              <a:gd name="T5" fmla="*/ 2147483647 h 2330"/>
              <a:gd name="T6" fmla="*/ 2147483647 w 1695"/>
              <a:gd name="T7" fmla="*/ 0 h 2330"/>
              <a:gd name="T8" fmla="*/ 2147483647 w 1695"/>
              <a:gd name="T9" fmla="*/ 2147483647 h 2330"/>
              <a:gd name="T10" fmla="*/ 2147483647 w 1695"/>
              <a:gd name="T11" fmla="*/ 2147483647 h 2330"/>
              <a:gd name="T12" fmla="*/ 2147483647 w 1695"/>
              <a:gd name="T13" fmla="*/ 2147483647 h 2330"/>
              <a:gd name="T14" fmla="*/ 2147483647 w 1695"/>
              <a:gd name="T15" fmla="*/ 2147483647 h 23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95" h="2330">
                <a:moveTo>
                  <a:pt x="423" y="2329"/>
                </a:moveTo>
                <a:lnTo>
                  <a:pt x="423" y="582"/>
                </a:lnTo>
                <a:lnTo>
                  <a:pt x="0" y="582"/>
                </a:lnTo>
                <a:lnTo>
                  <a:pt x="847" y="0"/>
                </a:lnTo>
                <a:lnTo>
                  <a:pt x="1694" y="582"/>
                </a:lnTo>
                <a:lnTo>
                  <a:pt x="1270" y="582"/>
                </a:lnTo>
                <a:lnTo>
                  <a:pt x="1270" y="2329"/>
                </a:lnTo>
                <a:lnTo>
                  <a:pt x="423" y="2329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18" name="AutoShape 23">
            <a:extLst>
              <a:ext uri="{FF2B5EF4-FFF2-40B4-BE49-F238E27FC236}">
                <a16:creationId xmlns="" xmlns:a16="http://schemas.microsoft.com/office/drawing/2014/main" id="{7525434E-CE90-4AD7-B1C2-08ABF2349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971800"/>
            <a:ext cx="758825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Start</a:t>
            </a:r>
          </a:p>
        </p:txBody>
      </p:sp>
      <p:sp>
        <p:nvSpPr>
          <p:cNvPr id="21519" name="Line 24">
            <a:extLst>
              <a:ext uri="{FF2B5EF4-FFF2-40B4-BE49-F238E27FC236}">
                <a16:creationId xmlns="" xmlns:a16="http://schemas.microsoft.com/office/drawing/2014/main" id="{EBE7CC2B-3741-4889-9DE6-99E137156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3046413"/>
            <a:ext cx="381000" cy="1555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36338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="" xmlns:a16="http://schemas.microsoft.com/office/drawing/2014/main" id="{F7539169-90FC-4645-B302-E4D0CA4B39E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33400" y="457201"/>
            <a:ext cx="8397875" cy="6095999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b="1" u="sng" dirty="0">
                <a:solidFill>
                  <a:srgbClr val="C00000"/>
                </a:solidFill>
              </a:rPr>
              <a:t>Prototyping </a:t>
            </a:r>
            <a:r>
              <a:rPr lang="en-GB" altLang="en-US" b="1" dirty="0">
                <a:solidFill>
                  <a:srgbClr val="C00000"/>
                </a:solidFill>
              </a:rPr>
              <a:t> </a:t>
            </a:r>
            <a:r>
              <a:rPr lang="en-GB" altLang="en-US" b="1" u="sng" dirty="0">
                <a:solidFill>
                  <a:srgbClr val="C00000"/>
                </a:solidFill>
              </a:rPr>
              <a:t>Model</a:t>
            </a:r>
            <a:r>
              <a:rPr lang="en-GB" altLang="en-US" u="sng" dirty="0">
                <a:solidFill>
                  <a:srgbClr val="C00000"/>
                </a:solidFill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800" dirty="0">
                <a:latin typeface="Times New Roman" panose="02020603050405020304" pitchFamily="18" charset="0"/>
              </a:rPr>
              <a:t>P</a:t>
            </a:r>
            <a:r>
              <a:rPr lang="en-GB" altLang="en-US" sz="2800" u="sng" dirty="0">
                <a:latin typeface="Times New Roman" panose="02020603050405020304" pitchFamily="18" charset="0"/>
              </a:rPr>
              <a:t>roblems</a:t>
            </a:r>
          </a:p>
          <a:p>
            <a:pPr eaLnBrk="1" hangingPunct="1"/>
            <a:r>
              <a:rPr lang="en-GB" altLang="en-US" sz="2800" dirty="0">
                <a:latin typeface="Times New Roman" panose="02020603050405020304" pitchFamily="18" charset="0"/>
              </a:rPr>
              <a:t>Overall software quality or long-term maintainability is not considered.</a:t>
            </a:r>
          </a:p>
          <a:p>
            <a:pPr eaLnBrk="1" hangingPunct="1"/>
            <a:r>
              <a:rPr lang="en-GB" altLang="en-US" sz="2800" dirty="0">
                <a:latin typeface="Times New Roman" panose="02020603050405020304" pitchFamily="18" charset="0"/>
              </a:rPr>
              <a:t>As a Software Engineer make implementation compromises in order to get a prototype  working quickly.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800" u="sng" dirty="0">
                <a:latin typeface="Times New Roman" panose="02020603050405020304" pitchFamily="18" charset="0"/>
              </a:rPr>
              <a:t>Useful</a:t>
            </a:r>
          </a:p>
          <a:p>
            <a:pPr eaLnBrk="1" hangingPunct="1"/>
            <a:r>
              <a:rPr lang="en-GB" altLang="en-US" sz="2800" dirty="0">
                <a:latin typeface="Times New Roman" panose="02020603050405020304" pitchFamily="18" charset="0"/>
              </a:rPr>
              <a:t>The customer get feel for the actual system and developers get to build something immediately</a:t>
            </a:r>
          </a:p>
          <a:p>
            <a:pPr eaLnBrk="1" hangingPunct="1"/>
            <a:r>
              <a:rPr lang="en-GB" altLang="en-US" sz="2800" dirty="0">
                <a:latin typeface="Times New Roman" panose="02020603050405020304" pitchFamily="18" charset="0"/>
              </a:rPr>
              <a:t>Key here is all the stakeholders should agree that the prototype is built to serve as a mechanism for defining requirements.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55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u="sng" dirty="0"/>
              <a:t>Prototyping </a:t>
            </a:r>
            <a:r>
              <a:rPr lang="en-GB" altLang="en-US" b="1" dirty="0"/>
              <a:t> </a:t>
            </a:r>
            <a:r>
              <a:rPr lang="en-GB" altLang="en-US" b="1" u="sng" dirty="0"/>
              <a:t>Model</a:t>
            </a:r>
            <a:r>
              <a:rPr lang="en-GB" altLang="en-US" u="sng" dirty="0"/>
              <a:t> </a:t>
            </a:r>
            <a:br>
              <a:rPr lang="en-GB" altLang="en-US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Advantages of Prototype model:</a:t>
            </a:r>
            <a:endParaRPr lang="en-US" dirty="0"/>
          </a:p>
          <a:p>
            <a:r>
              <a:rPr lang="en-US" dirty="0"/>
              <a:t>Users are actively involved in the development</a:t>
            </a:r>
          </a:p>
          <a:p>
            <a:r>
              <a:rPr lang="en-US" dirty="0"/>
              <a:t>Since in this methodology a working model of the system is provided, the users get a better understanding of the system being developed.</a:t>
            </a:r>
          </a:p>
          <a:p>
            <a:r>
              <a:rPr lang="en-US" dirty="0"/>
              <a:t>Errors can be detected much earlier.</a:t>
            </a:r>
          </a:p>
          <a:p>
            <a:r>
              <a:rPr lang="en-US" dirty="0"/>
              <a:t>Quicker user feedback is available leading to better solutions.</a:t>
            </a:r>
          </a:p>
          <a:p>
            <a:r>
              <a:rPr lang="en-US" dirty="0"/>
              <a:t>Missing functionality can be identified easily</a:t>
            </a:r>
          </a:p>
          <a:p>
            <a:r>
              <a:rPr lang="en-US" dirty="0"/>
              <a:t>Confusing or difficult functions can be identified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D3383A-B293-B226-F883-6C25FBB3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Agenda for session 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8758D3-70B9-7ED9-0F4E-0AADD0A87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 Light"/>
                <a:cs typeface="Calibri Light"/>
              </a:rPr>
              <a:t>A Generic Process Model</a:t>
            </a:r>
            <a:endParaRPr lang="en-US" b="1" dirty="0">
              <a:latin typeface="Calibri Light"/>
              <a:ea typeface="+mn-lt"/>
              <a:cs typeface="Calibri Light"/>
            </a:endParaRPr>
          </a:p>
          <a:p>
            <a:r>
              <a:rPr lang="en-GB" b="1" dirty="0">
                <a:ea typeface="+mn-lt"/>
                <a:cs typeface="+mn-lt"/>
              </a:rPr>
              <a:t>Prescriptive  Process models</a:t>
            </a:r>
          </a:p>
          <a:p>
            <a:pPr marL="514350" indent="-514350">
              <a:buAutoNum type="arabicPeriod"/>
            </a:pPr>
            <a:r>
              <a:rPr lang="en-GB" dirty="0">
                <a:ea typeface="+mn-lt"/>
                <a:cs typeface="+mn-lt"/>
              </a:rPr>
              <a:t>Waterfall Model.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GB" dirty="0">
                <a:ea typeface="+mn-lt"/>
                <a:cs typeface="+mn-lt"/>
              </a:rPr>
              <a:t>Incremental Process Model.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GB" dirty="0">
                <a:ea typeface="+mn-lt"/>
                <a:cs typeface="+mn-lt"/>
              </a:rPr>
              <a:t>Evolutionary Process Model.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              Prototyping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en-GB" dirty="0">
                <a:ea typeface="+mn-lt"/>
                <a:cs typeface="+mn-lt"/>
              </a:rPr>
              <a:t>Spiral Model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4.  Concurrent model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arenR"/>
            </a:pPr>
            <a:endParaRPr lang="en-GB" b="1" dirty="0">
              <a:solidFill>
                <a:srgbClr val="C00000"/>
              </a:solidFill>
              <a:latin typeface="Calibri"/>
              <a:cs typeface="Calibri"/>
            </a:endParaRPr>
          </a:p>
          <a:p>
            <a:endParaRPr lang="en-US" b="1" dirty="0">
              <a:latin typeface="Calibri Light"/>
              <a:cs typeface="Calibri Ligh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731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86700" cy="685800"/>
          </a:xfrm>
        </p:spPr>
        <p:txBody>
          <a:bodyPr/>
          <a:lstStyle/>
          <a:p>
            <a:r>
              <a:rPr lang="en-GB" altLang="en-US" b="1" u="sng" dirty="0"/>
              <a:t>Prototyping </a:t>
            </a:r>
            <a:r>
              <a:rPr lang="en-GB" altLang="en-US" b="1" dirty="0"/>
              <a:t> </a:t>
            </a:r>
            <a:r>
              <a:rPr lang="en-GB" altLang="en-US" b="1" u="sng" dirty="0"/>
              <a:t>Model</a:t>
            </a:r>
            <a:r>
              <a:rPr lang="en-GB" altLang="en-US" u="sng" dirty="0"/>
              <a:t> </a:t>
            </a:r>
            <a:br>
              <a:rPr lang="en-GB" altLang="en-US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686800" cy="5021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Prototype model: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 to implementing and then repairing way of building systems.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Practically, this methodology may increase the complexity of the system as scope of the system may expand beyond original plans.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 application may cause application not to be used as the full system was designed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 or inadequate problem analysis.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use Prototype model: 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model should be used when the desired system needs to have a lot of interaction with the end users.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online systems, web interfaces have a very high amount of interaction with end users, are best suited for Prototype model. It might take a while for a system to be built that allows ease of use and needs minimal training for the end user.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="" xmlns:a16="http://schemas.microsoft.com/office/drawing/2014/main" id="{5911E9EB-8189-4A13-AEB3-593808552E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25413"/>
            <a:ext cx="8915400" cy="914400"/>
          </a:xfrm>
        </p:spPr>
        <p:txBody>
          <a:bodyPr/>
          <a:lstStyle/>
          <a:p>
            <a:pPr eaLnBrk="1" hangingPunct="1"/>
            <a:r>
              <a:rPr lang="en-GB" altLang="en-US" sz="3200" b="1" u="sng" dirty="0"/>
              <a:t>Evolutionary Process Model</a:t>
            </a:r>
            <a:r>
              <a:rPr lang="en-GB" altLang="en-US" sz="4000" b="1" u="sng" dirty="0"/>
              <a:t> </a:t>
            </a:r>
            <a:r>
              <a:rPr lang="en-GB" altLang="en-US" sz="4000" dirty="0">
                <a:latin typeface="Times New Roman" panose="02020603050405020304" pitchFamily="18" charset="0"/>
              </a:rPr>
              <a:t/>
            </a:r>
            <a:br>
              <a:rPr lang="en-GB" altLang="en-US" sz="4000" dirty="0">
                <a:latin typeface="Times New Roman" panose="02020603050405020304" pitchFamily="18" charset="0"/>
              </a:rPr>
            </a:br>
            <a:r>
              <a:rPr lang="en-GB" altLang="en-US" sz="4000" dirty="0">
                <a:latin typeface="Times New Roman" panose="02020603050405020304" pitchFamily="18" charset="0"/>
              </a:rPr>
              <a:t>2. Spiral development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="" xmlns:a16="http://schemas.microsoft.com/office/drawing/2014/main" id="{1E4BEE80-EAF4-45E6-A9BC-6865EF717F8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pPr algn="just" eaLnBrk="1" hangingPunct="1"/>
            <a:r>
              <a:rPr lang="en-GB" altLang="en-US" sz="2800" dirty="0">
                <a:latin typeface="Times New Roman" panose="02020603050405020304" pitchFamily="18" charset="0"/>
              </a:rPr>
              <a:t>Originally proposed by Barry Boehm.</a:t>
            </a:r>
          </a:p>
          <a:p>
            <a:pPr algn="just" eaLnBrk="1" hangingPunct="1"/>
            <a:r>
              <a:rPr lang="en-GB" altLang="en-US" sz="2800" dirty="0">
                <a:latin typeface="Times New Roman" panose="02020603050405020304" pitchFamily="18" charset="0"/>
              </a:rPr>
              <a:t>It couples the iterative nature of prototyping with the controlled and systematic aspects of water fall model.</a:t>
            </a:r>
          </a:p>
          <a:p>
            <a:pPr algn="just" eaLnBrk="1" hangingPunct="1"/>
            <a:r>
              <a:rPr lang="en-GB" altLang="en-US" sz="2800" dirty="0">
                <a:latin typeface="Times New Roman" panose="02020603050405020304" pitchFamily="18" charset="0"/>
              </a:rPr>
              <a:t>Process is represented as a spiral rather than as a sequence of activities with backtracking.</a:t>
            </a:r>
          </a:p>
          <a:p>
            <a:pPr algn="just" eaLnBrk="1" hangingPunct="1"/>
            <a:r>
              <a:rPr lang="en-GB" altLang="en-US" sz="2800" dirty="0">
                <a:latin typeface="Times New Roman" panose="02020603050405020304" pitchFamily="18" charset="0"/>
              </a:rPr>
              <a:t>Each loop in the spiral represents a phase in the process. </a:t>
            </a:r>
          </a:p>
          <a:p>
            <a:pPr algn="just" eaLnBrk="1" hangingPunct="1"/>
            <a:r>
              <a:rPr lang="en-GB" altLang="en-US" sz="2800" dirty="0">
                <a:latin typeface="Times New Roman" panose="02020603050405020304" pitchFamily="18" charset="0"/>
              </a:rPr>
              <a:t>No fixed phases such as specification or design - loops in the spiral are chosen depending on what is required.</a:t>
            </a:r>
          </a:p>
          <a:p>
            <a:pPr algn="just" eaLnBrk="1" hangingPunct="1"/>
            <a:r>
              <a:rPr lang="en-GB" altLang="en-US" sz="2800" dirty="0">
                <a:latin typeface="Times New Roman" panose="02020603050405020304" pitchFamily="18" charset="0"/>
              </a:rPr>
              <a:t>Risks are explicitly assessed and resolved throughout the process.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BE1DEF6-BF83-404D-9812-E5BA90FB92A1}"/>
              </a:ext>
            </a:extLst>
          </p:cNvPr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F3399E-5516-4D21-9154-429574A4292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182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="" xmlns:a16="http://schemas.microsoft.com/office/drawing/2014/main" id="{00F206A5-2E54-41EF-A318-817C5D9EBE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 dirty="0"/>
              <a:t>Spiral model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="" xmlns:a16="http://schemas.microsoft.com/office/drawing/2014/main" id="{8EAE9A93-8ED9-49AE-B94D-D30F501F22F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81000" y="1524000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900" dirty="0">
                <a:latin typeface="Times New Roman" panose="02020603050405020304" pitchFamily="18" charset="0"/>
              </a:rPr>
              <a:t>It is a realistic approach to the development of large-scale systems and software.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900" dirty="0">
                <a:latin typeface="Times New Roman" panose="02020603050405020304" pitchFamily="18" charset="0"/>
              </a:rPr>
              <a:t>The software evolves as the process progresses, the developer and customer better understand and react at each evolutionary level.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900" dirty="0">
                <a:latin typeface="Times New Roman" panose="02020603050405020304" pitchFamily="18" charset="0"/>
              </a:rPr>
              <a:t>It uses prototyping as a risk reduction mechanism.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900" dirty="0">
                <a:latin typeface="Times New Roman" panose="02020603050405020304" pitchFamily="18" charset="0"/>
              </a:rPr>
              <a:t>It demands considerable risk assessment expertise and realise on this expertise for success.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5F6679-00CC-4FB3-82F1-4ABF25B54DA3}"/>
              </a:ext>
            </a:extLst>
          </p:cNvPr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6F0249-C029-40EE-B428-516AF8AB1D2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415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>
            <a:extLst>
              <a:ext uri="{FF2B5EF4-FFF2-40B4-BE49-F238E27FC236}">
                <a16:creationId xmlns="" xmlns:a16="http://schemas.microsoft.com/office/drawing/2014/main" id="{D6279A46-3C83-4813-BA38-F6E6B4739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104154D-FA32-4489-87A7-01F61B3A22EF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="" xmlns:a16="http://schemas.microsoft.com/office/drawing/2014/main" id="{99328662-1284-49BB-A42F-239FF4E90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2863"/>
            <a:ext cx="7772400" cy="13620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/>
              <a:t>Spiral Model (</a:t>
            </a:r>
            <a:r>
              <a:rPr lang="en-GB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  <a:r>
              <a:rPr lang="en-GB" b="1" dirty="0"/>
              <a:t>)</a:t>
            </a:r>
          </a:p>
        </p:txBody>
      </p:sp>
      <p:sp>
        <p:nvSpPr>
          <p:cNvPr id="25604" name="Freeform 14">
            <a:extLst>
              <a:ext uri="{FF2B5EF4-FFF2-40B4-BE49-F238E27FC236}">
                <a16:creationId xmlns="" xmlns:a16="http://schemas.microsoft.com/office/drawing/2014/main" id="{48E34754-FE6B-4E85-ADE6-FDB90C6BFB2C}"/>
              </a:ext>
            </a:extLst>
          </p:cNvPr>
          <p:cNvSpPr>
            <a:spLocks/>
          </p:cNvSpPr>
          <p:nvPr/>
        </p:nvSpPr>
        <p:spPr bwMode="auto">
          <a:xfrm>
            <a:off x="2792413" y="2095500"/>
            <a:ext cx="3746500" cy="3441700"/>
          </a:xfrm>
          <a:custGeom>
            <a:avLst/>
            <a:gdLst>
              <a:gd name="T0" fmla="*/ 2147483647 w 2360"/>
              <a:gd name="T1" fmla="*/ 2147483647 h 2168"/>
              <a:gd name="T2" fmla="*/ 2147483647 w 2360"/>
              <a:gd name="T3" fmla="*/ 2147483647 h 2168"/>
              <a:gd name="T4" fmla="*/ 2147483647 w 2360"/>
              <a:gd name="T5" fmla="*/ 2147483647 h 2168"/>
              <a:gd name="T6" fmla="*/ 2147483647 w 2360"/>
              <a:gd name="T7" fmla="*/ 2147483647 h 2168"/>
              <a:gd name="T8" fmla="*/ 2147483647 w 2360"/>
              <a:gd name="T9" fmla="*/ 2147483647 h 2168"/>
              <a:gd name="T10" fmla="*/ 2147483647 w 2360"/>
              <a:gd name="T11" fmla="*/ 2147483647 h 2168"/>
              <a:gd name="T12" fmla="*/ 2147483647 w 2360"/>
              <a:gd name="T13" fmla="*/ 2147483647 h 2168"/>
              <a:gd name="T14" fmla="*/ 2147483647 w 2360"/>
              <a:gd name="T15" fmla="*/ 2147483647 h 2168"/>
              <a:gd name="T16" fmla="*/ 2147483647 w 2360"/>
              <a:gd name="T17" fmla="*/ 2147483647 h 2168"/>
              <a:gd name="T18" fmla="*/ 2147483647 w 2360"/>
              <a:gd name="T19" fmla="*/ 2147483647 h 2168"/>
              <a:gd name="T20" fmla="*/ 2147483647 w 2360"/>
              <a:gd name="T21" fmla="*/ 2147483647 h 2168"/>
              <a:gd name="T22" fmla="*/ 2147483647 w 2360"/>
              <a:gd name="T23" fmla="*/ 2147483647 h 2168"/>
              <a:gd name="T24" fmla="*/ 2147483647 w 2360"/>
              <a:gd name="T25" fmla="*/ 2147483647 h 2168"/>
              <a:gd name="T26" fmla="*/ 2147483647 w 2360"/>
              <a:gd name="T27" fmla="*/ 2147483647 h 2168"/>
              <a:gd name="T28" fmla="*/ 2147483647 w 2360"/>
              <a:gd name="T29" fmla="*/ 2147483647 h 2168"/>
              <a:gd name="T30" fmla="*/ 2147483647 w 2360"/>
              <a:gd name="T31" fmla="*/ 2147483647 h 2168"/>
              <a:gd name="T32" fmla="*/ 2147483647 w 2360"/>
              <a:gd name="T33" fmla="*/ 2147483647 h 2168"/>
              <a:gd name="T34" fmla="*/ 2147483647 w 2360"/>
              <a:gd name="T35" fmla="*/ 2147483647 h 2168"/>
              <a:gd name="T36" fmla="*/ 2147483647 w 2360"/>
              <a:gd name="T37" fmla="*/ 2147483647 h 2168"/>
              <a:gd name="T38" fmla="*/ 2147483647 w 2360"/>
              <a:gd name="T39" fmla="*/ 2147483647 h 2168"/>
              <a:gd name="T40" fmla="*/ 2147483647 w 2360"/>
              <a:gd name="T41" fmla="*/ 2147483647 h 2168"/>
              <a:gd name="T42" fmla="*/ 2147483647 w 2360"/>
              <a:gd name="T43" fmla="*/ 2147483647 h 2168"/>
              <a:gd name="T44" fmla="*/ 2147483647 w 2360"/>
              <a:gd name="T45" fmla="*/ 2147483647 h 2168"/>
              <a:gd name="T46" fmla="*/ 2147483647 w 2360"/>
              <a:gd name="T47" fmla="*/ 2147483647 h 2168"/>
              <a:gd name="T48" fmla="*/ 2147483647 w 2360"/>
              <a:gd name="T49" fmla="*/ 2147483647 h 2168"/>
              <a:gd name="T50" fmla="*/ 2147483647 w 2360"/>
              <a:gd name="T51" fmla="*/ 2147483647 h 2168"/>
              <a:gd name="T52" fmla="*/ 2147483647 w 2360"/>
              <a:gd name="T53" fmla="*/ 2147483647 h 2168"/>
              <a:gd name="T54" fmla="*/ 2147483647 w 2360"/>
              <a:gd name="T55" fmla="*/ 2147483647 h 2168"/>
              <a:gd name="T56" fmla="*/ 2147483647 w 2360"/>
              <a:gd name="T57" fmla="*/ 2147483647 h 2168"/>
              <a:gd name="T58" fmla="*/ 2147483647 w 2360"/>
              <a:gd name="T59" fmla="*/ 2147483647 h 2168"/>
              <a:gd name="T60" fmla="*/ 2147483647 w 2360"/>
              <a:gd name="T61" fmla="*/ 2147483647 h 2168"/>
              <a:gd name="T62" fmla="*/ 2147483647 w 2360"/>
              <a:gd name="T63" fmla="*/ 2147483647 h 2168"/>
              <a:gd name="T64" fmla="*/ 2147483647 w 2360"/>
              <a:gd name="T65" fmla="*/ 2147483647 h 2168"/>
              <a:gd name="T66" fmla="*/ 2147483647 w 2360"/>
              <a:gd name="T67" fmla="*/ 2147483647 h 2168"/>
              <a:gd name="T68" fmla="*/ 2147483647 w 2360"/>
              <a:gd name="T69" fmla="*/ 2147483647 h 2168"/>
              <a:gd name="T70" fmla="*/ 2147483647 w 2360"/>
              <a:gd name="T71" fmla="*/ 2147483647 h 2168"/>
              <a:gd name="T72" fmla="*/ 2147483647 w 2360"/>
              <a:gd name="T73" fmla="*/ 2147483647 h 2168"/>
              <a:gd name="T74" fmla="*/ 2147483647 w 2360"/>
              <a:gd name="T75" fmla="*/ 2147483647 h 2168"/>
              <a:gd name="T76" fmla="*/ 2147483647 w 2360"/>
              <a:gd name="T77" fmla="*/ 2147483647 h 2168"/>
              <a:gd name="T78" fmla="*/ 2147483647 w 2360"/>
              <a:gd name="T79" fmla="*/ 2147483647 h 2168"/>
              <a:gd name="T80" fmla="*/ 2147483647 w 2360"/>
              <a:gd name="T81" fmla="*/ 2147483647 h 2168"/>
              <a:gd name="T82" fmla="*/ 2147483647 w 2360"/>
              <a:gd name="T83" fmla="*/ 2147483647 h 2168"/>
              <a:gd name="T84" fmla="*/ 2147483647 w 2360"/>
              <a:gd name="T85" fmla="*/ 2147483647 h 2168"/>
              <a:gd name="T86" fmla="*/ 2147483647 w 2360"/>
              <a:gd name="T87" fmla="*/ 2147483647 h 2168"/>
              <a:gd name="T88" fmla="*/ 2147483647 w 2360"/>
              <a:gd name="T89" fmla="*/ 2147483647 h 2168"/>
              <a:gd name="T90" fmla="*/ 2147483647 w 2360"/>
              <a:gd name="T91" fmla="*/ 2147483647 h 2168"/>
              <a:gd name="T92" fmla="*/ 2147483647 w 2360"/>
              <a:gd name="T93" fmla="*/ 2147483647 h 2168"/>
              <a:gd name="T94" fmla="*/ 2147483647 w 2360"/>
              <a:gd name="T95" fmla="*/ 2147483647 h 2168"/>
              <a:gd name="T96" fmla="*/ 2147483647 w 2360"/>
              <a:gd name="T97" fmla="*/ 2147483647 h 2168"/>
              <a:gd name="T98" fmla="*/ 2147483647 w 2360"/>
              <a:gd name="T99" fmla="*/ 2147483647 h 2168"/>
              <a:gd name="T100" fmla="*/ 2147483647 w 2360"/>
              <a:gd name="T101" fmla="*/ 2147483647 h 2168"/>
              <a:gd name="T102" fmla="*/ 2147483647 w 2360"/>
              <a:gd name="T103" fmla="*/ 2147483647 h 2168"/>
              <a:gd name="T104" fmla="*/ 2147483647 w 2360"/>
              <a:gd name="T105" fmla="*/ 2147483647 h 2168"/>
              <a:gd name="T106" fmla="*/ 2147483647 w 2360"/>
              <a:gd name="T107" fmla="*/ 2147483647 h 2168"/>
              <a:gd name="T108" fmla="*/ 2147483647 w 2360"/>
              <a:gd name="T109" fmla="*/ 2147483647 h 2168"/>
              <a:gd name="T110" fmla="*/ 2147483647 w 2360"/>
              <a:gd name="T111" fmla="*/ 2147483647 h 2168"/>
              <a:gd name="T112" fmla="*/ 2147483647 w 2360"/>
              <a:gd name="T113" fmla="*/ 2147483647 h 2168"/>
              <a:gd name="T114" fmla="*/ 2147483647 w 2360"/>
              <a:gd name="T115" fmla="*/ 2147483647 h 2168"/>
              <a:gd name="T116" fmla="*/ 2147483647 w 2360"/>
              <a:gd name="T117" fmla="*/ 2147483647 h 2168"/>
              <a:gd name="T118" fmla="*/ 2147483647 w 2360"/>
              <a:gd name="T119" fmla="*/ 2147483647 h 2168"/>
              <a:gd name="T120" fmla="*/ 2147483647 w 2360"/>
              <a:gd name="T121" fmla="*/ 2147483647 h 2168"/>
              <a:gd name="T122" fmla="*/ 2147483647 w 2360"/>
              <a:gd name="T123" fmla="*/ 2147483647 h 2168"/>
              <a:gd name="T124" fmla="*/ 0 w 2360"/>
              <a:gd name="T125" fmla="*/ 2147483647 h 216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360" h="2168">
                <a:moveTo>
                  <a:pt x="1200" y="1176"/>
                </a:moveTo>
                <a:cubicBezTo>
                  <a:pt x="1156" y="1124"/>
                  <a:pt x="1112" y="1072"/>
                  <a:pt x="1104" y="1032"/>
                </a:cubicBezTo>
                <a:cubicBezTo>
                  <a:pt x="1096" y="992"/>
                  <a:pt x="1112" y="960"/>
                  <a:pt x="1152" y="936"/>
                </a:cubicBezTo>
                <a:cubicBezTo>
                  <a:pt x="1192" y="912"/>
                  <a:pt x="1296" y="888"/>
                  <a:pt x="1344" y="888"/>
                </a:cubicBezTo>
                <a:cubicBezTo>
                  <a:pt x="1392" y="888"/>
                  <a:pt x="1416" y="904"/>
                  <a:pt x="1440" y="936"/>
                </a:cubicBezTo>
                <a:cubicBezTo>
                  <a:pt x="1464" y="968"/>
                  <a:pt x="1480" y="1040"/>
                  <a:pt x="1488" y="1080"/>
                </a:cubicBezTo>
                <a:cubicBezTo>
                  <a:pt x="1496" y="1120"/>
                  <a:pt x="1504" y="1144"/>
                  <a:pt x="1488" y="1176"/>
                </a:cubicBezTo>
                <a:cubicBezTo>
                  <a:pt x="1472" y="1208"/>
                  <a:pt x="1440" y="1248"/>
                  <a:pt x="1392" y="1272"/>
                </a:cubicBezTo>
                <a:cubicBezTo>
                  <a:pt x="1344" y="1296"/>
                  <a:pt x="1256" y="1328"/>
                  <a:pt x="1200" y="1320"/>
                </a:cubicBezTo>
                <a:cubicBezTo>
                  <a:pt x="1144" y="1312"/>
                  <a:pt x="1096" y="1256"/>
                  <a:pt x="1056" y="1224"/>
                </a:cubicBezTo>
                <a:cubicBezTo>
                  <a:pt x="1016" y="1192"/>
                  <a:pt x="976" y="1176"/>
                  <a:pt x="960" y="1128"/>
                </a:cubicBezTo>
                <a:cubicBezTo>
                  <a:pt x="944" y="1080"/>
                  <a:pt x="944" y="992"/>
                  <a:pt x="960" y="936"/>
                </a:cubicBezTo>
                <a:cubicBezTo>
                  <a:pt x="976" y="880"/>
                  <a:pt x="1008" y="824"/>
                  <a:pt x="1056" y="792"/>
                </a:cubicBezTo>
                <a:cubicBezTo>
                  <a:pt x="1104" y="760"/>
                  <a:pt x="1176" y="752"/>
                  <a:pt x="1248" y="744"/>
                </a:cubicBezTo>
                <a:cubicBezTo>
                  <a:pt x="1320" y="736"/>
                  <a:pt x="1440" y="736"/>
                  <a:pt x="1488" y="744"/>
                </a:cubicBezTo>
                <a:cubicBezTo>
                  <a:pt x="1536" y="752"/>
                  <a:pt x="1512" y="752"/>
                  <a:pt x="1536" y="792"/>
                </a:cubicBezTo>
                <a:cubicBezTo>
                  <a:pt x="1560" y="832"/>
                  <a:pt x="1616" y="920"/>
                  <a:pt x="1632" y="984"/>
                </a:cubicBezTo>
                <a:cubicBezTo>
                  <a:pt x="1648" y="1048"/>
                  <a:pt x="1632" y="1120"/>
                  <a:pt x="1632" y="1176"/>
                </a:cubicBezTo>
                <a:cubicBezTo>
                  <a:pt x="1632" y="1232"/>
                  <a:pt x="1672" y="1272"/>
                  <a:pt x="1632" y="1320"/>
                </a:cubicBezTo>
                <a:cubicBezTo>
                  <a:pt x="1592" y="1368"/>
                  <a:pt x="1488" y="1440"/>
                  <a:pt x="1392" y="1464"/>
                </a:cubicBezTo>
                <a:cubicBezTo>
                  <a:pt x="1296" y="1488"/>
                  <a:pt x="1152" y="1488"/>
                  <a:pt x="1056" y="1464"/>
                </a:cubicBezTo>
                <a:cubicBezTo>
                  <a:pt x="960" y="1440"/>
                  <a:pt x="872" y="1400"/>
                  <a:pt x="816" y="1320"/>
                </a:cubicBezTo>
                <a:cubicBezTo>
                  <a:pt x="760" y="1240"/>
                  <a:pt x="728" y="1080"/>
                  <a:pt x="720" y="984"/>
                </a:cubicBezTo>
                <a:cubicBezTo>
                  <a:pt x="712" y="888"/>
                  <a:pt x="736" y="808"/>
                  <a:pt x="768" y="744"/>
                </a:cubicBezTo>
                <a:cubicBezTo>
                  <a:pt x="800" y="680"/>
                  <a:pt x="848" y="632"/>
                  <a:pt x="912" y="600"/>
                </a:cubicBezTo>
                <a:cubicBezTo>
                  <a:pt x="976" y="568"/>
                  <a:pt x="1064" y="568"/>
                  <a:pt x="1152" y="552"/>
                </a:cubicBezTo>
                <a:cubicBezTo>
                  <a:pt x="1240" y="536"/>
                  <a:pt x="1360" y="488"/>
                  <a:pt x="1440" y="504"/>
                </a:cubicBezTo>
                <a:cubicBezTo>
                  <a:pt x="1520" y="520"/>
                  <a:pt x="1576" y="576"/>
                  <a:pt x="1632" y="648"/>
                </a:cubicBezTo>
                <a:cubicBezTo>
                  <a:pt x="1688" y="720"/>
                  <a:pt x="1736" y="840"/>
                  <a:pt x="1776" y="936"/>
                </a:cubicBezTo>
                <a:cubicBezTo>
                  <a:pt x="1816" y="1032"/>
                  <a:pt x="1872" y="1128"/>
                  <a:pt x="1872" y="1224"/>
                </a:cubicBezTo>
                <a:cubicBezTo>
                  <a:pt x="1872" y="1320"/>
                  <a:pt x="1856" y="1440"/>
                  <a:pt x="1776" y="1512"/>
                </a:cubicBezTo>
                <a:cubicBezTo>
                  <a:pt x="1696" y="1584"/>
                  <a:pt x="1512" y="1632"/>
                  <a:pt x="1392" y="1656"/>
                </a:cubicBezTo>
                <a:cubicBezTo>
                  <a:pt x="1272" y="1680"/>
                  <a:pt x="1160" y="1664"/>
                  <a:pt x="1056" y="1656"/>
                </a:cubicBezTo>
                <a:cubicBezTo>
                  <a:pt x="952" y="1648"/>
                  <a:pt x="856" y="1664"/>
                  <a:pt x="768" y="1608"/>
                </a:cubicBezTo>
                <a:cubicBezTo>
                  <a:pt x="680" y="1552"/>
                  <a:pt x="576" y="1424"/>
                  <a:pt x="528" y="1320"/>
                </a:cubicBezTo>
                <a:cubicBezTo>
                  <a:pt x="480" y="1216"/>
                  <a:pt x="488" y="1048"/>
                  <a:pt x="480" y="984"/>
                </a:cubicBezTo>
                <a:cubicBezTo>
                  <a:pt x="472" y="920"/>
                  <a:pt x="480" y="976"/>
                  <a:pt x="480" y="936"/>
                </a:cubicBezTo>
                <a:cubicBezTo>
                  <a:pt x="480" y="896"/>
                  <a:pt x="440" y="816"/>
                  <a:pt x="480" y="744"/>
                </a:cubicBezTo>
                <a:cubicBezTo>
                  <a:pt x="520" y="672"/>
                  <a:pt x="640" y="568"/>
                  <a:pt x="720" y="504"/>
                </a:cubicBezTo>
                <a:cubicBezTo>
                  <a:pt x="800" y="440"/>
                  <a:pt x="848" y="392"/>
                  <a:pt x="960" y="360"/>
                </a:cubicBezTo>
                <a:cubicBezTo>
                  <a:pt x="1072" y="328"/>
                  <a:pt x="1256" y="296"/>
                  <a:pt x="1392" y="312"/>
                </a:cubicBezTo>
                <a:cubicBezTo>
                  <a:pt x="1528" y="328"/>
                  <a:pt x="1680" y="384"/>
                  <a:pt x="1776" y="456"/>
                </a:cubicBezTo>
                <a:cubicBezTo>
                  <a:pt x="1872" y="528"/>
                  <a:pt x="1928" y="648"/>
                  <a:pt x="1968" y="744"/>
                </a:cubicBezTo>
                <a:cubicBezTo>
                  <a:pt x="2008" y="840"/>
                  <a:pt x="2000" y="912"/>
                  <a:pt x="2016" y="1032"/>
                </a:cubicBezTo>
                <a:cubicBezTo>
                  <a:pt x="2032" y="1152"/>
                  <a:pt x="2088" y="1352"/>
                  <a:pt x="2064" y="1464"/>
                </a:cubicBezTo>
                <a:cubicBezTo>
                  <a:pt x="2040" y="1576"/>
                  <a:pt x="1912" y="1664"/>
                  <a:pt x="1872" y="1704"/>
                </a:cubicBezTo>
                <a:cubicBezTo>
                  <a:pt x="1832" y="1744"/>
                  <a:pt x="1888" y="1688"/>
                  <a:pt x="1824" y="1704"/>
                </a:cubicBezTo>
                <a:cubicBezTo>
                  <a:pt x="1760" y="1720"/>
                  <a:pt x="1632" y="1776"/>
                  <a:pt x="1488" y="1800"/>
                </a:cubicBezTo>
                <a:cubicBezTo>
                  <a:pt x="1344" y="1824"/>
                  <a:pt x="1120" y="1856"/>
                  <a:pt x="960" y="1848"/>
                </a:cubicBezTo>
                <a:cubicBezTo>
                  <a:pt x="800" y="1840"/>
                  <a:pt x="640" y="1840"/>
                  <a:pt x="528" y="1752"/>
                </a:cubicBezTo>
                <a:cubicBezTo>
                  <a:pt x="416" y="1664"/>
                  <a:pt x="328" y="1488"/>
                  <a:pt x="288" y="1320"/>
                </a:cubicBezTo>
                <a:cubicBezTo>
                  <a:pt x="248" y="1152"/>
                  <a:pt x="248" y="912"/>
                  <a:pt x="288" y="744"/>
                </a:cubicBezTo>
                <a:cubicBezTo>
                  <a:pt x="328" y="576"/>
                  <a:pt x="392" y="424"/>
                  <a:pt x="528" y="312"/>
                </a:cubicBezTo>
                <a:cubicBezTo>
                  <a:pt x="664" y="200"/>
                  <a:pt x="880" y="104"/>
                  <a:pt x="1104" y="72"/>
                </a:cubicBezTo>
                <a:cubicBezTo>
                  <a:pt x="1328" y="40"/>
                  <a:pt x="1688" y="0"/>
                  <a:pt x="1872" y="120"/>
                </a:cubicBezTo>
                <a:cubicBezTo>
                  <a:pt x="2056" y="240"/>
                  <a:pt x="2128" y="576"/>
                  <a:pt x="2208" y="792"/>
                </a:cubicBezTo>
                <a:cubicBezTo>
                  <a:pt x="2288" y="1008"/>
                  <a:pt x="2360" y="1232"/>
                  <a:pt x="2352" y="1416"/>
                </a:cubicBezTo>
                <a:cubicBezTo>
                  <a:pt x="2344" y="1600"/>
                  <a:pt x="2296" y="1784"/>
                  <a:pt x="2160" y="1896"/>
                </a:cubicBezTo>
                <a:cubicBezTo>
                  <a:pt x="2024" y="2008"/>
                  <a:pt x="1744" y="2048"/>
                  <a:pt x="1536" y="2088"/>
                </a:cubicBezTo>
                <a:cubicBezTo>
                  <a:pt x="1328" y="2128"/>
                  <a:pt x="1088" y="2136"/>
                  <a:pt x="912" y="2136"/>
                </a:cubicBezTo>
                <a:cubicBezTo>
                  <a:pt x="736" y="2136"/>
                  <a:pt x="616" y="2168"/>
                  <a:pt x="480" y="2088"/>
                </a:cubicBezTo>
                <a:cubicBezTo>
                  <a:pt x="344" y="2008"/>
                  <a:pt x="176" y="1784"/>
                  <a:pt x="96" y="1656"/>
                </a:cubicBezTo>
                <a:cubicBezTo>
                  <a:pt x="16" y="1528"/>
                  <a:pt x="8" y="1424"/>
                  <a:pt x="0" y="13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05" name="Line 15">
            <a:extLst>
              <a:ext uri="{FF2B5EF4-FFF2-40B4-BE49-F238E27FC236}">
                <a16:creationId xmlns="" xmlns:a16="http://schemas.microsoft.com/office/drawing/2014/main" id="{AA9E1DDB-0CF8-4D3F-828D-A02564DCDF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5213" y="3886200"/>
            <a:ext cx="2514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06" name="Line 16">
            <a:extLst>
              <a:ext uri="{FF2B5EF4-FFF2-40B4-BE49-F238E27FC236}">
                <a16:creationId xmlns="" xmlns:a16="http://schemas.microsoft.com/office/drawing/2014/main" id="{B479D065-4747-45BB-8C82-E60E4A19A7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11613" y="2057400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07" name="Line 17">
            <a:extLst>
              <a:ext uri="{FF2B5EF4-FFF2-40B4-BE49-F238E27FC236}">
                <a16:creationId xmlns="" xmlns:a16="http://schemas.microsoft.com/office/drawing/2014/main" id="{4400FF2B-4E14-4D97-8CAA-143434C1BC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49813" y="2362200"/>
            <a:ext cx="1828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08" name="Line 18">
            <a:extLst>
              <a:ext uri="{FF2B5EF4-FFF2-40B4-BE49-F238E27FC236}">
                <a16:creationId xmlns="" xmlns:a16="http://schemas.microsoft.com/office/drawing/2014/main" id="{E24DAE58-BB28-40A1-AAA2-45BFAB141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9813" y="3886200"/>
            <a:ext cx="2057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09" name="Line 19">
            <a:extLst>
              <a:ext uri="{FF2B5EF4-FFF2-40B4-BE49-F238E27FC236}">
                <a16:creationId xmlns="" xmlns:a16="http://schemas.microsoft.com/office/drawing/2014/main" id="{7AB60E44-2CB6-4032-8299-D6D372E07E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5013" y="3886200"/>
            <a:ext cx="304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0" name="Text Box 20">
            <a:extLst>
              <a:ext uri="{FF2B5EF4-FFF2-40B4-BE49-F238E27FC236}">
                <a16:creationId xmlns="" xmlns:a16="http://schemas.microsoft.com/office/drawing/2014/main" id="{B90FE4E9-6E56-4FC3-9099-3D4E384AF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738" y="4686300"/>
            <a:ext cx="777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Start</a:t>
            </a:r>
          </a:p>
        </p:txBody>
      </p:sp>
      <p:sp>
        <p:nvSpPr>
          <p:cNvPr id="25611" name="Text Box 22">
            <a:extLst>
              <a:ext uri="{FF2B5EF4-FFF2-40B4-BE49-F238E27FC236}">
                <a16:creationId xmlns="" xmlns:a16="http://schemas.microsoft.com/office/drawing/2014/main" id="{1EB3B79E-0982-44B6-9F5A-E9BB47A91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29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Start</a:t>
            </a:r>
          </a:p>
        </p:txBody>
      </p:sp>
      <p:sp>
        <p:nvSpPr>
          <p:cNvPr id="25612" name="Line 23">
            <a:extLst>
              <a:ext uri="{FF2B5EF4-FFF2-40B4-BE49-F238E27FC236}">
                <a16:creationId xmlns="" xmlns:a16="http://schemas.microsoft.com/office/drawing/2014/main" id="{E4E3ED19-8D50-40F3-B4C6-DD5AFC9D8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657600"/>
            <a:ext cx="2667000" cy="22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3" name="Text Box 24">
            <a:extLst>
              <a:ext uri="{FF2B5EF4-FFF2-40B4-BE49-F238E27FC236}">
                <a16:creationId xmlns="" xmlns:a16="http://schemas.microsoft.com/office/drawing/2014/main" id="{ED04C180-3F2B-4ECC-8ED4-9D1C3B3DE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2335213"/>
            <a:ext cx="1817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Communication</a:t>
            </a:r>
          </a:p>
        </p:txBody>
      </p:sp>
      <p:sp>
        <p:nvSpPr>
          <p:cNvPr id="25614" name="Text Box 25">
            <a:extLst>
              <a:ext uri="{FF2B5EF4-FFF2-40B4-BE49-F238E27FC236}">
                <a16:creationId xmlns="" xmlns:a16="http://schemas.microsoft.com/office/drawing/2014/main" id="{F109591A-1825-4986-9255-5F4671C3C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013" y="1600200"/>
            <a:ext cx="1085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Planning</a:t>
            </a:r>
          </a:p>
        </p:txBody>
      </p:sp>
      <p:sp>
        <p:nvSpPr>
          <p:cNvPr id="25615" name="Text Box 26">
            <a:extLst>
              <a:ext uri="{FF2B5EF4-FFF2-40B4-BE49-F238E27FC236}">
                <a16:creationId xmlns="" xmlns:a16="http://schemas.microsoft.com/office/drawing/2014/main" id="{3239CAA2-7966-4C8E-A149-6370A7847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413" y="3352800"/>
            <a:ext cx="1169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Modeling</a:t>
            </a:r>
          </a:p>
        </p:txBody>
      </p:sp>
      <p:sp>
        <p:nvSpPr>
          <p:cNvPr id="25616" name="Text Box 27">
            <a:extLst>
              <a:ext uri="{FF2B5EF4-FFF2-40B4-BE49-F238E27FC236}">
                <a16:creationId xmlns="" xmlns:a16="http://schemas.microsoft.com/office/drawing/2014/main" id="{4241E6D6-9E08-41BA-9FF5-D7C909E7D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413" y="5638800"/>
            <a:ext cx="1493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Construction</a:t>
            </a:r>
          </a:p>
        </p:txBody>
      </p:sp>
      <p:sp>
        <p:nvSpPr>
          <p:cNvPr id="25617" name="Text Box 28">
            <a:extLst>
              <a:ext uri="{FF2B5EF4-FFF2-40B4-BE49-F238E27FC236}">
                <a16:creationId xmlns="" xmlns:a16="http://schemas.microsoft.com/office/drawing/2014/main" id="{0EA867DD-91E7-461C-B57D-BC8A27BAE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0413" y="5638800"/>
            <a:ext cx="1438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48306315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Spiral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Advantages of Spiral model:</a:t>
            </a:r>
            <a:endParaRPr lang="en-US" dirty="0"/>
          </a:p>
          <a:p>
            <a:r>
              <a:rPr lang="en-US" dirty="0"/>
              <a:t>High amount of risk analysis hence, avoidance of Risk is enhanced.</a:t>
            </a:r>
          </a:p>
          <a:p>
            <a:r>
              <a:rPr lang="en-US" dirty="0"/>
              <a:t>Good for large and mission-critical projects.</a:t>
            </a:r>
          </a:p>
          <a:p>
            <a:r>
              <a:rPr lang="en-US" dirty="0"/>
              <a:t>Strong approval and documentation control.</a:t>
            </a:r>
          </a:p>
          <a:p>
            <a:r>
              <a:rPr lang="en-US" dirty="0"/>
              <a:t>Additional Functionality can be added at a later date.</a:t>
            </a:r>
          </a:p>
          <a:p>
            <a:r>
              <a:rPr lang="en-US" dirty="0"/>
              <a:t>Software is produced early in the </a:t>
            </a:r>
            <a:r>
              <a:rPr lang="en-US" b="1" dirty="0">
                <a:hlinkClick r:id="rId2" tooltip="What are the Software Development Life Cycle phases?"/>
              </a:rPr>
              <a:t>software life cycle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Spiral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Disadvantages of Spiral model:</a:t>
            </a:r>
            <a:endParaRPr lang="en-US" dirty="0"/>
          </a:p>
          <a:p>
            <a:r>
              <a:rPr lang="en-US" dirty="0"/>
              <a:t>Can be a costly model to use.</a:t>
            </a:r>
          </a:p>
          <a:p>
            <a:r>
              <a:rPr lang="en-US" dirty="0"/>
              <a:t>Risk analysis requires highly specific expertise.</a:t>
            </a:r>
          </a:p>
          <a:p>
            <a:r>
              <a:rPr lang="en-US" dirty="0"/>
              <a:t>Project’s success is highly dependent on the risk analysis phase.</a:t>
            </a:r>
          </a:p>
          <a:p>
            <a:r>
              <a:rPr lang="en-US" dirty="0"/>
              <a:t>Doesn’t work well for smaller projects.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Spiral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When to use Spiral model:</a:t>
            </a:r>
            <a:endParaRPr lang="en-US" dirty="0"/>
          </a:p>
          <a:p>
            <a:r>
              <a:rPr lang="en-US" dirty="0"/>
              <a:t>When costs and risk evaluation is important</a:t>
            </a:r>
          </a:p>
          <a:p>
            <a:r>
              <a:rPr lang="en-US" dirty="0"/>
              <a:t>For medium to high-risk projects</a:t>
            </a:r>
          </a:p>
          <a:p>
            <a:r>
              <a:rPr lang="en-US" dirty="0"/>
              <a:t>Long-term project commitment unwise because of potential changes to economic priorities</a:t>
            </a:r>
          </a:p>
          <a:p>
            <a:r>
              <a:rPr lang="en-US" dirty="0"/>
              <a:t>Users are unsure of their needs</a:t>
            </a:r>
          </a:p>
          <a:p>
            <a:r>
              <a:rPr lang="en-US" dirty="0"/>
              <a:t>Requirements are complex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="" xmlns:a16="http://schemas.microsoft.com/office/drawing/2014/main" id="{0CF1B628-5F8E-4BAC-A346-8D3E24D817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92138" y="160338"/>
            <a:ext cx="8551862" cy="677862"/>
          </a:xfrm>
          <a:noFill/>
        </p:spPr>
        <p:txBody>
          <a:bodyPr lIns="90840" tIns="44623" rIns="90840" bIns="44623" anchor="b"/>
          <a:lstStyle/>
          <a:p>
            <a:pPr eaLnBrk="1" hangingPunct="1"/>
            <a:r>
              <a:rPr lang="en-GB" altLang="en-US" sz="4000" b="1" dirty="0"/>
              <a:t>Evolutionary development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="" xmlns:a16="http://schemas.microsoft.com/office/drawing/2014/main" id="{0276A9CA-F2C7-4CB9-8403-980A5AA3F3C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04800" y="1295400"/>
            <a:ext cx="8610600" cy="4648200"/>
          </a:xfrm>
        </p:spPr>
        <p:txBody>
          <a:bodyPr lIns="90840" tIns="44623" rIns="90840" bIns="44623"/>
          <a:lstStyle/>
          <a:p>
            <a:pPr algn="just" eaLnBrk="1" hangingPunct="1"/>
            <a:r>
              <a:rPr lang="en-GB" altLang="en-US" dirty="0">
                <a:latin typeface="Times New Roman" panose="02020603050405020304" pitchFamily="18" charset="0"/>
              </a:rPr>
              <a:t>Problems</a:t>
            </a:r>
          </a:p>
          <a:p>
            <a:pPr lvl="1" algn="just" eaLnBrk="1" hangingPunct="1"/>
            <a:r>
              <a:rPr lang="en-GB" altLang="en-US" dirty="0">
                <a:latin typeface="Times New Roman" panose="02020603050405020304" pitchFamily="18" charset="0"/>
              </a:rPr>
              <a:t>Do not establish the max. speed of the evolution. </a:t>
            </a:r>
          </a:p>
          <a:p>
            <a:pPr lvl="1" algn="just" eaLnBrk="1" hangingPunct="1"/>
            <a:r>
              <a:rPr lang="en-GB" altLang="en-US" dirty="0">
                <a:latin typeface="Times New Roman" panose="02020603050405020304" pitchFamily="18" charset="0"/>
              </a:rPr>
              <a:t>Systems are often poorly structured;</a:t>
            </a:r>
          </a:p>
          <a:p>
            <a:pPr lvl="1" algn="just" eaLnBrk="1" hangingPunct="1"/>
            <a:r>
              <a:rPr lang="en-GB" altLang="en-US" dirty="0">
                <a:latin typeface="Times New Roman" panose="02020603050405020304" pitchFamily="18" charset="0"/>
              </a:rPr>
              <a:t>Special skills (e.g. in languages for rapid prototyping) may be required.</a:t>
            </a:r>
          </a:p>
          <a:p>
            <a:pPr lvl="1" algn="just" eaLnBrk="1" hangingPunct="1"/>
            <a:r>
              <a:rPr lang="en-GB" altLang="en-US" dirty="0">
                <a:latin typeface="Times New Roman" panose="02020603050405020304" pitchFamily="18" charset="0"/>
              </a:rPr>
              <a:t>Project management and estimation technique do not fit completely.</a:t>
            </a:r>
          </a:p>
          <a:p>
            <a:pPr lvl="1" algn="just" eaLnBrk="1" hangingPunct="1">
              <a:buNone/>
            </a:pPr>
            <a:endParaRPr lang="en-GB" altLang="en-US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GB" altLang="en-US" dirty="0">
                <a:latin typeface="Times New Roman" panose="02020603050405020304" pitchFamily="18" charset="0"/>
              </a:rPr>
              <a:t>Applicability</a:t>
            </a:r>
          </a:p>
          <a:p>
            <a:pPr lvl="1" algn="just" eaLnBrk="1" hangingPunct="1"/>
            <a:r>
              <a:rPr lang="en-GB" altLang="en-US" dirty="0">
                <a:latin typeface="Times New Roman" panose="02020603050405020304" pitchFamily="18" charset="0"/>
              </a:rPr>
              <a:t>For small or medium-size interactive systems;</a:t>
            </a:r>
          </a:p>
          <a:p>
            <a:pPr lvl="1" algn="just" eaLnBrk="1" hangingPunct="1"/>
            <a:r>
              <a:rPr lang="en-GB" altLang="en-US" dirty="0">
                <a:latin typeface="Times New Roman" panose="02020603050405020304" pitchFamily="18" charset="0"/>
              </a:rPr>
              <a:t>For parts of large systems (e.g. the user interface);</a:t>
            </a:r>
          </a:p>
          <a:p>
            <a:pPr lvl="1" algn="just" eaLnBrk="1" hangingPunct="1"/>
            <a:r>
              <a:rPr lang="en-GB" altLang="en-US" dirty="0">
                <a:latin typeface="Times New Roman" panose="02020603050405020304" pitchFamily="18" charset="0"/>
              </a:rPr>
              <a:t>For short-lifetime systems</a:t>
            </a:r>
            <a:r>
              <a:rPr lang="en-GB" alt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CEC1A0F-74E3-427C-BA39-95903FF25B8B}"/>
              </a:ext>
            </a:extLst>
          </p:cNvPr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873936-5EE3-4EF4-9AD7-94822222ABB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24080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BA0F0E2F-9084-469F-B554-D68842DF8F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229600" cy="850900"/>
          </a:xfrm>
        </p:spPr>
        <p:txBody>
          <a:bodyPr/>
          <a:lstStyle/>
          <a:p>
            <a:pPr eaLnBrk="1" hangingPunct="1"/>
            <a:r>
              <a:rPr lang="en-US" altLang="en-US" b="1" u="sng" dirty="0"/>
              <a:t>Concurrent Model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="" xmlns:a16="http://schemas.microsoft.com/office/drawing/2014/main" id="{F6ECE14A-2869-485D-B0FF-D670E4CABFC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28600" y="1295400"/>
            <a:ext cx="8763000" cy="5181600"/>
          </a:xfrm>
        </p:spPr>
        <p:txBody>
          <a:bodyPr/>
          <a:lstStyle/>
          <a:p>
            <a:pPr algn="just" eaLnBrk="1" hangingPunct="1"/>
            <a:r>
              <a:rPr lang="en-US" altLang="en-US" sz="2600" dirty="0">
                <a:latin typeface="Times New Roman" panose="02020603050405020304" pitchFamily="18" charset="0"/>
              </a:rPr>
              <a:t>The concurrent development model sometimes called Concurrent Engineering.</a:t>
            </a:r>
          </a:p>
          <a:p>
            <a:pPr algn="just" eaLnBrk="1" hangingPunct="1"/>
            <a:r>
              <a:rPr lang="en-US" altLang="en-US" sz="2600" dirty="0">
                <a:latin typeface="Times New Roman" panose="02020603050405020304" pitchFamily="18" charset="0"/>
              </a:rPr>
              <a:t>It allows team to represent iterative and concurrent elements of any of the process models.</a:t>
            </a:r>
          </a:p>
          <a:p>
            <a:pPr algn="just" eaLnBrk="1" hangingPunct="1"/>
            <a:r>
              <a:rPr lang="en-US" altLang="en-US" sz="2600" dirty="0">
                <a:latin typeface="Times New Roman" panose="02020603050405020304" pitchFamily="18" charset="0"/>
              </a:rPr>
              <a:t>All software engineering activities exist concurrently but reside in different states.</a:t>
            </a:r>
          </a:p>
          <a:p>
            <a:pPr algn="just" eaLnBrk="1" hangingPunct="1"/>
            <a:r>
              <a:rPr lang="en-US" altLang="en-US" sz="2600" dirty="0">
                <a:latin typeface="Times New Roman" panose="02020603050405020304" pitchFamily="18" charset="0"/>
              </a:rPr>
              <a:t>Concurrent modeling defines a series of events that will trigger transitions from state to state for each of the activities.</a:t>
            </a:r>
          </a:p>
          <a:p>
            <a:pPr algn="just" eaLnBrk="1" hangingPunct="1"/>
            <a:r>
              <a:rPr lang="en-US" altLang="en-US" sz="2600" dirty="0">
                <a:latin typeface="Times New Roman" panose="02020603050405020304" pitchFamily="18" charset="0"/>
              </a:rPr>
              <a:t>Concurrent modeling is applicable to all types of software development and provide an accurate picture of the current state of a project.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14BB783-FCC6-4C7F-AC39-6824FDA864C6}"/>
              </a:ext>
            </a:extLst>
          </p:cNvPr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936C64-E2A1-49B8-A97E-9A4A8A045F2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84181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28800"/>
            <a:ext cx="9144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 models are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models within which the various activities of software development happen at the same time, for faster development and a better outcome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concurrent model is also referred to as a parallel working model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A0F0E2F-9084-469F-B554-D68842DF8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0"/>
            <a:ext cx="82296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 Light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 Light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 Light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 Light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 Light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 Light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 Light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libri Light" pitchFamily="34" charset="0"/>
              </a:defRPr>
            </a:lvl9pPr>
          </a:lstStyle>
          <a:p>
            <a:r>
              <a:rPr lang="en-US" altLang="en-US" b="1" dirty="0" smtClean="0"/>
              <a:t>Concurrent Model </a:t>
            </a:r>
            <a:r>
              <a:rPr lang="en-US" altLang="en-US" b="1" dirty="0" err="1" smtClean="0"/>
              <a:t>cont</a:t>
            </a:r>
            <a:r>
              <a:rPr lang="en-US" altLang="en-US" b="1" dirty="0" smtClean="0"/>
              <a:t>… 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45471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="" xmlns:a16="http://schemas.microsoft.com/office/drawing/2014/main" id="{593E7E27-FA77-42DE-90E5-AD4546235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0213" y="121444"/>
            <a:ext cx="6970712" cy="741362"/>
          </a:xfrm>
        </p:spPr>
        <p:txBody>
          <a:bodyPr wrap="none" lIns="79375" tIns="31750" rIns="79375" bIns="31750" anchor="t">
            <a:spAutoFit/>
          </a:bodyPr>
          <a:lstStyle/>
          <a:p>
            <a:pPr eaLnBrk="1" hangingPunct="1"/>
            <a:r>
              <a:rPr lang="en-US" altLang="zh-CN" b="1" dirty="0">
                <a:ea typeface="宋体" panose="02010600030101010101" pitchFamily="2" charset="-122"/>
              </a:rPr>
              <a:t>A Generic Process Model</a:t>
            </a:r>
          </a:p>
        </p:txBody>
      </p:sp>
      <p:sp>
        <p:nvSpPr>
          <p:cNvPr id="3074" name="灯片编号占位符 5">
            <a:extLst>
              <a:ext uri="{FF2B5EF4-FFF2-40B4-BE49-F238E27FC236}">
                <a16:creationId xmlns="" xmlns:a16="http://schemas.microsoft.com/office/drawing/2014/main" id="{7DA5D0B2-9B03-494C-A2D4-EA9447793A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402295-2B27-456A-9057-E409292808F9}" type="slidenum">
              <a:rPr lang="zh-CN" altLang="en-US">
                <a:latin typeface="Helvetica" panose="020B0604020202020204" pitchFamily="34" charset="0"/>
                <a:ea typeface="ＭＳ Ｐゴシック" panose="020B0600070205080204" pitchFamily="34" charset="-128"/>
              </a:rPr>
              <a:pPr/>
              <a:t>4</a:t>
            </a:fld>
            <a:endParaRPr lang="en-US" altLang="zh-CN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6" name="Rectangle 3">
            <a:extLst>
              <a:ext uri="{FF2B5EF4-FFF2-40B4-BE49-F238E27FC236}">
                <a16:creationId xmlns="" xmlns:a16="http://schemas.microsoft.com/office/drawing/2014/main" id="{53B47A18-15E4-4E5F-804D-A873D7649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229321"/>
            <a:ext cx="8034338" cy="4630738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300" tIns="57150" rIns="114300" bIns="571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Process framework</a:t>
            </a:r>
          </a:p>
        </p:txBody>
      </p:sp>
      <p:sp>
        <p:nvSpPr>
          <p:cNvPr id="3077" name="Rectangle 4">
            <a:extLst>
              <a:ext uri="{FF2B5EF4-FFF2-40B4-BE49-F238E27FC236}">
                <a16:creationId xmlns="" xmlns:a16="http://schemas.microsoft.com/office/drawing/2014/main" id="{7E09943C-B9A9-4450-B831-6D7B5EC6A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275" y="1866900"/>
            <a:ext cx="7304088" cy="3790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300" tIns="57150" rIns="114300" bIns="571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Umbrella activities</a:t>
            </a:r>
          </a:p>
        </p:txBody>
      </p:sp>
      <p:sp>
        <p:nvSpPr>
          <p:cNvPr id="3078" name="Rectangle 5">
            <a:extLst>
              <a:ext uri="{FF2B5EF4-FFF2-40B4-BE49-F238E27FC236}">
                <a16:creationId xmlns="" xmlns:a16="http://schemas.microsoft.com/office/drawing/2014/main" id="{2578DF17-573C-43BD-A3DF-A447CBAB0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013" y="2338388"/>
            <a:ext cx="2828925" cy="300831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300" tIns="57150" rIns="114300" bIns="571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chemeClr val="bg2"/>
                </a:solidFill>
                <a:ea typeface="宋体" panose="02010600030101010101" pitchFamily="2" charset="-122"/>
              </a:rPr>
              <a:t>framework activity #1</a:t>
            </a:r>
            <a:endParaRPr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079" name="Rectangle 6">
            <a:extLst>
              <a:ext uri="{FF2B5EF4-FFF2-40B4-BE49-F238E27FC236}">
                <a16:creationId xmlns="" xmlns:a16="http://schemas.microsoft.com/office/drawing/2014/main" id="{D8D341C4-F9CD-46EC-8BAA-9AC2B72DB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2743200"/>
            <a:ext cx="2195513" cy="141128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300" tIns="57150" rIns="114300" bIns="571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chemeClr val="bg2"/>
                </a:solidFill>
                <a:ea typeface="宋体" panose="02010600030101010101" pitchFamily="2" charset="-122"/>
              </a:rPr>
              <a:t>SE action #1.1</a:t>
            </a:r>
          </a:p>
        </p:txBody>
      </p:sp>
      <p:sp>
        <p:nvSpPr>
          <p:cNvPr id="3080" name="Text Box 7">
            <a:extLst>
              <a:ext uri="{FF2B5EF4-FFF2-40B4-BE49-F238E27FC236}">
                <a16:creationId xmlns="" xmlns:a16="http://schemas.microsoft.com/office/drawing/2014/main" id="{F29274EC-7C2A-436B-B418-5E66D638B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57399"/>
            <a:ext cx="20129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300" tIns="57150" rIns="114300" bIns="571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latin typeface="Helvetica" panose="020B0604020202020204" pitchFamily="34" charset="0"/>
                <a:ea typeface="宋体" panose="02010600030101010101" pitchFamily="2" charset="-122"/>
              </a:rPr>
              <a:t>Software process</a:t>
            </a:r>
            <a:endParaRPr lang="en-US" altLang="zh-CN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44191" name="Group 63">
            <a:extLst>
              <a:ext uri="{FF2B5EF4-FFF2-40B4-BE49-F238E27FC236}">
                <a16:creationId xmlns="" xmlns:a16="http://schemas.microsoft.com/office/drawing/2014/main" id="{68B4546D-84D8-4A0B-A1BB-055262C8871A}"/>
              </a:ext>
            </a:extLst>
          </p:cNvPr>
          <p:cNvGraphicFramePr>
            <a:graphicFrameLocks noGrp="1"/>
          </p:cNvGraphicFramePr>
          <p:nvPr/>
        </p:nvGraphicFramePr>
        <p:xfrm>
          <a:off x="1666875" y="2986088"/>
          <a:ext cx="2463800" cy="1214437"/>
        </p:xfrm>
        <a:graphic>
          <a:graphicData uri="http://schemas.openxmlformats.org/drawingml/2006/table">
            <a:tbl>
              <a:tblPr/>
              <a:tblGrid>
                <a:gridCol w="6238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382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214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task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sets</a:t>
                      </a: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</a:t>
                      </a: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-128" charset="0"/>
                        <a:ea typeface="宋体" charset="-122"/>
                      </a:endParaRP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work tasks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work products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QA points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milestones</a:t>
                      </a: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85" name="Rectangle 20">
            <a:extLst>
              <a:ext uri="{FF2B5EF4-FFF2-40B4-BE49-F238E27FC236}">
                <a16:creationId xmlns="" xmlns:a16="http://schemas.microsoft.com/office/drawing/2014/main" id="{0BC5C680-8D80-4564-BD1D-C4CC4FD3E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4379913"/>
            <a:ext cx="2195513" cy="140970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300" tIns="57150" rIns="114300" bIns="571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chemeClr val="bg2"/>
                </a:solidFill>
                <a:ea typeface="宋体" panose="02010600030101010101" pitchFamily="2" charset="-122"/>
              </a:rPr>
              <a:t>SE action #1.2</a:t>
            </a:r>
          </a:p>
        </p:txBody>
      </p:sp>
      <p:graphicFrame>
        <p:nvGraphicFramePr>
          <p:cNvPr id="944190" name="Group 62">
            <a:extLst>
              <a:ext uri="{FF2B5EF4-FFF2-40B4-BE49-F238E27FC236}">
                <a16:creationId xmlns="" xmlns:a16="http://schemas.microsoft.com/office/drawing/2014/main" id="{FBEF4B0C-94D8-4729-A855-D4CEDF11A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173282"/>
              </p:ext>
            </p:extLst>
          </p:nvPr>
        </p:nvGraphicFramePr>
        <p:xfrm>
          <a:off x="1711325" y="4646614"/>
          <a:ext cx="2397125" cy="1143000"/>
        </p:xfrm>
        <a:graphic>
          <a:graphicData uri="http://schemas.openxmlformats.org/drawingml/2006/table">
            <a:tbl>
              <a:tblPr/>
              <a:tblGrid>
                <a:gridCol w="6080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970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task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sets</a:t>
                      </a: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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-128" charset="0"/>
                        <a:ea typeface="宋体" charset="-122"/>
                      </a:endParaRP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work tasks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work products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QA points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milestones</a:t>
                      </a: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0" name="Rectangle 33">
            <a:extLst>
              <a:ext uri="{FF2B5EF4-FFF2-40B4-BE49-F238E27FC236}">
                <a16:creationId xmlns="" xmlns:a16="http://schemas.microsoft.com/office/drawing/2014/main" id="{EA900953-DBD7-4F1B-B426-AD3E0A147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325" y="2347913"/>
            <a:ext cx="2828925" cy="30099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300" tIns="57150" rIns="114300" bIns="571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chemeClr val="bg2"/>
                </a:solidFill>
                <a:ea typeface="宋体" panose="02010600030101010101" pitchFamily="2" charset="-122"/>
              </a:rPr>
              <a:t>framework activity #2</a:t>
            </a:r>
            <a:endParaRPr lang="en-US" altLang="zh-CN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091" name="Rectangle 34">
            <a:extLst>
              <a:ext uri="{FF2B5EF4-FFF2-40B4-BE49-F238E27FC236}">
                <a16:creationId xmlns="" xmlns:a16="http://schemas.microsoft.com/office/drawing/2014/main" id="{A28962D8-3D33-4F24-B168-0BE6D2DA0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3" y="2754313"/>
            <a:ext cx="2195512" cy="141128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300" tIns="57150" rIns="114300" bIns="571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chemeClr val="bg2"/>
                </a:solidFill>
                <a:ea typeface="宋体" panose="02010600030101010101" pitchFamily="2" charset="-122"/>
              </a:rPr>
              <a:t>SE action #2.1</a:t>
            </a:r>
          </a:p>
        </p:txBody>
      </p:sp>
      <p:graphicFrame>
        <p:nvGraphicFramePr>
          <p:cNvPr id="944192" name="Group 64">
            <a:extLst>
              <a:ext uri="{FF2B5EF4-FFF2-40B4-BE49-F238E27FC236}">
                <a16:creationId xmlns="" xmlns:a16="http://schemas.microsoft.com/office/drawing/2014/main" id="{53F849D2-FD37-42EE-9946-3E6A7949CA32}"/>
              </a:ext>
            </a:extLst>
          </p:cNvPr>
          <p:cNvGraphicFramePr>
            <a:graphicFrameLocks noGrp="1"/>
          </p:cNvGraphicFramePr>
          <p:nvPr/>
        </p:nvGraphicFramePr>
        <p:xfrm>
          <a:off x="5172075" y="3046413"/>
          <a:ext cx="2452688" cy="1214437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319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214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task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sets</a:t>
                      </a: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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-128" charset="0"/>
                        <a:ea typeface="宋体" charset="-122"/>
                      </a:endParaRP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work tasks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work products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QA points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milestones</a:t>
                      </a: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6" name="Rectangle 47">
            <a:extLst>
              <a:ext uri="{FF2B5EF4-FFF2-40B4-BE49-F238E27FC236}">
                <a16:creationId xmlns="" xmlns:a16="http://schemas.microsoft.com/office/drawing/2014/main" id="{28EB1F25-9E51-4E6E-A197-3580B068C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3" y="4389438"/>
            <a:ext cx="2195512" cy="141128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300" tIns="57150" rIns="114300" bIns="5715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>
                <a:solidFill>
                  <a:schemeClr val="bg2"/>
                </a:solidFill>
                <a:ea typeface="宋体" panose="02010600030101010101" pitchFamily="2" charset="-122"/>
              </a:rPr>
              <a:t>SE action #2.2</a:t>
            </a:r>
          </a:p>
        </p:txBody>
      </p:sp>
      <p:graphicFrame>
        <p:nvGraphicFramePr>
          <p:cNvPr id="944193" name="Group 65">
            <a:extLst>
              <a:ext uri="{FF2B5EF4-FFF2-40B4-BE49-F238E27FC236}">
                <a16:creationId xmlns="" xmlns:a16="http://schemas.microsoft.com/office/drawing/2014/main" id="{F2F35C06-768A-41BD-A5CB-ACC39C6EDDF9}"/>
              </a:ext>
            </a:extLst>
          </p:cNvPr>
          <p:cNvGraphicFramePr>
            <a:graphicFrameLocks noGrp="1"/>
          </p:cNvGraphicFramePr>
          <p:nvPr/>
        </p:nvGraphicFramePr>
        <p:xfrm>
          <a:off x="5192713" y="4608513"/>
          <a:ext cx="2486025" cy="1214437"/>
        </p:xfrm>
        <a:graphic>
          <a:graphicData uri="http://schemas.openxmlformats.org/drawingml/2006/table">
            <a:tbl>
              <a:tblPr/>
              <a:tblGrid>
                <a:gridCol w="6302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32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52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214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task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sets</a:t>
                      </a: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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  <a:sym typeface="Symbol" pitchFamily="18" charset="2"/>
                        </a:rPr>
                        <a:t></a:t>
                      </a:r>
                      <a:endParaRPr kumimoji="1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-128" charset="0"/>
                        <a:ea typeface="宋体" charset="-122"/>
                      </a:endParaRP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work tasks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work products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QA points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-128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-128" charset="0"/>
                          <a:ea typeface="宋体" charset="-122"/>
                        </a:rPr>
                        <a:t>milestones</a:t>
                      </a:r>
                    </a:p>
                  </a:txBody>
                  <a:tcPr marT="51460" marB="5146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6200" y="5834064"/>
            <a:ext cx="79486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Generic process model is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abstraction of the software development process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specifies the stages and order of a process.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78482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="" xmlns:a16="http://schemas.microsoft.com/office/drawing/2014/main" id="{4EF00C02-5CB7-49EB-9010-A9E9C2FE6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4763" y="-242888"/>
            <a:ext cx="8610600" cy="852488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One element of the concurrent process model</a:t>
            </a:r>
          </a:p>
        </p:txBody>
      </p:sp>
      <p:sp>
        <p:nvSpPr>
          <p:cNvPr id="28676" name="Rectangle 7">
            <a:extLst>
              <a:ext uri="{FF2B5EF4-FFF2-40B4-BE49-F238E27FC236}">
                <a16:creationId xmlns="" xmlns:a16="http://schemas.microsoft.com/office/drawing/2014/main" id="{18E5B759-2428-4607-8D16-49D94EE57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Inactive</a:t>
            </a:r>
          </a:p>
        </p:txBody>
      </p:sp>
      <p:sp>
        <p:nvSpPr>
          <p:cNvPr id="28677" name="Rectangle 8">
            <a:extLst>
              <a:ext uri="{FF2B5EF4-FFF2-40B4-BE49-F238E27FC236}">
                <a16:creationId xmlns="" xmlns:a16="http://schemas.microsoft.com/office/drawing/2014/main" id="{6E4C9F7E-BC53-416F-AFDE-0CEE0050B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381250"/>
            <a:ext cx="1981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Development</a:t>
            </a:r>
          </a:p>
        </p:txBody>
      </p:sp>
      <p:sp>
        <p:nvSpPr>
          <p:cNvPr id="28678" name="Rectangle 9">
            <a:extLst>
              <a:ext uri="{FF2B5EF4-FFF2-40B4-BE49-F238E27FC236}">
                <a16:creationId xmlns="" xmlns:a16="http://schemas.microsoft.com/office/drawing/2014/main" id="{A7EC9A80-BEFB-4415-9158-5DF22CD5B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3600450"/>
            <a:ext cx="1447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Awaiting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Changes</a:t>
            </a:r>
          </a:p>
        </p:txBody>
      </p:sp>
      <p:sp>
        <p:nvSpPr>
          <p:cNvPr id="28679" name="Rectangle 10">
            <a:extLst>
              <a:ext uri="{FF2B5EF4-FFF2-40B4-BE49-F238E27FC236}">
                <a16:creationId xmlns="" xmlns:a16="http://schemas.microsoft.com/office/drawing/2014/main" id="{17345AAA-77D8-4DD9-BD9F-F2CBFC430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4776788"/>
            <a:ext cx="1447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Revision</a:t>
            </a:r>
          </a:p>
        </p:txBody>
      </p:sp>
      <p:sp>
        <p:nvSpPr>
          <p:cNvPr id="28680" name="Rectangle 11">
            <a:extLst>
              <a:ext uri="{FF2B5EF4-FFF2-40B4-BE49-F238E27FC236}">
                <a16:creationId xmlns="" xmlns:a16="http://schemas.microsoft.com/office/drawing/2014/main" id="{C01D7BD8-1717-4E60-9863-8CACE6D0E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3600450"/>
            <a:ext cx="1447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Review</a:t>
            </a:r>
          </a:p>
        </p:txBody>
      </p:sp>
      <p:sp>
        <p:nvSpPr>
          <p:cNvPr id="28681" name="Rectangle 12">
            <a:extLst>
              <a:ext uri="{FF2B5EF4-FFF2-40B4-BE49-F238E27FC236}">
                <a16:creationId xmlns="" xmlns:a16="http://schemas.microsoft.com/office/drawing/2014/main" id="{CFCB4B3F-4607-47A6-81DA-174D907B2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905375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Baselined</a:t>
            </a:r>
          </a:p>
        </p:txBody>
      </p:sp>
      <p:sp>
        <p:nvSpPr>
          <p:cNvPr id="28682" name="Rectangle 13">
            <a:extLst>
              <a:ext uri="{FF2B5EF4-FFF2-40B4-BE49-F238E27FC236}">
                <a16:creationId xmlns="" xmlns:a16="http://schemas.microsoft.com/office/drawing/2014/main" id="{FB0A8887-ACA2-44B9-AF93-DFAE5C5E3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275" y="6129338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Done</a:t>
            </a:r>
          </a:p>
        </p:txBody>
      </p:sp>
      <p:sp>
        <p:nvSpPr>
          <p:cNvPr id="28683" name="Line 14">
            <a:extLst>
              <a:ext uri="{FF2B5EF4-FFF2-40B4-BE49-F238E27FC236}">
                <a16:creationId xmlns="" xmlns:a16="http://schemas.microsoft.com/office/drawing/2014/main" id="{AC06185A-C5F3-4335-BF41-C1EDAA3BA4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9812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84" name="Line 15">
            <a:extLst>
              <a:ext uri="{FF2B5EF4-FFF2-40B4-BE49-F238E27FC236}">
                <a16:creationId xmlns="" xmlns:a16="http://schemas.microsoft.com/office/drawing/2014/main" id="{19FBEEB5-DD0A-4B4E-A552-14BF4977C0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343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85" name="Line 16">
            <a:extLst>
              <a:ext uri="{FF2B5EF4-FFF2-40B4-BE49-F238E27FC236}">
                <a16:creationId xmlns="" xmlns:a16="http://schemas.microsoft.com/office/drawing/2014/main" id="{22A05D75-7DCA-4DCC-8B73-7365493719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54864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86" name="Line 17">
            <a:extLst>
              <a:ext uri="{FF2B5EF4-FFF2-40B4-BE49-F238E27FC236}">
                <a16:creationId xmlns="" xmlns:a16="http://schemas.microsoft.com/office/drawing/2014/main" id="{4C90550C-A347-4700-871C-D00787F674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962400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87" name="Line 18">
            <a:extLst>
              <a:ext uri="{FF2B5EF4-FFF2-40B4-BE49-F238E27FC236}">
                <a16:creationId xmlns="" xmlns:a16="http://schemas.microsoft.com/office/drawing/2014/main" id="{FA746B35-7A4A-478F-B6F9-EECCC3E5D6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962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88" name="Freeform 20">
            <a:extLst>
              <a:ext uri="{FF2B5EF4-FFF2-40B4-BE49-F238E27FC236}">
                <a16:creationId xmlns="" xmlns:a16="http://schemas.microsoft.com/office/drawing/2014/main" id="{5F71A889-F48F-4A87-8EFC-4079443F64B7}"/>
              </a:ext>
            </a:extLst>
          </p:cNvPr>
          <p:cNvSpPr>
            <a:spLocks/>
          </p:cNvSpPr>
          <p:nvPr/>
        </p:nvSpPr>
        <p:spPr bwMode="auto">
          <a:xfrm>
            <a:off x="6553200" y="1600200"/>
            <a:ext cx="1066800" cy="1981200"/>
          </a:xfrm>
          <a:custGeom>
            <a:avLst/>
            <a:gdLst>
              <a:gd name="T0" fmla="*/ 0 w 520"/>
              <a:gd name="T1" fmla="*/ 0 h 1200"/>
              <a:gd name="T2" fmla="*/ 2147483647 w 520"/>
              <a:gd name="T3" fmla="*/ 2147483647 h 1200"/>
              <a:gd name="T4" fmla="*/ 2147483647 w 520"/>
              <a:gd name="T5" fmla="*/ 2147483647 h 1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0" h="1200">
                <a:moveTo>
                  <a:pt x="0" y="0"/>
                </a:moveTo>
                <a:cubicBezTo>
                  <a:pt x="220" y="44"/>
                  <a:pt x="440" y="88"/>
                  <a:pt x="480" y="288"/>
                </a:cubicBezTo>
                <a:cubicBezTo>
                  <a:pt x="520" y="488"/>
                  <a:pt x="380" y="844"/>
                  <a:pt x="240" y="1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89" name="Freeform 21">
            <a:extLst>
              <a:ext uri="{FF2B5EF4-FFF2-40B4-BE49-F238E27FC236}">
                <a16:creationId xmlns="" xmlns:a16="http://schemas.microsoft.com/office/drawing/2014/main" id="{3F5226DE-D280-4D04-AA78-AAA490A6E223}"/>
              </a:ext>
            </a:extLst>
          </p:cNvPr>
          <p:cNvSpPr>
            <a:spLocks/>
          </p:cNvSpPr>
          <p:nvPr/>
        </p:nvSpPr>
        <p:spPr bwMode="auto">
          <a:xfrm>
            <a:off x="5638800" y="4343400"/>
            <a:ext cx="2171700" cy="2108200"/>
          </a:xfrm>
          <a:custGeom>
            <a:avLst/>
            <a:gdLst>
              <a:gd name="T0" fmla="*/ 2147483647 w 1368"/>
              <a:gd name="T1" fmla="*/ 0 h 1328"/>
              <a:gd name="T2" fmla="*/ 2147483647 w 1368"/>
              <a:gd name="T3" fmla="*/ 2147483647 h 1328"/>
              <a:gd name="T4" fmla="*/ 2147483647 w 1368"/>
              <a:gd name="T5" fmla="*/ 2147483647 h 1328"/>
              <a:gd name="T6" fmla="*/ 2147483647 w 1368"/>
              <a:gd name="T7" fmla="*/ 2147483647 h 1328"/>
              <a:gd name="T8" fmla="*/ 0 w 1368"/>
              <a:gd name="T9" fmla="*/ 2147483647 h 1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8" h="1328">
                <a:moveTo>
                  <a:pt x="960" y="0"/>
                </a:moveTo>
                <a:cubicBezTo>
                  <a:pt x="1140" y="128"/>
                  <a:pt x="1320" y="256"/>
                  <a:pt x="1344" y="432"/>
                </a:cubicBezTo>
                <a:cubicBezTo>
                  <a:pt x="1368" y="608"/>
                  <a:pt x="1248" y="912"/>
                  <a:pt x="1104" y="1056"/>
                </a:cubicBezTo>
                <a:cubicBezTo>
                  <a:pt x="960" y="1200"/>
                  <a:pt x="664" y="1264"/>
                  <a:pt x="480" y="1296"/>
                </a:cubicBezTo>
                <a:cubicBezTo>
                  <a:pt x="296" y="1328"/>
                  <a:pt x="80" y="1256"/>
                  <a:pt x="0" y="1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90" name="Freeform 23">
            <a:extLst>
              <a:ext uri="{FF2B5EF4-FFF2-40B4-BE49-F238E27FC236}">
                <a16:creationId xmlns="" xmlns:a16="http://schemas.microsoft.com/office/drawing/2014/main" id="{DA8B6C8E-DDAE-4553-910C-34297122562D}"/>
              </a:ext>
            </a:extLst>
          </p:cNvPr>
          <p:cNvSpPr>
            <a:spLocks/>
          </p:cNvSpPr>
          <p:nvPr/>
        </p:nvSpPr>
        <p:spPr bwMode="auto">
          <a:xfrm>
            <a:off x="1905000" y="4419600"/>
            <a:ext cx="2362200" cy="2082800"/>
          </a:xfrm>
          <a:custGeom>
            <a:avLst/>
            <a:gdLst>
              <a:gd name="T0" fmla="*/ 2147483647 w 1488"/>
              <a:gd name="T1" fmla="*/ 2147483647 h 1312"/>
              <a:gd name="T2" fmla="*/ 2147483647 w 1488"/>
              <a:gd name="T3" fmla="*/ 2147483647 h 1312"/>
              <a:gd name="T4" fmla="*/ 2147483647 w 1488"/>
              <a:gd name="T5" fmla="*/ 2147483647 h 1312"/>
              <a:gd name="T6" fmla="*/ 2147483647 w 1488"/>
              <a:gd name="T7" fmla="*/ 2147483647 h 1312"/>
              <a:gd name="T8" fmla="*/ 2147483647 w 1488"/>
              <a:gd name="T9" fmla="*/ 2147483647 h 1312"/>
              <a:gd name="T10" fmla="*/ 2147483647 w 1488"/>
              <a:gd name="T11" fmla="*/ 2147483647 h 1312"/>
              <a:gd name="T12" fmla="*/ 2147483647 w 1488"/>
              <a:gd name="T13" fmla="*/ 2147483647 h 1312"/>
              <a:gd name="T14" fmla="*/ 0 w 1488"/>
              <a:gd name="T15" fmla="*/ 2147483647 h 1312"/>
              <a:gd name="T16" fmla="*/ 2147483647 w 1488"/>
              <a:gd name="T17" fmla="*/ 2147483647 h 1312"/>
              <a:gd name="T18" fmla="*/ 2147483647 w 1488"/>
              <a:gd name="T19" fmla="*/ 2147483647 h 1312"/>
              <a:gd name="T20" fmla="*/ 2147483647 w 1488"/>
              <a:gd name="T21" fmla="*/ 2147483647 h 1312"/>
              <a:gd name="T22" fmla="*/ 2147483647 w 1488"/>
              <a:gd name="T23" fmla="*/ 2147483647 h 1312"/>
              <a:gd name="T24" fmla="*/ 2147483647 w 1488"/>
              <a:gd name="T25" fmla="*/ 2147483647 h 1312"/>
              <a:gd name="T26" fmla="*/ 2147483647 w 1488"/>
              <a:gd name="T27" fmla="*/ 0 h 13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88" h="1312">
                <a:moveTo>
                  <a:pt x="1488" y="1200"/>
                </a:moveTo>
                <a:cubicBezTo>
                  <a:pt x="1328" y="1240"/>
                  <a:pt x="1168" y="1280"/>
                  <a:pt x="1056" y="1296"/>
                </a:cubicBezTo>
                <a:cubicBezTo>
                  <a:pt x="944" y="1312"/>
                  <a:pt x="912" y="1296"/>
                  <a:pt x="816" y="1296"/>
                </a:cubicBezTo>
                <a:cubicBezTo>
                  <a:pt x="720" y="1296"/>
                  <a:pt x="568" y="1312"/>
                  <a:pt x="480" y="1296"/>
                </a:cubicBezTo>
                <a:cubicBezTo>
                  <a:pt x="392" y="1280"/>
                  <a:pt x="352" y="1240"/>
                  <a:pt x="288" y="1200"/>
                </a:cubicBezTo>
                <a:cubicBezTo>
                  <a:pt x="224" y="1160"/>
                  <a:pt x="136" y="1120"/>
                  <a:pt x="96" y="1056"/>
                </a:cubicBezTo>
                <a:cubicBezTo>
                  <a:pt x="56" y="992"/>
                  <a:pt x="64" y="888"/>
                  <a:pt x="48" y="816"/>
                </a:cubicBezTo>
                <a:cubicBezTo>
                  <a:pt x="32" y="744"/>
                  <a:pt x="0" y="688"/>
                  <a:pt x="0" y="624"/>
                </a:cubicBezTo>
                <a:cubicBezTo>
                  <a:pt x="0" y="560"/>
                  <a:pt x="32" y="488"/>
                  <a:pt x="48" y="432"/>
                </a:cubicBezTo>
                <a:cubicBezTo>
                  <a:pt x="64" y="376"/>
                  <a:pt x="72" y="328"/>
                  <a:pt x="96" y="288"/>
                </a:cubicBezTo>
                <a:cubicBezTo>
                  <a:pt x="120" y="248"/>
                  <a:pt x="144" y="216"/>
                  <a:pt x="192" y="192"/>
                </a:cubicBezTo>
                <a:cubicBezTo>
                  <a:pt x="240" y="168"/>
                  <a:pt x="336" y="168"/>
                  <a:pt x="384" y="144"/>
                </a:cubicBezTo>
                <a:cubicBezTo>
                  <a:pt x="432" y="120"/>
                  <a:pt x="448" y="72"/>
                  <a:pt x="480" y="48"/>
                </a:cubicBezTo>
                <a:cubicBezTo>
                  <a:pt x="512" y="24"/>
                  <a:pt x="560" y="16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91" name="Freeform 24">
            <a:extLst>
              <a:ext uri="{FF2B5EF4-FFF2-40B4-BE49-F238E27FC236}">
                <a16:creationId xmlns="" xmlns:a16="http://schemas.microsoft.com/office/drawing/2014/main" id="{59ECFDB0-EBED-4ED6-B0A7-B68EEE6E60A3}"/>
              </a:ext>
            </a:extLst>
          </p:cNvPr>
          <p:cNvSpPr>
            <a:spLocks/>
          </p:cNvSpPr>
          <p:nvPr/>
        </p:nvSpPr>
        <p:spPr bwMode="auto">
          <a:xfrm>
            <a:off x="2514600" y="2514600"/>
            <a:ext cx="914400" cy="1066800"/>
          </a:xfrm>
          <a:custGeom>
            <a:avLst/>
            <a:gdLst>
              <a:gd name="T0" fmla="*/ 2147483647 w 624"/>
              <a:gd name="T1" fmla="*/ 2147483647 h 608"/>
              <a:gd name="T2" fmla="*/ 2147483647 w 624"/>
              <a:gd name="T3" fmla="*/ 2147483647 h 608"/>
              <a:gd name="T4" fmla="*/ 2147483647 w 624"/>
              <a:gd name="T5" fmla="*/ 2147483647 h 608"/>
              <a:gd name="T6" fmla="*/ 2147483647 w 624"/>
              <a:gd name="T7" fmla="*/ 2147483647 h 608"/>
              <a:gd name="T8" fmla="*/ 2147483647 w 624"/>
              <a:gd name="T9" fmla="*/ 2147483647 h 608"/>
              <a:gd name="T10" fmla="*/ 2147483647 w 624"/>
              <a:gd name="T11" fmla="*/ 2147483647 h 608"/>
              <a:gd name="T12" fmla="*/ 0 w 624"/>
              <a:gd name="T13" fmla="*/ 2147483647 h 608"/>
              <a:gd name="T14" fmla="*/ 2147483647 w 624"/>
              <a:gd name="T15" fmla="*/ 2147483647 h 6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4" h="608">
                <a:moveTo>
                  <a:pt x="624" y="128"/>
                </a:moveTo>
                <a:cubicBezTo>
                  <a:pt x="576" y="88"/>
                  <a:pt x="528" y="48"/>
                  <a:pt x="480" y="32"/>
                </a:cubicBezTo>
                <a:cubicBezTo>
                  <a:pt x="432" y="16"/>
                  <a:pt x="392" y="32"/>
                  <a:pt x="336" y="32"/>
                </a:cubicBezTo>
                <a:cubicBezTo>
                  <a:pt x="280" y="32"/>
                  <a:pt x="192" y="0"/>
                  <a:pt x="144" y="32"/>
                </a:cubicBezTo>
                <a:cubicBezTo>
                  <a:pt x="96" y="64"/>
                  <a:pt x="64" y="176"/>
                  <a:pt x="48" y="224"/>
                </a:cubicBezTo>
                <a:cubicBezTo>
                  <a:pt x="32" y="272"/>
                  <a:pt x="56" y="280"/>
                  <a:pt x="48" y="320"/>
                </a:cubicBezTo>
                <a:cubicBezTo>
                  <a:pt x="40" y="360"/>
                  <a:pt x="0" y="416"/>
                  <a:pt x="0" y="464"/>
                </a:cubicBezTo>
                <a:cubicBezTo>
                  <a:pt x="0" y="512"/>
                  <a:pt x="32" y="576"/>
                  <a:pt x="48" y="6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92" name="Rectangle 25">
            <a:extLst>
              <a:ext uri="{FF2B5EF4-FFF2-40B4-BE49-F238E27FC236}">
                <a16:creationId xmlns="" xmlns:a16="http://schemas.microsoft.com/office/drawing/2014/main" id="{86A3F276-B31F-46B2-8796-96C1F0BB4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52650"/>
            <a:ext cx="7924800" cy="4171950"/>
          </a:xfrm>
          <a:prstGeom prst="rect">
            <a:avLst/>
          </a:prstGeom>
          <a:solidFill>
            <a:srgbClr val="D9EDEF">
              <a:alpha val="3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93" name="Text Box 26">
            <a:extLst>
              <a:ext uri="{FF2B5EF4-FFF2-40B4-BE49-F238E27FC236}">
                <a16:creationId xmlns="" xmlns:a16="http://schemas.microsoft.com/office/drawing/2014/main" id="{060E2B7D-B969-4D1F-80D7-FA0DF3365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52600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Modeling Activity</a:t>
            </a:r>
          </a:p>
        </p:txBody>
      </p:sp>
      <p:sp>
        <p:nvSpPr>
          <p:cNvPr id="28694" name="Line 27">
            <a:extLst>
              <a:ext uri="{FF2B5EF4-FFF2-40B4-BE49-F238E27FC236}">
                <a16:creationId xmlns="" xmlns:a16="http://schemas.microsoft.com/office/drawing/2014/main" id="{6F95FF3F-298E-4DE0-8E80-F696A8331E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24488" y="1828800"/>
            <a:ext cx="2119312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95" name="Text Box 28">
            <a:extLst>
              <a:ext uri="{FF2B5EF4-FFF2-40B4-BE49-F238E27FC236}">
                <a16:creationId xmlns="" xmlns:a16="http://schemas.microsoft.com/office/drawing/2014/main" id="{E82F1F9E-F702-418F-87BB-169005E3E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447800"/>
            <a:ext cx="167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State of a s/w eng. activity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195262" y="577334"/>
            <a:ext cx="8074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www.1000sourcecodes.com/2012/05/software-engineering-concurrent.html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0516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Classic life cycle model.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Disadvantages of </a:t>
            </a:r>
            <a:r>
              <a:rPr lang="en-GB" altLang="en-US" sz="2400" dirty="0"/>
              <a:t>Incremental Process Model.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en-US" sz="2400" dirty="0"/>
              <a:t>Main drawback of Prototyping  Model.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en-US" sz="2400" dirty="0"/>
              <a:t>Speciality in Spiral Model.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en-US" sz="2400" dirty="0"/>
              <a:t>Need of Process models in Software development.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Advantages of Spiral model.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Disadvantages of Spiral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Advantages of </a:t>
            </a:r>
            <a:r>
              <a:rPr lang="en-GB" altLang="en-US" sz="2400" dirty="0"/>
              <a:t>Evolutionary  model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Disadvantages of </a:t>
            </a:r>
            <a:r>
              <a:rPr lang="en-GB" altLang="en-US" sz="2400" dirty="0"/>
              <a:t>Evolutionary  model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Specialty of </a:t>
            </a:r>
            <a:r>
              <a:rPr lang="en-US" altLang="en-US" sz="2400" dirty="0"/>
              <a:t>Concurrent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Difference between </a:t>
            </a:r>
            <a:r>
              <a:rPr lang="en-GB" altLang="en-US" sz="2400" dirty="0"/>
              <a:t>Waterfall model </a:t>
            </a:r>
            <a:r>
              <a:rPr lang="en-US" sz="2400" dirty="0"/>
              <a:t> and Spiral model.</a:t>
            </a:r>
          </a:p>
          <a:p>
            <a:pPr marL="514350" indent="-514350">
              <a:buFont typeface="+mj-lt"/>
              <a:buAutoNum type="arabicPeriod"/>
            </a:pPr>
            <a:endParaRPr lang="en-GB" altLang="en-US" sz="2400" dirty="0"/>
          </a:p>
          <a:p>
            <a:pPr marL="514350" indent="-514350">
              <a:buFont typeface="+mj-lt"/>
              <a:buAutoNum type="arabicPeriod"/>
            </a:pPr>
            <a:endParaRPr lang="en-GB" altLang="en-US" sz="2400" dirty="0"/>
          </a:p>
          <a:p>
            <a:pPr marL="514350" indent="-514350">
              <a:buFont typeface="+mj-lt"/>
              <a:buAutoNum type="arabicPeriod"/>
            </a:pPr>
            <a:endParaRPr lang="en-GB" alt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="" xmlns:a16="http://schemas.microsoft.com/office/drawing/2014/main" id="{A80FB6FE-6FE1-45D2-A4B0-C5CD2B3193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066800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n-US" sz="2800" b="1" dirty="0">
                <a:latin typeface="+mn-lt"/>
              </a:rPr>
              <a:t>Process Flow: H</a:t>
            </a:r>
            <a:r>
              <a:rPr lang="en-US" sz="2800" dirty="0">
                <a:latin typeface="+mn-lt"/>
              </a:rPr>
              <a:t>ow the framework activities, actions, tasks occur within each framework activity</a:t>
            </a:r>
          </a:p>
        </p:txBody>
      </p:sp>
      <p:sp>
        <p:nvSpPr>
          <p:cNvPr id="4099" name="Slide Number Placeholder 4">
            <a:extLst>
              <a:ext uri="{FF2B5EF4-FFF2-40B4-BE49-F238E27FC236}">
                <a16:creationId xmlns="" xmlns:a16="http://schemas.microsoft.com/office/drawing/2014/main" id="{789A1ED2-B232-4083-A1D5-AEBE0994DC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7331DF89-5811-45F4-ACDB-7E58C28FA668}" type="slidenum">
              <a:rPr lang="en-US" altLang="en-US"/>
              <a:pPr algn="ctr"/>
              <a:t>5</a:t>
            </a:fld>
            <a:endParaRPr lang="en-US" altLang="en-US" dirty="0"/>
          </a:p>
        </p:txBody>
      </p:sp>
      <p:pic>
        <p:nvPicPr>
          <p:cNvPr id="4101" name="Picture 5" descr="Figure 2">
            <a:extLst>
              <a:ext uri="{FF2B5EF4-FFF2-40B4-BE49-F238E27FC236}">
                <a16:creationId xmlns="" xmlns:a16="http://schemas.microsoft.com/office/drawing/2014/main" id="{462A46E1-ECFB-4AB9-98BC-29B208F59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73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Identifying a Task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task set defines the actual work to be done to accomplish the objectives of a software </a:t>
            </a:r>
            <a:r>
              <a:rPr lang="en-IN" dirty="0"/>
              <a:t>engineering action.</a:t>
            </a:r>
          </a:p>
          <a:p>
            <a:pPr lvl="1"/>
            <a:r>
              <a:rPr lang="en-US" dirty="0"/>
              <a:t> A list of the task to be accomplished</a:t>
            </a:r>
          </a:p>
          <a:p>
            <a:pPr lvl="1"/>
            <a:r>
              <a:rPr lang="en-US" dirty="0"/>
              <a:t> A list of the work products to be produced</a:t>
            </a:r>
          </a:p>
          <a:p>
            <a:pPr lvl="1"/>
            <a:r>
              <a:rPr lang="en-US" dirty="0"/>
              <a:t> A list of the quality assurance filters to be applied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09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685800" y="1447800"/>
            <a:ext cx="78867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sz="6000" b="1" dirty="0">
                <a:solidFill>
                  <a:srgbClr val="C00000"/>
                </a:solidFill>
              </a:rPr>
              <a:t>Prescriptive  Process models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2590800"/>
            <a:ext cx="8763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'prescriptive' is given because the model prescribes a set of activities, actions, tasks, quality assurance and change the mechanism for every project.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0025" y="4114800"/>
            <a:ext cx="874395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prescriptive process model?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prescriptive process model is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 that describes "how to do" according to a certain software process system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prescriptive model prescribes how a new software system should be developed</a:t>
            </a:r>
            <a:endParaRPr lang="en-US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28650" y="990600"/>
            <a:ext cx="78867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sz="6000" b="1" dirty="0">
                <a:solidFill>
                  <a:srgbClr val="C00000"/>
                </a:solidFill>
              </a:rPr>
              <a:t>Prescriptive  Process models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7184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ED2E9038-8456-46AB-96C3-C7850BECBB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Prescriptive  Process models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="" xmlns:a16="http://schemas.microsoft.com/office/drawing/2014/main" id="{B275E2FC-93E0-47C5-90B2-4A5BD071FCD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GB" altLang="en-US" dirty="0"/>
          </a:p>
          <a:p>
            <a:pPr eaLnBrk="1" hangingPunct="1"/>
            <a:r>
              <a:rPr lang="en-GB" altLang="en-US" dirty="0"/>
              <a:t>Waterfall Model.</a:t>
            </a:r>
          </a:p>
          <a:p>
            <a:pPr eaLnBrk="1" hangingPunct="1"/>
            <a:r>
              <a:rPr lang="en-GB" altLang="en-US" dirty="0"/>
              <a:t>Incremental Process Model.</a:t>
            </a:r>
          </a:p>
          <a:p>
            <a:pPr eaLnBrk="1" hangingPunct="1"/>
            <a:r>
              <a:rPr lang="en-GB" altLang="en-US" dirty="0"/>
              <a:t>Evolutionary Process Model.</a:t>
            </a:r>
          </a:p>
          <a:p>
            <a:pPr eaLnBrk="1" hangingPunct="1"/>
            <a:r>
              <a:rPr lang="en-GB" altLang="en-US" dirty="0"/>
              <a:t>Concurrent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E090C4E-32D6-46FC-AB9A-25AA55BD421A}"/>
              </a:ext>
            </a:extLst>
          </p:cNvPr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67C77F-88BC-4409-AEE0-DE7D04B613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74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1862</Words>
  <Application>Microsoft Office PowerPoint</Application>
  <PresentationFormat>On-screen Show (4:3)</PresentationFormat>
  <Paragraphs>356</Paragraphs>
  <Slides>41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Office Theme</vt:lpstr>
      <vt:lpstr>Theme1</vt:lpstr>
      <vt:lpstr>PowerPoint Presentation</vt:lpstr>
      <vt:lpstr>Recap for session -2</vt:lpstr>
      <vt:lpstr>Agenda for session -3</vt:lpstr>
      <vt:lpstr>A Generic Process Model</vt:lpstr>
      <vt:lpstr>Process Flow: How the framework activities, actions, tasks occur within each framework activity</vt:lpstr>
      <vt:lpstr>Identifying a Task Set</vt:lpstr>
      <vt:lpstr>PowerPoint Presentation</vt:lpstr>
      <vt:lpstr>PowerPoint Presentation</vt:lpstr>
      <vt:lpstr>Prescriptive  Process models</vt:lpstr>
      <vt:lpstr>Prescriptive  Process models</vt:lpstr>
      <vt:lpstr>PowerPoint Presentation</vt:lpstr>
      <vt:lpstr>PowerPoint Presentation</vt:lpstr>
      <vt:lpstr>Cons in Water fall model</vt:lpstr>
      <vt:lpstr>The V-Model</vt:lpstr>
      <vt:lpstr>The V-Model</vt:lpstr>
      <vt:lpstr>The V-Model</vt:lpstr>
      <vt:lpstr>The V-Model</vt:lpstr>
      <vt:lpstr>The V-Model</vt:lpstr>
      <vt:lpstr>Prescriptive Process models-Cont:-</vt:lpstr>
      <vt:lpstr>PowerPoint Presentation</vt:lpstr>
      <vt:lpstr>Incremental Process Model </vt:lpstr>
      <vt:lpstr>Incremental Process Model </vt:lpstr>
      <vt:lpstr>Incremental Process Model </vt:lpstr>
      <vt:lpstr>PowerPoint Presentation</vt:lpstr>
      <vt:lpstr>Prescriptive  Process models</vt:lpstr>
      <vt:lpstr>Evolutionary Process Model</vt:lpstr>
      <vt:lpstr>Prototyping Model(Diagram)</vt:lpstr>
      <vt:lpstr>PowerPoint Presentation</vt:lpstr>
      <vt:lpstr>Prototyping  Model  </vt:lpstr>
      <vt:lpstr>Prototyping  Model  </vt:lpstr>
      <vt:lpstr>Evolutionary Process Model  2. Spiral development</vt:lpstr>
      <vt:lpstr>Spiral model</vt:lpstr>
      <vt:lpstr>Spiral Model (Diagram)</vt:lpstr>
      <vt:lpstr>Spiral Model</vt:lpstr>
      <vt:lpstr>Spiral Model</vt:lpstr>
      <vt:lpstr>Spiral Model</vt:lpstr>
      <vt:lpstr>Evolutionary development</vt:lpstr>
      <vt:lpstr>Concurrent Model </vt:lpstr>
      <vt:lpstr>PowerPoint Presentation</vt:lpstr>
      <vt:lpstr>One element of the concurrent process model</vt:lpstr>
      <vt:lpstr>Questions: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Prescriptive  Process models</dc:title>
  <dc:creator>sujatha</dc:creator>
  <cp:lastModifiedBy>sujatha</cp:lastModifiedBy>
  <cp:revision>53</cp:revision>
  <dcterms:created xsi:type="dcterms:W3CDTF">2006-08-16T00:00:00Z</dcterms:created>
  <dcterms:modified xsi:type="dcterms:W3CDTF">2022-06-11T05:22:24Z</dcterms:modified>
</cp:coreProperties>
</file>