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7" r:id="rId2"/>
  </p:sldMasterIdLst>
  <p:notesMasterIdLst>
    <p:notesMasterId r:id="rId24"/>
  </p:notesMasterIdLst>
  <p:sldIdLst>
    <p:sldId id="289" r:id="rId3"/>
    <p:sldId id="306" r:id="rId4"/>
    <p:sldId id="305" r:id="rId5"/>
    <p:sldId id="302" r:id="rId6"/>
    <p:sldId id="307" r:id="rId7"/>
    <p:sldId id="308" r:id="rId8"/>
    <p:sldId id="287" r:id="rId9"/>
    <p:sldId id="288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0" r:id="rId21"/>
    <p:sldId id="301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1FD6A-F21C-F6F4-B3DE-374FB3372BEC}" v="39" dt="2022-06-07T09:55:34.629"/>
    <p1510:client id="{7E5E479F-1102-AD3D-74B7-FA7A7F2F1828}" v="48" dt="2022-06-06T06:08:57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P.Ithaya Rani" userId="S::drpithayarani@kluniversity.in::98bb8247-7046-44cd-a673-65ce4aebcbe0" providerId="AD" clId="Web-{7E5E479F-1102-AD3D-74B7-FA7A7F2F1828}"/>
    <pc:docChg chg="addSld delSld modSld">
      <pc:chgData name="Dr.P.Ithaya Rani" userId="S::drpithayarani@kluniversity.in::98bb8247-7046-44cd-a673-65ce4aebcbe0" providerId="AD" clId="Web-{7E5E479F-1102-AD3D-74B7-FA7A7F2F1828}" dt="2022-06-06T06:08:57.453" v="22" actId="1076"/>
      <pc:docMkLst>
        <pc:docMk/>
      </pc:docMkLst>
      <pc:sldChg chg="modSp new">
        <pc:chgData name="Dr.P.Ithaya Rani" userId="S::drpithayarani@kluniversity.in::98bb8247-7046-44cd-a673-65ce4aebcbe0" providerId="AD" clId="Web-{7E5E479F-1102-AD3D-74B7-FA7A7F2F1828}" dt="2022-06-06T06:08:06.046" v="11" actId="1076"/>
        <pc:sldMkLst>
          <pc:docMk/>
          <pc:sldMk cId="510633987" sldId="303"/>
        </pc:sldMkLst>
        <pc:spChg chg="mod">
          <ac:chgData name="Dr.P.Ithaya Rani" userId="S::drpithayarani@kluniversity.in::98bb8247-7046-44cd-a673-65ce4aebcbe0" providerId="AD" clId="Web-{7E5E479F-1102-AD3D-74B7-FA7A7F2F1828}" dt="2022-06-06T06:08:06.046" v="11" actId="1076"/>
          <ac:spMkLst>
            <pc:docMk/>
            <pc:sldMk cId="510633987" sldId="303"/>
            <ac:spMk id="2" creationId="{182E8484-A63C-4920-A47F-01B2D7B41247}"/>
          </ac:spMkLst>
        </pc:spChg>
        <pc:spChg chg="mod">
          <ac:chgData name="Dr.P.Ithaya Rani" userId="S::drpithayarani@kluniversity.in::98bb8247-7046-44cd-a673-65ce4aebcbe0" providerId="AD" clId="Web-{7E5E479F-1102-AD3D-74B7-FA7A7F2F1828}" dt="2022-06-06T06:07:02.639" v="1" actId="20577"/>
          <ac:spMkLst>
            <pc:docMk/>
            <pc:sldMk cId="510633987" sldId="303"/>
            <ac:spMk id="3" creationId="{3C4D8DE7-F5A0-E467-B506-0A8A6A7EA5AF}"/>
          </ac:spMkLst>
        </pc:spChg>
      </pc:sldChg>
      <pc:sldChg chg="new del">
        <pc:chgData name="Dr.P.Ithaya Rani" userId="S::drpithayarani@kluniversity.in::98bb8247-7046-44cd-a673-65ce4aebcbe0" providerId="AD" clId="Web-{7E5E479F-1102-AD3D-74B7-FA7A7F2F1828}" dt="2022-06-06T06:08:33.734" v="19"/>
        <pc:sldMkLst>
          <pc:docMk/>
          <pc:sldMk cId="1172411057" sldId="304"/>
        </pc:sldMkLst>
      </pc:sldChg>
      <pc:sldChg chg="addSp delSp modSp add replId">
        <pc:chgData name="Dr.P.Ithaya Rani" userId="S::drpithayarani@kluniversity.in::98bb8247-7046-44cd-a673-65ce4aebcbe0" providerId="AD" clId="Web-{7E5E479F-1102-AD3D-74B7-FA7A7F2F1828}" dt="2022-06-06T06:08:57.453" v="22" actId="1076"/>
        <pc:sldMkLst>
          <pc:docMk/>
          <pc:sldMk cId="1421954531" sldId="305"/>
        </pc:sldMkLst>
        <pc:spChg chg="mod">
          <ac:chgData name="Dr.P.Ithaya Rani" userId="S::drpithayarani@kluniversity.in::98bb8247-7046-44cd-a673-65ce4aebcbe0" providerId="AD" clId="Web-{7E5E479F-1102-AD3D-74B7-FA7A7F2F1828}" dt="2022-06-06T06:07:56.906" v="10" actId="20577"/>
          <ac:spMkLst>
            <pc:docMk/>
            <pc:sldMk cId="1421954531" sldId="305"/>
            <ac:spMk id="5" creationId="{00000000-0000-0000-0000-000000000000}"/>
          </ac:spMkLst>
        </pc:spChg>
        <pc:spChg chg="del">
          <ac:chgData name="Dr.P.Ithaya Rani" userId="S::drpithayarani@kluniversity.in::98bb8247-7046-44cd-a673-65ce4aebcbe0" providerId="AD" clId="Web-{7E5E479F-1102-AD3D-74B7-FA7A7F2F1828}" dt="2022-06-06T06:07:47.577" v="7"/>
          <ac:spMkLst>
            <pc:docMk/>
            <pc:sldMk cId="1421954531" sldId="305"/>
            <ac:spMk id="7" creationId="{00000000-0000-0000-0000-000000000000}"/>
          </ac:spMkLst>
        </pc:spChg>
        <pc:spChg chg="add mod">
          <ac:chgData name="Dr.P.Ithaya Rani" userId="S::drpithayarani@kluniversity.in::98bb8247-7046-44cd-a673-65ce4aebcbe0" providerId="AD" clId="Web-{7E5E479F-1102-AD3D-74B7-FA7A7F2F1828}" dt="2022-06-06T06:08:32.062" v="18" actId="20577"/>
          <ac:spMkLst>
            <pc:docMk/>
            <pc:sldMk cId="1421954531" sldId="305"/>
            <ac:spMk id="9" creationId="{6F0B3702-1D4F-58E7-B154-2D3E1DD89A10}"/>
          </ac:spMkLst>
        </pc:spChg>
        <pc:spChg chg="add mod">
          <ac:chgData name="Dr.P.Ithaya Rani" userId="S::drpithayarani@kluniversity.in::98bb8247-7046-44cd-a673-65ce4aebcbe0" providerId="AD" clId="Web-{7E5E479F-1102-AD3D-74B7-FA7A7F2F1828}" dt="2022-06-06T06:08:57.453" v="22" actId="1076"/>
          <ac:spMkLst>
            <pc:docMk/>
            <pc:sldMk cId="1421954531" sldId="305"/>
            <ac:spMk id="10" creationId="{E3A9F3B7-EC00-3416-2D95-5B6A73E493AB}"/>
          </ac:spMkLst>
        </pc:spChg>
      </pc:sldChg>
      <pc:sldChg chg="add del replId">
        <pc:chgData name="Dr.P.Ithaya Rani" userId="S::drpithayarani@kluniversity.in::98bb8247-7046-44cd-a673-65ce4aebcbe0" providerId="AD" clId="Web-{7E5E479F-1102-AD3D-74B7-FA7A7F2F1828}" dt="2022-06-06T06:08:13.593" v="13"/>
        <pc:sldMkLst>
          <pc:docMk/>
          <pc:sldMk cId="1283010861" sldId="306"/>
        </pc:sldMkLst>
      </pc:sldChg>
    </pc:docChg>
  </pc:docChgLst>
  <pc:docChgLst>
    <pc:chgData clId="Web-{4F41FD6A-F21C-F6F4-B3DE-374FB3372BEC}"/>
    <pc:docChg chg="modSld">
      <pc:chgData name="" userId="" providerId="" clId="Web-{4F41FD6A-F21C-F6F4-B3DE-374FB3372BEC}" dt="2022-06-07T09:32:04.186" v="5" actId="20577"/>
      <pc:docMkLst>
        <pc:docMk/>
      </pc:docMkLst>
      <pc:sldChg chg="modSp">
        <pc:chgData name="" userId="" providerId="" clId="Web-{4F41FD6A-F21C-F6F4-B3DE-374FB3372BEC}" dt="2022-06-07T09:32:04.186" v="5" actId="20577"/>
        <pc:sldMkLst>
          <pc:docMk/>
          <pc:sldMk cId="510633987" sldId="303"/>
        </pc:sldMkLst>
        <pc:spChg chg="mod">
          <ac:chgData name="" userId="" providerId="" clId="Web-{4F41FD6A-F21C-F6F4-B3DE-374FB3372BEC}" dt="2022-06-07T09:32:04.186" v="5" actId="20577"/>
          <ac:spMkLst>
            <pc:docMk/>
            <pc:sldMk cId="510633987" sldId="303"/>
            <ac:spMk id="2" creationId="{182E8484-A63C-4920-A47F-01B2D7B41247}"/>
          </ac:spMkLst>
        </pc:spChg>
      </pc:sldChg>
    </pc:docChg>
  </pc:docChgLst>
  <pc:docChgLst>
    <pc:chgData name="Dr.P.Ithaya Rani" userId="S::drpithayarani@kluniversity.in::98bb8247-7046-44cd-a673-65ce4aebcbe0" providerId="AD" clId="Web-{4F41FD6A-F21C-F6F4-B3DE-374FB3372BEC}"/>
    <pc:docChg chg="delSld modSld">
      <pc:chgData name="Dr.P.Ithaya Rani" userId="S::drpithayarani@kluniversity.in::98bb8247-7046-44cd-a673-65ce4aebcbe0" providerId="AD" clId="Web-{4F41FD6A-F21C-F6F4-B3DE-374FB3372BEC}" dt="2022-06-07T09:55:34.629" v="30"/>
      <pc:docMkLst>
        <pc:docMk/>
      </pc:docMkLst>
      <pc:sldChg chg="del">
        <pc:chgData name="Dr.P.Ithaya Rani" userId="S::drpithayarani@kluniversity.in::98bb8247-7046-44cd-a673-65ce4aebcbe0" providerId="AD" clId="Web-{4F41FD6A-F21C-F6F4-B3DE-374FB3372BEC}" dt="2022-06-07T09:55:32.801" v="29"/>
        <pc:sldMkLst>
          <pc:docMk/>
          <pc:sldMk cId="2595155894" sldId="284"/>
        </pc:sldMkLst>
      </pc:sldChg>
      <pc:sldChg chg="del">
        <pc:chgData name="Dr.P.Ithaya Rani" userId="S::drpithayarani@kluniversity.in::98bb8247-7046-44cd-a673-65ce4aebcbe0" providerId="AD" clId="Web-{4F41FD6A-F21C-F6F4-B3DE-374FB3372BEC}" dt="2022-06-07T09:55:34.629" v="30"/>
        <pc:sldMkLst>
          <pc:docMk/>
          <pc:sldMk cId="1797283536" sldId="286"/>
        </pc:sldMkLst>
      </pc:sldChg>
      <pc:sldChg chg="modSp">
        <pc:chgData name="Dr.P.Ithaya Rani" userId="S::drpithayarani@kluniversity.in::98bb8247-7046-44cd-a673-65ce4aebcbe0" providerId="AD" clId="Web-{4F41FD6A-F21C-F6F4-B3DE-374FB3372BEC}" dt="2022-06-07T09:54:26.253" v="28" actId="20577"/>
        <pc:sldMkLst>
          <pc:docMk/>
          <pc:sldMk cId="4292524444" sldId="300"/>
        </pc:sldMkLst>
        <pc:spChg chg="mod">
          <ac:chgData name="Dr.P.Ithaya Rani" userId="S::drpithayarani@kluniversity.in::98bb8247-7046-44cd-a673-65ce4aebcbe0" providerId="AD" clId="Web-{4F41FD6A-F21C-F6F4-B3DE-374FB3372BEC}" dt="2022-06-07T09:54:26.253" v="28" actId="20577"/>
          <ac:spMkLst>
            <pc:docMk/>
            <pc:sldMk cId="4292524444" sldId="300"/>
            <ac:spMk id="36867" creationId="{7EC62BF6-0A8E-462E-9FAD-2A69351E5A17}"/>
          </ac:spMkLst>
        </pc:spChg>
      </pc:sldChg>
      <pc:sldChg chg="modSp">
        <pc:chgData name="Dr.P.Ithaya Rani" userId="S::drpithayarani@kluniversity.in::98bb8247-7046-44cd-a673-65ce4aebcbe0" providerId="AD" clId="Web-{4F41FD6A-F21C-F6F4-B3DE-374FB3372BEC}" dt="2022-06-07T09:32:06.998" v="1" actId="20577"/>
        <pc:sldMkLst>
          <pc:docMk/>
          <pc:sldMk cId="510633987" sldId="303"/>
        </pc:sldMkLst>
        <pc:spChg chg="mod">
          <ac:chgData name="Dr.P.Ithaya Rani" userId="S::drpithayarani@kluniversity.in::98bb8247-7046-44cd-a673-65ce4aebcbe0" providerId="AD" clId="Web-{4F41FD6A-F21C-F6F4-B3DE-374FB3372BEC}" dt="2022-06-07T09:32:06.998" v="1" actId="20577"/>
          <ac:spMkLst>
            <pc:docMk/>
            <pc:sldMk cId="510633987" sldId="303"/>
            <ac:spMk id="2" creationId="{182E8484-A63C-4920-A47F-01B2D7B41247}"/>
          </ac:spMkLst>
        </pc:spChg>
      </pc:sldChg>
      <pc:sldChg chg="modSp">
        <pc:chgData name="Dr.P.Ithaya Rani" userId="S::drpithayarani@kluniversity.in::98bb8247-7046-44cd-a673-65ce4aebcbe0" providerId="AD" clId="Web-{4F41FD6A-F21C-F6F4-B3DE-374FB3372BEC}" dt="2022-06-07T09:32:18.217" v="9" actId="20577"/>
        <pc:sldMkLst>
          <pc:docMk/>
          <pc:sldMk cId="1421954531" sldId="305"/>
        </pc:sldMkLst>
        <pc:spChg chg="mod">
          <ac:chgData name="Dr.P.Ithaya Rani" userId="S::drpithayarani@kluniversity.in::98bb8247-7046-44cd-a673-65ce4aebcbe0" providerId="AD" clId="Web-{4F41FD6A-F21C-F6F4-B3DE-374FB3372BEC}" dt="2022-06-07T09:32:18.217" v="9" actId="20577"/>
          <ac:spMkLst>
            <pc:docMk/>
            <pc:sldMk cId="1421954531" sldId="305"/>
            <ac:spMk id="9" creationId="{6F0B3702-1D4F-58E7-B154-2D3E1DD89A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ED858-4479-4089-991E-65CF2774FE8E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7BED-216B-4B1B-843E-86C558A29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4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="" xmlns:a16="http://schemas.microsoft.com/office/drawing/2014/main" id="{5B3E88B2-6FF0-409A-B854-E74EBB868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27DA9521-CECD-45A4-AB11-5E6E52D91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043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="" xmlns:a16="http://schemas.microsoft.com/office/drawing/2014/main" id="{54A58D05-7B4D-4A0A-A8E4-55D07BA2D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2">
            <a:extLst>
              <a:ext uri="{FF2B5EF4-FFF2-40B4-BE49-F238E27FC236}">
                <a16:creationId xmlns="" xmlns:a16="http://schemas.microsoft.com/office/drawing/2014/main" id="{D5C1519C-8CE9-4755-8CD3-9289B36AA9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59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="" xmlns:a16="http://schemas.microsoft.com/office/drawing/2014/main" id="{B05F3B7F-9E93-4B68-A920-1A3EE500B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>
            <a:extLst>
              <a:ext uri="{FF2B5EF4-FFF2-40B4-BE49-F238E27FC236}">
                <a16:creationId xmlns="" xmlns:a16="http://schemas.microsoft.com/office/drawing/2014/main" id="{692912F8-6503-4D2D-B481-8ACD976603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82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="" xmlns:a16="http://schemas.microsoft.com/office/drawing/2014/main" id="{D6B650D4-FE52-415C-A04B-94098A823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A370A282-C912-4C1B-B43B-05E9188AEF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5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="" xmlns:a16="http://schemas.microsoft.com/office/drawing/2014/main" id="{93802D2A-0FB6-46F2-86A2-F24AAED25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9959B6AB-E62D-45ED-BA1A-F764AD9893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3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="" xmlns:a16="http://schemas.microsoft.com/office/drawing/2014/main" id="{D156752F-1935-424F-8428-9C47DCF75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F8AD14FC-A80D-49F8-A83B-73AB07A5BE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82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="" xmlns:a16="http://schemas.microsoft.com/office/drawing/2014/main" id="{D0A9D19C-0D82-4EE5-BE49-DB7BC6EC5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3" name="Rectangle 2">
            <a:extLst>
              <a:ext uri="{FF2B5EF4-FFF2-40B4-BE49-F238E27FC236}">
                <a16:creationId xmlns="" xmlns:a16="http://schemas.microsoft.com/office/drawing/2014/main" id="{04D0C58E-3B2E-4755-83BA-A3A6BB185C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18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7BED-216B-4B1B-843E-86C558A29E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8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7BED-216B-4B1B-843E-86C558A29E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xmlns="" id="{C275E5FD-FD94-486E-A771-22873CD5D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A29AC14-C436-495E-9686-358879193A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7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xmlns="" id="{01BEE872-0D59-4F13-9C0F-9D65980BF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A3D0E99B-C658-45EF-A8A7-5392581C42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88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="" xmlns:a16="http://schemas.microsoft.com/office/drawing/2014/main" id="{459B81E4-FFC0-4DA6-B097-C7C169D2E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6374A185-102C-4FB8-B6E7-AB7E12AB2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0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6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="" xmlns:a16="http://schemas.microsoft.com/office/drawing/2014/main" id="{2789CBA7-DF1C-49F8-BBF9-22472DFE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2">
            <a:extLst>
              <a:ext uri="{FF2B5EF4-FFF2-40B4-BE49-F238E27FC236}">
                <a16:creationId xmlns="" xmlns:a16="http://schemas.microsoft.com/office/drawing/2014/main" id="{F6020851-744E-40CA-AA7C-EFF486A82B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89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="" xmlns:a16="http://schemas.microsoft.com/office/drawing/2014/main" id="{B2E73CE7-2C22-41E1-881A-C490730A6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2">
            <a:extLst>
              <a:ext uri="{FF2B5EF4-FFF2-40B4-BE49-F238E27FC236}">
                <a16:creationId xmlns="" xmlns:a16="http://schemas.microsoft.com/office/drawing/2014/main" id="{AE322756-1E79-425E-B313-620F8B06E5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69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C67CB8-78BE-417F-924F-7672015CBC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EFD28-0942-479E-8D59-7B4824984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222797-149B-489C-ACA9-928F572FBC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4D4AF-8949-47DF-B8CC-7699E62677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AF03F0-0072-4269-9097-4366693CA5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9BEFA5-AD62-4D78-9AA8-A643EDFB72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377A47-4751-4BE9-8670-DA391EA066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DAE7F-E7C6-44E9-86A5-BA221DFB0D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3C5E22-55D5-4E3E-9411-3D57B85C95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454D4-3B7B-4DB1-AA55-C8FC320BF0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6613D-80D3-49A0-B34E-DABC282352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3B03AF3F-1D1D-42A0-BD88-344E72030C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eche.com/prescriptive-process-model-in-software-engineer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00200" y="2743200"/>
            <a:ext cx="58848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4000" b="1" dirty="0">
                <a:solidFill>
                  <a:srgbClr val="00B050"/>
                </a:solidFill>
              </a:rPr>
              <a:t>Session – 4</a:t>
            </a:r>
            <a:r>
              <a:rPr lang="en-GB" altLang="en-US" sz="6000" b="1" dirty="0">
                <a:solidFill>
                  <a:srgbClr val="C00000"/>
                </a:solidFill>
              </a:rPr>
              <a:t> Specialized Process Models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22C0467C-2378-4000-851B-B808A33EF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Background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58F31F94-40F7-47DE-AD65-73F83B3CA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During early 1990s </a:t>
            </a:r>
            <a:r>
              <a:rPr lang="en-GB" altLang="en-US" sz="2000" dirty="0" err="1"/>
              <a:t>JmaesRumbaugh</a:t>
            </a:r>
            <a:r>
              <a:rPr lang="en-GB" altLang="en-US" sz="2000" dirty="0"/>
              <a:t>, Grady </a:t>
            </a:r>
            <a:r>
              <a:rPr lang="en-GB" altLang="en-US" sz="2000" dirty="0" err="1"/>
              <a:t>Booch</a:t>
            </a:r>
            <a:r>
              <a:rPr lang="en-GB" altLang="en-US" sz="2000" dirty="0"/>
              <a:t> and </a:t>
            </a:r>
            <a:r>
              <a:rPr lang="en-GB" altLang="en-US" sz="2000" dirty="0" err="1"/>
              <a:t>Ivar</a:t>
            </a:r>
            <a:r>
              <a:rPr lang="en-GB" altLang="en-US" sz="2000" dirty="0"/>
              <a:t> Jacobson eventually worked together on a unified method, called the Unified Modelling Language (UML)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UML is a robust notation for the modelling and development of object-oriented systems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UML became an industry standard in 1997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However, UML does not provide the process framework, only the necessary technology for object-oriented development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u="sng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u="sng" dirty="0"/>
              <a:t>Unified process</a:t>
            </a:r>
            <a:r>
              <a:rPr lang="en-GB" altLang="en-US" sz="2000" dirty="0"/>
              <a:t> developed which is a framework for object-oriented software engineering using UML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Draws on the best features and characteristics of conventional software process models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Emphasizes the important role of software architecture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Consists of a process flow that is iterative and incremental, thereby providing an evolutionary feel</a:t>
            </a:r>
            <a:endParaRPr lang="en-GB" altLang="en-US" sz="20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7298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="" xmlns:a16="http://schemas.microsoft.com/office/drawing/2014/main" id="{527D4132-50AA-41EB-88DF-D536597E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5410238-A8A5-44FA-8FCE-28376DF759B8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DA21C44E-43D3-45C5-9E26-7AB75BB3A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/>
              <a:t>Background (</a:t>
            </a:r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GB" b="1" dirty="0"/>
              <a:t>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="" xmlns:a16="http://schemas.microsoft.com/office/drawing/2014/main" id="{14E03FD6-22B4-4FC8-8C41-B823D1DE9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0100" y="1981200"/>
            <a:ext cx="72009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Consists of 5 phases: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I</a:t>
            </a:r>
            <a:r>
              <a:rPr lang="en-GB" altLang="en-US" sz="2400" dirty="0">
                <a:solidFill>
                  <a:schemeClr val="tx2"/>
                </a:solidFill>
              </a:rPr>
              <a:t>nception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chemeClr val="tx2"/>
                </a:solidFill>
              </a:rPr>
              <a:t>Elaboration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C</a:t>
            </a:r>
            <a:r>
              <a:rPr lang="en-GB" altLang="en-US" sz="2400" dirty="0">
                <a:solidFill>
                  <a:schemeClr val="tx2"/>
                </a:solidFill>
              </a:rPr>
              <a:t>onstruction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T</a:t>
            </a:r>
            <a:r>
              <a:rPr lang="en-GB" altLang="en-US" sz="2400" dirty="0">
                <a:solidFill>
                  <a:schemeClr val="tx2"/>
                </a:solidFill>
              </a:rPr>
              <a:t>ransition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P</a:t>
            </a:r>
            <a:r>
              <a:rPr lang="en-GB" altLang="en-US" sz="2400" dirty="0">
                <a:solidFill>
                  <a:schemeClr val="tx2"/>
                </a:solidFill>
              </a:rPr>
              <a:t>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608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="" xmlns:a16="http://schemas.microsoft.com/office/drawing/2014/main" id="{980D79AC-1D87-40AA-AF57-48A68B7C1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B3447F45-D595-41E5-BE7E-8FF62A2CFF3C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8B24B522-DD95-44B5-9853-9374F18B4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b="1" dirty="0"/>
              <a:t>Phases of the Unified Process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="" xmlns:a16="http://schemas.microsoft.com/office/drawing/2014/main" id="{A2B2BADB-6575-460C-90BB-6CA00228C5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2288" y="1508125"/>
            <a:ext cx="55499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AutoShape 10">
            <a:extLst>
              <a:ext uri="{FF2B5EF4-FFF2-40B4-BE49-F238E27FC236}">
                <a16:creationId xmlns="" xmlns:a16="http://schemas.microsoft.com/office/drawing/2014/main" id="{83DC46AB-51F3-4A3C-8444-95F24989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495425"/>
            <a:ext cx="1465262" cy="282575"/>
          </a:xfrm>
          <a:prstGeom prst="roundRect">
            <a:avLst>
              <a:gd name="adj" fmla="val 56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15">
            <a:extLst>
              <a:ext uri="{FF2B5EF4-FFF2-40B4-BE49-F238E27FC236}">
                <a16:creationId xmlns="" xmlns:a16="http://schemas.microsoft.com/office/drawing/2014/main" id="{78B49BB7-C0F5-46E3-975E-9F4CBA56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29000"/>
            <a:ext cx="1828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communication</a:t>
            </a:r>
          </a:p>
        </p:txBody>
      </p:sp>
      <p:sp>
        <p:nvSpPr>
          <p:cNvPr id="37895" name="Rectangle 16">
            <a:extLst>
              <a:ext uri="{FF2B5EF4-FFF2-40B4-BE49-F238E27FC236}">
                <a16:creationId xmlns="" xmlns:a16="http://schemas.microsoft.com/office/drawing/2014/main" id="{6406DB7F-86C0-47D2-AAE7-4409EEDD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86000"/>
            <a:ext cx="1828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planning</a:t>
            </a:r>
          </a:p>
        </p:txBody>
      </p:sp>
      <p:sp>
        <p:nvSpPr>
          <p:cNvPr id="37896" name="Rectangle 17">
            <a:extLst>
              <a:ext uri="{FF2B5EF4-FFF2-40B4-BE49-F238E27FC236}">
                <a16:creationId xmlns="" xmlns:a16="http://schemas.microsoft.com/office/drawing/2014/main" id="{D490A75D-1BC7-464F-B83F-714F1556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modeling</a:t>
            </a:r>
          </a:p>
        </p:txBody>
      </p:sp>
      <p:sp>
        <p:nvSpPr>
          <p:cNvPr id="37897" name="Rectangle 18">
            <a:extLst>
              <a:ext uri="{FF2B5EF4-FFF2-40B4-BE49-F238E27FC236}">
                <a16:creationId xmlns="" xmlns:a16="http://schemas.microsoft.com/office/drawing/2014/main" id="{1C0D0F20-3E7B-4644-8A3F-A056BAE8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196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construction</a:t>
            </a:r>
          </a:p>
        </p:txBody>
      </p:sp>
      <p:sp>
        <p:nvSpPr>
          <p:cNvPr id="37898" name="Rectangle 19">
            <a:extLst>
              <a:ext uri="{FF2B5EF4-FFF2-40B4-BE49-F238E27FC236}">
                <a16:creationId xmlns="" xmlns:a16="http://schemas.microsoft.com/office/drawing/2014/main" id="{EFAA6B4F-4E0A-40CD-A344-3AB1F502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deployment</a:t>
            </a:r>
          </a:p>
        </p:txBody>
      </p:sp>
      <p:sp>
        <p:nvSpPr>
          <p:cNvPr id="37899" name="AutoShape 20">
            <a:extLst>
              <a:ext uri="{FF2B5EF4-FFF2-40B4-BE49-F238E27FC236}">
                <a16:creationId xmlns="" xmlns:a16="http://schemas.microsoft.com/office/drawing/2014/main" id="{CEA11861-9558-4A13-B2DA-C6223D3E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990600" cy="685800"/>
          </a:xfrm>
          <a:custGeom>
            <a:avLst/>
            <a:gdLst>
              <a:gd name="T0" fmla="*/ 693695 w 21600"/>
              <a:gd name="T1" fmla="*/ 0 h 21600"/>
              <a:gd name="T2" fmla="*/ 693695 w 21600"/>
              <a:gd name="T3" fmla="*/ 386017 h 21600"/>
              <a:gd name="T4" fmla="*/ 148452 w 21600"/>
              <a:gd name="T5" fmla="*/ 685800 h 21600"/>
              <a:gd name="T6" fmla="*/ 9906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AutoShape 21">
            <a:extLst>
              <a:ext uri="{FF2B5EF4-FFF2-40B4-BE49-F238E27FC236}">
                <a16:creationId xmlns="" xmlns:a16="http://schemas.microsoft.com/office/drawing/2014/main" id="{2D991F75-35D8-47FD-A8CA-2C057062F78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24500" y="2247900"/>
            <a:ext cx="838200" cy="1066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600470 h 21600"/>
              <a:gd name="T4" fmla="*/ 125614 w 21600"/>
              <a:gd name="T5" fmla="*/ 1066800 h 21600"/>
              <a:gd name="T6" fmla="*/ 8382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AutoShape 22">
            <a:extLst>
              <a:ext uri="{FF2B5EF4-FFF2-40B4-BE49-F238E27FC236}">
                <a16:creationId xmlns="" xmlns:a16="http://schemas.microsoft.com/office/drawing/2014/main" id="{CC85126C-6898-4E7E-A80E-0D31BBE2C41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24400" y="4953000"/>
            <a:ext cx="1219200" cy="762000"/>
          </a:xfrm>
          <a:custGeom>
            <a:avLst/>
            <a:gdLst>
              <a:gd name="T0" fmla="*/ 853779 w 21600"/>
              <a:gd name="T1" fmla="*/ 0 h 21600"/>
              <a:gd name="T2" fmla="*/ 853779 w 21600"/>
              <a:gd name="T3" fmla="*/ 428907 h 21600"/>
              <a:gd name="T4" fmla="*/ 182711 w 21600"/>
              <a:gd name="T5" fmla="*/ 762000 h 21600"/>
              <a:gd name="T6" fmla="*/ 12192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AutoShape 23">
            <a:extLst>
              <a:ext uri="{FF2B5EF4-FFF2-40B4-BE49-F238E27FC236}">
                <a16:creationId xmlns="" xmlns:a16="http://schemas.microsoft.com/office/drawing/2014/main" id="{ADE7E8B4-1A3B-408D-907B-7961F1059E2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57300" y="4533900"/>
            <a:ext cx="1600200" cy="762000"/>
          </a:xfrm>
          <a:custGeom>
            <a:avLst/>
            <a:gdLst>
              <a:gd name="T0" fmla="*/ 1120585 w 21600"/>
              <a:gd name="T1" fmla="*/ 0 h 21600"/>
              <a:gd name="T2" fmla="*/ 1120585 w 21600"/>
              <a:gd name="T3" fmla="*/ 428907 h 21600"/>
              <a:gd name="T4" fmla="*/ 239808 w 21600"/>
              <a:gd name="T5" fmla="*/ 762000 h 21600"/>
              <a:gd name="T6" fmla="*/ 16002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AutoShape 24">
            <a:extLst>
              <a:ext uri="{FF2B5EF4-FFF2-40B4-BE49-F238E27FC236}">
                <a16:creationId xmlns="" xmlns:a16="http://schemas.microsoft.com/office/drawing/2014/main" id="{0327D0A0-740D-4219-B2EF-A78C1B6E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04" name="Text Box 25">
            <a:extLst>
              <a:ext uri="{FF2B5EF4-FFF2-40B4-BE49-F238E27FC236}">
                <a16:creationId xmlns="" xmlns:a16="http://schemas.microsoft.com/office/drawing/2014/main" id="{5006F52C-3120-4E35-B0A4-1B2A6B1D7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Inception</a:t>
            </a:r>
          </a:p>
        </p:txBody>
      </p:sp>
      <p:sp>
        <p:nvSpPr>
          <p:cNvPr id="37905" name="Text Box 26">
            <a:extLst>
              <a:ext uri="{FF2B5EF4-FFF2-40B4-BE49-F238E27FC236}">
                <a16:creationId xmlns="" xmlns:a16="http://schemas.microsoft.com/office/drawing/2014/main" id="{7C205369-6A87-41E2-94DB-3FB1A063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37160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Elaboration</a:t>
            </a:r>
          </a:p>
        </p:txBody>
      </p:sp>
      <p:sp>
        <p:nvSpPr>
          <p:cNvPr id="37906" name="Text Box 27">
            <a:extLst>
              <a:ext uri="{FF2B5EF4-FFF2-40B4-BE49-F238E27FC236}">
                <a16:creationId xmlns="" xmlns:a16="http://schemas.microsoft.com/office/drawing/2014/main" id="{673EC0D4-A0CC-4022-A4E1-E9979A915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24400"/>
            <a:ext cx="175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Construction</a:t>
            </a:r>
          </a:p>
        </p:txBody>
      </p:sp>
      <p:sp>
        <p:nvSpPr>
          <p:cNvPr id="37907" name="Text Box 28">
            <a:extLst>
              <a:ext uri="{FF2B5EF4-FFF2-40B4-BE49-F238E27FC236}">
                <a16:creationId xmlns="" xmlns:a16="http://schemas.microsoft.com/office/drawing/2014/main" id="{7664F1B0-C533-431C-89EA-DDEC2EC6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Transition</a:t>
            </a:r>
          </a:p>
        </p:txBody>
      </p:sp>
      <p:sp>
        <p:nvSpPr>
          <p:cNvPr id="37908" name="Text Box 29">
            <a:extLst>
              <a:ext uri="{FF2B5EF4-FFF2-40B4-BE49-F238E27FC236}">
                <a16:creationId xmlns="" xmlns:a16="http://schemas.microsoft.com/office/drawing/2014/main" id="{7E42AEA1-8839-4269-BAA0-E4AEA883B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Production</a:t>
            </a:r>
          </a:p>
        </p:txBody>
      </p:sp>
      <p:sp>
        <p:nvSpPr>
          <p:cNvPr id="37909" name="Line 30">
            <a:extLst>
              <a:ext uri="{FF2B5EF4-FFF2-40B4-BE49-F238E27FC236}">
                <a16:creationId xmlns="" xmlns:a16="http://schemas.microsoft.com/office/drawing/2014/main" id="{8DEFACD8-3C96-4D83-A258-A8D33A51D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812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31">
            <a:extLst>
              <a:ext uri="{FF2B5EF4-FFF2-40B4-BE49-F238E27FC236}">
                <a16:creationId xmlns="" xmlns:a16="http://schemas.microsoft.com/office/drawing/2014/main" id="{55624BAE-07D9-4AF9-9FF4-3F2DE7892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32">
            <a:extLst>
              <a:ext uri="{FF2B5EF4-FFF2-40B4-BE49-F238E27FC236}">
                <a16:creationId xmlns="" xmlns:a16="http://schemas.microsoft.com/office/drawing/2014/main" id="{948798C4-F23B-4BFA-9B0B-8E9B6CC30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828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33">
            <a:extLst>
              <a:ext uri="{FF2B5EF4-FFF2-40B4-BE49-F238E27FC236}">
                <a16:creationId xmlns="" xmlns:a16="http://schemas.microsoft.com/office/drawing/2014/main" id="{9D56DBFD-F0E1-4BF1-9669-4BD5BD556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34">
            <a:extLst>
              <a:ext uri="{FF2B5EF4-FFF2-40B4-BE49-F238E27FC236}">
                <a16:creationId xmlns="" xmlns:a16="http://schemas.microsoft.com/office/drawing/2014/main" id="{DCF5F148-A2D0-4D44-BF5D-73982264B4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4800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35">
            <a:extLst>
              <a:ext uri="{FF2B5EF4-FFF2-40B4-BE49-F238E27FC236}">
                <a16:creationId xmlns="" xmlns:a16="http://schemas.microsoft.com/office/drawing/2014/main" id="{CB789D85-ED67-4B28-BBA6-13E9330B2D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5029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36">
            <a:extLst>
              <a:ext uri="{FF2B5EF4-FFF2-40B4-BE49-F238E27FC236}">
                <a16:creationId xmlns="" xmlns:a16="http://schemas.microsoft.com/office/drawing/2014/main" id="{2CB8FF3F-529E-46F4-8348-3220D1573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791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37">
            <a:extLst>
              <a:ext uri="{FF2B5EF4-FFF2-40B4-BE49-F238E27FC236}">
                <a16:creationId xmlns="" xmlns:a16="http://schemas.microsoft.com/office/drawing/2014/main" id="{7D2883B0-1008-47E2-B2F1-6D59FFC27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5791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BEFA5-AD62-4D78-9AA8-A643EDFB72C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235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="" xmlns:a16="http://schemas.microsoft.com/office/drawing/2014/main" id="{A0A781AA-9BE4-41BF-9049-EBACD0CF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40E641FD-BB0A-4A12-B7AA-E3EB59C58F28}" type="slidenum">
              <a:rPr lang="en-GB" altLang="en-US" sz="1400" dirty="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13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EC2E60EE-0DF4-4F44-B7A3-8C67E00D7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 (1) - Inception Phase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="" xmlns:a16="http://schemas.microsoft.com/office/drawing/2014/main" id="{F5B18C1C-0F3B-46AF-B684-FA3E94989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063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Encompasses both customer communication and planning activities of the generic process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Business requirements for the software are identified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 rough architecture for the system is proposed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 plan is created for an incremental, iterative development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Fundamental business requirements are described through preliminary use cases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 use case describes a sequence of actions that are performed by a user</a:t>
            </a:r>
          </a:p>
        </p:txBody>
      </p:sp>
    </p:spTree>
    <p:extLst>
      <p:ext uri="{BB962C8B-B14F-4D97-AF65-F5344CB8AC3E}">
        <p14:creationId xmlns:p14="http://schemas.microsoft.com/office/powerpoint/2010/main" val="30199358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="" xmlns:a16="http://schemas.microsoft.com/office/drawing/2014/main" id="{F1343CAF-FE0D-419C-9545-4BC018C2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9B6084E-BCF5-4F9B-8ECF-56A6B07D1793}" type="slidenum">
              <a:rPr lang="en-GB" altLang="en-US" sz="1400" dirty="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14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4022D2A3-346C-40F2-8E54-955C49676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(2) - Elaboration Phase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EA16485B-DC03-4D1B-B735-CC411B2C5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Encompasses both the planning and modelling activities of the generic process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Refines and expands the preliminary use cases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Expands the architectural representation to include five views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Use-case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Analysis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Design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Implementation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Deployment model</a:t>
            </a:r>
            <a:endParaRPr lang="en-GB" altLang="en-US" sz="22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Often results in an executable architectural baseline that </a:t>
            </a:r>
            <a:r>
              <a:rPr lang="en-GB" altLang="en-US" sz="2200" u="sng" dirty="0"/>
              <a:t>represents a first cut executable system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The baseline demonstrates the viability of the architecture but </a:t>
            </a:r>
            <a:r>
              <a:rPr lang="en-GB" altLang="en-US" sz="2200" u="sng" dirty="0"/>
              <a:t>does not provide all features and functions required to use the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17712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="" xmlns:a16="http://schemas.microsoft.com/office/drawing/2014/main" id="{932A7062-DF75-4248-ABC6-F4B98D8F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DACDB2C7-C450-4F92-99ED-FC189E1B039B}" type="slidenum">
              <a:rPr lang="en-GB" altLang="en-US" sz="1400" dirty="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15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1A8094FB-896E-459C-B704-B826BF456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(3) - Construction Phase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9617E4A3-22D8-4FC2-983E-12E2A77DD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Encompasses the construction activity of the generic process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Uses the architectural model from the </a:t>
            </a:r>
            <a:r>
              <a:rPr lang="en-GB" sz="2400" u="sng" dirty="0"/>
              <a:t>elaboration phase as input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Develops or acquires the software components that make each use-case operational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Analysis and design models from the previous phase are completed to reflect the final version of the increment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Use cases are used to derive a set of acceptance tests that are executed prior to the next phase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dirty="0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2425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="" xmlns:a16="http://schemas.microsoft.com/office/drawing/2014/main" id="{ED130261-5047-416D-A471-3B86D198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E50FDB74-61AD-4877-A8BC-BFD12E4AB6E0}" type="slidenum">
              <a:rPr lang="en-GB" altLang="en-US" sz="1400" dirty="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16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4ECE49C1-F967-4560-A064-B9AFE5DB9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(4) - Transition Phase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="" xmlns:a16="http://schemas.microsoft.com/office/drawing/2014/main" id="{3509D10A-41BD-498F-B02A-E821A2B03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763000" cy="471963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Encompasses the last part of the construction activity and the first part of the deployment activity of the generic process</a:t>
            </a:r>
          </a:p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Software is given to end users for beta testing and user feedback reports on defects and necessary changes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The software teams create necessary support documentation (user manuals, trouble-shooting guides, installation procedures)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At the conclusion of this phase, the software increment becomes a usable software release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dirty="0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41949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="" xmlns:a16="http://schemas.microsoft.com/office/drawing/2014/main" id="{4AA09F4C-A8EC-4D4A-A8AA-B98392422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3856F1F3-29FD-4E98-ADF3-24A0DE271F0B}" type="slidenum">
              <a:rPr lang="en-GB" altLang="en-US" sz="1400" dirty="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17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5C92E6B9-9F19-4ABF-A31C-35BC76DED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(5) - Production Phase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A99DD870-34E1-4B52-8117-08EC6596E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Encompasses the last part of the deployment activity of the generic process</a:t>
            </a:r>
            <a:br>
              <a:rPr lang="en-GB" altLang="en-US" sz="2400"/>
            </a:b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On-going use of the software is monitored</a:t>
            </a:r>
            <a:br>
              <a:rPr lang="en-GB" altLang="en-US" sz="2400"/>
            </a:b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Support for the operating environment (infrastructure) is provided</a:t>
            </a:r>
            <a:br>
              <a:rPr lang="en-GB" altLang="en-US" sz="2400"/>
            </a:b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Defect reports and requests for changes are submitted and evaluated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dirty="0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98567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="" xmlns:a16="http://schemas.microsoft.com/office/drawing/2014/main" id="{FF04FAC2-D54A-4371-903E-8F63CD1A4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C89F1D75-97F8-4C86-AD56-F4E689C6C080}" type="slidenum">
              <a:rPr lang="en-GB" altLang="en-US" sz="1400" dirty="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18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="" xmlns:a16="http://schemas.microsoft.com/office/drawing/2014/main" id="{2E0A79A4-C723-49A9-A814-B1A75292B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500" b="1" dirty="0"/>
              <a:t>Unified Process Work Products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7EC62BF6-0A8E-462E-9FAD-2A69351E5A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8538" cy="4511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Work products are produced in each of the first four phases of the unified process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In this course, we will concentrate on the analysis model and the design model work products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Analysis model includes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Scenario-based model, class-based model, and behavioural model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Design model includes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Component-level design, interface design, architectural design, and data/class </a:t>
            </a:r>
            <a:r>
              <a:rPr lang="en-GB" dirty="0"/>
              <a:t>design</a:t>
            </a:r>
            <a:endParaRPr lang="en-GB" sz="2400" b="1" dirty="0">
              <a:solidFill>
                <a:srgbClr val="00B050"/>
              </a:solidFill>
              <a:cs typeface="Calibri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44037" name="AutoShape 4">
            <a:extLst>
              <a:ext uri="{FF2B5EF4-FFF2-40B4-BE49-F238E27FC236}">
                <a16:creationId xmlns="" xmlns:a16="http://schemas.microsoft.com/office/drawing/2014/main" id="{0AC18A93-FAF2-4E8D-B72B-6731DFCF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75" y="6289675"/>
            <a:ext cx="441325" cy="457200"/>
          </a:xfrm>
          <a:prstGeom prst="roundRect">
            <a:avLst>
              <a:gd name="adj" fmla="val 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2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GB" altLang="en-US" u="sng">
                <a:latin typeface="Wingdings" panose="05000000000000000000" pitchFamily="2" charset="2"/>
              </a:rPr>
              <a:t>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dirty="0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25244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8210550" cy="68580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Unified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Unified Process </a:t>
            </a:r>
            <a:r>
              <a:rPr lang="en-US" b="1" dirty="0"/>
              <a:t>recognizes the importance of customer communication and streamlined methods for describing the customer's view of a system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It emphasizes the important role of software architecture and “helps the architect focus on the right goals, such as understandability, reliance to future changes, and reuse”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44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D3383A-B293-B226-F883-6C25FBB3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 for session 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758D3-70B9-7ED9-0F4E-0AADD0A8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/>
                <a:cs typeface="Calibri Light"/>
              </a:rPr>
              <a:t>A Generic Process Model</a:t>
            </a:r>
            <a:endParaRPr lang="en-US" b="1" dirty="0">
              <a:latin typeface="Calibri Light"/>
              <a:ea typeface="+mn-lt"/>
              <a:cs typeface="Calibri Light"/>
            </a:endParaRPr>
          </a:p>
          <a:p>
            <a:r>
              <a:rPr lang="en-GB" b="1" dirty="0">
                <a:solidFill>
                  <a:srgbClr val="C00000"/>
                </a:solidFill>
                <a:ea typeface="+mn-lt"/>
                <a:cs typeface="+mn-lt"/>
              </a:rPr>
              <a:t>Prescriptive  Process models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Waterfall Model.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Incremental Process Model.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Evolutionary Process Model.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       </a:t>
            </a:r>
            <a:r>
              <a:rPr lang="en-GB" sz="2200" dirty="0">
                <a:ea typeface="+mn-lt"/>
                <a:cs typeface="+mn-lt"/>
              </a:rPr>
              <a:t>Prototyping</a:t>
            </a:r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GB" sz="2200" dirty="0">
                <a:ea typeface="+mn-lt"/>
                <a:cs typeface="+mn-lt"/>
              </a:rPr>
              <a:t>Spiral Model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4.  Concurrent model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arenR"/>
            </a:pPr>
            <a:endParaRPr lang="en-GB" b="1" dirty="0">
              <a:solidFill>
                <a:srgbClr val="C00000"/>
              </a:solidFill>
              <a:latin typeface="Calibri"/>
              <a:cs typeface="Calibri"/>
            </a:endParaRPr>
          </a:p>
          <a:p>
            <a:endParaRPr lang="en-US" b="1" dirty="0">
              <a:latin typeface="Calibri Light"/>
              <a:cs typeface="Calibri Ligh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966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701"/>
            <a:ext cx="7886700" cy="37210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Main importance of </a:t>
            </a:r>
            <a:r>
              <a:rPr lang="en-GB" altLang="en-US" dirty="0"/>
              <a:t>Unified Process model.</a:t>
            </a:r>
          </a:p>
          <a:p>
            <a:pPr>
              <a:buNone/>
            </a:pPr>
            <a:r>
              <a:rPr lang="en-US" dirty="0"/>
              <a:t>2.</a:t>
            </a:r>
            <a:r>
              <a:rPr lang="en-GB" b="1" dirty="0"/>
              <a:t>   </a:t>
            </a:r>
            <a:r>
              <a:rPr lang="en-GB" dirty="0"/>
              <a:t>Various Challenges in Formal Methods Model.</a:t>
            </a:r>
          </a:p>
          <a:p>
            <a:pPr marL="514350" indent="-514350">
              <a:buAutoNum type="arabicPeriod" startAt="3"/>
            </a:pPr>
            <a:r>
              <a:rPr lang="en-GB" dirty="0"/>
              <a:t>Difference between Inception and </a:t>
            </a:r>
            <a:r>
              <a:rPr lang="en-GB" altLang="en-US" dirty="0"/>
              <a:t>Elaboration.</a:t>
            </a:r>
          </a:p>
          <a:p>
            <a:pPr marL="514350" indent="-514350">
              <a:buAutoNum type="arabicPeriod" startAt="3"/>
            </a:pPr>
            <a:r>
              <a:rPr lang="en-GB" dirty="0"/>
              <a:t>Importance of </a:t>
            </a:r>
            <a:r>
              <a:rPr lang="en-GB" altLang="en-US" dirty="0"/>
              <a:t>Construction Phase in Unified process model.</a:t>
            </a:r>
          </a:p>
          <a:p>
            <a:pPr marL="514350" indent="-514350">
              <a:buAutoNum type="arabicPeriod" startAt="3"/>
            </a:pPr>
            <a:r>
              <a:rPr lang="en-GB" dirty="0"/>
              <a:t>Need and importance of UML in software development.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3. Difference </a:t>
            </a:r>
            <a:r>
              <a:rPr lang="en-GB" b="1" dirty="0">
                <a:solidFill>
                  <a:srgbClr val="FF0000"/>
                </a:solidFill>
              </a:rPr>
              <a:t>between Inception and </a:t>
            </a:r>
            <a:r>
              <a:rPr lang="en-GB" altLang="en-US" b="1" dirty="0">
                <a:solidFill>
                  <a:srgbClr val="FF0000"/>
                </a:solidFill>
              </a:rPr>
              <a:t>Elaboration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900113" indent="-900113">
              <a:buNone/>
            </a:pPr>
            <a:r>
              <a:rPr lang="en-US" dirty="0" smtClean="0"/>
              <a:t>	The </a:t>
            </a:r>
            <a:r>
              <a:rPr lang="en-US" dirty="0">
                <a:solidFill>
                  <a:srgbClr val="0070C0"/>
                </a:solidFill>
              </a:rPr>
              <a:t>inception phase</a:t>
            </a:r>
            <a:r>
              <a:rPr lang="en-US" dirty="0"/>
              <a:t>: where we define a 'vision' of the end-product and the associated business case, defining the overall scope of the project</a:t>
            </a:r>
            <a:r>
              <a:rPr lang="en-US" dirty="0" smtClean="0"/>
              <a:t>.</a:t>
            </a:r>
          </a:p>
          <a:p>
            <a:pPr marL="900113" indent="-900113">
              <a:buNone/>
            </a:pPr>
            <a:r>
              <a:rPr lang="en-US" dirty="0" smtClean="0"/>
              <a:t> </a:t>
            </a:r>
          </a:p>
          <a:p>
            <a:pPr marL="900113" indent="-900113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0070C0"/>
                </a:solidFill>
              </a:rPr>
              <a:t>elaboration phase</a:t>
            </a:r>
            <a:r>
              <a:rPr lang="en-US" dirty="0"/>
              <a:t>: where we refine the definition of the product, define and baseline an architecture, and develop a more precise plan for its development and </a:t>
            </a:r>
            <a:r>
              <a:rPr lang="en-US" dirty="0" err="1"/>
              <a:t>deploymen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8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1414404"/>
            <a:ext cx="8153399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Specialized Process Model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7A47-4751-4BE9-8670-DA391EA06644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F0B3702-1D4F-58E7-B154-2D3E1DD89A10}"/>
              </a:ext>
            </a:extLst>
          </p:cNvPr>
          <p:cNvSpPr txBox="1">
            <a:spLocks/>
          </p:cNvSpPr>
          <p:nvPr/>
        </p:nvSpPr>
        <p:spPr>
          <a:xfrm>
            <a:off x="628650" y="284125"/>
            <a:ext cx="78867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9pPr>
          </a:lstStyle>
          <a:p>
            <a:r>
              <a:rPr lang="en-US" dirty="0">
                <a:cs typeface="Calibri Light"/>
              </a:rPr>
              <a:t>Agenda for session -4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A9F3B7-EC00-3416-2D95-5B6A73E493AB}"/>
              </a:ext>
            </a:extLst>
          </p:cNvPr>
          <p:cNvSpPr txBox="1"/>
          <p:nvPr/>
        </p:nvSpPr>
        <p:spPr>
          <a:xfrm>
            <a:off x="628650" y="3219597"/>
            <a:ext cx="3333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The Unified Process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2043692"/>
            <a:ext cx="5439053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Based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Methods Model </a:t>
            </a:r>
            <a:endParaRPr lang="en-GB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Aspect-Oriented Software Development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5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212" y="2910245"/>
            <a:ext cx="5439053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Based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Methods Model </a:t>
            </a:r>
            <a:endParaRPr lang="en-GB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Aspect-Oriented Software Development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25398"/>
            <a:ext cx="815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Process Model in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7A47-4751-4BE9-8670-DA391EA0664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81001" y="1371600"/>
            <a:ext cx="81343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Process Models: Specialized process models use many of the characteristics of one or more of the conventional models presented so far, however they tend to be applied when a narrowly defined software engineering approach is chosen. They include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8D00638D-CCBA-4795-BC7C-2F244461C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500" b="1" dirty="0"/>
              <a:t>Component-based Development Model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EF7B87CF-9FD7-4350-B68A-6B6EC9FBA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3886200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/>
              <a:t>The component based development model incorporates many of the characteristics of </a:t>
            </a:r>
            <a:r>
              <a:rPr lang="en-US" sz="2200" dirty="0">
                <a:hlinkClick r:id="rId3"/>
              </a:rPr>
              <a:t>the spiral model</a:t>
            </a:r>
            <a:r>
              <a:rPr lang="en-US" sz="2200" dirty="0"/>
              <a:t>.</a:t>
            </a:r>
            <a:endParaRPr lang="en-IN" altLang="en-US" sz="2200" dirty="0"/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 smtClean="0"/>
              <a:t>The </a:t>
            </a:r>
            <a:r>
              <a:rPr lang="en-IN" altLang="en-US" sz="2200" dirty="0"/>
              <a:t>process to apply when reuse is a development objective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It Consists of the following process steps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Available component-based products are researched and evaluated for the application domain in question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Component integration issues are considered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A software architecture is designed to accommodate the components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Components are integrated into the architecture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Comprehensive testing is conducted to ensure proper functionality</a:t>
            </a:r>
            <a:br>
              <a:rPr lang="en-GB" altLang="en-US" sz="2200" dirty="0"/>
            </a:br>
            <a:endParaRPr lang="en-GB" altLang="en-US" sz="22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Capitalizes on software reuse, which leads to documented savings in project cost and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4852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26AAE207-771F-4F1A-94B7-0F74467E6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53400" cy="13620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500" b="1" dirty="0"/>
              <a:t>Formal Methods </a:t>
            </a:r>
            <a:r>
              <a:rPr lang="en-GB" sz="3500" b="1" dirty="0" smtClean="0"/>
              <a:t>Model (</a:t>
            </a:r>
            <a:r>
              <a:rPr lang="en-GB" sz="3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GB" sz="3500" b="1" dirty="0"/>
              <a:t>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FDF754AC-CA18-4FD1-B2DB-9CD287CC0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Encompasses a set of activities that leads to formal mathematical specification of computer software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Enables a software engineer to specify, develop, and verify a computer-based system by applying a rigorous, </a:t>
            </a:r>
            <a:r>
              <a:rPr lang="en-GB" altLang="en-US" sz="2400" u="sng" dirty="0"/>
              <a:t>mathematical notation</a:t>
            </a: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Ambiguity, incompleteness, and inconsistency can be discovered and corrected more easily through </a:t>
            </a:r>
            <a:r>
              <a:rPr lang="en-GB" altLang="en-US" sz="2400" u="sng" dirty="0"/>
              <a:t>mathematical analysis</a:t>
            </a: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Offers the promise of defect-free software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Used often when building </a:t>
            </a:r>
            <a:r>
              <a:rPr lang="en-GB" altLang="en-US" sz="2400" u="sng" dirty="0"/>
              <a:t>safety-critical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EFD28-0942-479E-8D59-7B4824984B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157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="" xmlns:a16="http://schemas.microsoft.com/office/drawing/2014/main" id="{CCCA0AE3-AF7D-4952-A782-2BA5AF64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4A5E738-C7E7-4986-8877-6EFD7CAFDFA9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0E443B7B-00F0-4F14-8870-E92B214D1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9063"/>
            <a:ext cx="8229600" cy="13620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500" b="1" dirty="0"/>
              <a:t>Formal Methods Model (</a:t>
            </a:r>
            <a:r>
              <a:rPr lang="en-GB" sz="3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r>
              <a:rPr lang="en-GB" sz="3500" b="1" dirty="0"/>
              <a:t>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44A2BDE5-63B3-4AA6-A83D-440E40158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Development of formal methods is currently quite time-consuming and expensive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Because few software developers have the necessary background to apply formal methods, extensive training is required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It is difficult to use the models as a communication mechanism for technically unsophisticated customers</a:t>
            </a:r>
          </a:p>
        </p:txBody>
      </p:sp>
    </p:spTree>
    <p:extLst>
      <p:ext uri="{BB962C8B-B14F-4D97-AF65-F5344CB8AC3E}">
        <p14:creationId xmlns:p14="http://schemas.microsoft.com/office/powerpoint/2010/main" val="35237090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D76ABD-C0A5-409D-AAA3-1E4EA4AA089D}"/>
              </a:ext>
            </a:extLst>
          </p:cNvPr>
          <p:cNvSpPr txBox="1"/>
          <p:nvPr/>
        </p:nvSpPr>
        <p:spPr>
          <a:xfrm>
            <a:off x="-228600" y="685800"/>
            <a:ext cx="861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Aspect-Oriented Software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8526A4-4FF7-45F1-86EC-347DA28D5A9A}"/>
              </a:ext>
            </a:extLst>
          </p:cNvPr>
          <p:cNvSpPr txBox="1"/>
          <p:nvPr/>
        </p:nvSpPr>
        <p:spPr>
          <a:xfrm>
            <a:off x="152400" y="1752600"/>
            <a:ext cx="8763000" cy="50475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provides a process and methodological approach for defining, specifying, designing, and constructing aspects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 modern computer based systems become more sophisticated and complex there are certain </a:t>
            </a:r>
            <a:r>
              <a:rPr kumimoji="0" lang="en-IN" sz="23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concerns by the customer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required properties or areas of technical interest.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Span the entire architecture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High-level properties of a system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e.g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security, fault tolerance)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 concern affect functions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e.g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the application of business rules)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While others are systemic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e,g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</a:t>
            </a:r>
            <a:r>
              <a:rPr kumimoji="0" lang="en-IN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task synchronization 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 memory management)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7A47-4751-4BE9-8670-DA391EA066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3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1905000"/>
            <a:ext cx="7924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6000" b="1" dirty="0">
                <a:solidFill>
                  <a:srgbClr val="C00000"/>
                </a:solidFill>
              </a:rPr>
              <a:t>The Unified Process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847</Words>
  <Application>Microsoft Office PowerPoint</Application>
  <PresentationFormat>On-screen Show (4:3)</PresentationFormat>
  <Paragraphs>170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Theme1</vt:lpstr>
      <vt:lpstr>PowerPoint Presentation</vt:lpstr>
      <vt:lpstr>Agenda for session -3</vt:lpstr>
      <vt:lpstr>PowerPoint Presentation</vt:lpstr>
      <vt:lpstr>PowerPoint Presentation</vt:lpstr>
      <vt:lpstr>Component-based Development Model</vt:lpstr>
      <vt:lpstr>Formal Methods Model (Description)</vt:lpstr>
      <vt:lpstr>Formal Methods Model (Challenges)</vt:lpstr>
      <vt:lpstr>PowerPoint Presentation</vt:lpstr>
      <vt:lpstr>PowerPoint Presentation</vt:lpstr>
      <vt:lpstr>Background</vt:lpstr>
      <vt:lpstr>Background (continued)</vt:lpstr>
      <vt:lpstr>Phases of the Unified Process</vt:lpstr>
      <vt:lpstr> (1) - Inception Phase</vt:lpstr>
      <vt:lpstr>(2) - Elaboration Phase</vt:lpstr>
      <vt:lpstr>(3) - Construction Phase</vt:lpstr>
      <vt:lpstr>(4) - Transition Phase</vt:lpstr>
      <vt:lpstr>(5) - Production Phase</vt:lpstr>
      <vt:lpstr>Unified Process Work Products</vt:lpstr>
      <vt:lpstr>The importance of Unified Process</vt:lpstr>
      <vt:lpstr>Questions:</vt:lpstr>
      <vt:lpstr>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Specialized Process Models</dc:title>
  <dc:creator>sujatha</dc:creator>
  <cp:lastModifiedBy>sujatha</cp:lastModifiedBy>
  <cp:revision>47</cp:revision>
  <dcterms:created xsi:type="dcterms:W3CDTF">2006-08-16T00:00:00Z</dcterms:created>
  <dcterms:modified xsi:type="dcterms:W3CDTF">2022-06-11T05:31:11Z</dcterms:modified>
</cp:coreProperties>
</file>