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 id="2147483687" r:id="rId2"/>
  </p:sldMasterIdLst>
  <p:notesMasterIdLst>
    <p:notesMasterId r:id="rId17"/>
  </p:notesMasterIdLst>
  <p:sldIdLst>
    <p:sldId id="307" r:id="rId3"/>
    <p:sldId id="314" r:id="rId4"/>
    <p:sldId id="313" r:id="rId5"/>
    <p:sldId id="304" r:id="rId6"/>
    <p:sldId id="305" r:id="rId7"/>
    <p:sldId id="301" r:id="rId8"/>
    <p:sldId id="302" r:id="rId9"/>
    <p:sldId id="306" r:id="rId10"/>
    <p:sldId id="303" r:id="rId11"/>
    <p:sldId id="308" r:id="rId12"/>
    <p:sldId id="310" r:id="rId13"/>
    <p:sldId id="309" r:id="rId14"/>
    <p:sldId id="315" r:id="rId15"/>
    <p:sldId id="3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23B8B-C08D-324C-A92B-1006CE2DC247}" v="50" dt="2022-06-06T06:12:41.210"/>
    <p1510:client id="{2E148154-4AD6-1241-2834-15B129860B66}" v="19" dt="2022-06-07T08:54:31.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P.Ithaya Rani" userId="S::drpithayarani@kluniversity.in::98bb8247-7046-44cd-a673-65ce4aebcbe0" providerId="AD" clId="Web-{2E148154-4AD6-1241-2834-15B129860B66}"/>
    <pc:docChg chg="modSld">
      <pc:chgData name="Dr.P.Ithaya Rani" userId="S::drpithayarani@kluniversity.in::98bb8247-7046-44cd-a673-65ce4aebcbe0" providerId="AD" clId="Web-{2E148154-4AD6-1241-2834-15B129860B66}" dt="2022-06-07T08:54:30.121" v="16" actId="20577"/>
      <pc:docMkLst>
        <pc:docMk/>
      </pc:docMkLst>
      <pc:sldChg chg="modSp">
        <pc:chgData name="Dr.P.Ithaya Rani" userId="S::drpithayarani@kluniversity.in::98bb8247-7046-44cd-a673-65ce4aebcbe0" providerId="AD" clId="Web-{2E148154-4AD6-1241-2834-15B129860B66}" dt="2022-06-07T08:54:16.059" v="11" actId="20577"/>
        <pc:sldMkLst>
          <pc:docMk/>
          <pc:sldMk cId="301240180" sldId="312"/>
        </pc:sldMkLst>
        <pc:spChg chg="mod">
          <ac:chgData name="Dr.P.Ithaya Rani" userId="S::drpithayarani@kluniversity.in::98bb8247-7046-44cd-a673-65ce4aebcbe0" providerId="AD" clId="Web-{2E148154-4AD6-1241-2834-15B129860B66}" dt="2022-06-07T08:54:16.059" v="11" actId="20577"/>
          <ac:spMkLst>
            <pc:docMk/>
            <pc:sldMk cId="301240180" sldId="312"/>
            <ac:spMk id="9" creationId="{6F0B3702-1D4F-58E7-B154-2D3E1DD89A10}"/>
          </ac:spMkLst>
        </pc:spChg>
      </pc:sldChg>
      <pc:sldChg chg="modSp">
        <pc:chgData name="Dr.P.Ithaya Rani" userId="S::drpithayarani@kluniversity.in::98bb8247-7046-44cd-a673-65ce4aebcbe0" providerId="AD" clId="Web-{2E148154-4AD6-1241-2834-15B129860B66}" dt="2022-06-07T08:54:30.121" v="16" actId="20577"/>
        <pc:sldMkLst>
          <pc:docMk/>
          <pc:sldMk cId="3016826440" sldId="313"/>
        </pc:sldMkLst>
        <pc:spChg chg="mod">
          <ac:chgData name="Dr.P.Ithaya Rani" userId="S::drpithayarani@kluniversity.in::98bb8247-7046-44cd-a673-65ce4aebcbe0" providerId="AD" clId="Web-{2E148154-4AD6-1241-2834-15B129860B66}" dt="2022-06-07T08:54:30.121" v="16" actId="20577"/>
          <ac:spMkLst>
            <pc:docMk/>
            <pc:sldMk cId="3016826440" sldId="313"/>
            <ac:spMk id="5" creationId="{186680E0-7E8A-24B4-35CE-45B75EF67326}"/>
          </ac:spMkLst>
        </pc:spChg>
        <pc:spChg chg="mod">
          <ac:chgData name="Dr.P.Ithaya Rani" userId="S::drpithayarani@kluniversity.in::98bb8247-7046-44cd-a673-65ce4aebcbe0" providerId="AD" clId="Web-{2E148154-4AD6-1241-2834-15B129860B66}" dt="2022-06-07T08:54:05.621" v="0" actId="20577"/>
          <ac:spMkLst>
            <pc:docMk/>
            <pc:sldMk cId="3016826440" sldId="313"/>
            <ac:spMk id="7" creationId="{FEA14B47-771F-7327-CF2E-E420323E2D9A}"/>
          </ac:spMkLst>
        </pc:spChg>
      </pc:sldChg>
    </pc:docChg>
  </pc:docChgLst>
  <pc:docChgLst>
    <pc:chgData name="Dr.P.Ithaya Rani" userId="S::drpithayarani@kluniversity.in::98bb8247-7046-44cd-a673-65ce4aebcbe0" providerId="AD" clId="Web-{17F23B8B-C08D-324C-A92B-1006CE2DC247}"/>
    <pc:docChg chg="addSld delSld modSld addMainMaster">
      <pc:chgData name="Dr.P.Ithaya Rani" userId="S::drpithayarani@kluniversity.in::98bb8247-7046-44cd-a673-65ce4aebcbe0" providerId="AD" clId="Web-{17F23B8B-C08D-324C-A92B-1006CE2DC247}" dt="2022-06-06T06:12:39.319" v="38" actId="20577"/>
      <pc:docMkLst>
        <pc:docMk/>
      </pc:docMkLst>
      <pc:sldChg chg="new del">
        <pc:chgData name="Dr.P.Ithaya Rani" userId="S::drpithayarani@kluniversity.in::98bb8247-7046-44cd-a673-65ce4aebcbe0" providerId="AD" clId="Web-{17F23B8B-C08D-324C-A92B-1006CE2DC247}" dt="2022-06-06T06:10:22.332" v="2"/>
        <pc:sldMkLst>
          <pc:docMk/>
          <pc:sldMk cId="3900590427" sldId="311"/>
        </pc:sldMkLst>
      </pc:sldChg>
      <pc:sldChg chg="modSp add">
        <pc:chgData name="Dr.P.Ithaya Rani" userId="S::drpithayarani@kluniversity.in::98bb8247-7046-44cd-a673-65ce4aebcbe0" providerId="AD" clId="Web-{17F23B8B-C08D-324C-A92B-1006CE2DC247}" dt="2022-06-06T06:10:29.566" v="5" actId="20577"/>
        <pc:sldMkLst>
          <pc:docMk/>
          <pc:sldMk cId="301240180" sldId="312"/>
        </pc:sldMkLst>
        <pc:spChg chg="mod">
          <ac:chgData name="Dr.P.Ithaya Rani" userId="S::drpithayarani@kluniversity.in::98bb8247-7046-44cd-a673-65ce4aebcbe0" providerId="AD" clId="Web-{17F23B8B-C08D-324C-A92B-1006CE2DC247}" dt="2022-06-06T06:10:29.566" v="5" actId="20577"/>
          <ac:spMkLst>
            <pc:docMk/>
            <pc:sldMk cId="301240180" sldId="312"/>
            <ac:spMk id="9" creationId="{6F0B3702-1D4F-58E7-B154-2D3E1DD89A10}"/>
          </ac:spMkLst>
        </pc:spChg>
      </pc:sldChg>
      <pc:sldChg chg="addSp modSp new">
        <pc:chgData name="Dr.P.Ithaya Rani" userId="S::drpithayarani@kluniversity.in::98bb8247-7046-44cd-a673-65ce4aebcbe0" providerId="AD" clId="Web-{17F23B8B-C08D-324C-A92B-1006CE2DC247}" dt="2022-06-06T06:12:39.319" v="38" actId="20577"/>
        <pc:sldMkLst>
          <pc:docMk/>
          <pc:sldMk cId="3016826440" sldId="313"/>
        </pc:sldMkLst>
        <pc:spChg chg="add mod">
          <ac:chgData name="Dr.P.Ithaya Rani" userId="S::drpithayarani@kluniversity.in::98bb8247-7046-44cd-a673-65ce4aebcbe0" providerId="AD" clId="Web-{17F23B8B-C08D-324C-A92B-1006CE2DC247}" dt="2022-06-06T06:12:18.647" v="29" actId="1076"/>
          <ac:spMkLst>
            <pc:docMk/>
            <pc:sldMk cId="3016826440" sldId="313"/>
            <ac:spMk id="3" creationId="{EADE5825-B6AB-7937-919B-9E4E0F0B8116}"/>
          </ac:spMkLst>
        </pc:spChg>
        <pc:spChg chg="add mod">
          <ac:chgData name="Dr.P.Ithaya Rani" userId="S::drpithayarani@kluniversity.in::98bb8247-7046-44cd-a673-65ce4aebcbe0" providerId="AD" clId="Web-{17F23B8B-C08D-324C-A92B-1006CE2DC247}" dt="2022-06-06T06:12:39.319" v="38" actId="20577"/>
          <ac:spMkLst>
            <pc:docMk/>
            <pc:sldMk cId="3016826440" sldId="313"/>
            <ac:spMk id="5" creationId="{186680E0-7E8A-24B4-35CE-45B75EF67326}"/>
          </ac:spMkLst>
        </pc:spChg>
        <pc:spChg chg="add mod">
          <ac:chgData name="Dr.P.Ithaya Rani" userId="S::drpithayarani@kluniversity.in::98bb8247-7046-44cd-a673-65ce4aebcbe0" providerId="AD" clId="Web-{17F23B8B-C08D-324C-A92B-1006CE2DC247}" dt="2022-06-06T06:12:35.257" v="32" actId="1076"/>
          <ac:spMkLst>
            <pc:docMk/>
            <pc:sldMk cId="3016826440" sldId="313"/>
            <ac:spMk id="7" creationId="{FEA14B47-771F-7327-CF2E-E420323E2D9A}"/>
          </ac:spMkLst>
        </pc:spChg>
      </pc:sldChg>
      <pc:sldMasterChg chg="add addSldLayout">
        <pc:chgData name="Dr.P.Ithaya Rani" userId="S::drpithayarani@kluniversity.in::98bb8247-7046-44cd-a673-65ce4aebcbe0" providerId="AD" clId="Web-{17F23B8B-C08D-324C-A92B-1006CE2DC247}" dt="2022-06-06T06:10:17.285" v="1"/>
        <pc:sldMasterMkLst>
          <pc:docMk/>
          <pc:sldMasterMk cId="0" sldId="2147483687"/>
        </pc:sldMasterMkLst>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88"/>
          </pc:sldLayoutMkLst>
        </pc:sldLayoutChg>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89"/>
          </pc:sldLayoutMkLst>
        </pc:sldLayoutChg>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90"/>
          </pc:sldLayoutMkLst>
        </pc:sldLayoutChg>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91"/>
          </pc:sldLayoutMkLst>
        </pc:sldLayoutChg>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92"/>
          </pc:sldLayoutMkLst>
        </pc:sldLayoutChg>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93"/>
          </pc:sldLayoutMkLst>
        </pc:sldLayoutChg>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94"/>
          </pc:sldLayoutMkLst>
        </pc:sldLayoutChg>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95"/>
          </pc:sldLayoutMkLst>
        </pc:sldLayoutChg>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96"/>
          </pc:sldLayoutMkLst>
        </pc:sldLayoutChg>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97"/>
          </pc:sldLayoutMkLst>
        </pc:sldLayoutChg>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98"/>
          </pc:sldLayoutMkLst>
        </pc:sldLayoutChg>
        <pc:sldLayoutChg chg="add">
          <pc:chgData name="Dr.P.Ithaya Rani" userId="S::drpithayarani@kluniversity.in::98bb8247-7046-44cd-a673-65ce4aebcbe0" providerId="AD" clId="Web-{17F23B8B-C08D-324C-A92B-1006CE2DC247}" dt="2022-06-06T06:10:17.285" v="1"/>
          <pc:sldLayoutMkLst>
            <pc:docMk/>
            <pc:sldMasterMk cId="0" sldId="2147483687"/>
            <pc:sldLayoutMk cId="0" sldId="214748369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5ABB5-4FF0-4074-BBA8-B6870195CA36}" type="datetimeFigureOut">
              <a:rPr lang="en-IN" smtClean="0"/>
              <a:t>11-06-2022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24501-4A83-48D8-8E00-29A2129866A8}" type="slidenum">
              <a:rPr lang="en-IN" smtClean="0"/>
              <a:t>‹#›</a:t>
            </a:fld>
            <a:endParaRPr lang="en-IN"/>
          </a:p>
        </p:txBody>
      </p:sp>
    </p:spTree>
    <p:extLst>
      <p:ext uri="{BB962C8B-B14F-4D97-AF65-F5344CB8AC3E}">
        <p14:creationId xmlns:p14="http://schemas.microsoft.com/office/powerpoint/2010/main" val="60769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57BED-216B-4B1B-843E-86C558A29E2C}" type="slidenum">
              <a:rPr lang="en-US" smtClean="0"/>
              <a:pPr/>
              <a:t>2</a:t>
            </a:fld>
            <a:endParaRPr lang="en-US"/>
          </a:p>
        </p:txBody>
      </p:sp>
    </p:spTree>
    <p:extLst>
      <p:ext uri="{BB962C8B-B14F-4D97-AF65-F5344CB8AC3E}">
        <p14:creationId xmlns:p14="http://schemas.microsoft.com/office/powerpoint/2010/main" val="224106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2724501-4A83-48D8-8E00-29A2129866A8}" type="slidenum">
              <a:rPr lang="en-IN" smtClean="0"/>
              <a:t>4</a:t>
            </a:fld>
            <a:endParaRPr lang="en-IN"/>
          </a:p>
        </p:txBody>
      </p:sp>
    </p:spTree>
    <p:extLst>
      <p:ext uri="{BB962C8B-B14F-4D97-AF65-F5344CB8AC3E}">
        <p14:creationId xmlns:p14="http://schemas.microsoft.com/office/powerpoint/2010/main" val="28807711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3752850" y="5251450"/>
            <a:ext cx="4686300" cy="1066800"/>
          </a:xfrm>
          <a:prstGeom prst="rect">
            <a:avLst/>
          </a:prstGeom>
          <a:noFill/>
          <a:ln w="9525">
            <a:noFill/>
            <a:miter lim="800000"/>
            <a:headEnd/>
            <a:tailEnd/>
          </a:ln>
        </p:spPr>
      </p:pic>
      <p:sp>
        <p:nvSpPr>
          <p:cNvPr id="2" name="Title 1"/>
          <p:cNvSpPr>
            <a:spLocks noGrp="1"/>
          </p:cNvSpPr>
          <p:nvPr>
            <p:ph type="ctrTitle"/>
          </p:nvPr>
        </p:nvSpPr>
        <p:spPr>
          <a:xfrm>
            <a:off x="1524000" y="1122363"/>
            <a:ext cx="9144000" cy="2387600"/>
          </a:xfrm>
        </p:spPr>
        <p:txBody>
          <a:bodyPr anchor="b"/>
          <a:lstStyle>
            <a:lvl1pPr algn="ctr">
              <a:defRPr sz="6000">
                <a:solidFill>
                  <a:srgbClr val="C00000"/>
                </a:solidFill>
              </a:defRPr>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5" name="Footer Placeholder 4"/>
          <p:cNvSpPr>
            <a:spLocks noGrp="1"/>
          </p:cNvSpPr>
          <p:nvPr>
            <p:ph type="ftr" sz="quarter" idx="10"/>
          </p:nvPr>
        </p:nvSpPr>
        <p:spPr>
          <a:xfrm>
            <a:off x="573088" y="6356350"/>
            <a:ext cx="9934575"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11125200" y="0"/>
            <a:ext cx="1066800" cy="10652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11125200" y="-58738"/>
            <a:ext cx="1066800" cy="1065213"/>
          </a:xfrm>
          <a:prstGeom prst="rect">
            <a:avLst/>
          </a:prstGeom>
          <a:noFill/>
          <a:ln w="9525">
            <a:noFill/>
            <a:miter lim="800000"/>
            <a:headEnd/>
            <a:tailEnd/>
          </a:ln>
        </p:spPr>
      </p:pic>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3752851" y="5251450"/>
            <a:ext cx="4686300" cy="1066800"/>
          </a:xfrm>
          <a:prstGeom prst="rect">
            <a:avLst/>
          </a:prstGeom>
          <a:noFill/>
          <a:ln w="9525">
            <a:noFill/>
            <a:miter lim="800000"/>
            <a:headEnd/>
            <a:tailEnd/>
          </a:ln>
        </p:spPr>
      </p:pic>
      <p:sp>
        <p:nvSpPr>
          <p:cNvPr id="2" name="Title 1"/>
          <p:cNvSpPr>
            <a:spLocks noGrp="1"/>
          </p:cNvSpPr>
          <p:nvPr>
            <p:ph type="ctrTitle"/>
          </p:nvPr>
        </p:nvSpPr>
        <p:spPr>
          <a:xfrm>
            <a:off x="1524000" y="1122363"/>
            <a:ext cx="9144000" cy="2387600"/>
          </a:xfrm>
        </p:spPr>
        <p:txBody>
          <a:bodyPr anchor="b"/>
          <a:lstStyle>
            <a:lvl1pPr algn="ctr">
              <a:defRPr sz="6000">
                <a:solidFill>
                  <a:srgbClr val="C00000"/>
                </a:solidFill>
              </a:defRPr>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5" name="Footer Placeholder 4"/>
          <p:cNvSpPr>
            <a:spLocks noGrp="1"/>
          </p:cNvSpPr>
          <p:nvPr>
            <p:ph type="ftr" sz="quarter" idx="10"/>
          </p:nvPr>
        </p:nvSpPr>
        <p:spPr>
          <a:xfrm>
            <a:off x="573090" y="6356352"/>
            <a:ext cx="9934575" cy="365125"/>
          </a:xfrm>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4DC67CB8-78BE-417F-924F-7672015CBC20}"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554"/>
          <a:stretch>
            <a:fillRect/>
          </a:stretch>
        </p:blipFill>
        <p:spPr bwMode="auto">
          <a:xfrm>
            <a:off x="11139488" y="-15875"/>
            <a:ext cx="1052512" cy="10668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838202" y="6356352"/>
            <a:ext cx="9669463" cy="365125"/>
          </a:xfrm>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0D9EFD28-0942-479E-8D59-7B4824984BBE}"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3746501" y="207963"/>
            <a:ext cx="4686300" cy="1066800"/>
          </a:xfrm>
          <a:prstGeom prst="rect">
            <a:avLst/>
          </a:prstGeom>
          <a:noFill/>
          <a:ln w="9525">
            <a:noFill/>
            <a:miter lim="800000"/>
            <a:headEnd/>
            <a:tailEnd/>
          </a:ln>
        </p:spPr>
      </p:pic>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831851" y="6356352"/>
            <a:ext cx="9159875" cy="365125"/>
          </a:xfrm>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DD222797-149B-489C-ACA9-928F572FBC6E}"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376"/>
          <a:stretch>
            <a:fillRect/>
          </a:stretch>
        </p:blipFill>
        <p:spPr bwMode="auto">
          <a:xfrm>
            <a:off x="11131549" y="0"/>
            <a:ext cx="1060451" cy="1066800"/>
          </a:xfrm>
          <a:prstGeom prst="rect">
            <a:avLst/>
          </a:prstGeom>
          <a:noFill/>
          <a:ln w="9525">
            <a:noFill/>
            <a:miter lim="800000"/>
            <a:headEnd/>
            <a:tailEnd/>
          </a:ln>
        </p:spPr>
      </p:pic>
      <p:sp>
        <p:nvSpPr>
          <p:cNvPr id="2" name="Title 1"/>
          <p:cNvSpPr>
            <a:spLocks noGrp="1"/>
          </p:cNvSpPr>
          <p:nvPr>
            <p:ph type="title"/>
          </p:nvPr>
        </p:nvSpPr>
        <p:spPr>
          <a:xfrm>
            <a:off x="838200" y="365126"/>
            <a:ext cx="10515600" cy="685772"/>
          </a:xfrm>
        </p:spPr>
        <p:txBody>
          <a:bodyPr/>
          <a:lstStyle/>
          <a:p>
            <a:r>
              <a:rPr lang="en-US"/>
              <a:t>Click to edit Master title style</a:t>
            </a:r>
            <a:endParaRPr lang="en-AU"/>
          </a:p>
        </p:txBody>
      </p:sp>
      <p:sp>
        <p:nvSpPr>
          <p:cNvPr id="3" name="Content Placeholder 2"/>
          <p:cNvSpPr>
            <a:spLocks noGrp="1"/>
          </p:cNvSpPr>
          <p:nvPr>
            <p:ph sz="half" idx="1"/>
          </p:nvPr>
        </p:nvSpPr>
        <p:spPr>
          <a:xfrm>
            <a:off x="838200" y="1230286"/>
            <a:ext cx="5181600" cy="494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246187"/>
            <a:ext cx="5181600" cy="4930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838200" y="6356352"/>
            <a:ext cx="92392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3AE4D4AF-8949-47DF-B8CC-7699E626773F}"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2" name="Title 1"/>
          <p:cNvSpPr>
            <a:spLocks noGrp="1"/>
          </p:cNvSpPr>
          <p:nvPr>
            <p:ph type="title"/>
          </p:nvPr>
        </p:nvSpPr>
        <p:spPr>
          <a:xfrm>
            <a:off x="839788" y="365127"/>
            <a:ext cx="105156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839789" y="11075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098190"/>
            <a:ext cx="5157787"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1" y="11075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098190"/>
            <a:ext cx="5183188"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839789" y="6356352"/>
            <a:ext cx="9151937" cy="365125"/>
          </a:xfrm>
        </p:spPr>
        <p:txBody>
          <a:bodyPr/>
          <a:lstStyle>
            <a:lvl1pPr>
              <a:defRPr>
                <a:solidFill>
                  <a:srgbClr val="C00000"/>
                </a:solidFill>
              </a:defRPr>
            </a:lvl1pPr>
          </a:lstStyle>
          <a:p>
            <a:pPr>
              <a:defRPr/>
            </a:pPr>
            <a:endParaRPr lang="en-US"/>
          </a:p>
        </p:txBody>
      </p:sp>
      <p:sp>
        <p:nvSpPr>
          <p:cNvPr id="9" name="Slide Number Placeholder 8"/>
          <p:cNvSpPr>
            <a:spLocks noGrp="1"/>
          </p:cNvSpPr>
          <p:nvPr>
            <p:ph type="sldNum" sz="quarter" idx="11"/>
          </p:nvPr>
        </p:nvSpPr>
        <p:spPr/>
        <p:txBody>
          <a:bodyPr/>
          <a:lstStyle>
            <a:lvl1pPr>
              <a:defRPr/>
            </a:lvl1pPr>
          </a:lstStyle>
          <a:p>
            <a:fld id="{64AF03F0-0072-4269-9097-4366693CA581}"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2" name="Title 1"/>
          <p:cNvSpPr>
            <a:spLocks noGrp="1"/>
          </p:cNvSpPr>
          <p:nvPr>
            <p:ph type="title"/>
          </p:nvPr>
        </p:nvSpPr>
        <p:spPr>
          <a:xfrm>
            <a:off x="838200" y="365127"/>
            <a:ext cx="10515600" cy="699295"/>
          </a:xfrm>
        </p:spPr>
        <p:txBody>
          <a:bodyPr/>
          <a:lstStyle/>
          <a:p>
            <a:r>
              <a:rPr lang="en-US"/>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C79BEFA5-AD62-4D78-9AA8-A643EDFB72C5}"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3" name="Footer Placeholder 2"/>
          <p:cNvSpPr>
            <a:spLocks noGrp="1"/>
          </p:cNvSpPr>
          <p:nvPr>
            <p:ph type="ftr" sz="quarter" idx="10"/>
          </p:nvPr>
        </p:nvSpPr>
        <p:spPr>
          <a:xfrm>
            <a:off x="847725" y="6356352"/>
            <a:ext cx="9144000" cy="365125"/>
          </a:xfrm>
        </p:spPr>
        <p:txBody>
          <a:bodyPr/>
          <a:lstStyle>
            <a:lvl1pPr>
              <a:defRPr>
                <a:solidFill>
                  <a:srgbClr val="C00000"/>
                </a:solidFill>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fld id="{8B377A47-4751-4BE9-8670-DA391EA06644}"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554"/>
          <a:stretch>
            <a:fillRect/>
          </a:stretch>
        </p:blipFill>
        <p:spPr bwMode="auto">
          <a:xfrm>
            <a:off x="11139488" y="-15875"/>
            <a:ext cx="1052512" cy="10668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838200" y="6356350"/>
            <a:ext cx="9669463"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839789" y="6356352"/>
            <a:ext cx="9151937" cy="365125"/>
          </a:xfrm>
        </p:spPr>
        <p:txBody>
          <a:bodyPr/>
          <a:lstStyle>
            <a:lvl1pPr>
              <a:defRPr>
                <a:solidFill>
                  <a:srgbClr val="C00000"/>
                </a:solidFill>
              </a:defRPr>
            </a:lvl1pPr>
          </a:lstStyle>
          <a:p>
            <a:pPr>
              <a:defRPr/>
            </a:pPr>
            <a:endParaRPr lang="en-US"/>
          </a:p>
        </p:txBody>
      </p:sp>
      <p:sp>
        <p:nvSpPr>
          <p:cNvPr id="7" name="Slide Number Placeholder 6"/>
          <p:cNvSpPr>
            <a:spLocks noGrp="1"/>
          </p:cNvSpPr>
          <p:nvPr>
            <p:ph type="sldNum" sz="quarter" idx="11"/>
          </p:nvPr>
        </p:nvSpPr>
        <p:spPr/>
        <p:txBody>
          <a:bodyPr/>
          <a:lstStyle>
            <a:lvl1pPr>
              <a:defRPr/>
            </a:lvl1pPr>
          </a:lstStyle>
          <a:p>
            <a:fld id="{1C0DAE7F-E7C6-44E9-86A5-BA221DFB0D59}"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839789" y="6356352"/>
            <a:ext cx="9151937" cy="365125"/>
          </a:xfrm>
        </p:spPr>
        <p:txBody>
          <a:bodyPr/>
          <a:lstStyle>
            <a:lvl1pPr>
              <a:defRPr>
                <a:solidFill>
                  <a:srgbClr val="C00000"/>
                </a:solidFill>
              </a:defRPr>
            </a:lvl1pPr>
          </a:lstStyle>
          <a:p>
            <a:pPr>
              <a:defRPr/>
            </a:pPr>
            <a:endParaRPr lang="en-US"/>
          </a:p>
        </p:txBody>
      </p:sp>
      <p:sp>
        <p:nvSpPr>
          <p:cNvPr id="7" name="Slide Number Placeholder 6"/>
          <p:cNvSpPr>
            <a:spLocks noGrp="1"/>
          </p:cNvSpPr>
          <p:nvPr>
            <p:ph type="sldNum" sz="quarter" idx="11"/>
          </p:nvPr>
        </p:nvSpPr>
        <p:spPr/>
        <p:txBody>
          <a:bodyPr/>
          <a:lstStyle>
            <a:lvl1pPr>
              <a:defRPr/>
            </a:lvl1pPr>
          </a:lstStyle>
          <a:p>
            <a:fld id="{513C5E22-55D5-4E3E-9411-3D57B85C95BC}"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11125200" y="2"/>
            <a:ext cx="1066800" cy="10652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E01454D4-3B7B-4DB1-AA55-C8FC320BF06C}"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11125200" y="-58738"/>
            <a:ext cx="1066800" cy="1065213"/>
          </a:xfrm>
          <a:prstGeom prst="rect">
            <a:avLst/>
          </a:prstGeom>
          <a:noFill/>
          <a:ln w="9525">
            <a:noFill/>
            <a:miter lim="800000"/>
            <a:headEnd/>
            <a:tailEnd/>
          </a:ln>
        </p:spPr>
      </p:pic>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0F06613D-80D3-49A0-B34E-DABC2823523A}"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8" name="Text Placeholder 7"/>
          <p:cNvSpPr>
            <a:spLocks noGrp="1"/>
          </p:cNvSpPr>
          <p:nvPr>
            <p:ph type="body" sz="quarter" idx="12"/>
          </p:nvPr>
        </p:nvSpPr>
        <p:spPr>
          <a:xfrm>
            <a:off x="838202" y="1238598"/>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pPr>
              <a:defRPr/>
            </a:pPr>
            <a:endParaRPr lang="en-US"/>
          </a:p>
        </p:txBody>
      </p:sp>
      <p:sp>
        <p:nvSpPr>
          <p:cNvPr id="6" name="Slide Number Placeholder 3"/>
          <p:cNvSpPr>
            <a:spLocks noGrp="1"/>
          </p:cNvSpPr>
          <p:nvPr>
            <p:ph type="sldNum" sz="quarter" idx="14"/>
          </p:nvPr>
        </p:nvSpPr>
        <p:spPr/>
        <p:txBody>
          <a:bodyPr/>
          <a:lstStyle>
            <a:lvl1pPr>
              <a:defRPr/>
            </a:lvl1pPr>
          </a:lstStyle>
          <a:p>
            <a:fld id="{3B03AF3F-1D1D-42A0-BD88-344E72030CDB}" type="slidenum">
              <a:rPr lang="en-US" altLang="en-US" smtClean="0"/>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3746500" y="207963"/>
            <a:ext cx="4686300" cy="1066800"/>
          </a:xfrm>
          <a:prstGeom prst="rect">
            <a:avLst/>
          </a:prstGeom>
          <a:noFill/>
          <a:ln w="9525">
            <a:noFill/>
            <a:miter lim="800000"/>
            <a:headEnd/>
            <a:tailEnd/>
          </a:ln>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831850" y="6356350"/>
            <a:ext cx="9159875"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376"/>
          <a:stretch>
            <a:fillRect/>
          </a:stretch>
        </p:blipFill>
        <p:spPr bwMode="auto">
          <a:xfrm>
            <a:off x="11131550" y="0"/>
            <a:ext cx="1060450" cy="1066800"/>
          </a:xfrm>
          <a:prstGeom prst="rect">
            <a:avLst/>
          </a:prstGeom>
          <a:noFill/>
          <a:ln w="9525">
            <a:noFill/>
            <a:miter lim="800000"/>
            <a:headEnd/>
            <a:tailEnd/>
          </a:ln>
        </p:spPr>
      </p:pic>
      <p:sp>
        <p:nvSpPr>
          <p:cNvPr id="2" name="Title 1"/>
          <p:cNvSpPr>
            <a:spLocks noGrp="1"/>
          </p:cNvSpPr>
          <p:nvPr>
            <p:ph type="title"/>
          </p:nvPr>
        </p:nvSpPr>
        <p:spPr>
          <a:xfrm>
            <a:off x="838200" y="365126"/>
            <a:ext cx="10515600" cy="685772"/>
          </a:xfrm>
        </p:spPr>
        <p:txBody>
          <a:bodyPr/>
          <a:lstStyle/>
          <a:p>
            <a:r>
              <a:rPr lang="en-US"/>
              <a:t>Click to edit Master title style</a:t>
            </a:r>
            <a:endParaRPr lang="en-AU"/>
          </a:p>
        </p:txBody>
      </p:sp>
      <p:sp>
        <p:nvSpPr>
          <p:cNvPr id="3" name="Content Placeholder 2"/>
          <p:cNvSpPr>
            <a:spLocks noGrp="1"/>
          </p:cNvSpPr>
          <p:nvPr>
            <p:ph sz="half" idx="1"/>
          </p:nvPr>
        </p:nvSpPr>
        <p:spPr>
          <a:xfrm>
            <a:off x="838200" y="1230284"/>
            <a:ext cx="5181600" cy="494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246187"/>
            <a:ext cx="5181600" cy="4930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838200" y="6356350"/>
            <a:ext cx="923925"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2" name="Title 1"/>
          <p:cNvSpPr>
            <a:spLocks noGrp="1"/>
          </p:cNvSpPr>
          <p:nvPr>
            <p:ph type="title"/>
          </p:nvPr>
        </p:nvSpPr>
        <p:spPr>
          <a:xfrm>
            <a:off x="839788" y="365125"/>
            <a:ext cx="105156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1075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098190"/>
            <a:ext cx="5157787"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1075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098190"/>
            <a:ext cx="5183188"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839788" y="6356350"/>
            <a:ext cx="9151937"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2" name="Title 1"/>
          <p:cNvSpPr>
            <a:spLocks noGrp="1"/>
          </p:cNvSpPr>
          <p:nvPr>
            <p:ph type="title"/>
          </p:nvPr>
        </p:nvSpPr>
        <p:spPr>
          <a:xfrm>
            <a:off x="838200" y="365125"/>
            <a:ext cx="10515600" cy="699295"/>
          </a:xfrm>
        </p:spPr>
        <p:txBody>
          <a:bodyPr/>
          <a:lstStyle/>
          <a:p>
            <a:r>
              <a:rPr lang="en-US"/>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3" name="Footer Placeholder 2"/>
          <p:cNvSpPr>
            <a:spLocks noGrp="1"/>
          </p:cNvSpPr>
          <p:nvPr>
            <p:ph type="ftr" sz="quarter" idx="10"/>
          </p:nvPr>
        </p:nvSpPr>
        <p:spPr>
          <a:xfrm>
            <a:off x="847725" y="6356350"/>
            <a:ext cx="9144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839788" y="6356350"/>
            <a:ext cx="9151937"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11126788" y="-1588"/>
            <a:ext cx="1065212" cy="1066801"/>
          </a:xfrm>
          <a:prstGeom prst="rect">
            <a:avLst/>
          </a:prstGeom>
          <a:noFill/>
          <a:ln w="9525">
            <a:noFill/>
            <a:miter lim="800000"/>
            <a:headEnd/>
            <a:tailEnd/>
          </a:ln>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839788" y="6356350"/>
            <a:ext cx="9151937"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13369D95-DC0D-41E8-A224-A94C84933FA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838200" y="1155700"/>
            <a:ext cx="10515600" cy="502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838200" y="6356350"/>
            <a:ext cx="9153525"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10648950" y="6356350"/>
            <a:ext cx="704850"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1">
                    <a:tint val="75000"/>
                  </a:schemeClr>
                </a:solidFill>
                <a:latin typeface="+mn-lt"/>
                <a:cs typeface="+mn-cs"/>
              </a:defRPr>
            </a:lvl1pPr>
          </a:lstStyle>
          <a:p>
            <a:fld id="{13369D95-DC0D-41E8-A224-A94C84933F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838200" y="1155702"/>
            <a:ext cx="10515600" cy="502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838200" y="6356352"/>
            <a:ext cx="9153525"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10648949" y="6356352"/>
            <a:ext cx="704851"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1">
                    <a:tint val="75000"/>
                  </a:schemeClr>
                </a:solidFill>
                <a:latin typeface="+mn-lt"/>
                <a:cs typeface="+mn-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382" y="2341417"/>
            <a:ext cx="8478981" cy="2169825"/>
          </a:xfrm>
          <a:prstGeom prst="rect">
            <a:avLst/>
          </a:prstGeom>
        </p:spPr>
        <p:txBody>
          <a:bodyPr wrap="square">
            <a:spAutoFit/>
          </a:bodyPr>
          <a:lstStyle/>
          <a:p>
            <a:pPr algn="ctr"/>
            <a:r>
              <a:rPr lang="en-US" altLang="zh-CN" sz="4500" b="1" dirty="0">
                <a:solidFill>
                  <a:srgbClr val="00B050"/>
                </a:solidFill>
                <a:ea typeface="宋体" panose="02010600030101010101" pitchFamily="2" charset="-122"/>
              </a:rPr>
              <a:t>Session -5</a:t>
            </a:r>
          </a:p>
          <a:p>
            <a:pPr algn="ctr"/>
            <a:r>
              <a:rPr lang="en-IN" altLang="en-US" sz="4500" b="1"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Personal and Team Process models</a:t>
            </a:r>
          </a:p>
        </p:txBody>
      </p:sp>
      <p:sp>
        <p:nvSpPr>
          <p:cNvPr id="3" name="Slide Number Placeholder 2"/>
          <p:cNvSpPr>
            <a:spLocks noGrp="1"/>
          </p:cNvSpPr>
          <p:nvPr>
            <p:ph type="sldNum" sz="quarter" idx="11"/>
          </p:nvPr>
        </p:nvSpPr>
        <p:spPr/>
        <p:txBody>
          <a:bodyPr/>
          <a:lstStyle/>
          <a:p>
            <a:fld id="{13369D95-DC0D-41E8-A224-A94C84933FA0}"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Product and Process </a:t>
            </a:r>
            <a:endParaRPr lang="en-US" dirty="0"/>
          </a:p>
        </p:txBody>
      </p:sp>
      <p:sp>
        <p:nvSpPr>
          <p:cNvPr id="3" name="Content Placeholder 2"/>
          <p:cNvSpPr>
            <a:spLocks noGrp="1"/>
          </p:cNvSpPr>
          <p:nvPr>
            <p:ph idx="1"/>
          </p:nvPr>
        </p:nvSpPr>
        <p:spPr/>
        <p:txBody>
          <a:bodyPr/>
          <a:lstStyle/>
          <a:p>
            <a:r>
              <a:rPr lang="en-IN" dirty="0"/>
              <a:t>Product:</a:t>
            </a:r>
          </a:p>
          <a:p>
            <a:pPr lvl="1"/>
            <a:r>
              <a:rPr lang="en-US" dirty="0"/>
              <a:t>Product includes any software manufactured based on the customer’s request. This can be a problem solving software or computer based system. It can also be said that this is the result of a project.</a:t>
            </a:r>
            <a:endParaRPr lang="en-IN" dirty="0"/>
          </a:p>
          <a:p>
            <a:r>
              <a:rPr lang="en-IN" dirty="0"/>
              <a:t>Process</a:t>
            </a:r>
          </a:p>
          <a:p>
            <a:pPr lvl="1"/>
            <a:r>
              <a:rPr lang="en-US" dirty="0"/>
              <a:t>Process is a set of sequence steps that have to be followed to create a project. The main purpose of a process is to improve the quality of the project. The process serves as a template that can be used through the creation of its examples and is used to direct the project.</a:t>
            </a:r>
            <a:r>
              <a:rPr lang="en-IN" dirty="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588" y="4609133"/>
            <a:ext cx="4598059" cy="1946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1"/>
          </p:nvPr>
        </p:nvSpPr>
        <p:spPr/>
        <p:txBody>
          <a:bodyPr/>
          <a:lstStyle/>
          <a:p>
            <a:fld id="{13369D95-DC0D-41E8-A224-A94C84933FA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Product and Process:-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84868826"/>
              </p:ext>
            </p:extLst>
          </p:nvPr>
        </p:nvGraphicFramePr>
        <p:xfrm>
          <a:off x="1181818" y="1164565"/>
          <a:ext cx="9256143" cy="5371620"/>
        </p:xfrm>
        <a:graphic>
          <a:graphicData uri="http://schemas.openxmlformats.org/drawingml/2006/table">
            <a:tbl>
              <a:tblPr/>
              <a:tblGrid>
                <a:gridCol w="886814">
                  <a:extLst>
                    <a:ext uri="{9D8B030D-6E8A-4147-A177-3AD203B41FA5}">
                      <a16:colId xmlns="" xmlns:a16="http://schemas.microsoft.com/office/drawing/2014/main" val="20000"/>
                    </a:ext>
                  </a:extLst>
                </a:gridCol>
                <a:gridCol w="4046099">
                  <a:extLst>
                    <a:ext uri="{9D8B030D-6E8A-4147-A177-3AD203B41FA5}">
                      <a16:colId xmlns="" xmlns:a16="http://schemas.microsoft.com/office/drawing/2014/main" val="20001"/>
                    </a:ext>
                  </a:extLst>
                </a:gridCol>
                <a:gridCol w="4323230">
                  <a:extLst>
                    <a:ext uri="{9D8B030D-6E8A-4147-A177-3AD203B41FA5}">
                      <a16:colId xmlns="" xmlns:a16="http://schemas.microsoft.com/office/drawing/2014/main" val="20002"/>
                    </a:ext>
                  </a:extLst>
                </a:gridCol>
              </a:tblGrid>
              <a:tr h="423170">
                <a:tc>
                  <a:txBody>
                    <a:bodyPr/>
                    <a:lstStyle/>
                    <a:p>
                      <a:pPr algn="l" fontAlgn="base"/>
                      <a:r>
                        <a:rPr lang="en-IN" sz="2000" b="0" dirty="0">
                          <a:effectLst/>
                          <a:latin typeface="+mn-lt"/>
                        </a:rPr>
                        <a:t>S.NO</a:t>
                      </a:r>
                    </a:p>
                  </a:txBody>
                  <a:tcPr marL="76200" marR="76200" marT="76200" marB="76200" anchor="ctr">
                    <a:lnL>
                      <a:noFill/>
                    </a:lnL>
                    <a:lnR>
                      <a:noFill/>
                    </a:lnR>
                    <a:lnT>
                      <a:noFill/>
                    </a:lnT>
                    <a:lnB>
                      <a:noFill/>
                    </a:lnB>
                    <a:solidFill>
                      <a:srgbClr val="FFFFFF"/>
                    </a:solidFill>
                  </a:tcPr>
                </a:tc>
                <a:tc>
                  <a:txBody>
                    <a:bodyPr/>
                    <a:lstStyle/>
                    <a:p>
                      <a:pPr algn="l" fontAlgn="base"/>
                      <a:r>
                        <a:rPr lang="en-IN" sz="2000" b="0">
                          <a:effectLst/>
                          <a:latin typeface="+mn-lt"/>
                        </a:rPr>
                        <a:t>Product</a:t>
                      </a:r>
                    </a:p>
                  </a:txBody>
                  <a:tcPr marL="76200" marR="76200" marT="76200" marB="76200" anchor="ctr">
                    <a:lnL>
                      <a:noFill/>
                    </a:lnL>
                    <a:lnR>
                      <a:noFill/>
                    </a:lnR>
                    <a:lnT>
                      <a:noFill/>
                    </a:lnT>
                    <a:lnB>
                      <a:noFill/>
                    </a:lnB>
                    <a:solidFill>
                      <a:srgbClr val="FFFFFF"/>
                    </a:solidFill>
                  </a:tcPr>
                </a:tc>
                <a:tc>
                  <a:txBody>
                    <a:bodyPr/>
                    <a:lstStyle/>
                    <a:p>
                      <a:pPr algn="l" fontAlgn="base"/>
                      <a:r>
                        <a:rPr lang="en-IN" sz="2000" b="0" dirty="0">
                          <a:effectLst/>
                          <a:latin typeface="+mn-lt"/>
                        </a:rPr>
                        <a:t>Process</a:t>
                      </a:r>
                    </a:p>
                  </a:txBody>
                  <a:tcPr marL="76200" marR="76200" marT="76200" marB="76200" anchor="ctr">
                    <a:lnL>
                      <a:noFill/>
                    </a:lnL>
                    <a:lnR>
                      <a:noFill/>
                    </a:lnR>
                    <a:lnT>
                      <a:noFill/>
                    </a:lnT>
                    <a:lnB>
                      <a:noFill/>
                    </a:lnB>
                    <a:solidFill>
                      <a:srgbClr val="FFFFFF"/>
                    </a:solidFill>
                  </a:tcPr>
                </a:tc>
                <a:extLst>
                  <a:ext uri="{0D108BD9-81ED-4DB2-BD59-A6C34878D82A}">
                    <a16:rowId xmlns="" xmlns:a16="http://schemas.microsoft.com/office/drawing/2014/main" val="10000"/>
                  </a:ext>
                </a:extLst>
              </a:tr>
              <a:tr h="1070370">
                <a:tc>
                  <a:txBody>
                    <a:bodyPr/>
                    <a:lstStyle/>
                    <a:p>
                      <a:pPr algn="l" fontAlgn="base"/>
                      <a:r>
                        <a:rPr lang="en-IN" sz="2000" b="0" dirty="0">
                          <a:effectLst/>
                          <a:latin typeface="+mn-lt"/>
                        </a:rPr>
                        <a:t>1.</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Product is the final production of the project.</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While process is a set of sequence steps that have to be followed to create a project.</a:t>
                      </a:r>
                    </a:p>
                  </a:txBody>
                  <a:tcPr marL="76200" marR="76200" marT="106680" marB="106680" anchor="ctr">
                    <a:lnL>
                      <a:noFill/>
                    </a:lnL>
                    <a:lnR>
                      <a:noFill/>
                    </a:lnR>
                    <a:lnT>
                      <a:noFill/>
                    </a:lnT>
                    <a:lnB>
                      <a:noFill/>
                    </a:lnB>
                    <a:solidFill>
                      <a:srgbClr val="FFFFFF"/>
                    </a:solidFill>
                  </a:tcPr>
                </a:tc>
                <a:extLst>
                  <a:ext uri="{0D108BD9-81ED-4DB2-BD59-A6C34878D82A}">
                    <a16:rowId xmlns="" xmlns:a16="http://schemas.microsoft.com/office/drawing/2014/main" val="10001"/>
                  </a:ext>
                </a:extLst>
              </a:tr>
              <a:tr h="1070370">
                <a:tc>
                  <a:txBody>
                    <a:bodyPr/>
                    <a:lstStyle/>
                    <a:p>
                      <a:pPr algn="l" fontAlgn="base"/>
                      <a:r>
                        <a:rPr lang="en-IN" sz="2000" b="0" dirty="0">
                          <a:effectLst/>
                          <a:latin typeface="+mn-lt"/>
                        </a:rPr>
                        <a:t>2.</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A product focuses on the final result.</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Whereas the process is focused on completing each step being developed.</a:t>
                      </a:r>
                    </a:p>
                  </a:txBody>
                  <a:tcPr marL="76200" marR="76200" marT="106680" marB="106680" anchor="ctr">
                    <a:lnL>
                      <a:noFill/>
                    </a:lnL>
                    <a:lnR>
                      <a:noFill/>
                    </a:lnR>
                    <a:lnT>
                      <a:noFill/>
                    </a:lnT>
                    <a:lnB>
                      <a:noFill/>
                    </a:lnB>
                    <a:solidFill>
                      <a:srgbClr val="FFFFFF"/>
                    </a:solidFill>
                  </a:tcPr>
                </a:tc>
                <a:extLst>
                  <a:ext uri="{0D108BD9-81ED-4DB2-BD59-A6C34878D82A}">
                    <a16:rowId xmlns="" xmlns:a16="http://schemas.microsoft.com/office/drawing/2014/main" val="10002"/>
                  </a:ext>
                </a:extLst>
              </a:tr>
              <a:tr h="771662">
                <a:tc>
                  <a:txBody>
                    <a:bodyPr/>
                    <a:lstStyle/>
                    <a:p>
                      <a:pPr algn="l" fontAlgn="base"/>
                      <a:r>
                        <a:rPr lang="en-IN" sz="2000" b="0">
                          <a:effectLst/>
                          <a:latin typeface="+mn-lt"/>
                        </a:rPr>
                        <a:t>3.</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In case of product, the firm guidelines are followed.</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a:effectLst/>
                          <a:latin typeface="+mn-lt"/>
                        </a:rPr>
                        <a:t>In contrast, the process consistently follows guidelines.</a:t>
                      </a:r>
                    </a:p>
                  </a:txBody>
                  <a:tcPr marL="76200" marR="76200" marT="106680" marB="106680" anchor="ctr">
                    <a:lnL>
                      <a:noFill/>
                    </a:lnL>
                    <a:lnR>
                      <a:noFill/>
                    </a:lnR>
                    <a:lnT>
                      <a:noFill/>
                    </a:lnT>
                    <a:lnB>
                      <a:noFill/>
                    </a:lnB>
                    <a:solidFill>
                      <a:srgbClr val="FFFFFF"/>
                    </a:solidFill>
                  </a:tcPr>
                </a:tc>
                <a:extLst>
                  <a:ext uri="{0D108BD9-81ED-4DB2-BD59-A6C34878D82A}">
                    <a16:rowId xmlns="" xmlns:a16="http://schemas.microsoft.com/office/drawing/2014/main" val="10003"/>
                  </a:ext>
                </a:extLst>
              </a:tr>
              <a:tr h="771662">
                <a:tc>
                  <a:txBody>
                    <a:bodyPr/>
                    <a:lstStyle/>
                    <a:p>
                      <a:pPr algn="l" fontAlgn="base"/>
                      <a:r>
                        <a:rPr lang="en-IN" sz="2000" b="0">
                          <a:effectLst/>
                          <a:latin typeface="+mn-lt"/>
                        </a:rPr>
                        <a:t>4.</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a:effectLst/>
                          <a:latin typeface="+mn-lt"/>
                        </a:rPr>
                        <a:t>A product is tend to be short term.</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a:effectLst/>
                          <a:latin typeface="+mn-lt"/>
                        </a:rPr>
                        <a:t>Whereas the process is tend to be long term.</a:t>
                      </a:r>
                    </a:p>
                  </a:txBody>
                  <a:tcPr marL="76200" marR="76200" marT="106680" marB="106680" anchor="ctr">
                    <a:lnL>
                      <a:noFill/>
                    </a:lnL>
                    <a:lnR>
                      <a:noFill/>
                    </a:lnR>
                    <a:lnT>
                      <a:noFill/>
                    </a:lnT>
                    <a:lnB>
                      <a:noFill/>
                    </a:lnB>
                    <a:solidFill>
                      <a:srgbClr val="FFFFFF"/>
                    </a:solidFill>
                  </a:tcPr>
                </a:tc>
                <a:extLst>
                  <a:ext uri="{0D108BD9-81ED-4DB2-BD59-A6C34878D82A}">
                    <a16:rowId xmlns="" xmlns:a16="http://schemas.microsoft.com/office/drawing/2014/main" val="10004"/>
                  </a:ext>
                </a:extLst>
              </a:tr>
              <a:tr h="1070370">
                <a:tc>
                  <a:txBody>
                    <a:bodyPr/>
                    <a:lstStyle/>
                    <a:p>
                      <a:pPr algn="l" fontAlgn="base"/>
                      <a:r>
                        <a:rPr lang="en-IN" sz="2000" b="0">
                          <a:effectLst/>
                          <a:latin typeface="+mn-lt"/>
                        </a:rPr>
                        <a:t>5.</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The main goal of the product is to complete the work successfully.</a:t>
                      </a:r>
                    </a:p>
                  </a:txBody>
                  <a:tcPr marL="76200" marR="76200" marT="106680" marB="106680" anchor="ctr">
                    <a:lnL>
                      <a:noFill/>
                    </a:lnL>
                    <a:lnR>
                      <a:noFill/>
                    </a:lnR>
                    <a:lnT>
                      <a:noFill/>
                    </a:lnT>
                    <a:lnB>
                      <a:noFill/>
                    </a:lnB>
                    <a:solidFill>
                      <a:srgbClr val="FFFFFF"/>
                    </a:solidFill>
                  </a:tcPr>
                </a:tc>
                <a:tc>
                  <a:txBody>
                    <a:bodyPr/>
                    <a:lstStyle/>
                    <a:p>
                      <a:pPr algn="l" fontAlgn="base"/>
                      <a:r>
                        <a:rPr lang="en-US" sz="2000" b="0" dirty="0">
                          <a:effectLst/>
                          <a:latin typeface="+mn-lt"/>
                        </a:rPr>
                        <a:t>While The purpose of the process is to make better the quality of the project.</a:t>
                      </a:r>
                    </a:p>
                  </a:txBody>
                  <a:tcPr marL="76200" marR="76200" marT="106680" marB="106680" anchor="ctr">
                    <a:lnL>
                      <a:noFill/>
                    </a:lnL>
                    <a:lnR>
                      <a:noFill/>
                    </a:lnR>
                    <a:lnT>
                      <a:noFill/>
                    </a:lnT>
                    <a:lnB>
                      <a:noFill/>
                    </a:lnB>
                    <a:solidFill>
                      <a:srgbClr val="FFFFFF"/>
                    </a:solidFill>
                  </a:tcPr>
                </a:tc>
                <a:extLst>
                  <a:ext uri="{0D108BD9-81ED-4DB2-BD59-A6C34878D82A}">
                    <a16:rowId xmlns="" xmlns:a16="http://schemas.microsoft.com/office/drawing/2014/main" val="10005"/>
                  </a:ext>
                </a:extLst>
              </a:tr>
            </a:tbl>
          </a:graphicData>
        </a:graphic>
      </p:graphicFrame>
      <p:sp>
        <p:nvSpPr>
          <p:cNvPr id="3" name="Slide Number Placeholder 2"/>
          <p:cNvSpPr>
            <a:spLocks noGrp="1"/>
          </p:cNvSpPr>
          <p:nvPr>
            <p:ph type="sldNum" sz="quarter" idx="11"/>
          </p:nvPr>
        </p:nvSpPr>
        <p:spPr/>
        <p:txBody>
          <a:bodyPr/>
          <a:lstStyle/>
          <a:p>
            <a:fld id="{13369D95-DC0D-41E8-A224-A94C84933FA0}" type="slidenum">
              <a:rPr lang="en-US" smtClean="0"/>
              <a:pPr/>
              <a:t>11</a:t>
            </a:fld>
            <a:endParaRPr lang="en-US"/>
          </a:p>
        </p:txBody>
      </p:sp>
    </p:spTree>
    <p:extLst>
      <p:ext uri="{BB962C8B-B14F-4D97-AF65-F5344CB8AC3E}">
        <p14:creationId xmlns:p14="http://schemas.microsoft.com/office/powerpoint/2010/main" val="124166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514350" indent="-514350">
              <a:buFont typeface="+mj-lt"/>
              <a:buAutoNum type="arabicPeriod"/>
            </a:pPr>
            <a:r>
              <a:rPr lang="en-US" dirty="0"/>
              <a:t>What is </a:t>
            </a:r>
            <a:r>
              <a:rPr lang="en-US" altLang="ko-KR" sz="2400" dirty="0">
                <a:latin typeface="Calibri Light" panose="020F0302020204030204" pitchFamily="34" charset="0"/>
                <a:ea typeface="굴림" panose="020B0600000101010101" pitchFamily="34" charset="-127"/>
                <a:cs typeface="Calibri Light" panose="020F0302020204030204" pitchFamily="34" charset="0"/>
              </a:rPr>
              <a:t>PSP.</a:t>
            </a:r>
          </a:p>
          <a:p>
            <a:pPr marL="514350" indent="-514350">
              <a:buFont typeface="+mj-lt"/>
              <a:buAutoNum type="arabicPeriod"/>
            </a:pPr>
            <a:r>
              <a:rPr lang="en-US" sz="2400" dirty="0">
                <a:latin typeface="Calibri Light" panose="020F0302020204030204" pitchFamily="34" charset="0"/>
                <a:ea typeface="굴림" panose="020B0600000101010101" pitchFamily="34" charset="-127"/>
              </a:rPr>
              <a:t>What is TSP.</a:t>
            </a:r>
          </a:p>
          <a:p>
            <a:pPr marL="514350" indent="-514350">
              <a:buFont typeface="+mj-lt"/>
              <a:buAutoNum type="arabicPeriod"/>
            </a:pPr>
            <a:r>
              <a:rPr lang="en-US" sz="2400" dirty="0">
                <a:latin typeface="Calibri Light" panose="020F0302020204030204" pitchFamily="34" charset="0"/>
                <a:ea typeface="굴림" panose="020B0600000101010101" pitchFamily="34" charset="-127"/>
              </a:rPr>
              <a:t>Differences between PSP and TSP.</a:t>
            </a:r>
          </a:p>
          <a:p>
            <a:pPr marL="514350" indent="-514350">
              <a:buFont typeface="+mj-lt"/>
              <a:buAutoNum type="arabicPeriod"/>
            </a:pPr>
            <a:r>
              <a:rPr lang="en-US" sz="2400" dirty="0">
                <a:latin typeface="Calibri Light" panose="020F0302020204030204" pitchFamily="34" charset="0"/>
                <a:ea typeface="굴림" panose="020B0600000101010101" pitchFamily="34" charset="-127"/>
              </a:rPr>
              <a:t>How PSP used for Quality improvement.</a:t>
            </a:r>
          </a:p>
          <a:p>
            <a:pPr marL="514350" indent="-514350">
              <a:buFont typeface="+mj-lt"/>
              <a:buAutoNum type="arabicPeriod"/>
            </a:pPr>
            <a:r>
              <a:rPr lang="en-US" sz="2400" dirty="0">
                <a:latin typeface="Calibri Light" panose="020F0302020204030204" pitchFamily="34" charset="0"/>
                <a:ea typeface="굴림" panose="020B0600000101010101" pitchFamily="34" charset="-127"/>
              </a:rPr>
              <a:t>How TSP used for Quality improvement</a:t>
            </a:r>
            <a:r>
              <a:rPr lang="en-US" sz="2400" dirty="0" smtClean="0">
                <a:latin typeface="Calibri Light" panose="020F0302020204030204" pitchFamily="34" charset="0"/>
                <a:ea typeface="굴림" panose="020B0600000101010101" pitchFamily="34" charset="-127"/>
              </a:rPr>
              <a:t>.</a:t>
            </a:r>
          </a:p>
          <a:p>
            <a:pPr marL="514350" indent="-514350">
              <a:buFont typeface="+mj-lt"/>
              <a:buAutoNum type="arabicPeriod"/>
            </a:pPr>
            <a:r>
              <a:rPr lang="en-US" sz="2400" dirty="0" smtClean="0">
                <a:latin typeface="Calibri Light" panose="020F0302020204030204" pitchFamily="34" charset="0"/>
                <a:ea typeface="굴림" panose="020B0600000101010101" pitchFamily="34" charset="-127"/>
              </a:rPr>
              <a:t>Differences between product and process</a:t>
            </a:r>
            <a:endParaRPr lang="en-US" sz="2400" dirty="0"/>
          </a:p>
        </p:txBody>
      </p:sp>
      <p:sp>
        <p:nvSpPr>
          <p:cNvPr id="4" name="Slide Number Placeholder 3"/>
          <p:cNvSpPr>
            <a:spLocks noGrp="1"/>
          </p:cNvSpPr>
          <p:nvPr>
            <p:ph type="sldNum" sz="quarter" idx="11"/>
          </p:nvPr>
        </p:nvSpPr>
        <p:spPr/>
        <p:txBody>
          <a:bodyPr/>
          <a:lstStyle/>
          <a:p>
            <a:fld id="{13369D95-DC0D-41E8-A224-A94C84933FA0}"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IN" dirty="0"/>
          </a:p>
        </p:txBody>
      </p:sp>
      <p:sp>
        <p:nvSpPr>
          <p:cNvPr id="3" name="Content Placeholder 2"/>
          <p:cNvSpPr>
            <a:spLocks noGrp="1"/>
          </p:cNvSpPr>
          <p:nvPr>
            <p:ph idx="1"/>
          </p:nvPr>
        </p:nvSpPr>
        <p:spPr/>
        <p:txBody>
          <a:bodyPr/>
          <a:lstStyle/>
          <a:p>
            <a:pPr marL="0" indent="0">
              <a:buNone/>
            </a:pPr>
            <a:r>
              <a:rPr lang="en-US" b="1" dirty="0" smtClean="0">
                <a:latin typeface="Calibri Light" panose="020F0302020204030204" pitchFamily="34" charset="0"/>
                <a:ea typeface="굴림" panose="020B0600000101010101" pitchFamily="34" charset="-127"/>
              </a:rPr>
              <a:t>4. How </a:t>
            </a:r>
            <a:r>
              <a:rPr lang="en-US" b="1" dirty="0">
                <a:latin typeface="Calibri Light" panose="020F0302020204030204" pitchFamily="34" charset="0"/>
                <a:ea typeface="굴림" panose="020B0600000101010101" pitchFamily="34" charset="-127"/>
              </a:rPr>
              <a:t>PSP used for Quality improvement</a:t>
            </a:r>
            <a:r>
              <a:rPr lang="en-US" dirty="0">
                <a:latin typeface="Calibri Light" panose="020F0302020204030204" pitchFamily="34" charset="0"/>
                <a:ea typeface="굴림" panose="020B0600000101010101" pitchFamily="34" charset="-127"/>
              </a:rPr>
              <a:t>.</a:t>
            </a:r>
          </a:p>
          <a:p>
            <a:pPr marL="0" indent="0">
              <a:buNone/>
            </a:pPr>
            <a:endParaRPr lang="en-US" dirty="0"/>
          </a:p>
          <a:p>
            <a:pPr marL="1076325" indent="-1076325">
              <a:buNone/>
            </a:pPr>
            <a:r>
              <a:rPr lang="en-US" dirty="0" smtClean="0"/>
              <a:t>	The </a:t>
            </a:r>
            <a:r>
              <a:rPr lang="en-US" dirty="0"/>
              <a:t>PSP </a:t>
            </a:r>
            <a:r>
              <a:rPr lang="en-US" b="1" dirty="0"/>
              <a:t>helps the engineer to control, manage, and improve his or her work</a:t>
            </a:r>
            <a:r>
              <a:rPr lang="en-US" dirty="0"/>
              <a:t> and it is taught through a course. The students (many times software engineers) perform several programming exercises in which techniques and phases of the PSP are added as the exercises advance. For each exercise, process data are collected</a:t>
            </a:r>
            <a:endParaRPr lang="en-IN" dirty="0"/>
          </a:p>
        </p:txBody>
      </p:sp>
      <p:sp>
        <p:nvSpPr>
          <p:cNvPr id="4" name="Slide Number Placeholder 3"/>
          <p:cNvSpPr>
            <a:spLocks noGrp="1"/>
          </p:cNvSpPr>
          <p:nvPr>
            <p:ph type="sldNum" sz="quarter" idx="11"/>
          </p:nvPr>
        </p:nvSpPr>
        <p:spPr/>
        <p:txBody>
          <a:bodyPr/>
          <a:lstStyle/>
          <a:p>
            <a:fld id="{13369D95-DC0D-41E8-A224-A94C84933FA0}" type="slidenum">
              <a:rPr lang="en-US" smtClean="0"/>
              <a:pPr/>
              <a:t>13</a:t>
            </a:fld>
            <a:endParaRPr lang="en-US"/>
          </a:p>
        </p:txBody>
      </p:sp>
    </p:spTree>
    <p:extLst>
      <p:ext uri="{BB962C8B-B14F-4D97-AF65-F5344CB8AC3E}">
        <p14:creationId xmlns:p14="http://schemas.microsoft.com/office/powerpoint/2010/main" val="178398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latin typeface="Calibri Light" panose="020F0302020204030204" pitchFamily="34" charset="0"/>
                <a:ea typeface="굴림" panose="020B0600000101010101" pitchFamily="34" charset="-127"/>
              </a:rPr>
              <a:t>5.How </a:t>
            </a:r>
            <a:r>
              <a:rPr lang="en-US" b="1" dirty="0">
                <a:latin typeface="Calibri Light" panose="020F0302020204030204" pitchFamily="34" charset="0"/>
                <a:ea typeface="굴림" panose="020B0600000101010101" pitchFamily="34" charset="-127"/>
              </a:rPr>
              <a:t>TSP used for Quality improvement</a:t>
            </a:r>
            <a:endParaRPr lang="en-US" b="1" dirty="0" smtClean="0"/>
          </a:p>
          <a:p>
            <a:pPr marL="0" indent="0">
              <a:buNone/>
            </a:pPr>
            <a:endParaRPr lang="en-US" b="1" dirty="0" smtClean="0"/>
          </a:p>
          <a:p>
            <a:pPr marL="901700" indent="-901700" algn="just">
              <a:buNone/>
            </a:pPr>
            <a:r>
              <a:rPr lang="en-US" dirty="0" smtClean="0"/>
              <a:t>	The </a:t>
            </a:r>
            <a:r>
              <a:rPr lang="en-US" dirty="0"/>
              <a:t>primary objective of TSP is </a:t>
            </a:r>
            <a:r>
              <a:rPr lang="en-US" b="1" dirty="0"/>
              <a:t>creating a team environment that supports disciplined work while still building and maintaining a self-directed team</a:t>
            </a:r>
            <a:r>
              <a:rPr lang="en-US" dirty="0"/>
              <a:t>. TSP guides a team in addressing essential business needs of schedule management, cycle-time reduction, effective quality management, and better cost management.</a:t>
            </a:r>
            <a:endParaRPr lang="en-IN" dirty="0"/>
          </a:p>
        </p:txBody>
      </p:sp>
      <p:sp>
        <p:nvSpPr>
          <p:cNvPr id="4" name="Slide Number Placeholder 3"/>
          <p:cNvSpPr>
            <a:spLocks noGrp="1"/>
          </p:cNvSpPr>
          <p:nvPr>
            <p:ph type="sldNum" sz="quarter" idx="11"/>
          </p:nvPr>
        </p:nvSpPr>
        <p:spPr/>
        <p:txBody>
          <a:bodyPr/>
          <a:lstStyle/>
          <a:p>
            <a:fld id="{13369D95-DC0D-41E8-A224-A94C84933FA0}" type="slidenum">
              <a:rPr lang="en-US" smtClean="0"/>
              <a:pPr/>
              <a:t>14</a:t>
            </a:fld>
            <a:endParaRPr lang="en-US"/>
          </a:p>
        </p:txBody>
      </p:sp>
      <p:sp>
        <p:nvSpPr>
          <p:cNvPr id="5" name="Title 1"/>
          <p:cNvSpPr>
            <a:spLocks noGrp="1"/>
          </p:cNvSpPr>
          <p:nvPr>
            <p:ph type="title"/>
          </p:nvPr>
        </p:nvSpPr>
        <p:spPr/>
        <p:txBody>
          <a:bodyPr/>
          <a:lstStyle/>
          <a:p>
            <a:r>
              <a:rPr lang="en-US" dirty="0" smtClean="0"/>
              <a:t>Answer</a:t>
            </a:r>
            <a:endParaRPr lang="en-IN" dirty="0"/>
          </a:p>
        </p:txBody>
      </p:sp>
    </p:spTree>
    <p:extLst>
      <p:ext uri="{BB962C8B-B14F-4D97-AF65-F5344CB8AC3E}">
        <p14:creationId xmlns:p14="http://schemas.microsoft.com/office/powerpoint/2010/main" val="160148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2651" y="1414404"/>
            <a:ext cx="8153399" cy="523220"/>
          </a:xfrm>
          <a:prstGeom prst="rect">
            <a:avLst/>
          </a:prstGeom>
        </p:spPr>
        <p:txBody>
          <a:bodyPr wrap="square" lIns="91440" tIns="45720" rIns="91440" bIns="45720" anchor="t">
            <a:spAutoFit/>
          </a:bodyPr>
          <a:lstStyle/>
          <a:p>
            <a:r>
              <a:rPr lang="en-US" sz="2800" b="1" dirty="0">
                <a:latin typeface="Times New Roman"/>
                <a:cs typeface="Times New Roman"/>
              </a:rPr>
              <a:t>Specialized Process Model </a:t>
            </a:r>
            <a:endParaRPr lang="en-US" sz="28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1"/>
          </p:nvPr>
        </p:nvSpPr>
        <p:spPr/>
        <p:txBody>
          <a:bodyPr/>
          <a:lstStyle/>
          <a:p>
            <a:fld id="{8B377A47-4751-4BE9-8670-DA391EA06644}" type="slidenum">
              <a:rPr lang="en-US" altLang="en-US" smtClean="0"/>
              <a:pPr/>
              <a:t>2</a:t>
            </a:fld>
            <a:endParaRPr lang="en-US" altLang="en-US"/>
          </a:p>
        </p:txBody>
      </p:sp>
      <p:sp>
        <p:nvSpPr>
          <p:cNvPr id="9" name="Title 1">
            <a:extLst>
              <a:ext uri="{FF2B5EF4-FFF2-40B4-BE49-F238E27FC236}">
                <a16:creationId xmlns:a16="http://schemas.microsoft.com/office/drawing/2014/main" xmlns="" id="{6F0B3702-1D4F-58E7-B154-2D3E1DD89A10}"/>
              </a:ext>
            </a:extLst>
          </p:cNvPr>
          <p:cNvSpPr txBox="1">
            <a:spLocks/>
          </p:cNvSpPr>
          <p:nvPr/>
        </p:nvSpPr>
        <p:spPr>
          <a:xfrm>
            <a:off x="2152650" y="284125"/>
            <a:ext cx="7886700" cy="685800"/>
          </a:xfrm>
          <a:prstGeom prst="rect">
            <a:avLst/>
          </a:prstGeom>
        </p:spPr>
        <p:txBody>
          <a:bodyPr lIns="91440" tIns="45720" rIns="91440" bIns="45720" anchor="t"/>
          <a:lst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a:lstStyle>
          <a:p>
            <a:r>
              <a:rPr lang="en-US" dirty="0" smtClean="0">
                <a:cs typeface="Calibri Light"/>
              </a:rPr>
              <a:t>Recap </a:t>
            </a:r>
            <a:r>
              <a:rPr lang="en-US" dirty="0">
                <a:cs typeface="Calibri Light"/>
              </a:rPr>
              <a:t>for session -4</a:t>
            </a:r>
            <a:br>
              <a:rPr lang="en-US" dirty="0">
                <a:cs typeface="Calibri Light"/>
              </a:rPr>
            </a:br>
            <a:endParaRPr lang="en-US" dirty="0"/>
          </a:p>
        </p:txBody>
      </p:sp>
      <p:sp>
        <p:nvSpPr>
          <p:cNvPr id="10" name="TextBox 9">
            <a:extLst>
              <a:ext uri="{FF2B5EF4-FFF2-40B4-BE49-F238E27FC236}">
                <a16:creationId xmlns:a16="http://schemas.microsoft.com/office/drawing/2014/main" xmlns="" id="{E3A9F3B7-EC00-3416-2D95-5B6A73E493AB}"/>
              </a:ext>
            </a:extLst>
          </p:cNvPr>
          <p:cNvSpPr txBox="1"/>
          <p:nvPr/>
        </p:nvSpPr>
        <p:spPr>
          <a:xfrm>
            <a:off x="2152650" y="3219597"/>
            <a:ext cx="33337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Times New Roman"/>
                <a:cs typeface="Times New Roman"/>
              </a:rPr>
              <a:t>The Unified Process</a:t>
            </a:r>
            <a:r>
              <a:rPr lang="en-US" dirty="0">
                <a:cs typeface="Calibri"/>
              </a:rPr>
              <a:t>​</a:t>
            </a:r>
            <a:endParaRPr lang="en-US" dirty="0"/>
          </a:p>
        </p:txBody>
      </p:sp>
      <p:sp>
        <p:nvSpPr>
          <p:cNvPr id="11" name="Rectangle 10"/>
          <p:cNvSpPr/>
          <p:nvPr/>
        </p:nvSpPr>
        <p:spPr>
          <a:xfrm>
            <a:off x="2819401" y="2043692"/>
            <a:ext cx="5439053" cy="1785104"/>
          </a:xfrm>
          <a:prstGeom prst="rect">
            <a:avLst/>
          </a:prstGeom>
        </p:spPr>
        <p:txBody>
          <a:bodyPr wrap="none">
            <a:spAutoFit/>
          </a:bodyPr>
          <a:lstStyle/>
          <a:p>
            <a:pPr marL="457200" indent="-457200">
              <a:buFont typeface="+mj-lt"/>
              <a:buAutoNum type="arabicPeriod"/>
            </a:pPr>
            <a:r>
              <a:rPr lang="en-IN" sz="2200" b="1" dirty="0">
                <a:latin typeface="Times New Roman" panose="02020603050405020304" pitchFamily="18" charset="0"/>
                <a:cs typeface="Times New Roman" panose="02020603050405020304" pitchFamily="18" charset="0"/>
              </a:rPr>
              <a:t>Component Based Development</a:t>
            </a:r>
          </a:p>
          <a:p>
            <a:pPr marL="457200" indent="-457200">
              <a:buFont typeface="+mj-lt"/>
              <a:buAutoNum type="arabicPeriod"/>
            </a:pPr>
            <a:r>
              <a:rPr lang="en-GB" sz="2200" b="1" dirty="0">
                <a:latin typeface="Times New Roman" panose="02020603050405020304" pitchFamily="18" charset="0"/>
                <a:cs typeface="Times New Roman" panose="02020603050405020304" pitchFamily="18" charset="0"/>
              </a:rPr>
              <a:t>Formal Methods Model </a:t>
            </a:r>
          </a:p>
          <a:p>
            <a:pPr marL="457200" indent="-457200">
              <a:buFont typeface="+mj-lt"/>
              <a:buAutoNum type="arabicPeriod"/>
            </a:pPr>
            <a:r>
              <a:rPr lang="en-IN" sz="2200" b="1" dirty="0">
                <a:solidFill>
                  <a:srgbClr val="C00000"/>
                </a:solidFill>
                <a:latin typeface="Times New Roman" panose="02020603050405020304" pitchFamily="18" charset="0"/>
                <a:cs typeface="Times New Roman" panose="02020603050405020304" pitchFamily="18" charset="0"/>
              </a:rPr>
              <a:t>Aspect-Oriented Software Development</a:t>
            </a:r>
          </a:p>
          <a:p>
            <a:pPr marL="457200" indent="-457200">
              <a:buFont typeface="+mj-lt"/>
              <a:buAutoNum type="arabicPeriod"/>
            </a:pPr>
            <a:endParaRPr lang="en-IN" sz="22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31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74F4723-8E75-7485-48CE-8A919BE693C5}"/>
              </a:ext>
            </a:extLst>
          </p:cNvPr>
          <p:cNvSpPr>
            <a:spLocks noGrp="1"/>
          </p:cNvSpPr>
          <p:nvPr>
            <p:ph type="sldNum" sz="quarter" idx="11"/>
          </p:nvPr>
        </p:nvSpPr>
        <p:spPr/>
        <p:txBody>
          <a:bodyPr/>
          <a:lstStyle/>
          <a:p>
            <a:fld id="{8B377A47-4751-4BE9-8670-DA391EA06644}" type="slidenum">
              <a:rPr lang="en-US" altLang="en-US" smtClean="0"/>
              <a:pPr/>
              <a:t>3</a:t>
            </a:fld>
            <a:endParaRPr lang="en-US" altLang="en-US"/>
          </a:p>
        </p:txBody>
      </p:sp>
      <p:sp>
        <p:nvSpPr>
          <p:cNvPr id="3" name="TextBox 2">
            <a:extLst>
              <a:ext uri="{FF2B5EF4-FFF2-40B4-BE49-F238E27FC236}">
                <a16:creationId xmlns="" xmlns:a16="http://schemas.microsoft.com/office/drawing/2014/main" id="{EADE5825-B6AB-7937-919B-9E4E0F0B8116}"/>
              </a:ext>
            </a:extLst>
          </p:cNvPr>
          <p:cNvSpPr txBox="1"/>
          <p:nvPr/>
        </p:nvSpPr>
        <p:spPr>
          <a:xfrm>
            <a:off x="1585685" y="1821543"/>
            <a:ext cx="906326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IN" sz="2600" b="1" dirty="0">
                <a:solidFill>
                  <a:srgbClr val="C00000"/>
                </a:solidFill>
                <a:latin typeface="Times New Roman" panose="02020603050405020304" pitchFamily="18" charset="0"/>
                <a:cs typeface="Times New Roman" panose="02020603050405020304" pitchFamily="18" charset="0"/>
              </a:rPr>
              <a:t>Personal and Team Process models</a:t>
            </a:r>
            <a:r>
              <a:rPr lang="en-US" sz="2600" dirty="0">
                <a:latin typeface="Times New Roman" panose="02020603050405020304" pitchFamily="18" charset="0"/>
                <a:cs typeface="Times New Roman" panose="02020603050405020304" pitchFamily="18" charset="0"/>
              </a:rPr>
              <a:t>​</a:t>
            </a:r>
          </a:p>
          <a:p>
            <a:pPr marL="342900" indent="-342900">
              <a:buAutoNum type="arabicPeriod"/>
            </a:pPr>
            <a:r>
              <a:rPr lang="en-US" sz="2600" dirty="0">
                <a:latin typeface="Times New Roman" panose="02020603050405020304" pitchFamily="18" charset="0"/>
                <a:cs typeface="Times New Roman" panose="02020603050405020304" pitchFamily="18" charset="0"/>
              </a:rPr>
              <a:t>Personal Software Process (PSP) defines 5 framework activities</a:t>
            </a:r>
            <a:endParaRPr lang="en-US" sz="2600" dirty="0">
              <a:latin typeface="Times New Roman" panose="02020603050405020304" pitchFamily="18" charset="0"/>
              <a:ea typeface="+mn-lt"/>
              <a:cs typeface="Times New Roman" panose="02020603050405020304" pitchFamily="18" charset="0"/>
            </a:endParaRPr>
          </a:p>
          <a:p>
            <a:pPr marL="342900" indent="-342900">
              <a:buAutoNum type="arabicPeriod"/>
            </a:pPr>
            <a:r>
              <a:rPr lang="en-US" sz="2600" dirty="0">
                <a:latin typeface="Times New Roman" panose="02020603050405020304" pitchFamily="18" charset="0"/>
                <a:cs typeface="Times New Roman" panose="02020603050405020304" pitchFamily="18" charset="0"/>
              </a:rPr>
              <a:t>Team Software Process (TSP)</a:t>
            </a:r>
            <a:endParaRPr lang="en-US" sz="2600" dirty="0">
              <a:latin typeface="Times New Roman" panose="02020603050405020304" pitchFamily="18" charset="0"/>
              <a:ea typeface="+mn-lt"/>
              <a:cs typeface="Times New Roman" panose="02020603050405020304" pitchFamily="18" charset="0"/>
            </a:endParaRPr>
          </a:p>
          <a:p>
            <a:pPr marL="342900" indent="-342900">
              <a:buAutoNum type="arabicPeriod"/>
            </a:pPr>
            <a:r>
              <a:rPr lang="en-IN" sz="2600" dirty="0">
                <a:latin typeface="Times New Roman" panose="02020603050405020304" pitchFamily="18" charset="0"/>
                <a:ea typeface="+mn-lt"/>
                <a:cs typeface="Times New Roman" panose="02020603050405020304" pitchFamily="18" charset="0"/>
              </a:rPr>
              <a:t>Product and Process </a:t>
            </a:r>
            <a:endParaRPr lang="en-US" sz="2600" dirty="0">
              <a:latin typeface="Times New Roman" panose="02020603050405020304" pitchFamily="18" charset="0"/>
              <a:ea typeface="+mn-lt"/>
              <a:cs typeface="Times New Roman" panose="02020603050405020304" pitchFamily="18" charset="0"/>
            </a:endParaRPr>
          </a:p>
          <a:p>
            <a:pPr marL="342900" indent="-342900">
              <a:buAutoNum type="arabicPeriod"/>
            </a:pPr>
            <a:r>
              <a:rPr lang="en-US" sz="2600" dirty="0">
                <a:latin typeface="Times New Roman" panose="02020603050405020304" pitchFamily="18" charset="0"/>
                <a:ea typeface="+mn-lt"/>
                <a:cs typeface="Times New Roman" panose="02020603050405020304" pitchFamily="18" charset="0"/>
              </a:rPr>
              <a:t>Difference between Product and Process:-</a:t>
            </a:r>
            <a:endParaRPr lang="en-IN" sz="2600" dirty="0">
              <a:latin typeface="Times New Roman" panose="02020603050405020304" pitchFamily="18" charset="0"/>
              <a:ea typeface="+mn-lt"/>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186680E0-7E8A-24B4-35CE-45B75EF67326}"/>
              </a:ext>
            </a:extLst>
          </p:cNvPr>
          <p:cNvSpPr txBox="1">
            <a:spLocks/>
          </p:cNvSpPr>
          <p:nvPr/>
        </p:nvSpPr>
        <p:spPr>
          <a:xfrm>
            <a:off x="2152650" y="284125"/>
            <a:ext cx="7886700" cy="685800"/>
          </a:xfrm>
          <a:prstGeom prst="rect">
            <a:avLst/>
          </a:prstGeom>
        </p:spPr>
        <p:txBody>
          <a:bodyPr lIns="91440" tIns="45720" rIns="91440" bIns="45720" anchor="t"/>
          <a:lst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a:lstStyle>
          <a:p>
            <a:r>
              <a:rPr lang="en-US" dirty="0">
                <a:cs typeface="Calibri Light"/>
              </a:rPr>
              <a:t>Agenda for session 5</a:t>
            </a:r>
            <a:br>
              <a:rPr lang="en-US" dirty="0">
                <a:cs typeface="Calibri Light"/>
              </a:rPr>
            </a:br>
            <a:endParaRPr lang="en-US">
              <a:cs typeface="Calibri Light"/>
            </a:endParaRPr>
          </a:p>
        </p:txBody>
      </p:sp>
      <p:sp>
        <p:nvSpPr>
          <p:cNvPr id="7" name="Title 1">
            <a:extLst>
              <a:ext uri="{FF2B5EF4-FFF2-40B4-BE49-F238E27FC236}">
                <a16:creationId xmlns="" xmlns:a16="http://schemas.microsoft.com/office/drawing/2014/main" id="{FEA14B47-771F-7327-CF2E-E420323E2D9A}"/>
              </a:ext>
            </a:extLst>
          </p:cNvPr>
          <p:cNvSpPr txBox="1">
            <a:spLocks/>
          </p:cNvSpPr>
          <p:nvPr/>
        </p:nvSpPr>
        <p:spPr>
          <a:xfrm>
            <a:off x="1969407" y="1135025"/>
            <a:ext cx="7886700" cy="685800"/>
          </a:xfrm>
          <a:prstGeom prst="rect">
            <a:avLst/>
          </a:prstGeom>
        </p:spPr>
        <p:txBody>
          <a:bodyPr lIns="91440" tIns="45720" rIns="91440" bIns="45720" anchor="t"/>
          <a:lst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a:lstStyle>
          <a:p>
            <a:endParaRPr lang="en-US" dirty="0">
              <a:cs typeface="Calibri Light"/>
            </a:endParaRPr>
          </a:p>
        </p:txBody>
      </p:sp>
    </p:spTree>
    <p:extLst>
      <p:ext uri="{BB962C8B-B14F-4D97-AF65-F5344CB8AC3E}">
        <p14:creationId xmlns:p14="http://schemas.microsoft.com/office/powerpoint/2010/main" val="301682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2">
            <a:extLst>
              <a:ext uri="{FF2B5EF4-FFF2-40B4-BE49-F238E27FC236}">
                <a16:creationId xmlns="" xmlns:a16="http://schemas.microsoft.com/office/drawing/2014/main" id="{CFD1E579-FFD4-4058-9C61-E9C06D9B8070}"/>
              </a:ext>
            </a:extLst>
          </p:cNvPr>
          <p:cNvSpPr txBox="1">
            <a:spLocks noChangeArrowheads="1"/>
          </p:cNvSpPr>
          <p:nvPr/>
        </p:nvSpPr>
        <p:spPr bwMode="auto">
          <a:xfrm>
            <a:off x="-526472" y="370609"/>
            <a:ext cx="1155469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IN" altLang="en-US" sz="3800" b="1"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Personal </a:t>
            </a:r>
            <a:r>
              <a:rPr lang="en-IN" altLang="en-US" sz="3800" b="1" dirty="0" smtClean="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&amp; Team </a:t>
            </a:r>
            <a:r>
              <a:rPr lang="en-IN" altLang="en-US" sz="3800" b="1"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Process models</a:t>
            </a:r>
          </a:p>
        </p:txBody>
      </p:sp>
      <p:sp>
        <p:nvSpPr>
          <p:cNvPr id="47107" name="TextBox 3">
            <a:extLst>
              <a:ext uri="{FF2B5EF4-FFF2-40B4-BE49-F238E27FC236}">
                <a16:creationId xmlns="" xmlns:a16="http://schemas.microsoft.com/office/drawing/2014/main" id="{5F7C0130-7036-4133-9D47-775EEB1E30C3}"/>
              </a:ext>
            </a:extLst>
          </p:cNvPr>
          <p:cNvSpPr txBox="1">
            <a:spLocks noChangeArrowheads="1"/>
          </p:cNvSpPr>
          <p:nvPr/>
        </p:nvSpPr>
        <p:spPr bwMode="auto">
          <a:xfrm>
            <a:off x="969816" y="1477242"/>
            <a:ext cx="9628909"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buFont typeface="Arial" panose="020B0604020202020204" pitchFamily="34" charset="0"/>
              <a:buChar char="•"/>
            </a:pPr>
            <a:r>
              <a:rPr lang="en-IN" altLang="en-US" sz="2000" dirty="0"/>
              <a:t>The software process is effective only if it is amenable to significant adaption to meet the needs of the project team.</a:t>
            </a:r>
          </a:p>
          <a:p>
            <a:pPr algn="just">
              <a:lnSpc>
                <a:spcPct val="150000"/>
              </a:lnSpc>
              <a:buFont typeface="Arial" panose="020B0604020202020204" pitchFamily="34" charset="0"/>
              <a:buChar char="•"/>
            </a:pPr>
            <a:r>
              <a:rPr lang="en-IN" altLang="en-US" sz="2000" b="1" dirty="0"/>
              <a:t>Personal process model: </a:t>
            </a:r>
            <a:r>
              <a:rPr lang="en-IN" altLang="en-US" sz="2000" dirty="0"/>
              <a:t>Individual create a process that best fits your needs, and at the same time, meets the broader needs of the team and the organization.</a:t>
            </a:r>
          </a:p>
          <a:p>
            <a:pPr algn="just">
              <a:lnSpc>
                <a:spcPct val="150000"/>
              </a:lnSpc>
              <a:buFont typeface="Arial" panose="020B0604020202020204" pitchFamily="34" charset="0"/>
              <a:buChar char="•"/>
            </a:pPr>
            <a:r>
              <a:rPr lang="en-IN" altLang="en-US" sz="2000" b="1" dirty="0"/>
              <a:t>Team process model: </a:t>
            </a:r>
            <a:r>
              <a:rPr lang="en-IN" altLang="en-US" sz="2000" dirty="0"/>
              <a:t>The Team itself create its own process, and at the same time meet the narrower needs of individuals and the broader needs of the organisation.</a:t>
            </a:r>
          </a:p>
          <a:p>
            <a:pPr algn="just">
              <a:buFont typeface="Arial" panose="020B0604020202020204" pitchFamily="34" charset="0"/>
              <a:buChar char="•"/>
            </a:pPr>
            <a:endParaRPr lang="en-IN" altLang="en-US" sz="2000" b="1" dirty="0"/>
          </a:p>
        </p:txBody>
      </p:sp>
      <p:sp>
        <p:nvSpPr>
          <p:cNvPr id="47108" name="TextBox 4">
            <a:extLst>
              <a:ext uri="{FF2B5EF4-FFF2-40B4-BE49-F238E27FC236}">
                <a16:creationId xmlns="" xmlns:a16="http://schemas.microsoft.com/office/drawing/2014/main" id="{D0FDEF76-E76F-48E7-8825-94E7D9286088}"/>
              </a:ext>
            </a:extLst>
          </p:cNvPr>
          <p:cNvSpPr txBox="1">
            <a:spLocks noChangeArrowheads="1"/>
          </p:cNvSpPr>
          <p:nvPr/>
        </p:nvSpPr>
        <p:spPr bwMode="auto">
          <a:xfrm>
            <a:off x="1205345" y="5110019"/>
            <a:ext cx="1015538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sz="2000" b="1" i="1" dirty="0"/>
              <a:t>“Watts Humphrey” </a:t>
            </a:r>
            <a:r>
              <a:rPr lang="en-IN" altLang="en-US" sz="2000" i="1" dirty="0"/>
              <a:t>argues that both  models are achievable but require hard work, training and coordination.</a:t>
            </a:r>
          </a:p>
        </p:txBody>
      </p:sp>
      <p:sp>
        <p:nvSpPr>
          <p:cNvPr id="2" name="Slide Number Placeholder 1"/>
          <p:cNvSpPr>
            <a:spLocks noGrp="1"/>
          </p:cNvSpPr>
          <p:nvPr>
            <p:ph type="sldNum" sz="quarter" idx="11"/>
          </p:nvPr>
        </p:nvSpPr>
        <p:spPr/>
        <p:txBody>
          <a:bodyPr/>
          <a:lstStyle/>
          <a:p>
            <a:fld id="{13369D95-DC0D-41E8-A224-A94C84933FA0}" type="slidenum">
              <a:rPr lang="en-US" smtClean="0"/>
              <a:pPr/>
              <a:t>4</a:t>
            </a:fld>
            <a:endParaRPr lang="en-US"/>
          </a:p>
        </p:txBody>
      </p:sp>
    </p:spTree>
    <p:extLst>
      <p:ext uri="{BB962C8B-B14F-4D97-AF65-F5344CB8AC3E}">
        <p14:creationId xmlns:p14="http://schemas.microsoft.com/office/powerpoint/2010/main" val="35679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2">
            <a:extLst>
              <a:ext uri="{FF2B5EF4-FFF2-40B4-BE49-F238E27FC236}">
                <a16:creationId xmlns="" xmlns:a16="http://schemas.microsoft.com/office/drawing/2014/main" id="{B2697656-4007-469C-B0B9-1824AC1DAAE7}"/>
              </a:ext>
            </a:extLst>
          </p:cNvPr>
          <p:cNvSpPr txBox="1">
            <a:spLocks noChangeArrowheads="1"/>
          </p:cNvSpPr>
          <p:nvPr/>
        </p:nvSpPr>
        <p:spPr bwMode="auto">
          <a:xfrm>
            <a:off x="1059872" y="595745"/>
            <a:ext cx="802870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ko-KR" sz="3200" b="1" dirty="0">
                <a:solidFill>
                  <a:srgbClr val="C00000"/>
                </a:solidFill>
                <a:latin typeface="Calibri Light" panose="020F0302020204030204" pitchFamily="34" charset="0"/>
                <a:ea typeface="굴림" panose="020B0600000101010101" pitchFamily="34" charset="-127"/>
                <a:cs typeface="Calibri Light" panose="020F0302020204030204" pitchFamily="34" charset="0"/>
              </a:rPr>
              <a:t>Personal Software Process (PSP)</a:t>
            </a:r>
            <a:endParaRPr lang="en-IN" altLang="en-US" sz="3200" b="1" dirty="0">
              <a:solidFill>
                <a:srgbClr val="C00000"/>
              </a:solidFill>
              <a:latin typeface="Calibri Light" panose="020F0302020204030204" pitchFamily="34" charset="0"/>
              <a:ea typeface="굴림" panose="020B0600000101010101" pitchFamily="34" charset="-127"/>
              <a:cs typeface="Calibri Light" panose="020F0302020204030204" pitchFamily="34" charset="0"/>
            </a:endParaRPr>
          </a:p>
        </p:txBody>
      </p:sp>
      <p:sp>
        <p:nvSpPr>
          <p:cNvPr id="48131" name="TextBox 3">
            <a:extLst>
              <a:ext uri="{FF2B5EF4-FFF2-40B4-BE49-F238E27FC236}">
                <a16:creationId xmlns="" xmlns:a16="http://schemas.microsoft.com/office/drawing/2014/main" id="{B9A1DB05-E904-4D26-8681-B532CC5BF777}"/>
              </a:ext>
            </a:extLst>
          </p:cNvPr>
          <p:cNvSpPr txBox="1">
            <a:spLocks noChangeArrowheads="1"/>
          </p:cNvSpPr>
          <p:nvPr/>
        </p:nvSpPr>
        <p:spPr bwMode="auto">
          <a:xfrm>
            <a:off x="1260763" y="1524000"/>
            <a:ext cx="97813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IN" altLang="en-US" sz="2400" dirty="0"/>
              <a:t>Watts Humphrey suggests that in order </a:t>
            </a:r>
            <a:r>
              <a:rPr lang="en-IN" altLang="en-US" sz="2400" u="sng" dirty="0"/>
              <a:t>to change an ineffective personal process</a:t>
            </a:r>
            <a:r>
              <a:rPr lang="en-IN" altLang="en-US" sz="2400" dirty="0"/>
              <a:t>, an individual must move through </a:t>
            </a:r>
            <a:r>
              <a:rPr lang="en-IN" altLang="en-US" sz="2400" u="sng" dirty="0"/>
              <a:t>four phases</a:t>
            </a:r>
            <a:r>
              <a:rPr lang="en-IN" altLang="en-US" sz="2400" dirty="0"/>
              <a:t>, each requiring training and careful instrumentation.</a:t>
            </a:r>
          </a:p>
        </p:txBody>
      </p:sp>
      <p:sp>
        <p:nvSpPr>
          <p:cNvPr id="6" name="TextBox 5">
            <a:extLst>
              <a:ext uri="{FF2B5EF4-FFF2-40B4-BE49-F238E27FC236}">
                <a16:creationId xmlns="" xmlns:a16="http://schemas.microsoft.com/office/drawing/2014/main" id="{99BC5264-E189-4B51-A8F9-973008A4D2DF}"/>
              </a:ext>
            </a:extLst>
          </p:cNvPr>
          <p:cNvSpPr txBox="1"/>
          <p:nvPr/>
        </p:nvSpPr>
        <p:spPr>
          <a:xfrm>
            <a:off x="1011382" y="3070371"/>
            <a:ext cx="10238509" cy="3416320"/>
          </a:xfrm>
          <a:prstGeom prst="rect">
            <a:avLst/>
          </a:prstGeom>
          <a:noFill/>
        </p:spPr>
        <p:txBody>
          <a:bodyPr wrap="square">
            <a:spAutoFit/>
          </a:bodyPr>
          <a:lstStyle/>
          <a:p>
            <a:pPr>
              <a:defRPr/>
            </a:pPr>
            <a:r>
              <a:rPr lang="en-IN" sz="2400" dirty="0"/>
              <a:t>The PSP </a:t>
            </a:r>
          </a:p>
          <a:p>
            <a:pPr marL="742950" lvl="1" indent="-285750">
              <a:buFont typeface="Arial" pitchFamily="34" charset="0"/>
              <a:buChar char="•"/>
              <a:defRPr/>
            </a:pPr>
            <a:r>
              <a:rPr lang="en-IN" sz="2400" dirty="0"/>
              <a:t>emphasizes personal </a:t>
            </a:r>
            <a:r>
              <a:rPr lang="en-IN" sz="2400" u="sng" dirty="0"/>
              <a:t>measurement of  the work </a:t>
            </a:r>
            <a:r>
              <a:rPr lang="en-IN" sz="2400" dirty="0"/>
              <a:t>product that is produced .</a:t>
            </a:r>
          </a:p>
          <a:p>
            <a:pPr marL="742950" lvl="1" indent="-285750">
              <a:buFont typeface="Arial" pitchFamily="34" charset="0"/>
              <a:buChar char="•"/>
              <a:defRPr/>
            </a:pPr>
            <a:r>
              <a:rPr lang="en-IN" sz="2400" dirty="0"/>
              <a:t>emphasizes  the </a:t>
            </a:r>
            <a:r>
              <a:rPr lang="en-IN" sz="2400" u="sng" dirty="0"/>
              <a:t>resultant quality </a:t>
            </a:r>
            <a:r>
              <a:rPr lang="en-IN" sz="2400" dirty="0"/>
              <a:t>of the work product.</a:t>
            </a:r>
          </a:p>
          <a:p>
            <a:pPr marL="742950" lvl="1" indent="-285750">
              <a:buFont typeface="Arial" pitchFamily="34" charset="0"/>
              <a:buChar char="•"/>
              <a:defRPr/>
            </a:pPr>
            <a:r>
              <a:rPr lang="en-IN" sz="2400" dirty="0"/>
              <a:t>Makes practitioner responsible for </a:t>
            </a:r>
            <a:r>
              <a:rPr lang="en-IN" sz="2400" u="sng" dirty="0"/>
              <a:t>project planning </a:t>
            </a:r>
            <a:r>
              <a:rPr lang="en-IN" sz="2400" dirty="0"/>
              <a:t>(</a:t>
            </a:r>
            <a:r>
              <a:rPr lang="en-IN" sz="2400" dirty="0" err="1"/>
              <a:t>e.g</a:t>
            </a:r>
            <a:r>
              <a:rPr lang="en-IN" sz="2400" dirty="0"/>
              <a:t>; estimating and scheduling)</a:t>
            </a:r>
          </a:p>
          <a:p>
            <a:pPr marL="742950" lvl="1" indent="-285750">
              <a:buFont typeface="Arial" pitchFamily="34" charset="0"/>
              <a:buChar char="•"/>
              <a:defRPr/>
            </a:pPr>
            <a:r>
              <a:rPr lang="en-IN" sz="2400" dirty="0"/>
              <a:t>Empowers the practitioner to </a:t>
            </a:r>
            <a:r>
              <a:rPr lang="en-IN" sz="2400" u="sng" dirty="0"/>
              <a:t>control the quality</a:t>
            </a:r>
            <a:r>
              <a:rPr lang="en-IN" sz="2400" dirty="0"/>
              <a:t> of all software work products that are developed.</a:t>
            </a:r>
          </a:p>
          <a:p>
            <a:pPr marL="742950" lvl="1" indent="-285750">
              <a:buFont typeface="Arial" pitchFamily="34" charset="0"/>
              <a:buChar char="•"/>
              <a:defRPr/>
            </a:pPr>
            <a:endParaRPr lang="en-IN" sz="2400" dirty="0"/>
          </a:p>
          <a:p>
            <a:pPr marL="285750" indent="-285750">
              <a:buFont typeface="Arial" pitchFamily="34" charset="0"/>
              <a:buChar char="•"/>
              <a:defRPr/>
            </a:pPr>
            <a:endParaRPr lang="en-IN" sz="2400" dirty="0"/>
          </a:p>
        </p:txBody>
      </p:sp>
      <p:sp>
        <p:nvSpPr>
          <p:cNvPr id="2" name="Slide Number Placeholder 1"/>
          <p:cNvSpPr>
            <a:spLocks noGrp="1"/>
          </p:cNvSpPr>
          <p:nvPr>
            <p:ph type="sldNum" sz="quarter" idx="11"/>
          </p:nvPr>
        </p:nvSpPr>
        <p:spPr/>
        <p:txBody>
          <a:bodyPr/>
          <a:lstStyle/>
          <a:p>
            <a:fld id="{13369D95-DC0D-41E8-A224-A94C84933FA0}" type="slidenum">
              <a:rPr lang="en-US" smtClean="0"/>
              <a:pPr/>
              <a:t>5</a:t>
            </a:fld>
            <a:endParaRPr lang="en-US"/>
          </a:p>
        </p:txBody>
      </p:sp>
    </p:spTree>
    <p:extLst>
      <p:ext uri="{BB962C8B-B14F-4D97-AF65-F5344CB8AC3E}">
        <p14:creationId xmlns:p14="http://schemas.microsoft.com/office/powerpoint/2010/main" val="75861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E730B3AA-9BD0-4E40-A59A-19DCF8429A63}"/>
              </a:ext>
            </a:extLst>
          </p:cNvPr>
          <p:cNvSpPr>
            <a:spLocks noGrp="1" noChangeArrowheads="1"/>
          </p:cNvSpPr>
          <p:nvPr>
            <p:ph type="title"/>
          </p:nvPr>
        </p:nvSpPr>
        <p:spPr>
          <a:xfrm>
            <a:off x="339437" y="337416"/>
            <a:ext cx="10515600" cy="685800"/>
          </a:xfrm>
        </p:spPr>
        <p:txBody>
          <a:bodyPr/>
          <a:lstStyle/>
          <a:p>
            <a:pPr algn="ctr" eaLnBrk="1" hangingPunct="1"/>
            <a:r>
              <a:rPr lang="en-US" altLang="ko-KR" sz="2800" dirty="0">
                <a:latin typeface="Calibri Light" panose="020F0302020204030204" pitchFamily="34" charset="0"/>
                <a:ea typeface="굴림" panose="020B0600000101010101" pitchFamily="34" charset="-127"/>
                <a:cs typeface="Calibri Light" panose="020F0302020204030204" pitchFamily="34" charset="0"/>
              </a:rPr>
              <a:t>Personal Software Process (PSP) defines 5 framework activities</a:t>
            </a:r>
          </a:p>
        </p:txBody>
      </p:sp>
      <p:sp>
        <p:nvSpPr>
          <p:cNvPr id="49155" name="Rectangle 3">
            <a:extLst>
              <a:ext uri="{FF2B5EF4-FFF2-40B4-BE49-F238E27FC236}">
                <a16:creationId xmlns="" xmlns:a16="http://schemas.microsoft.com/office/drawing/2014/main" id="{BE1BD10B-A2E5-457B-A51E-B3F3CF2AA420}"/>
              </a:ext>
            </a:extLst>
          </p:cNvPr>
          <p:cNvSpPr>
            <a:spLocks noGrp="1" noChangeArrowheads="1"/>
          </p:cNvSpPr>
          <p:nvPr>
            <p:ph idx="1"/>
          </p:nvPr>
        </p:nvSpPr>
        <p:spPr>
          <a:xfrm>
            <a:off x="914400" y="1544782"/>
            <a:ext cx="10321636" cy="4800600"/>
          </a:xfrm>
        </p:spPr>
        <p:txBody>
          <a:bodyPr/>
          <a:lstStyle/>
          <a:p>
            <a:pPr algn="just" eaLnBrk="1" hangingPunct="1"/>
            <a:r>
              <a:rPr lang="en-US" altLang="ko-KR" sz="2400" b="1" dirty="0">
                <a:ea typeface="굴림" panose="020B0600000101010101" pitchFamily="34" charset="-127"/>
              </a:rPr>
              <a:t>Planning.</a:t>
            </a:r>
            <a:r>
              <a:rPr lang="en-US" altLang="ko-KR" sz="2400" dirty="0">
                <a:ea typeface="굴림" panose="020B0600000101010101" pitchFamily="34" charset="-127"/>
              </a:rPr>
              <a:t>  This activity isolates requirements and develops both size and resource estimates. In addition, a defect estimate (the number of defects projected for the work) is made</a:t>
            </a:r>
            <a:r>
              <a:rPr lang="en-US" altLang="ko-KR" sz="2400" u="sng" dirty="0">
                <a:ea typeface="굴림" panose="020B0600000101010101" pitchFamily="34" charset="-127"/>
              </a:rPr>
              <a:t>. All metrics are recorded on worksheets </a:t>
            </a:r>
            <a:r>
              <a:rPr lang="en-US" altLang="ko-KR" sz="2400" dirty="0">
                <a:ea typeface="굴림" panose="020B0600000101010101" pitchFamily="34" charset="-127"/>
              </a:rPr>
              <a:t>or templates. Finally, development tasks are identified and a project schedule is created.</a:t>
            </a:r>
          </a:p>
          <a:p>
            <a:pPr lvl="4" algn="just" eaLnBrk="1" hangingPunct="1">
              <a:buFont typeface="Arial" panose="020B0604020202020204" pitchFamily="34" charset="0"/>
              <a:buChar char="•"/>
            </a:pPr>
            <a:endParaRPr lang="en-US" altLang="ko-KR" sz="1200" dirty="0">
              <a:ea typeface="굴림" panose="020B0600000101010101" pitchFamily="34" charset="-127"/>
            </a:endParaRPr>
          </a:p>
          <a:p>
            <a:pPr algn="just" eaLnBrk="1" hangingPunct="1"/>
            <a:r>
              <a:rPr lang="en-US" altLang="ko-KR" sz="2400" b="1" dirty="0">
                <a:ea typeface="굴림" panose="020B0600000101010101" pitchFamily="34" charset="-127"/>
              </a:rPr>
              <a:t>High-level design.  </a:t>
            </a:r>
            <a:r>
              <a:rPr lang="en-US" altLang="ko-KR" sz="2400" dirty="0">
                <a:ea typeface="굴림" panose="020B0600000101010101" pitchFamily="34" charset="-127"/>
              </a:rPr>
              <a:t>An external specification is created for each component and a component design is created. Prototypes are built when uncertainty exists. All issues are recorded and tracked.</a:t>
            </a:r>
          </a:p>
        </p:txBody>
      </p:sp>
      <p:sp>
        <p:nvSpPr>
          <p:cNvPr id="49156" name="슬라이드 번호 개체 틀 1">
            <a:extLst>
              <a:ext uri="{FF2B5EF4-FFF2-40B4-BE49-F238E27FC236}">
                <a16:creationId xmlns="" xmlns:a16="http://schemas.microsoft.com/office/drawing/2014/main" id="{4E1CB679-DE66-4C67-B306-FA872A8682F4}"/>
              </a:ext>
            </a:extLst>
          </p:cNvPr>
          <p:cNvSpPr>
            <a:spLocks noGrp="1"/>
          </p:cNvSpPr>
          <p:nvPr>
            <p:ph type="sldNum"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CA8AC7-D846-4E28-84E4-01DF36BB6080}" type="slidenum">
              <a:rPr lang="en-US" altLang="ko-KR">
                <a:solidFill>
                  <a:srgbClr val="898989"/>
                </a:solidFill>
                <a:ea typeface="ＭＳ Ｐゴシック" panose="020B0600070205080204" pitchFamily="34" charset="-128"/>
              </a:rPr>
              <a:pPr/>
              <a:t>6</a:t>
            </a:fld>
            <a:endParaRPr lang="en-US" altLang="ko-KR">
              <a:solidFill>
                <a:srgbClr val="898989"/>
              </a:solidFill>
              <a:ea typeface="ＭＳ Ｐゴシック" panose="020B0600070205080204" pitchFamily="34" charset="-128"/>
            </a:endParaRPr>
          </a:p>
        </p:txBody>
      </p:sp>
    </p:spTree>
    <p:extLst>
      <p:ext uri="{BB962C8B-B14F-4D97-AF65-F5344CB8AC3E}">
        <p14:creationId xmlns:p14="http://schemas.microsoft.com/office/powerpoint/2010/main" val="217851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 xmlns:a16="http://schemas.microsoft.com/office/drawing/2014/main" id="{C33D4EE7-9F86-465F-87B3-F37F46078549}"/>
              </a:ext>
            </a:extLst>
          </p:cNvPr>
          <p:cNvSpPr>
            <a:spLocks noGrp="1" noChangeArrowheads="1"/>
          </p:cNvSpPr>
          <p:nvPr>
            <p:ph type="title"/>
          </p:nvPr>
        </p:nvSpPr>
        <p:spPr>
          <a:xfrm>
            <a:off x="744070" y="203200"/>
            <a:ext cx="10515600" cy="685800"/>
          </a:xfrm>
        </p:spPr>
        <p:txBody>
          <a:bodyPr/>
          <a:lstStyle/>
          <a:p>
            <a:pPr eaLnBrk="1" hangingPunct="1"/>
            <a:r>
              <a:rPr lang="en-US" altLang="ko-KR" sz="4000" dirty="0">
                <a:ea typeface="굴림" panose="020B0600000101010101" pitchFamily="34" charset="-127"/>
              </a:rPr>
              <a:t>Personal Software Process (PSP)</a:t>
            </a:r>
          </a:p>
        </p:txBody>
      </p:sp>
      <p:sp>
        <p:nvSpPr>
          <p:cNvPr id="50179" name="Rectangle 3">
            <a:extLst>
              <a:ext uri="{FF2B5EF4-FFF2-40B4-BE49-F238E27FC236}">
                <a16:creationId xmlns="" xmlns:a16="http://schemas.microsoft.com/office/drawing/2014/main" id="{70F88B18-6AAF-499C-B738-30950DAB9CF1}"/>
              </a:ext>
            </a:extLst>
          </p:cNvPr>
          <p:cNvSpPr>
            <a:spLocks noGrp="1" noChangeArrowheads="1"/>
          </p:cNvSpPr>
          <p:nvPr>
            <p:ph idx="1"/>
          </p:nvPr>
        </p:nvSpPr>
        <p:spPr>
          <a:xfrm>
            <a:off x="585559" y="1050925"/>
            <a:ext cx="10169236" cy="4800600"/>
          </a:xfrm>
        </p:spPr>
        <p:txBody>
          <a:bodyPr/>
          <a:lstStyle/>
          <a:p>
            <a:pPr algn="just" eaLnBrk="1" hangingPunct="1">
              <a:lnSpc>
                <a:spcPct val="90000"/>
              </a:lnSpc>
            </a:pPr>
            <a:r>
              <a:rPr lang="en-US" altLang="ko-KR" sz="2500" b="1" dirty="0">
                <a:latin typeface="Times New Roman" panose="02020603050405020304" pitchFamily="18" charset="0"/>
                <a:ea typeface="굴림" panose="020B0600000101010101" pitchFamily="34" charset="-127"/>
                <a:cs typeface="Times New Roman" panose="02020603050405020304" pitchFamily="18" charset="0"/>
              </a:rPr>
              <a:t>High-level design review</a:t>
            </a:r>
            <a:r>
              <a:rPr lang="en-US" altLang="ko-KR" sz="2500" dirty="0">
                <a:latin typeface="Times New Roman" panose="02020603050405020304" pitchFamily="18" charset="0"/>
                <a:ea typeface="굴림" panose="020B0600000101010101" pitchFamily="34" charset="-127"/>
                <a:cs typeface="Times New Roman" panose="02020603050405020304" pitchFamily="18" charset="0"/>
              </a:rPr>
              <a:t>. Formal verification methods (Chapter 21) are applied to uncover errors in the design. Metrics are maintained for all important tasks and work results.</a:t>
            </a:r>
          </a:p>
          <a:p>
            <a:pPr lvl="4" algn="just" eaLnBrk="1" hangingPunct="1">
              <a:lnSpc>
                <a:spcPct val="90000"/>
              </a:lnSpc>
              <a:buFont typeface="Arial" panose="020B0604020202020204" pitchFamily="34" charset="0"/>
              <a:buChar char="•"/>
            </a:pPr>
            <a:endParaRPr lang="en-US" altLang="ko-KR" sz="2500" dirty="0">
              <a:latin typeface="Times New Roman" panose="02020603050405020304" pitchFamily="18" charset="0"/>
              <a:ea typeface="굴림" panose="020B0600000101010101" pitchFamily="34" charset="-127"/>
              <a:cs typeface="Times New Roman" panose="02020603050405020304" pitchFamily="18" charset="0"/>
            </a:endParaRPr>
          </a:p>
          <a:p>
            <a:pPr algn="just" eaLnBrk="1" hangingPunct="1">
              <a:lnSpc>
                <a:spcPct val="90000"/>
              </a:lnSpc>
            </a:pPr>
            <a:r>
              <a:rPr lang="en-US" altLang="ko-KR" sz="2500" b="1" dirty="0">
                <a:latin typeface="Times New Roman" panose="02020603050405020304" pitchFamily="18" charset="0"/>
                <a:ea typeface="굴림" panose="020B0600000101010101" pitchFamily="34" charset="-127"/>
                <a:cs typeface="Times New Roman" panose="02020603050405020304" pitchFamily="18" charset="0"/>
              </a:rPr>
              <a:t>Development.  </a:t>
            </a:r>
            <a:r>
              <a:rPr lang="en-US" altLang="ko-KR" sz="2500" dirty="0">
                <a:latin typeface="Times New Roman" panose="02020603050405020304" pitchFamily="18" charset="0"/>
                <a:ea typeface="굴림" panose="020B0600000101010101" pitchFamily="34" charset="-127"/>
                <a:cs typeface="Times New Roman" panose="02020603050405020304" pitchFamily="18" charset="0"/>
              </a:rPr>
              <a:t>The component level design is refined and reviewed. </a:t>
            </a:r>
            <a:r>
              <a:rPr lang="en-US" altLang="ko-KR" sz="2500" u="sng" dirty="0">
                <a:latin typeface="Times New Roman" panose="02020603050405020304" pitchFamily="18" charset="0"/>
                <a:ea typeface="굴림" panose="020B0600000101010101" pitchFamily="34" charset="-127"/>
                <a:cs typeface="Times New Roman" panose="02020603050405020304" pitchFamily="18" charset="0"/>
              </a:rPr>
              <a:t>Code is generated, reviewed, compiled, and tested. </a:t>
            </a:r>
            <a:r>
              <a:rPr lang="en-US" altLang="ko-KR" sz="2500" dirty="0">
                <a:latin typeface="Times New Roman" panose="02020603050405020304" pitchFamily="18" charset="0"/>
                <a:ea typeface="굴림" panose="020B0600000101010101" pitchFamily="34" charset="-127"/>
                <a:cs typeface="Times New Roman" panose="02020603050405020304" pitchFamily="18" charset="0"/>
              </a:rPr>
              <a:t>Metrics are maintained for all important tasks and work results.</a:t>
            </a:r>
          </a:p>
          <a:p>
            <a:pPr lvl="4" algn="just" eaLnBrk="1" hangingPunct="1">
              <a:lnSpc>
                <a:spcPct val="90000"/>
              </a:lnSpc>
              <a:buFont typeface="Arial" panose="020B0604020202020204" pitchFamily="34" charset="0"/>
              <a:buChar char="•"/>
            </a:pPr>
            <a:endParaRPr lang="en-US" altLang="ko-KR" sz="2500" dirty="0">
              <a:latin typeface="Times New Roman" panose="02020603050405020304" pitchFamily="18" charset="0"/>
              <a:ea typeface="굴림" panose="020B0600000101010101" pitchFamily="34" charset="-127"/>
              <a:cs typeface="Times New Roman" panose="02020603050405020304" pitchFamily="18" charset="0"/>
            </a:endParaRPr>
          </a:p>
          <a:p>
            <a:pPr algn="just" eaLnBrk="1" hangingPunct="1">
              <a:lnSpc>
                <a:spcPct val="90000"/>
              </a:lnSpc>
            </a:pPr>
            <a:r>
              <a:rPr lang="en-US" altLang="ko-KR" sz="2500" b="1" dirty="0">
                <a:latin typeface="Times New Roman" panose="02020603050405020304" pitchFamily="18" charset="0"/>
                <a:ea typeface="굴림" panose="020B0600000101010101" pitchFamily="34" charset="-127"/>
                <a:cs typeface="Times New Roman" panose="02020603050405020304" pitchFamily="18" charset="0"/>
              </a:rPr>
              <a:t>Postmortem. </a:t>
            </a:r>
            <a:r>
              <a:rPr lang="en-US" altLang="ko-KR" sz="2500" dirty="0">
                <a:latin typeface="Times New Roman" panose="02020603050405020304" pitchFamily="18" charset="0"/>
                <a:ea typeface="굴림" panose="020B0600000101010101" pitchFamily="34" charset="-127"/>
                <a:cs typeface="Times New Roman" panose="02020603050405020304" pitchFamily="18" charset="0"/>
              </a:rPr>
              <a:t> Using measures and metrics collected the </a:t>
            </a:r>
            <a:r>
              <a:rPr lang="en-US" altLang="ko-KR" sz="2500" u="sng" dirty="0">
                <a:latin typeface="Times New Roman" panose="02020603050405020304" pitchFamily="18" charset="0"/>
                <a:ea typeface="굴림" panose="020B0600000101010101" pitchFamily="34" charset="-127"/>
                <a:cs typeface="Times New Roman" panose="02020603050405020304" pitchFamily="18" charset="0"/>
              </a:rPr>
              <a:t>effectiveness of the process is determined. </a:t>
            </a:r>
            <a:r>
              <a:rPr lang="en-US" altLang="ko-KR" sz="2500" dirty="0">
                <a:latin typeface="Times New Roman" panose="02020603050405020304" pitchFamily="18" charset="0"/>
                <a:ea typeface="굴림" panose="020B0600000101010101" pitchFamily="34" charset="-127"/>
                <a:cs typeface="Times New Roman" panose="02020603050405020304" pitchFamily="18" charset="0"/>
              </a:rPr>
              <a:t>(If this is a large amount of data it should be analyzed statistically.) Measures and metrics should provide guidance for modifying the process to improve its effectiveness.</a:t>
            </a:r>
          </a:p>
        </p:txBody>
      </p:sp>
      <p:sp>
        <p:nvSpPr>
          <p:cNvPr id="50180" name="슬라이드 번호 개체 틀 1">
            <a:extLst>
              <a:ext uri="{FF2B5EF4-FFF2-40B4-BE49-F238E27FC236}">
                <a16:creationId xmlns="" xmlns:a16="http://schemas.microsoft.com/office/drawing/2014/main" id="{6DE4DADA-7CF4-4DAE-ADAB-E471B45579DB}"/>
              </a:ext>
            </a:extLst>
          </p:cNvPr>
          <p:cNvSpPr>
            <a:spLocks noGrp="1"/>
          </p:cNvSpPr>
          <p:nvPr>
            <p:ph type="sldNum"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DA1B0D-11D5-4D7B-B331-BBD356FC3745}" type="slidenum">
              <a:rPr lang="en-US" altLang="ko-KR">
                <a:solidFill>
                  <a:srgbClr val="898989"/>
                </a:solidFill>
                <a:ea typeface="ＭＳ Ｐゴシック" panose="020B0600070205080204" pitchFamily="34" charset="-128"/>
              </a:rPr>
              <a:pPr/>
              <a:t>7</a:t>
            </a:fld>
            <a:endParaRPr lang="en-US" altLang="ko-KR">
              <a:solidFill>
                <a:srgbClr val="898989"/>
              </a:solidFill>
              <a:ea typeface="ＭＳ Ｐゴシック" panose="020B0600070205080204" pitchFamily="34" charset="-128"/>
            </a:endParaRPr>
          </a:p>
        </p:txBody>
      </p:sp>
    </p:spTree>
    <p:extLst>
      <p:ext uri="{BB962C8B-B14F-4D97-AF65-F5344CB8AC3E}">
        <p14:creationId xmlns:p14="http://schemas.microsoft.com/office/powerpoint/2010/main" val="1258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1AC66F5-3B69-464C-8E9A-C346EDDB7C80}"/>
              </a:ext>
            </a:extLst>
          </p:cNvPr>
          <p:cNvSpPr txBox="1"/>
          <p:nvPr/>
        </p:nvSpPr>
        <p:spPr>
          <a:xfrm>
            <a:off x="1080655" y="1433947"/>
            <a:ext cx="9859386" cy="1323439"/>
          </a:xfrm>
          <a:prstGeom prst="rect">
            <a:avLst/>
          </a:prstGeom>
          <a:noFill/>
        </p:spPr>
        <p:txBody>
          <a:bodyPr wrap="square">
            <a:spAutoFit/>
          </a:bodyPr>
          <a:lstStyle/>
          <a:p>
            <a:pPr marL="285750" indent="-285750" algn="just">
              <a:buFont typeface="Arial" pitchFamily="34" charset="0"/>
              <a:buChar char="•"/>
              <a:defRPr/>
            </a:pPr>
            <a:r>
              <a:rPr lang="en-US" altLang="zh-CN" sz="2000" dirty="0">
                <a:ea typeface="宋体" pitchFamily="2" charset="-122"/>
              </a:rPr>
              <a:t>PSP Stresses the need for each software engineer to identify errors early and as important, to understand the types of errors through a rigorous assessment activity performed on all work products you produce.</a:t>
            </a:r>
            <a:endParaRPr lang="en-US" altLang="zh-CN" sz="2000" b="1" dirty="0">
              <a:ea typeface="宋体" pitchFamily="2" charset="-122"/>
            </a:endParaRPr>
          </a:p>
          <a:p>
            <a:pPr algn="just">
              <a:defRPr/>
            </a:pPr>
            <a:endParaRPr lang="en-IN" sz="2000" dirty="0"/>
          </a:p>
        </p:txBody>
      </p:sp>
      <p:sp>
        <p:nvSpPr>
          <p:cNvPr id="51203" name="TextBox 2">
            <a:extLst>
              <a:ext uri="{FF2B5EF4-FFF2-40B4-BE49-F238E27FC236}">
                <a16:creationId xmlns="" xmlns:a16="http://schemas.microsoft.com/office/drawing/2014/main" id="{3A8F5979-A48F-4FD2-BEBA-346AF5623D19}"/>
              </a:ext>
            </a:extLst>
          </p:cNvPr>
          <p:cNvSpPr txBox="1">
            <a:spLocks noChangeArrowheads="1"/>
          </p:cNvSpPr>
          <p:nvPr/>
        </p:nvSpPr>
        <p:spPr bwMode="auto">
          <a:xfrm>
            <a:off x="824346" y="429491"/>
            <a:ext cx="869372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ko-KR" sz="3200" dirty="0">
                <a:solidFill>
                  <a:srgbClr val="C00000"/>
                </a:solidFill>
                <a:latin typeface="Calibri Light" panose="020F0302020204030204" pitchFamily="34" charset="0"/>
                <a:ea typeface="굴림" panose="020B0600000101010101" pitchFamily="34" charset="-127"/>
                <a:cs typeface="Calibri Light" panose="020F0302020204030204" pitchFamily="34" charset="0"/>
              </a:rPr>
              <a:t>Personal Software Process (PSP)</a:t>
            </a:r>
            <a:endParaRPr lang="en-IN" altLang="en-US" sz="3200" dirty="0">
              <a:solidFill>
                <a:srgbClr val="C00000"/>
              </a:solidFill>
              <a:latin typeface="Calibri Light" panose="020F0302020204030204" pitchFamily="34" charset="0"/>
              <a:ea typeface="굴림" panose="020B0600000101010101" pitchFamily="34" charset="-127"/>
              <a:cs typeface="Calibri Light" panose="020F0302020204030204" pitchFamily="34" charset="0"/>
            </a:endParaRPr>
          </a:p>
        </p:txBody>
      </p:sp>
      <p:sp>
        <p:nvSpPr>
          <p:cNvPr id="51204" name="TextBox 3">
            <a:extLst>
              <a:ext uri="{FF2B5EF4-FFF2-40B4-BE49-F238E27FC236}">
                <a16:creationId xmlns="" xmlns:a16="http://schemas.microsoft.com/office/drawing/2014/main" id="{640686CB-3402-463B-9A17-6386103BB437}"/>
              </a:ext>
            </a:extLst>
          </p:cNvPr>
          <p:cNvSpPr txBox="1">
            <a:spLocks noChangeArrowheads="1"/>
          </p:cNvSpPr>
          <p:nvPr/>
        </p:nvSpPr>
        <p:spPr bwMode="auto">
          <a:xfrm>
            <a:off x="665020" y="2909600"/>
            <a:ext cx="11125200" cy="234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buFont typeface="Arial" panose="020B0604020202020204" pitchFamily="34" charset="0"/>
              <a:buChar char="•"/>
            </a:pPr>
            <a:r>
              <a:rPr lang="en-IN" altLang="en-US" sz="2000" dirty="0"/>
              <a:t>However, PSP </a:t>
            </a:r>
            <a:r>
              <a:rPr lang="en-IN" altLang="en-US" sz="2000" u="sng" dirty="0"/>
              <a:t>has not been widely adopted </a:t>
            </a:r>
            <a:r>
              <a:rPr lang="en-IN" altLang="en-US" sz="2000" dirty="0"/>
              <a:t>throughout the industry.</a:t>
            </a:r>
          </a:p>
          <a:p>
            <a:pPr algn="just">
              <a:lnSpc>
                <a:spcPct val="150000"/>
              </a:lnSpc>
              <a:buFont typeface="Arial" panose="020B0604020202020204" pitchFamily="34" charset="0"/>
              <a:buChar char="•"/>
            </a:pPr>
            <a:r>
              <a:rPr lang="en-IN" altLang="en-US" sz="2000" dirty="0"/>
              <a:t>PSP is intellectually challenging and demands a level of </a:t>
            </a:r>
            <a:r>
              <a:rPr lang="en-IN" altLang="en-US" sz="2000" u="sng" dirty="0"/>
              <a:t>commitment (</a:t>
            </a:r>
            <a:r>
              <a:rPr lang="en-IN" altLang="en-US" sz="2000" dirty="0"/>
              <a:t>by practitioners and managers) that is not always possible to obtain.</a:t>
            </a:r>
          </a:p>
          <a:p>
            <a:pPr algn="just">
              <a:lnSpc>
                <a:spcPct val="150000"/>
              </a:lnSpc>
              <a:buFont typeface="Arial" panose="020B0604020202020204" pitchFamily="34" charset="0"/>
              <a:buChar char="•"/>
            </a:pPr>
            <a:r>
              <a:rPr lang="en-IN" altLang="en-US" sz="2000" u="sng" dirty="0"/>
              <a:t>Training is relatively lengthy </a:t>
            </a:r>
            <a:r>
              <a:rPr lang="en-IN" altLang="en-US" sz="2000" dirty="0"/>
              <a:t>and training </a:t>
            </a:r>
            <a:r>
              <a:rPr lang="en-IN" altLang="en-US" sz="2000" u="sng" dirty="0"/>
              <a:t>costs are high</a:t>
            </a:r>
            <a:r>
              <a:rPr lang="en-IN" altLang="en-US" sz="2000" dirty="0"/>
              <a:t>.</a:t>
            </a:r>
          </a:p>
          <a:p>
            <a:pPr algn="just">
              <a:lnSpc>
                <a:spcPct val="150000"/>
              </a:lnSpc>
              <a:buFont typeface="Arial" panose="020B0604020202020204" pitchFamily="34" charset="0"/>
              <a:buChar char="•"/>
            </a:pPr>
            <a:r>
              <a:rPr lang="en-IN" altLang="en-US" sz="2000" dirty="0"/>
              <a:t>The required </a:t>
            </a:r>
            <a:r>
              <a:rPr lang="en-IN" altLang="en-US" sz="2000" u="sng" dirty="0"/>
              <a:t>level of measurement is culturally difficult</a:t>
            </a:r>
            <a:r>
              <a:rPr lang="en-IN" altLang="en-US" sz="2000" dirty="0"/>
              <a:t> for many software people.</a:t>
            </a:r>
          </a:p>
        </p:txBody>
      </p:sp>
      <p:sp>
        <p:nvSpPr>
          <p:cNvPr id="3" name="Slide Number Placeholder 2"/>
          <p:cNvSpPr>
            <a:spLocks noGrp="1"/>
          </p:cNvSpPr>
          <p:nvPr>
            <p:ph type="sldNum" sz="quarter" idx="11"/>
          </p:nvPr>
        </p:nvSpPr>
        <p:spPr/>
        <p:txBody>
          <a:bodyPr/>
          <a:lstStyle/>
          <a:p>
            <a:fld id="{13369D95-DC0D-41E8-A224-A94C84933FA0}" type="slidenum">
              <a:rPr lang="en-US" smtClean="0"/>
              <a:pPr/>
              <a:t>8</a:t>
            </a:fld>
            <a:endParaRPr lang="en-US"/>
          </a:p>
        </p:txBody>
      </p:sp>
    </p:spTree>
    <p:extLst>
      <p:ext uri="{BB962C8B-B14F-4D97-AF65-F5344CB8AC3E}">
        <p14:creationId xmlns:p14="http://schemas.microsoft.com/office/powerpoint/2010/main" val="166537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 xmlns:a16="http://schemas.microsoft.com/office/drawing/2014/main" id="{6933906C-98A4-428D-AF58-4820BDFAD47A}"/>
              </a:ext>
            </a:extLst>
          </p:cNvPr>
          <p:cNvSpPr>
            <a:spLocks noGrp="1" noChangeArrowheads="1"/>
          </p:cNvSpPr>
          <p:nvPr>
            <p:ph type="title"/>
          </p:nvPr>
        </p:nvSpPr>
        <p:spPr>
          <a:xfrm>
            <a:off x="554182" y="246929"/>
            <a:ext cx="8229600" cy="639762"/>
          </a:xfrm>
        </p:spPr>
        <p:txBody>
          <a:bodyPr>
            <a:normAutofit fontScale="90000"/>
          </a:bodyPr>
          <a:lstStyle/>
          <a:p>
            <a:pPr eaLnBrk="1" hangingPunct="1"/>
            <a:r>
              <a:rPr lang="en-US" altLang="ko-KR" dirty="0">
                <a:ea typeface="굴림" panose="020B0600000101010101" pitchFamily="34" charset="-127"/>
              </a:rPr>
              <a:t>Team Software Process (TSP)</a:t>
            </a:r>
          </a:p>
        </p:txBody>
      </p:sp>
      <p:sp>
        <p:nvSpPr>
          <p:cNvPr id="22531" name="Rectangle 3">
            <a:extLst>
              <a:ext uri="{FF2B5EF4-FFF2-40B4-BE49-F238E27FC236}">
                <a16:creationId xmlns="" xmlns:a16="http://schemas.microsoft.com/office/drawing/2014/main" id="{BA3D0B99-8669-416C-BA88-8C3647E1A92F}"/>
              </a:ext>
            </a:extLst>
          </p:cNvPr>
          <p:cNvSpPr>
            <a:spLocks noGrp="1" noChangeArrowheads="1"/>
          </p:cNvSpPr>
          <p:nvPr>
            <p:ph idx="1"/>
          </p:nvPr>
        </p:nvSpPr>
        <p:spPr>
          <a:xfrm>
            <a:off x="651163" y="2514601"/>
            <a:ext cx="10543309" cy="4525963"/>
          </a:xfrm>
        </p:spPr>
        <p:txBody>
          <a:bodyPr>
            <a:normAutofit/>
          </a:bodyPr>
          <a:lstStyle/>
          <a:p>
            <a:pPr algn="just">
              <a:spcBef>
                <a:spcPts val="600"/>
              </a:spcBef>
              <a:buFont typeface="Arial" charset="0"/>
              <a:buChar char="•"/>
              <a:defRPr/>
            </a:pPr>
            <a:r>
              <a:rPr lang="en-US" altLang="ko-KR" sz="2400" dirty="0">
                <a:solidFill>
                  <a:srgbClr val="000000"/>
                </a:solidFill>
                <a:latin typeface="Palatino" pitchFamily="-128" charset="0"/>
                <a:ea typeface="굴림" charset="-127"/>
              </a:rPr>
              <a:t>Build self-directed teams that plan and track their work, establish goals, and own their processes and plans. These can be pure software teams or integrated product teams (IPT) of three to about 20 engineers. </a:t>
            </a:r>
          </a:p>
          <a:p>
            <a:pPr algn="just" eaLnBrk="1" hangingPunct="1">
              <a:lnSpc>
                <a:spcPct val="90000"/>
              </a:lnSpc>
              <a:buFont typeface="Arial" charset="0"/>
              <a:buChar char="•"/>
              <a:defRPr/>
            </a:pPr>
            <a:r>
              <a:rPr lang="en-US" altLang="ko-KR" sz="2400" dirty="0">
                <a:solidFill>
                  <a:srgbClr val="000000"/>
                </a:solidFill>
                <a:latin typeface="Palatino" pitchFamily="-128" charset="0"/>
                <a:ea typeface="굴림" charset="-127"/>
              </a:rPr>
              <a:t>Show managers how to coach and motivate their teams and how to help them sustain peak performance. </a:t>
            </a:r>
          </a:p>
          <a:p>
            <a:pPr algn="just" eaLnBrk="1" hangingPunct="1">
              <a:lnSpc>
                <a:spcPct val="90000"/>
              </a:lnSpc>
              <a:buFont typeface="Arial" charset="0"/>
              <a:buChar char="•"/>
              <a:defRPr/>
            </a:pPr>
            <a:r>
              <a:rPr lang="en-US" altLang="ko-KR" sz="2400" dirty="0">
                <a:solidFill>
                  <a:srgbClr val="000000"/>
                </a:solidFill>
                <a:latin typeface="Palatino" pitchFamily="-128" charset="0"/>
                <a:ea typeface="굴림" charset="-127"/>
              </a:rPr>
              <a:t>Accelerate software process improvement by making CMM Level 5 behavior normal and expected. </a:t>
            </a:r>
          </a:p>
          <a:p>
            <a:pPr lvl="1" algn="just" eaLnBrk="1" hangingPunct="1">
              <a:lnSpc>
                <a:spcPct val="90000"/>
              </a:lnSpc>
              <a:buFont typeface="Arial" charset="0"/>
              <a:buChar char="–"/>
              <a:defRPr/>
            </a:pPr>
            <a:r>
              <a:rPr lang="en-US" altLang="ko-KR" sz="2000" dirty="0">
                <a:latin typeface="Times New Roman" pitchFamily="-128" charset="0"/>
                <a:ea typeface="굴림" charset="-127"/>
              </a:rPr>
              <a:t> The Capability Maturity Model (CMM), a measure of the effectiveness of a software process, is discussed in Chapter 30.</a:t>
            </a:r>
          </a:p>
          <a:p>
            <a:pPr algn="just" eaLnBrk="1" hangingPunct="1">
              <a:lnSpc>
                <a:spcPct val="90000"/>
              </a:lnSpc>
              <a:buFont typeface="Arial" charset="0"/>
              <a:buChar char="•"/>
              <a:defRPr/>
            </a:pPr>
            <a:r>
              <a:rPr lang="en-US" altLang="ko-KR" sz="2400" dirty="0">
                <a:solidFill>
                  <a:srgbClr val="000000"/>
                </a:solidFill>
                <a:latin typeface="Palatino" pitchFamily="-128" charset="0"/>
                <a:ea typeface="굴림" charset="-127"/>
              </a:rPr>
              <a:t>Provide improvement guidance to high-maturity organizations. </a:t>
            </a:r>
          </a:p>
          <a:p>
            <a:pPr algn="just">
              <a:spcBef>
                <a:spcPts val="300"/>
              </a:spcBef>
              <a:defRPr/>
            </a:pPr>
            <a:r>
              <a:rPr lang="en-US" altLang="ko-KR" sz="2400" dirty="0">
                <a:solidFill>
                  <a:srgbClr val="000000"/>
                </a:solidFill>
                <a:latin typeface="Palatino" pitchFamily="-128" charset="0"/>
                <a:ea typeface="굴림" charset="-127"/>
              </a:rPr>
              <a:t>Facilitate university teaching of industrial-grade team skills.</a:t>
            </a:r>
            <a:r>
              <a:rPr lang="en-US" altLang="zh-CN" sz="2400" b="1" dirty="0">
                <a:solidFill>
                  <a:srgbClr val="00B050"/>
                </a:solidFill>
                <a:ea typeface="宋体" panose="02010600030101010101" pitchFamily="2" charset="-122"/>
              </a:rPr>
              <a:t> </a:t>
            </a:r>
            <a:r>
              <a:rPr lang="en-US" altLang="zh-CN" sz="1800" b="1" dirty="0">
                <a:solidFill>
                  <a:srgbClr val="00B050"/>
                </a:solidFill>
                <a:ea typeface="宋体" panose="02010600030101010101" pitchFamily="2" charset="-122"/>
              </a:rPr>
              <a:t>End of </a:t>
            </a:r>
            <a:r>
              <a:rPr lang="en-US" altLang="zh-CN" sz="1800" b="1">
                <a:solidFill>
                  <a:srgbClr val="00B050"/>
                </a:solidFill>
                <a:ea typeface="宋体" panose="02010600030101010101" pitchFamily="2" charset="-122"/>
              </a:rPr>
              <a:t>Session -5</a:t>
            </a:r>
            <a:endParaRPr lang="en-US" altLang="ko-KR" sz="1800" dirty="0">
              <a:solidFill>
                <a:srgbClr val="000000"/>
              </a:solidFill>
              <a:latin typeface="Palatino" pitchFamily="-128" charset="0"/>
              <a:ea typeface="굴림" charset="-127"/>
            </a:endParaRPr>
          </a:p>
        </p:txBody>
      </p:sp>
      <p:sp>
        <p:nvSpPr>
          <p:cNvPr id="52228" name="슬라이드 번호 개체 틀 1">
            <a:extLst>
              <a:ext uri="{FF2B5EF4-FFF2-40B4-BE49-F238E27FC236}">
                <a16:creationId xmlns="" xmlns:a16="http://schemas.microsoft.com/office/drawing/2014/main" id="{45CDF6E5-39E6-43C0-8BA5-3DFF93EB9FB9}"/>
              </a:ext>
            </a:extLst>
          </p:cNvPr>
          <p:cNvSpPr>
            <a:spLocks noGrp="1"/>
          </p:cNvSpPr>
          <p:nvPr>
            <p:ph type="sldNum"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AA4E25-A612-453B-B930-3757F5685654}" type="slidenum">
              <a:rPr lang="en-US" altLang="ko-KR">
                <a:solidFill>
                  <a:srgbClr val="898989"/>
                </a:solidFill>
                <a:ea typeface="ＭＳ Ｐゴシック" panose="020B0600070205080204" pitchFamily="34" charset="-128"/>
              </a:rPr>
              <a:pPr/>
              <a:t>9</a:t>
            </a:fld>
            <a:endParaRPr lang="en-US" altLang="ko-KR">
              <a:solidFill>
                <a:srgbClr val="898989"/>
              </a:solidFill>
              <a:ea typeface="ＭＳ Ｐゴシック" panose="020B0600070205080204" pitchFamily="34" charset="-128"/>
            </a:endParaRPr>
          </a:p>
        </p:txBody>
      </p:sp>
      <p:sp>
        <p:nvSpPr>
          <p:cNvPr id="52229" name="TextBox 2">
            <a:extLst>
              <a:ext uri="{FF2B5EF4-FFF2-40B4-BE49-F238E27FC236}">
                <a16:creationId xmlns="" xmlns:a16="http://schemas.microsoft.com/office/drawing/2014/main" id="{B08DE084-E4B0-4F3C-99AF-7C96F6271B6D}"/>
              </a:ext>
            </a:extLst>
          </p:cNvPr>
          <p:cNvSpPr txBox="1">
            <a:spLocks noChangeArrowheads="1"/>
          </p:cNvSpPr>
          <p:nvPr/>
        </p:nvSpPr>
        <p:spPr bwMode="auto">
          <a:xfrm>
            <a:off x="526473" y="1066800"/>
            <a:ext cx="1026621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IN" altLang="en-US" sz="2400" dirty="0">
                <a:latin typeface="Palatino" pitchFamily="-128" charset="0"/>
              </a:rPr>
              <a:t>The goal of TSP is to build a “</a:t>
            </a:r>
            <a:r>
              <a:rPr lang="en-IN" altLang="en-US" sz="2400" u="sng" dirty="0">
                <a:latin typeface="Palatino" pitchFamily="-128" charset="0"/>
              </a:rPr>
              <a:t>self-directed</a:t>
            </a:r>
            <a:r>
              <a:rPr lang="en-IN" altLang="en-US" sz="2400" dirty="0">
                <a:latin typeface="Palatino" pitchFamily="-128" charset="0"/>
              </a:rPr>
              <a:t>” project team that organizes itself to </a:t>
            </a:r>
            <a:r>
              <a:rPr lang="en-IN" altLang="en-US" sz="2400" u="sng" dirty="0">
                <a:latin typeface="Palatino" pitchFamily="-128" charset="0"/>
              </a:rPr>
              <a:t>produce  high quality software</a:t>
            </a:r>
            <a:r>
              <a:rPr lang="en-IN" altLang="en-US" sz="2400" dirty="0">
                <a:latin typeface="Palatino" pitchFamily="-128" charset="0"/>
              </a:rPr>
              <a:t>.</a:t>
            </a:r>
            <a:r>
              <a:rPr lang="en-IN" altLang="en-US" sz="2400" b="1" dirty="0">
                <a:latin typeface="Palatino" pitchFamily="-128" charset="0"/>
              </a:rPr>
              <a:t> Humphrey </a:t>
            </a:r>
            <a:r>
              <a:rPr lang="en-IN" altLang="en-US" sz="2400" dirty="0">
                <a:latin typeface="Palatino" pitchFamily="-128" charset="0"/>
              </a:rPr>
              <a:t>defines the following objectives for TSP.</a:t>
            </a:r>
          </a:p>
        </p:txBody>
      </p:sp>
    </p:spTree>
    <p:extLst>
      <p:ext uri="{BB962C8B-B14F-4D97-AF65-F5344CB8AC3E}">
        <p14:creationId xmlns:p14="http://schemas.microsoft.com/office/powerpoint/2010/main" val="229242405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63</TotalTime>
  <Words>1016</Words>
  <Application>Microsoft Office PowerPoint</Application>
  <PresentationFormat>Custom</PresentationFormat>
  <Paragraphs>107</Paragraphs>
  <Slides>14</Slides>
  <Notes>2</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Theme1</vt:lpstr>
      <vt:lpstr>Theme1</vt:lpstr>
      <vt:lpstr>PowerPoint Presentation</vt:lpstr>
      <vt:lpstr>PowerPoint Presentation</vt:lpstr>
      <vt:lpstr>PowerPoint Presentation</vt:lpstr>
      <vt:lpstr>PowerPoint Presentation</vt:lpstr>
      <vt:lpstr>PowerPoint Presentation</vt:lpstr>
      <vt:lpstr>Personal Software Process (PSP) defines 5 framework activities</vt:lpstr>
      <vt:lpstr>Personal Software Process (PSP)</vt:lpstr>
      <vt:lpstr>PowerPoint Presentation</vt:lpstr>
      <vt:lpstr>Team Software Process (TSP)</vt:lpstr>
      <vt:lpstr>Product and Process </vt:lpstr>
      <vt:lpstr>Difference between Product and Process:-</vt:lpstr>
      <vt:lpstr>Questions:</vt:lpstr>
      <vt:lpstr>Answer</vt:lpstr>
      <vt:lpstr>Answer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L Phaneendra</dc:creator>
  <cp:lastModifiedBy>sujatha</cp:lastModifiedBy>
  <cp:revision>39</cp:revision>
  <dcterms:created xsi:type="dcterms:W3CDTF">2018-08-18T10:03:27Z</dcterms:created>
  <dcterms:modified xsi:type="dcterms:W3CDTF">2022-06-11T05:39:40Z</dcterms:modified>
</cp:coreProperties>
</file>