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3" r:id="rId3"/>
    <p:sldId id="276" r:id="rId4"/>
    <p:sldId id="274" r:id="rId5"/>
    <p:sldId id="277" r:id="rId6"/>
    <p:sldId id="278" r:id="rId7"/>
    <p:sldId id="279" r:id="rId8"/>
    <p:sldId id="280" r:id="rId9"/>
    <p:sldId id="281" r:id="rId10"/>
    <p:sldId id="292" r:id="rId11"/>
    <p:sldId id="293" r:id="rId12"/>
    <p:sldId id="294" r:id="rId13"/>
    <p:sldId id="295" r:id="rId14"/>
    <p:sldId id="296" r:id="rId15"/>
    <p:sldId id="297" r:id="rId16"/>
    <p:sldId id="298" r:id="rId17"/>
    <p:sldId id="257" r:id="rId18"/>
    <p:sldId id="258" r:id="rId19"/>
    <p:sldId id="262" r:id="rId20"/>
    <p:sldId id="263" r:id="rId21"/>
    <p:sldId id="264" r:id="rId22"/>
    <p:sldId id="265" r:id="rId23"/>
    <p:sldId id="299" r:id="rId24"/>
    <p:sldId id="300" r:id="rId25"/>
    <p:sldId id="26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03" autoAdjust="0"/>
    <p:restoredTop sz="94660"/>
  </p:normalViewPr>
  <p:slideViewPr>
    <p:cSldViewPr>
      <p:cViewPr varScale="1">
        <p:scale>
          <a:sx n="67" d="100"/>
          <a:sy n="67" d="100"/>
        </p:scale>
        <p:origin x="96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E90E2F-4766-4F60-B8CF-9A57509B6590}" type="datetimeFigureOut">
              <a:rPr lang="en-US" smtClean="0"/>
              <a:t>7/12/2022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372987-1502-4AAB-B0F3-C6D05100419A}" type="slidenum">
              <a:rPr lang="en-US" smtClean="0"/>
              <a:t>‹#›</a:t>
            </a:fld>
            <a:endParaRPr lang="en-US"/>
          </a:p>
        </p:txBody>
      </p:sp>
    </p:spTree>
    <p:extLst>
      <p:ext uri="{BB962C8B-B14F-4D97-AF65-F5344CB8AC3E}">
        <p14:creationId xmlns:p14="http://schemas.microsoft.com/office/powerpoint/2010/main" val="3333822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E2F058-A5BE-4C62-BAB9-0FFC18F901E7}" type="datetime1">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390489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EC744B-DBAE-413F-B37A-C6611C696907}" type="datetime1">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302997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FEE33-1575-40C4-A9AE-3E9F125E5311}" type="datetime1">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123843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C13147-817C-410B-96E6-9031CA5753BA}" type="datetime1">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371272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EF3985-B1BB-4EDA-AD88-969FA8B4059E}" type="datetime1">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55805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995B54-84EC-4D54-A6EE-3C82E6D5E7B9}" type="datetime1">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138428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25D715-410F-4CDE-B7CD-5D913FDDF7CE}" type="datetime1">
              <a:rPr lang="en-US" smtClean="0"/>
              <a:t>7/12/2022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305783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0095ED-FAEE-4788-A896-AE10ACB9EAC3}" type="datetime1">
              <a:rPr lang="en-US" smtClean="0"/>
              <a:t>7/12/2022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362768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50EC5-3E75-4058-A555-07FE668534BD}" type="datetime1">
              <a:rPr lang="en-US" smtClean="0"/>
              <a:t>7/12/2022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270632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2B88E3-8551-4F69-823B-80BB8CCB9929}" type="datetime1">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400944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D0684-BED5-4CA3-8CE9-377C663C410C}" type="datetime1">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71563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B5DA7-246B-4C0F-9A19-A4C21726C39A}" type="datetime1">
              <a:rPr lang="en-US" smtClean="0"/>
              <a:t>7/12/2022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FC8D2-415A-4163-A246-0E87DA5221ED}" type="slidenum">
              <a:rPr lang="en-US" smtClean="0"/>
              <a:t>‹#›</a:t>
            </a:fld>
            <a:endParaRPr lang="en-US"/>
          </a:p>
        </p:txBody>
      </p:sp>
    </p:spTree>
    <p:extLst>
      <p:ext uri="{BB962C8B-B14F-4D97-AF65-F5344CB8AC3E}">
        <p14:creationId xmlns:p14="http://schemas.microsoft.com/office/powerpoint/2010/main" val="3201464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9625" y="2209800"/>
            <a:ext cx="7772400" cy="1470025"/>
          </a:xfrm>
        </p:spPr>
        <p:txBody>
          <a:bodyPr>
            <a:normAutofit fontScale="90000"/>
          </a:bodyPr>
          <a:lstStyle/>
          <a:p>
            <a:r>
              <a:rPr lang="en-US" dirty="0" smtClean="0"/>
              <a:t>Session -7 </a:t>
            </a:r>
            <a:br>
              <a:rPr lang="en-US" dirty="0" smtClean="0"/>
            </a:br>
            <a:r>
              <a:rPr lang="en-US" dirty="0" smtClean="0"/>
              <a:t/>
            </a:r>
            <a:br>
              <a:rPr lang="en-US" dirty="0" smtClean="0"/>
            </a:br>
            <a:r>
              <a:rPr lang="en-US" dirty="0" smtClean="0"/>
              <a:t>Software Re-engineering</a:t>
            </a:r>
            <a:endParaRPr lang="en-US" dirty="0"/>
          </a:p>
        </p:txBody>
      </p:sp>
      <p:sp>
        <p:nvSpPr>
          <p:cNvPr id="4" name="Slide Number Placeholder 3"/>
          <p:cNvSpPr>
            <a:spLocks noGrp="1"/>
          </p:cNvSpPr>
          <p:nvPr>
            <p:ph type="sldNum" sz="quarter" idx="12"/>
          </p:nvPr>
        </p:nvSpPr>
        <p:spPr/>
        <p:txBody>
          <a:bodyPr/>
          <a:lstStyle/>
          <a:p>
            <a:fld id="{AC1FC8D2-415A-4163-A246-0E87DA5221ED}" type="slidenum">
              <a:rPr lang="en-US" smtClean="0"/>
              <a:t>1</a:t>
            </a:fld>
            <a:endParaRPr lang="en-US"/>
          </a:p>
        </p:txBody>
      </p:sp>
    </p:spTree>
    <p:extLst>
      <p:ext uri="{BB962C8B-B14F-4D97-AF65-F5344CB8AC3E}">
        <p14:creationId xmlns:p14="http://schemas.microsoft.com/office/powerpoint/2010/main" val="264829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Software Re-Engineering Activities:</a:t>
            </a:r>
            <a:r>
              <a:rPr lang="en-IN" dirty="0"/>
              <a:t> </a:t>
            </a:r>
          </a:p>
        </p:txBody>
      </p:sp>
      <p:sp>
        <p:nvSpPr>
          <p:cNvPr id="4" name="Slide Number Placeholder 3"/>
          <p:cNvSpPr>
            <a:spLocks noGrp="1"/>
          </p:cNvSpPr>
          <p:nvPr>
            <p:ph type="sldNum" sz="quarter" idx="12"/>
          </p:nvPr>
        </p:nvSpPr>
        <p:spPr/>
        <p:txBody>
          <a:bodyPr/>
          <a:lstStyle/>
          <a:p>
            <a:fld id="{AC1FC8D2-415A-4163-A246-0E87DA5221ED}" type="slidenum">
              <a:rPr lang="en-US" smtClean="0"/>
              <a:t>10</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600201"/>
            <a:ext cx="6705600" cy="4495800"/>
          </a:xfrm>
        </p:spPr>
      </p:pic>
    </p:spTree>
    <p:extLst>
      <p:ext uri="{BB962C8B-B14F-4D97-AF65-F5344CB8AC3E}">
        <p14:creationId xmlns:p14="http://schemas.microsoft.com/office/powerpoint/2010/main" val="3732012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Software Re-Engineering Activities:</a:t>
            </a:r>
            <a:r>
              <a:rPr lang="en-IN" dirty="0"/>
              <a:t> </a:t>
            </a:r>
            <a:r>
              <a:rPr lang="en-IN" dirty="0" smtClean="0"/>
              <a:t>(</a:t>
            </a:r>
            <a:r>
              <a:rPr lang="en-IN" dirty="0" err="1" smtClean="0"/>
              <a:t>Cont</a:t>
            </a:r>
            <a:r>
              <a:rPr lang="en-IN" dirty="0" smtClean="0"/>
              <a:t>…)</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Inventory </a:t>
            </a:r>
            <a:r>
              <a:rPr lang="en-US" b="1" dirty="0"/>
              <a:t>Analysis:</a:t>
            </a:r>
            <a:r>
              <a:rPr lang="en-US" dirty="0"/>
              <a:t> </a:t>
            </a:r>
            <a:endParaRPr lang="en-US" dirty="0" smtClean="0"/>
          </a:p>
          <a:p>
            <a:pPr>
              <a:buFont typeface="Wingdings" panose="05000000000000000000" pitchFamily="2" charset="2"/>
              <a:buChar char="ü"/>
            </a:pPr>
            <a:r>
              <a:rPr lang="en-US" dirty="0" smtClean="0"/>
              <a:t>Every </a:t>
            </a:r>
            <a:r>
              <a:rPr lang="en-US" dirty="0"/>
              <a:t>software </a:t>
            </a:r>
            <a:r>
              <a:rPr lang="en-US" dirty="0" err="1"/>
              <a:t>organisation</a:t>
            </a:r>
            <a:r>
              <a:rPr lang="en-US" dirty="0"/>
              <a:t> should have an inventory of all the applications. </a:t>
            </a:r>
            <a:br>
              <a:rPr lang="en-US" dirty="0"/>
            </a:br>
            <a:r>
              <a:rPr lang="en-US" dirty="0"/>
              <a:t> </a:t>
            </a:r>
          </a:p>
          <a:p>
            <a:pPr>
              <a:buFont typeface="Wingdings" panose="05000000000000000000" pitchFamily="2" charset="2"/>
              <a:buChar char="ü"/>
            </a:pPr>
            <a:r>
              <a:rPr lang="en-US" dirty="0"/>
              <a:t>Inventory can be nothing more than a spreadsheet model containing information that provides a detailed description of every active application.</a:t>
            </a:r>
          </a:p>
          <a:p>
            <a:pPr>
              <a:buFont typeface="Wingdings" panose="05000000000000000000" pitchFamily="2" charset="2"/>
              <a:buChar char="ü"/>
            </a:pPr>
            <a:r>
              <a:rPr lang="en-US" dirty="0"/>
              <a:t>By sorting this information according to business criticality, longevity, current maintainability and other local important criteria, candidates for re-engineering appear.</a:t>
            </a:r>
          </a:p>
          <a:p>
            <a:pPr>
              <a:buFont typeface="Wingdings" panose="05000000000000000000" pitchFamily="2" charset="2"/>
              <a:buChar char="ü"/>
            </a:pPr>
            <a:r>
              <a:rPr lang="en-US" dirty="0"/>
              <a:t>The resource can then be allocated to a candidate application for re-engineering work.</a:t>
            </a:r>
          </a:p>
          <a:p>
            <a:pPr>
              <a:buFont typeface="Wingdings" panose="05000000000000000000" pitchFamily="2" charset="2"/>
              <a:buChar char="ü"/>
            </a:pPr>
            <a:endParaRPr lang="en-IN" dirty="0"/>
          </a:p>
        </p:txBody>
      </p:sp>
      <p:sp>
        <p:nvSpPr>
          <p:cNvPr id="4" name="Slide Number Placeholder 3"/>
          <p:cNvSpPr>
            <a:spLocks noGrp="1"/>
          </p:cNvSpPr>
          <p:nvPr>
            <p:ph type="sldNum" sz="quarter" idx="12"/>
          </p:nvPr>
        </p:nvSpPr>
        <p:spPr/>
        <p:txBody>
          <a:bodyPr/>
          <a:lstStyle/>
          <a:p>
            <a:fld id="{AC1FC8D2-415A-4163-A246-0E87DA5221ED}" type="slidenum">
              <a:rPr lang="en-US" smtClean="0"/>
              <a:t>11</a:t>
            </a:fld>
            <a:endParaRPr lang="en-US"/>
          </a:p>
        </p:txBody>
      </p:sp>
    </p:spTree>
    <p:extLst>
      <p:ext uri="{BB962C8B-B14F-4D97-AF65-F5344CB8AC3E}">
        <p14:creationId xmlns:p14="http://schemas.microsoft.com/office/powerpoint/2010/main" val="2421704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Software Re-Engineering Activities:</a:t>
            </a:r>
            <a:r>
              <a:rPr lang="en-IN" dirty="0"/>
              <a:t> (</a:t>
            </a:r>
            <a:r>
              <a:rPr lang="en-IN" dirty="0" err="1"/>
              <a:t>Cont</a:t>
            </a:r>
            <a:r>
              <a:rPr lang="en-IN" dirty="0"/>
              <a:t>…)</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2. Document reconstructing:</a:t>
            </a:r>
            <a:r>
              <a:rPr lang="en-US" dirty="0"/>
              <a:t> </a:t>
            </a:r>
            <a:endParaRPr lang="en-US" dirty="0" smtClean="0"/>
          </a:p>
          <a:p>
            <a:pPr marL="0" indent="0">
              <a:buNone/>
            </a:pPr>
            <a:r>
              <a:rPr lang="en-US" dirty="0"/>
              <a:t/>
            </a:r>
            <a:br>
              <a:rPr lang="en-US" dirty="0"/>
            </a:br>
            <a:r>
              <a:rPr lang="en-US" dirty="0"/>
              <a:t>Documentation of a system either explains how it operates or how to use it. </a:t>
            </a:r>
            <a:br>
              <a:rPr lang="en-US" dirty="0"/>
            </a:br>
            <a:r>
              <a:rPr lang="en-US" dirty="0"/>
              <a:t> </a:t>
            </a:r>
          </a:p>
          <a:p>
            <a:pPr>
              <a:buFont typeface="Wingdings" panose="05000000000000000000" pitchFamily="2" charset="2"/>
              <a:buChar char="ü"/>
            </a:pPr>
            <a:r>
              <a:rPr lang="en-US" dirty="0"/>
              <a:t>Documentation must be updated.</a:t>
            </a:r>
          </a:p>
          <a:p>
            <a:pPr>
              <a:buFont typeface="Wingdings" panose="05000000000000000000" pitchFamily="2" charset="2"/>
              <a:buChar char="ü"/>
            </a:pPr>
            <a:r>
              <a:rPr lang="en-US" dirty="0"/>
              <a:t>It may not be necessary to fully document an application.</a:t>
            </a:r>
          </a:p>
          <a:p>
            <a:pPr>
              <a:buFont typeface="Wingdings" panose="05000000000000000000" pitchFamily="2" charset="2"/>
              <a:buChar char="ü"/>
            </a:pPr>
            <a:r>
              <a:rPr lang="en-US" dirty="0"/>
              <a:t>The system is business-critical and must be fully re-documented.</a:t>
            </a:r>
          </a:p>
          <a:p>
            <a:endParaRPr lang="en-IN" dirty="0"/>
          </a:p>
        </p:txBody>
      </p:sp>
      <p:sp>
        <p:nvSpPr>
          <p:cNvPr id="4" name="Slide Number Placeholder 3"/>
          <p:cNvSpPr>
            <a:spLocks noGrp="1"/>
          </p:cNvSpPr>
          <p:nvPr>
            <p:ph type="sldNum" sz="quarter" idx="12"/>
          </p:nvPr>
        </p:nvSpPr>
        <p:spPr/>
        <p:txBody>
          <a:bodyPr/>
          <a:lstStyle/>
          <a:p>
            <a:fld id="{AC1FC8D2-415A-4163-A246-0E87DA5221ED}" type="slidenum">
              <a:rPr lang="en-US" smtClean="0"/>
              <a:t>12</a:t>
            </a:fld>
            <a:endParaRPr lang="en-US"/>
          </a:p>
        </p:txBody>
      </p:sp>
    </p:spTree>
    <p:extLst>
      <p:ext uri="{BB962C8B-B14F-4D97-AF65-F5344CB8AC3E}">
        <p14:creationId xmlns:p14="http://schemas.microsoft.com/office/powerpoint/2010/main" val="1369278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Software Re-Engineering Activities:</a:t>
            </a:r>
            <a:r>
              <a:rPr lang="en-IN" dirty="0"/>
              <a:t> (</a:t>
            </a:r>
            <a:r>
              <a:rPr lang="en-IN" dirty="0" err="1"/>
              <a:t>Cont</a:t>
            </a:r>
            <a:r>
              <a:rPr lang="en-IN" dirty="0"/>
              <a:t>…)</a:t>
            </a:r>
          </a:p>
        </p:txBody>
      </p:sp>
      <p:sp>
        <p:nvSpPr>
          <p:cNvPr id="4" name="Slide Number Placeholder 3"/>
          <p:cNvSpPr>
            <a:spLocks noGrp="1"/>
          </p:cNvSpPr>
          <p:nvPr>
            <p:ph type="sldNum" sz="quarter" idx="12"/>
          </p:nvPr>
        </p:nvSpPr>
        <p:spPr/>
        <p:txBody>
          <a:bodyPr/>
          <a:lstStyle/>
          <a:p>
            <a:fld id="{AC1FC8D2-415A-4163-A246-0E87DA5221ED}" type="slidenum">
              <a:rPr lang="en-US" smtClean="0"/>
              <a:t>13</a:t>
            </a:fld>
            <a:endParaRPr lang="en-US"/>
          </a:p>
        </p:txBody>
      </p:sp>
      <p:sp>
        <p:nvSpPr>
          <p:cNvPr id="6" name="Content Placeholder 5"/>
          <p:cNvSpPr>
            <a:spLocks noGrp="1"/>
          </p:cNvSpPr>
          <p:nvPr>
            <p:ph idx="1"/>
          </p:nvPr>
        </p:nvSpPr>
        <p:spPr/>
        <p:txBody>
          <a:bodyPr/>
          <a:lstStyle/>
          <a:p>
            <a:pPr marL="0" indent="0">
              <a:buNone/>
            </a:pPr>
            <a:r>
              <a:rPr lang="en-US" b="1" dirty="0"/>
              <a:t>3. Reverse Engineering:</a:t>
            </a:r>
            <a:r>
              <a:rPr lang="en-US" dirty="0"/>
              <a:t> </a:t>
            </a:r>
            <a:br>
              <a:rPr lang="en-US" dirty="0"/>
            </a:br>
            <a:endParaRPr lang="en-US" dirty="0" smtClean="0"/>
          </a:p>
          <a:p>
            <a:pPr marL="0" indent="0">
              <a:buNone/>
            </a:pPr>
            <a:r>
              <a:rPr lang="en-US" dirty="0" smtClean="0"/>
              <a:t>Reverse </a:t>
            </a:r>
            <a:r>
              <a:rPr lang="en-US" dirty="0"/>
              <a:t>engineering is a process of design recovery. Reverse engineering tools extract data, architectural and procedural design information from an existing program. </a:t>
            </a:r>
            <a:endParaRPr lang="en-IN" dirty="0"/>
          </a:p>
        </p:txBody>
      </p:sp>
    </p:spTree>
    <p:extLst>
      <p:ext uri="{BB962C8B-B14F-4D97-AF65-F5344CB8AC3E}">
        <p14:creationId xmlns:p14="http://schemas.microsoft.com/office/powerpoint/2010/main" val="3174752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Software Re-Engineering Activities:</a:t>
            </a:r>
            <a:r>
              <a:rPr lang="en-IN" dirty="0"/>
              <a:t> (</a:t>
            </a:r>
            <a:r>
              <a:rPr lang="en-IN" dirty="0" err="1"/>
              <a:t>Cont</a:t>
            </a:r>
            <a:r>
              <a:rPr lang="en-IN" dirty="0"/>
              <a:t>…)</a:t>
            </a:r>
          </a:p>
        </p:txBody>
      </p:sp>
      <p:sp>
        <p:nvSpPr>
          <p:cNvPr id="3" name="Content Placeholder 2"/>
          <p:cNvSpPr>
            <a:spLocks noGrp="1"/>
          </p:cNvSpPr>
          <p:nvPr>
            <p:ph idx="1"/>
          </p:nvPr>
        </p:nvSpPr>
        <p:spPr/>
        <p:txBody>
          <a:bodyPr>
            <a:normAutofit fontScale="92500"/>
          </a:bodyPr>
          <a:lstStyle/>
          <a:p>
            <a:pPr marL="0" indent="0">
              <a:buNone/>
            </a:pPr>
            <a:r>
              <a:rPr lang="en-US" b="1" dirty="0"/>
              <a:t>4. Code Reconstructing:</a:t>
            </a:r>
            <a:r>
              <a:rPr lang="en-US" dirty="0"/>
              <a:t> </a:t>
            </a:r>
            <a:br>
              <a:rPr lang="en-US" dirty="0"/>
            </a:br>
            <a:r>
              <a:rPr lang="en-US" dirty="0"/>
              <a:t> </a:t>
            </a:r>
          </a:p>
          <a:p>
            <a:r>
              <a:rPr lang="en-US" dirty="0"/>
              <a:t>To accomplish code reconstructing, the source code is </a:t>
            </a:r>
            <a:r>
              <a:rPr lang="en-US" dirty="0" err="1"/>
              <a:t>analysed</a:t>
            </a:r>
            <a:r>
              <a:rPr lang="en-US" dirty="0"/>
              <a:t> using a reconstructing tool. Violations of structured programming construct are noted and code is then reconstructed.</a:t>
            </a:r>
          </a:p>
          <a:p>
            <a:r>
              <a:rPr lang="en-US" dirty="0"/>
              <a:t>The resultant restructured code is reviewed and tested to ensure that no anomalies have been introduced.</a:t>
            </a:r>
          </a:p>
          <a:p>
            <a:endParaRPr lang="en-IN" dirty="0"/>
          </a:p>
        </p:txBody>
      </p:sp>
      <p:sp>
        <p:nvSpPr>
          <p:cNvPr id="4" name="Slide Number Placeholder 3"/>
          <p:cNvSpPr>
            <a:spLocks noGrp="1"/>
          </p:cNvSpPr>
          <p:nvPr>
            <p:ph type="sldNum" sz="quarter" idx="12"/>
          </p:nvPr>
        </p:nvSpPr>
        <p:spPr/>
        <p:txBody>
          <a:bodyPr/>
          <a:lstStyle/>
          <a:p>
            <a:fld id="{AC1FC8D2-415A-4163-A246-0E87DA5221ED}" type="slidenum">
              <a:rPr lang="en-US" smtClean="0"/>
              <a:t>14</a:t>
            </a:fld>
            <a:endParaRPr lang="en-US"/>
          </a:p>
        </p:txBody>
      </p:sp>
    </p:spTree>
    <p:extLst>
      <p:ext uri="{BB962C8B-B14F-4D97-AF65-F5344CB8AC3E}">
        <p14:creationId xmlns:p14="http://schemas.microsoft.com/office/powerpoint/2010/main" val="1257730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Software Re-Engineering Activities:</a:t>
            </a:r>
            <a:r>
              <a:rPr lang="en-IN" dirty="0"/>
              <a:t> (</a:t>
            </a:r>
            <a:r>
              <a:rPr lang="en-IN" dirty="0" err="1"/>
              <a:t>Cont</a:t>
            </a:r>
            <a:r>
              <a:rPr lang="en-IN" dirty="0"/>
              <a:t>…)</a:t>
            </a:r>
          </a:p>
        </p:txBody>
      </p:sp>
      <p:sp>
        <p:nvSpPr>
          <p:cNvPr id="3" name="Content Placeholder 2"/>
          <p:cNvSpPr>
            <a:spLocks noGrp="1"/>
          </p:cNvSpPr>
          <p:nvPr>
            <p:ph idx="1"/>
          </p:nvPr>
        </p:nvSpPr>
        <p:spPr/>
        <p:txBody>
          <a:bodyPr>
            <a:normAutofit lnSpcReduction="10000"/>
          </a:bodyPr>
          <a:lstStyle/>
          <a:p>
            <a:pPr marL="0" indent="0">
              <a:buNone/>
            </a:pPr>
            <a:r>
              <a:rPr lang="en-US" b="1" dirty="0"/>
              <a:t>5. Data Restructuring:</a:t>
            </a:r>
            <a:r>
              <a:rPr lang="en-US" dirty="0"/>
              <a:t> </a:t>
            </a:r>
            <a:br>
              <a:rPr lang="en-US" dirty="0"/>
            </a:br>
            <a:r>
              <a:rPr lang="en-US" dirty="0"/>
              <a:t> </a:t>
            </a:r>
          </a:p>
          <a:p>
            <a:r>
              <a:rPr lang="en-US" dirty="0"/>
              <a:t>Data restructuring begins with a reverse engineering activity.</a:t>
            </a:r>
          </a:p>
          <a:p>
            <a:r>
              <a:rPr lang="en-US" dirty="0"/>
              <a:t>Current data architecture is dissected, and the necessary data models are defined.</a:t>
            </a:r>
          </a:p>
          <a:p>
            <a:r>
              <a:rPr lang="en-US" dirty="0"/>
              <a:t>Data objects and attributes are identified, and existing data structure are reviewed for quality.</a:t>
            </a:r>
          </a:p>
          <a:p>
            <a:endParaRPr lang="en-IN" dirty="0"/>
          </a:p>
        </p:txBody>
      </p:sp>
      <p:sp>
        <p:nvSpPr>
          <p:cNvPr id="4" name="Slide Number Placeholder 3"/>
          <p:cNvSpPr>
            <a:spLocks noGrp="1"/>
          </p:cNvSpPr>
          <p:nvPr>
            <p:ph type="sldNum" sz="quarter" idx="12"/>
          </p:nvPr>
        </p:nvSpPr>
        <p:spPr/>
        <p:txBody>
          <a:bodyPr/>
          <a:lstStyle/>
          <a:p>
            <a:fld id="{AC1FC8D2-415A-4163-A246-0E87DA5221ED}" type="slidenum">
              <a:rPr lang="en-US" smtClean="0"/>
              <a:t>15</a:t>
            </a:fld>
            <a:endParaRPr lang="en-US"/>
          </a:p>
        </p:txBody>
      </p:sp>
    </p:spTree>
    <p:extLst>
      <p:ext uri="{BB962C8B-B14F-4D97-AF65-F5344CB8AC3E}">
        <p14:creationId xmlns:p14="http://schemas.microsoft.com/office/powerpoint/2010/main" val="4042181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Software Re-Engineering Activities:</a:t>
            </a:r>
            <a:r>
              <a:rPr lang="en-IN" dirty="0"/>
              <a:t> (</a:t>
            </a:r>
            <a:r>
              <a:rPr lang="en-IN" dirty="0" err="1"/>
              <a:t>Cont</a:t>
            </a:r>
            <a:r>
              <a:rPr lang="en-IN" dirty="0"/>
              <a:t>…)</a:t>
            </a:r>
          </a:p>
        </p:txBody>
      </p:sp>
      <p:sp>
        <p:nvSpPr>
          <p:cNvPr id="3" name="Content Placeholder 2"/>
          <p:cNvSpPr>
            <a:spLocks noGrp="1"/>
          </p:cNvSpPr>
          <p:nvPr>
            <p:ph idx="1"/>
          </p:nvPr>
        </p:nvSpPr>
        <p:spPr/>
        <p:txBody>
          <a:bodyPr/>
          <a:lstStyle/>
          <a:p>
            <a:pPr marL="0" indent="0">
              <a:buNone/>
            </a:pPr>
            <a:r>
              <a:rPr lang="en-US" b="1" dirty="0"/>
              <a:t>6. Forward Engineering:</a:t>
            </a:r>
            <a:r>
              <a:rPr lang="en-US" dirty="0"/>
              <a:t> </a:t>
            </a:r>
            <a:br>
              <a:rPr lang="en-US" dirty="0"/>
            </a:br>
            <a:endParaRPr lang="en-US" dirty="0" smtClean="0"/>
          </a:p>
          <a:p>
            <a:pPr marL="0" indent="0">
              <a:buNone/>
            </a:pPr>
            <a:r>
              <a:rPr lang="en-US" dirty="0" smtClean="0"/>
              <a:t>Forward </a:t>
            </a:r>
            <a:r>
              <a:rPr lang="en-US" dirty="0"/>
              <a:t>Engineering also called as renovation or reclamation not only for recovers design information from existing software but uses this information to alter or reconstitute the existing system in an effort to improve its overall quality.</a:t>
            </a:r>
            <a:endParaRPr lang="en-IN" dirty="0"/>
          </a:p>
        </p:txBody>
      </p:sp>
      <p:sp>
        <p:nvSpPr>
          <p:cNvPr id="4" name="Slide Number Placeholder 3"/>
          <p:cNvSpPr>
            <a:spLocks noGrp="1"/>
          </p:cNvSpPr>
          <p:nvPr>
            <p:ph type="sldNum" sz="quarter" idx="12"/>
          </p:nvPr>
        </p:nvSpPr>
        <p:spPr/>
        <p:txBody>
          <a:bodyPr/>
          <a:lstStyle/>
          <a:p>
            <a:fld id="{AC1FC8D2-415A-4163-A246-0E87DA5221ED}" type="slidenum">
              <a:rPr lang="en-US" smtClean="0"/>
              <a:t>16</a:t>
            </a:fld>
            <a:endParaRPr lang="en-US"/>
          </a:p>
        </p:txBody>
      </p:sp>
    </p:spTree>
    <p:extLst>
      <p:ext uri="{BB962C8B-B14F-4D97-AF65-F5344CB8AC3E}">
        <p14:creationId xmlns:p14="http://schemas.microsoft.com/office/powerpoint/2010/main" val="3924102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2725"/>
            <a:ext cx="8229600" cy="1143000"/>
          </a:xfrm>
        </p:spPr>
        <p:txBody>
          <a:bodyPr>
            <a:normAutofit/>
          </a:bodyPr>
          <a:lstStyle/>
          <a:p>
            <a:pPr algn="l"/>
            <a:r>
              <a:rPr lang="en-US" dirty="0"/>
              <a:t>Software </a:t>
            </a:r>
            <a:r>
              <a:rPr lang="en-US" dirty="0" smtClean="0"/>
              <a:t>Re-engineering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348581"/>
            <a:ext cx="8229600" cy="4525963"/>
          </a:xfrm>
        </p:spPr>
        <p:txBody>
          <a:bodyPr/>
          <a:lstStyle/>
          <a:p>
            <a:r>
              <a:rPr lang="en-US" dirty="0"/>
              <a:t>Other than this, sometimes programmers notice that few parts of software need more maintenance than others and they also need re-engineering.</a:t>
            </a:r>
          </a:p>
          <a:p>
            <a:pPr marL="0" indent="0">
              <a:buNone/>
            </a:pPr>
            <a:r>
              <a:rPr lang="en-US" dirty="0" smtClean="0"/>
              <a:t/>
            </a:r>
            <a:br>
              <a:rPr lang="en-US" dirty="0" smtClean="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047999"/>
            <a:ext cx="3200400" cy="3568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C1FC8D2-415A-4163-A246-0E87DA5221ED}" type="slidenum">
              <a:rPr lang="en-US" smtClean="0"/>
              <a:t>17</a:t>
            </a:fld>
            <a:endParaRPr lang="en-US"/>
          </a:p>
        </p:txBody>
      </p:sp>
    </p:spTree>
    <p:extLst>
      <p:ext uri="{BB962C8B-B14F-4D97-AF65-F5344CB8AC3E}">
        <p14:creationId xmlns:p14="http://schemas.microsoft.com/office/powerpoint/2010/main" val="1546502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a:t>RE-ENGINEERING </a:t>
            </a:r>
            <a:r>
              <a:rPr lang="en-US" cap="all" dirty="0" smtClean="0"/>
              <a:t>PROCESS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Decide</a:t>
            </a:r>
            <a:r>
              <a:rPr lang="en-US" dirty="0">
                <a:latin typeface="Times New Roman" panose="02020603050405020304" pitchFamily="18" charset="0"/>
                <a:cs typeface="Times New Roman" panose="02020603050405020304" pitchFamily="18" charset="0"/>
              </a:rPr>
              <a:t> what to re-engineer. Is it whole software or a part of it?</a:t>
            </a:r>
          </a:p>
          <a:p>
            <a:r>
              <a:rPr lang="en-US" b="1" dirty="0">
                <a:latin typeface="Times New Roman" panose="02020603050405020304" pitchFamily="18" charset="0"/>
                <a:cs typeface="Times New Roman" panose="02020603050405020304" pitchFamily="18" charset="0"/>
              </a:rPr>
              <a:t>Perform</a:t>
            </a:r>
            <a:r>
              <a:rPr lang="en-US" dirty="0">
                <a:latin typeface="Times New Roman" panose="02020603050405020304" pitchFamily="18" charset="0"/>
                <a:cs typeface="Times New Roman" panose="02020603050405020304" pitchFamily="18" charset="0"/>
              </a:rPr>
              <a:t> Reverse Engineering, in order to obtain specifications of existing software.</a:t>
            </a:r>
          </a:p>
          <a:p>
            <a:r>
              <a:rPr lang="en-US" b="1" dirty="0">
                <a:latin typeface="Times New Roman" panose="02020603050405020304" pitchFamily="18" charset="0"/>
                <a:cs typeface="Times New Roman" panose="02020603050405020304" pitchFamily="18" charset="0"/>
              </a:rPr>
              <a:t>Restructure Program</a:t>
            </a:r>
            <a:r>
              <a:rPr lang="en-US" dirty="0">
                <a:latin typeface="Times New Roman" panose="02020603050405020304" pitchFamily="18" charset="0"/>
                <a:cs typeface="Times New Roman" panose="02020603050405020304" pitchFamily="18" charset="0"/>
              </a:rPr>
              <a:t> if required. For example, changing function-oriented programs into object-oriented programs.</a:t>
            </a:r>
          </a:p>
          <a:p>
            <a:r>
              <a:rPr lang="en-US" b="1" dirty="0">
                <a:latin typeface="Times New Roman" panose="02020603050405020304" pitchFamily="18" charset="0"/>
                <a:cs typeface="Times New Roman" panose="02020603050405020304" pitchFamily="18" charset="0"/>
              </a:rPr>
              <a:t>Re-structure data</a:t>
            </a:r>
            <a:r>
              <a:rPr lang="en-US" dirty="0">
                <a:latin typeface="Times New Roman" panose="02020603050405020304" pitchFamily="18" charset="0"/>
                <a:cs typeface="Times New Roman" panose="02020603050405020304" pitchFamily="18" charset="0"/>
              </a:rPr>
              <a:t> as required.</a:t>
            </a:r>
          </a:p>
          <a:p>
            <a:r>
              <a:rPr lang="en-US" b="1" dirty="0">
                <a:latin typeface="Times New Roman" panose="02020603050405020304" pitchFamily="18" charset="0"/>
                <a:cs typeface="Times New Roman" panose="02020603050405020304" pitchFamily="18" charset="0"/>
              </a:rPr>
              <a:t>Apply Forward engineering</a:t>
            </a:r>
            <a:r>
              <a:rPr lang="en-US" dirty="0">
                <a:latin typeface="Times New Roman" panose="02020603050405020304" pitchFamily="18" charset="0"/>
                <a:cs typeface="Times New Roman" panose="02020603050405020304" pitchFamily="18" charset="0"/>
              </a:rPr>
              <a:t> concepts in order to get re-engineered software.</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C1FC8D2-415A-4163-A246-0E87DA5221ED}" type="slidenum">
              <a:rPr lang="en-US" smtClean="0"/>
              <a:t>18</a:t>
            </a:fld>
            <a:endParaRPr lang="en-US"/>
          </a:p>
        </p:txBody>
      </p:sp>
    </p:spTree>
    <p:extLst>
      <p:ext uri="{BB962C8B-B14F-4D97-AF65-F5344CB8AC3E}">
        <p14:creationId xmlns:p14="http://schemas.microsoft.com/office/powerpoint/2010/main" val="890590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6700"/>
            <a:ext cx="8229600" cy="1143000"/>
          </a:xfrm>
        </p:spPr>
        <p:txBody>
          <a:bodyPr>
            <a:normAutofit/>
          </a:bodyPr>
          <a:lstStyle/>
          <a:p>
            <a:pPr algn="l"/>
            <a:r>
              <a:rPr lang="en-US" sz="2500" b="1" dirty="0">
                <a:solidFill>
                  <a:srgbClr val="FF0000"/>
                </a:solidFill>
              </a:rPr>
              <a:t>Component </a:t>
            </a:r>
            <a:r>
              <a:rPr lang="en-US" sz="2500" b="1" dirty="0" smtClean="0">
                <a:solidFill>
                  <a:srgbClr val="FF0000"/>
                </a:solidFill>
              </a:rPr>
              <a:t>reusability</a:t>
            </a:r>
            <a:endParaRPr lang="en-US" sz="2500" b="1" dirty="0">
              <a:solidFill>
                <a:srgbClr val="FF0000"/>
              </a:solidFill>
            </a:endParaRPr>
          </a:p>
        </p:txBody>
      </p:sp>
      <p:sp>
        <p:nvSpPr>
          <p:cNvPr id="3" name="Content Placeholder 2"/>
          <p:cNvSpPr>
            <a:spLocks noGrp="1"/>
          </p:cNvSpPr>
          <p:nvPr>
            <p:ph idx="1"/>
          </p:nvPr>
        </p:nvSpPr>
        <p:spPr>
          <a:xfrm>
            <a:off x="-33338" y="1048543"/>
            <a:ext cx="8991600" cy="4525963"/>
          </a:xfrm>
        </p:spPr>
        <p:txBody>
          <a:bodyPr>
            <a:noAutofit/>
          </a:bodyPr>
          <a:lstStyle/>
          <a:p>
            <a:r>
              <a:rPr lang="en-US" sz="2200" dirty="0">
                <a:latin typeface="Times New Roman" panose="02020603050405020304" pitchFamily="18" charset="0"/>
                <a:cs typeface="Times New Roman" panose="02020603050405020304" pitchFamily="18" charset="0"/>
              </a:rPr>
              <a:t>A component is a part of software program code, which executes an independent task in the system. It can be a small module or sub-system itself.</a:t>
            </a:r>
          </a:p>
          <a:p>
            <a:pPr marL="0" indent="0">
              <a:buNone/>
            </a:pPr>
            <a:r>
              <a:rPr lang="en-US" sz="2200" b="1" cap="all" dirty="0">
                <a:latin typeface="Times New Roman" panose="02020603050405020304" pitchFamily="18" charset="0"/>
                <a:cs typeface="Times New Roman" panose="02020603050405020304" pitchFamily="18" charset="0"/>
              </a:rPr>
              <a:t>EXAMPLE</a:t>
            </a:r>
          </a:p>
          <a:p>
            <a:r>
              <a:rPr lang="en-US" sz="2200" dirty="0">
                <a:latin typeface="Times New Roman" panose="02020603050405020304" pitchFamily="18" charset="0"/>
                <a:cs typeface="Times New Roman" panose="02020603050405020304" pitchFamily="18" charset="0"/>
              </a:rPr>
              <a:t>The login procedures used on the web can be considered as components, printing system in software can be seen as a component of the software.</a:t>
            </a:r>
          </a:p>
          <a:p>
            <a:r>
              <a:rPr lang="en-US" sz="2200" dirty="0">
                <a:latin typeface="Times New Roman" panose="02020603050405020304" pitchFamily="18" charset="0"/>
                <a:cs typeface="Times New Roman" panose="02020603050405020304" pitchFamily="18" charset="0"/>
              </a:rPr>
              <a:t>Components have high cohesion of functionality and lower rate of coupling, i.e. they work independently and can perform tasks without depending on other modules.</a:t>
            </a:r>
          </a:p>
          <a:p>
            <a:r>
              <a:rPr lang="en-US" sz="2200" dirty="0">
                <a:latin typeface="Times New Roman" panose="02020603050405020304" pitchFamily="18" charset="0"/>
                <a:cs typeface="Times New Roman" panose="02020603050405020304" pitchFamily="18" charset="0"/>
              </a:rPr>
              <a:t>In OOP, the objects are designed are very specific to their concern and have fewer chances to be used in some other software.</a:t>
            </a:r>
          </a:p>
          <a:p>
            <a:r>
              <a:rPr lang="en-US" sz="2200" dirty="0">
                <a:latin typeface="Times New Roman" panose="02020603050405020304" pitchFamily="18" charset="0"/>
                <a:cs typeface="Times New Roman" panose="02020603050405020304" pitchFamily="18" charset="0"/>
              </a:rPr>
              <a:t>In modular programming, the modules are coded to perform specific tasks which can be used across number of other software programs.</a:t>
            </a:r>
          </a:p>
          <a:p>
            <a:r>
              <a:rPr lang="en-US" sz="2200" dirty="0">
                <a:latin typeface="Times New Roman" panose="02020603050405020304" pitchFamily="18" charset="0"/>
                <a:cs typeface="Times New Roman" panose="02020603050405020304" pitchFamily="18" charset="0"/>
              </a:rPr>
              <a:t>There is a whole new vertical, which is based on re-use of software component, and is known as </a:t>
            </a:r>
            <a:r>
              <a:rPr lang="en-US" sz="2200" b="1" dirty="0">
                <a:latin typeface="Times New Roman" panose="02020603050405020304" pitchFamily="18" charset="0"/>
                <a:cs typeface="Times New Roman" panose="02020603050405020304" pitchFamily="18" charset="0"/>
              </a:rPr>
              <a:t>Component Based Software Engineering </a:t>
            </a:r>
            <a:r>
              <a:rPr lang="en-US" sz="2200" dirty="0">
                <a:latin typeface="Times New Roman" panose="02020603050405020304" pitchFamily="18" charset="0"/>
                <a:cs typeface="Times New Roman" panose="02020603050405020304" pitchFamily="18" charset="0"/>
              </a:rPr>
              <a:t>(CBSE).</a:t>
            </a:r>
          </a:p>
          <a:p>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C1FC8D2-415A-4163-A246-0E87DA5221ED}" type="slidenum">
              <a:rPr lang="en-US" smtClean="0"/>
              <a:t>19</a:t>
            </a:fld>
            <a:endParaRPr lang="en-US"/>
          </a:p>
        </p:txBody>
      </p:sp>
      <p:sp>
        <p:nvSpPr>
          <p:cNvPr id="5" name="Title 1"/>
          <p:cNvSpPr txBox="1">
            <a:spLocks/>
          </p:cNvSpPr>
          <p:nvPr/>
        </p:nvSpPr>
        <p:spPr>
          <a:xfrm>
            <a:off x="457200" y="-42863"/>
            <a:ext cx="8229600" cy="8810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cap="all" dirty="0" smtClean="0"/>
              <a:t>RE-ENGINEERING PROCESS (</a:t>
            </a:r>
            <a:r>
              <a:rPr lang="en-US" dirty="0" err="1" smtClean="0"/>
              <a:t>cont</a:t>
            </a:r>
            <a:r>
              <a:rPr lang="en-US" dirty="0" smtClean="0"/>
              <a:t>…</a:t>
            </a:r>
            <a:endParaRPr lang="en-US" dirty="0"/>
          </a:p>
        </p:txBody>
      </p:sp>
    </p:spTree>
    <p:extLst>
      <p:ext uri="{BB962C8B-B14F-4D97-AF65-F5344CB8AC3E}">
        <p14:creationId xmlns:p14="http://schemas.microsoft.com/office/powerpoint/2010/main" val="3189609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19948B7-B5B2-48CC-9013-16CE5C5F8C69}" type="slidenum">
              <a:rPr lang="en-US" altLang="en-US" sz="1200" smtClean="0">
                <a:solidFill>
                  <a:srgbClr val="898989"/>
                </a:solidFill>
                <a:latin typeface="Calibri" panose="020F0502020204030204" pitchFamily="34" charset="0"/>
              </a:rPr>
              <a:pPr/>
              <a:t>2</a:t>
            </a:fld>
            <a:endParaRPr lang="en-US" altLang="en-US" sz="1200" smtClean="0">
              <a:solidFill>
                <a:srgbClr val="898989"/>
              </a:solidFill>
              <a:latin typeface="Calibri" panose="020F0502020204030204" pitchFamily="34" charset="0"/>
            </a:endParaRPr>
          </a:p>
        </p:txBody>
      </p:sp>
      <p:sp>
        <p:nvSpPr>
          <p:cNvPr id="3" name="TextBox 2">
            <a:extLst>
              <a:ext uri="{FF2B5EF4-FFF2-40B4-BE49-F238E27FC236}"/>
            </a:extLst>
          </p:cNvPr>
          <p:cNvSpPr txBox="1"/>
          <p:nvPr/>
        </p:nvSpPr>
        <p:spPr>
          <a:xfrm>
            <a:off x="1189038" y="2224088"/>
            <a:ext cx="6797675" cy="3516347"/>
          </a:xfrm>
          <a:prstGeom prst="rect">
            <a:avLst/>
          </a:prstGeom>
          <a:noFill/>
        </p:spPr>
        <p:txBody>
          <a:bodyPr lIns="68580" tIns="34290" rIns="68580" bIns="34290">
            <a:spAutoFit/>
          </a:bodyPr>
          <a:lstStyle/>
          <a:p>
            <a:pPr marL="257175" indent="-257175">
              <a:buFontTx/>
              <a:buAutoNum type="arabicPeriod"/>
              <a:defRPr/>
            </a:pPr>
            <a:r>
              <a:rPr lang="en-US" altLang="en-US" sz="2800" dirty="0">
                <a:solidFill>
                  <a:srgbClr val="C00000"/>
                </a:solidFill>
                <a:latin typeface="Times New Roman" panose="02020603050405020304" pitchFamily="18" charset="0"/>
                <a:cs typeface="Times New Roman" panose="02020603050405020304" pitchFamily="18" charset="0"/>
              </a:rPr>
              <a:t>Software </a:t>
            </a:r>
            <a:r>
              <a:rPr lang="en-US" altLang="en-US" sz="2800" dirty="0" smtClean="0">
                <a:solidFill>
                  <a:srgbClr val="C00000"/>
                </a:solidFill>
                <a:latin typeface="Times New Roman" panose="02020603050405020304" pitchFamily="18" charset="0"/>
                <a:cs typeface="Times New Roman" panose="02020603050405020304" pitchFamily="18" charset="0"/>
              </a:rPr>
              <a:t>Maintenance</a:t>
            </a:r>
            <a:endParaRPr lang="en-US" sz="2800" dirty="0">
              <a:latin typeface="Times New Roman" panose="02020603050405020304" pitchFamily="18" charset="0"/>
              <a:ea typeface="+mn-lt"/>
              <a:cs typeface="Times New Roman" panose="02020603050405020304" pitchFamily="18" charset="0"/>
            </a:endParaRPr>
          </a:p>
          <a:p>
            <a:pPr marL="257175" indent="-257175">
              <a:buFontTx/>
              <a:buAutoNum type="arabicPeriod"/>
              <a:defRPr/>
            </a:pPr>
            <a:r>
              <a:rPr lang="en-US" altLang="en-US" sz="2800" dirty="0">
                <a:solidFill>
                  <a:srgbClr val="C00000"/>
                </a:solidFill>
                <a:latin typeface="Times New Roman" panose="02020603050405020304" pitchFamily="18" charset="0"/>
                <a:cs typeface="Times New Roman" panose="02020603050405020304" pitchFamily="18" charset="0"/>
              </a:rPr>
              <a:t>Types of Software Maintenance</a:t>
            </a:r>
          </a:p>
          <a:p>
            <a:pPr marL="257175" indent="-257175">
              <a:buFontTx/>
              <a:buAutoNum type="arabicPeriod"/>
              <a:defRPr/>
            </a:pPr>
            <a:r>
              <a:rPr lang="en-US" altLang="en-US" sz="2800" dirty="0">
                <a:solidFill>
                  <a:srgbClr val="C00000"/>
                </a:solidFill>
                <a:latin typeface="Times New Roman" panose="02020603050405020304" pitchFamily="18" charset="0"/>
                <a:cs typeface="Times New Roman" panose="02020603050405020304" pitchFamily="18" charset="0"/>
              </a:rPr>
              <a:t>Cost of Software Maintenance</a:t>
            </a:r>
          </a:p>
          <a:p>
            <a:pPr marL="257175" indent="-257175">
              <a:buFontTx/>
              <a:buAutoNum type="arabicPeriod"/>
              <a:defRPr/>
            </a:pPr>
            <a:r>
              <a:rPr lang="en-US" altLang="en-US" sz="2800" dirty="0">
                <a:solidFill>
                  <a:srgbClr val="FF0000"/>
                </a:solidFill>
                <a:latin typeface="Times New Roman" panose="02020603050405020304" pitchFamily="18" charset="0"/>
                <a:cs typeface="Times New Roman" panose="02020603050405020304" pitchFamily="18" charset="0"/>
              </a:rPr>
              <a:t>Maintenance Activities</a:t>
            </a:r>
            <a:endParaRPr lang="en-US" altLang="en-US" sz="2800" dirty="0">
              <a:solidFill>
                <a:srgbClr val="C00000"/>
              </a:solidFill>
              <a:latin typeface="Times New Roman" panose="02020603050405020304" pitchFamily="18" charset="0"/>
              <a:cs typeface="Times New Roman" panose="02020603050405020304" pitchFamily="18" charset="0"/>
            </a:endParaRPr>
          </a:p>
          <a:p>
            <a:pPr marL="257175" indent="-257175">
              <a:buFontTx/>
              <a:buAutoNum type="arabicPeriod"/>
              <a:defRPr/>
            </a:pPr>
            <a:endParaRPr lang="en-US" altLang="en-US" sz="2800" dirty="0">
              <a:solidFill>
                <a:srgbClr val="C00000"/>
              </a:solidFill>
              <a:latin typeface="Times New Roman" panose="02020603050405020304" pitchFamily="18" charset="0"/>
              <a:cs typeface="Times New Roman" panose="02020603050405020304" pitchFamily="18" charset="0"/>
            </a:endParaRPr>
          </a:p>
          <a:p>
            <a:pPr>
              <a:defRPr/>
            </a:pPr>
            <a:endParaRPr lang="en-US" sz="2800" dirty="0">
              <a:latin typeface="Times New Roman" panose="02020603050405020304" pitchFamily="18" charset="0"/>
              <a:cs typeface="Times New Roman" panose="02020603050405020304" pitchFamily="18" charset="0"/>
            </a:endParaRPr>
          </a:p>
          <a:p>
            <a:pPr>
              <a:defRPr/>
            </a:pPr>
            <a:endParaRPr lang="en-US" sz="2800" dirty="0">
              <a:latin typeface="Times New Roman" panose="02020603050405020304" pitchFamily="18" charset="0"/>
              <a:cs typeface="Times New Roman" panose="02020603050405020304" pitchFamily="18" charset="0"/>
            </a:endParaRPr>
          </a:p>
          <a:p>
            <a:pPr>
              <a:defRPr/>
            </a:pPr>
            <a:endParaRPr lang="en-US" sz="2800" dirty="0">
              <a:latin typeface="Times New Roman" panose="02020603050405020304" pitchFamily="18" charset="0"/>
              <a:cs typeface="Times New Roman" panose="02020603050405020304" pitchFamily="18" charset="0"/>
            </a:endParaRPr>
          </a:p>
        </p:txBody>
      </p:sp>
      <p:sp>
        <p:nvSpPr>
          <p:cNvPr id="17412" name="Title 1"/>
          <p:cNvSpPr txBox="1">
            <a:spLocks/>
          </p:cNvSpPr>
          <p:nvPr/>
        </p:nvSpPr>
        <p:spPr bwMode="auto">
          <a:xfrm>
            <a:off x="838200" y="304800"/>
            <a:ext cx="59150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300" dirty="0" smtClean="0">
                <a:solidFill>
                  <a:srgbClr val="C00000"/>
                </a:solidFill>
                <a:latin typeface="Times New Roman" panose="02020603050405020304" pitchFamily="18" charset="0"/>
                <a:cs typeface="Times New Roman" panose="02020603050405020304" pitchFamily="18" charset="0"/>
              </a:rPr>
              <a:t>Recap for </a:t>
            </a:r>
            <a:r>
              <a:rPr lang="en-US" altLang="en-US" sz="3300" dirty="0">
                <a:solidFill>
                  <a:srgbClr val="C00000"/>
                </a:solidFill>
                <a:latin typeface="Times New Roman" panose="02020603050405020304" pitchFamily="18" charset="0"/>
                <a:cs typeface="Times New Roman" panose="02020603050405020304" pitchFamily="18" charset="0"/>
              </a:rPr>
              <a:t>session 6</a:t>
            </a:r>
            <a:br>
              <a:rPr lang="en-US" altLang="en-US" sz="3300" dirty="0">
                <a:solidFill>
                  <a:srgbClr val="C00000"/>
                </a:solidFill>
                <a:latin typeface="Times New Roman" panose="02020603050405020304" pitchFamily="18" charset="0"/>
                <a:cs typeface="Times New Roman" panose="02020603050405020304" pitchFamily="18" charset="0"/>
              </a:rPr>
            </a:br>
            <a:endParaRPr lang="en-US" altLang="en-US" sz="3300" dirty="0">
              <a:solidFill>
                <a:srgbClr val="C00000"/>
              </a:solidFill>
              <a:latin typeface="Times New Roman" panose="02020603050405020304" pitchFamily="18" charset="0"/>
              <a:cs typeface="Times New Roman" panose="02020603050405020304" pitchFamily="18" charset="0"/>
            </a:endParaRPr>
          </a:p>
        </p:txBody>
      </p:sp>
      <p:sp>
        <p:nvSpPr>
          <p:cNvPr id="17413" name="Title 1"/>
          <p:cNvSpPr txBox="1">
            <a:spLocks/>
          </p:cNvSpPr>
          <p:nvPr/>
        </p:nvSpPr>
        <p:spPr bwMode="auto">
          <a:xfrm>
            <a:off x="1476375" y="1708150"/>
            <a:ext cx="59150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3300">
              <a:solidFill>
                <a:srgbClr val="C0000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17966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 y="190500"/>
            <a:ext cx="8686800" cy="1143000"/>
          </a:xfrm>
        </p:spPr>
        <p:txBody>
          <a:bodyPr>
            <a:normAutofit/>
          </a:bodyPr>
          <a:lstStyle/>
          <a:p>
            <a:pPr algn="l"/>
            <a:r>
              <a:rPr lang="en-US" sz="2900" cap="all" dirty="0" smtClean="0">
                <a:solidFill>
                  <a:srgbClr val="FF0000"/>
                </a:solidFill>
                <a:latin typeface="Times New Roman" panose="02020603050405020304" pitchFamily="18" charset="0"/>
                <a:cs typeface="Times New Roman" panose="02020603050405020304" pitchFamily="18" charset="0"/>
              </a:rPr>
              <a:t>EXAMPLE </a:t>
            </a:r>
            <a:r>
              <a:rPr lang="en-US" sz="2900" dirty="0" err="1" smtClean="0">
                <a:solidFill>
                  <a:srgbClr val="FF0000"/>
                </a:solidFill>
              </a:rPr>
              <a:t>cont</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100011" y="1070769"/>
            <a:ext cx="9043987" cy="4525963"/>
          </a:xfrm>
        </p:spPr>
        <p:txBody>
          <a:bodyPr>
            <a:normAutofit/>
          </a:bodyPr>
          <a:lstStyle/>
          <a:p>
            <a:pPr marL="0" indent="0">
              <a:buNone/>
            </a:pPr>
            <a:r>
              <a:rPr lang="en-US" sz="2400" b="1" dirty="0">
                <a:solidFill>
                  <a:srgbClr val="00B050"/>
                </a:solidFill>
                <a:latin typeface="Times New Roman" panose="02020603050405020304" pitchFamily="18" charset="0"/>
                <a:cs typeface="Times New Roman" panose="02020603050405020304" pitchFamily="18" charset="0"/>
              </a:rPr>
              <a:t>Re-use can be done at various </a:t>
            </a:r>
            <a:r>
              <a:rPr lang="en-US" sz="2400" b="1" dirty="0" smtClean="0">
                <a:solidFill>
                  <a:srgbClr val="00B050"/>
                </a:solidFill>
                <a:latin typeface="Times New Roman" panose="02020603050405020304" pitchFamily="18" charset="0"/>
                <a:cs typeface="Times New Roman" panose="02020603050405020304" pitchFamily="18" charset="0"/>
              </a:rPr>
              <a:t>levels</a:t>
            </a:r>
          </a:p>
          <a:p>
            <a:pPr marL="0" indent="0">
              <a:buNone/>
            </a:pPr>
            <a:r>
              <a:rPr lang="en-US" sz="2400" b="1" dirty="0" smtClean="0">
                <a:latin typeface="Times New Roman" panose="02020603050405020304" pitchFamily="18" charset="0"/>
                <a:cs typeface="Times New Roman" panose="02020603050405020304" pitchFamily="18" charset="0"/>
              </a:rPr>
              <a:t>Application </a:t>
            </a:r>
            <a:r>
              <a:rPr lang="en-US" sz="2400" b="1" dirty="0">
                <a:latin typeface="Times New Roman" panose="02020603050405020304" pitchFamily="18" charset="0"/>
                <a:cs typeface="Times New Roman" panose="02020603050405020304" pitchFamily="18" charset="0"/>
              </a:rPr>
              <a:t>level </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Where an entire application is used as sub-system of new software.</a:t>
            </a:r>
          </a:p>
          <a:p>
            <a:pPr marL="0" indent="0">
              <a:buNone/>
            </a:pPr>
            <a:r>
              <a:rPr lang="en-US" sz="2400" b="1" dirty="0">
                <a:latin typeface="Times New Roman" panose="02020603050405020304" pitchFamily="18" charset="0"/>
                <a:cs typeface="Times New Roman" panose="02020603050405020304" pitchFamily="18" charset="0"/>
              </a:rPr>
              <a:t>Component level </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Where </a:t>
            </a:r>
            <a:r>
              <a:rPr lang="en-US" sz="2400" dirty="0">
                <a:latin typeface="Times New Roman" panose="02020603050405020304" pitchFamily="18" charset="0"/>
                <a:cs typeface="Times New Roman" panose="02020603050405020304" pitchFamily="18" charset="0"/>
              </a:rPr>
              <a:t>sub-system of an application is used.</a:t>
            </a:r>
          </a:p>
          <a:p>
            <a:pPr marL="0" indent="0">
              <a:buNone/>
            </a:pPr>
            <a:r>
              <a:rPr lang="en-US" sz="2400" b="1" dirty="0">
                <a:latin typeface="Times New Roman" panose="02020603050405020304" pitchFamily="18" charset="0"/>
                <a:cs typeface="Times New Roman" panose="02020603050405020304" pitchFamily="18" charset="0"/>
              </a:rPr>
              <a:t>Modules level </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Where </a:t>
            </a:r>
            <a:r>
              <a:rPr lang="en-US" sz="2400" dirty="0">
                <a:latin typeface="Times New Roman" panose="02020603050405020304" pitchFamily="18" charset="0"/>
                <a:cs typeface="Times New Roman" panose="02020603050405020304" pitchFamily="18" charset="0"/>
              </a:rPr>
              <a:t>functional modules are </a:t>
            </a:r>
            <a:r>
              <a:rPr lang="en-US" sz="2400" dirty="0" smtClean="0">
                <a:latin typeface="Times New Roman" panose="02020603050405020304" pitchFamily="18" charset="0"/>
                <a:cs typeface="Times New Roman" panose="02020603050405020304" pitchFamily="18" charset="0"/>
              </a:rPr>
              <a:t>re-used.</a:t>
            </a:r>
          </a:p>
          <a:p>
            <a:pPr marL="0" indent="0">
              <a:buNone/>
            </a:pPr>
            <a:r>
              <a:rPr lang="en-US" sz="2400" dirty="0" smtClean="0">
                <a:latin typeface="Times New Roman" panose="02020603050405020304" pitchFamily="18" charset="0"/>
                <a:cs typeface="Times New Roman" panose="02020603050405020304" pitchFamily="18" charset="0"/>
              </a:rPr>
              <a:t>Software </a:t>
            </a:r>
            <a:r>
              <a:rPr lang="en-US" sz="2400" dirty="0">
                <a:latin typeface="Times New Roman" panose="02020603050405020304" pitchFamily="18" charset="0"/>
                <a:cs typeface="Times New Roman" panose="02020603050405020304" pitchFamily="18" charset="0"/>
              </a:rPr>
              <a:t>components provide interfaces, which can be used to </a:t>
            </a:r>
            <a:r>
              <a:rPr lang="en-US" sz="2400" dirty="0" smtClean="0">
                <a:latin typeface="Times New Roman" panose="02020603050405020304" pitchFamily="18" charset="0"/>
                <a:cs typeface="Times New Roman" panose="02020603050405020304" pitchFamily="18" charset="0"/>
              </a:rPr>
              <a:t>establish </a:t>
            </a:r>
            <a:r>
              <a:rPr lang="en-US" sz="2400" dirty="0">
                <a:latin typeface="Times New Roman" panose="02020603050405020304" pitchFamily="18" charset="0"/>
                <a:cs typeface="Times New Roman" panose="02020603050405020304" pitchFamily="18" charset="0"/>
              </a:rPr>
              <a:t>communication among different components.</a:t>
            </a:r>
          </a:p>
          <a:p>
            <a:endParaRPr lang="en-US" sz="2400" dirty="0">
              <a:latin typeface="Times New Roman" panose="02020603050405020304" pitchFamily="18" charset="0"/>
              <a:cs typeface="Times New Roman" panose="02020603050405020304" pitchFamily="18"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937125"/>
            <a:ext cx="68961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AC1FC8D2-415A-4163-A246-0E87DA5221ED}" type="slidenum">
              <a:rPr lang="en-US" smtClean="0"/>
              <a:t>20</a:t>
            </a:fld>
            <a:endParaRPr lang="en-US"/>
          </a:p>
        </p:txBody>
      </p:sp>
      <p:sp>
        <p:nvSpPr>
          <p:cNvPr id="6" name="Title 1"/>
          <p:cNvSpPr txBox="1">
            <a:spLocks/>
          </p:cNvSpPr>
          <p:nvPr/>
        </p:nvSpPr>
        <p:spPr>
          <a:xfrm>
            <a:off x="447674" y="28575"/>
            <a:ext cx="8696325" cy="733425"/>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cap="all" dirty="0" smtClean="0"/>
              <a:t>RE-ENGINEERING PROCESS (</a:t>
            </a:r>
            <a:r>
              <a:rPr lang="en-US" dirty="0" err="1" smtClean="0"/>
              <a:t>cont</a:t>
            </a:r>
            <a:r>
              <a:rPr lang="en-US" dirty="0" smtClean="0"/>
              <a:t>…</a:t>
            </a:r>
            <a:endParaRPr lang="en-US" dirty="0"/>
          </a:p>
        </p:txBody>
      </p:sp>
    </p:spTree>
    <p:extLst>
      <p:ext uri="{BB962C8B-B14F-4D97-AF65-F5344CB8AC3E}">
        <p14:creationId xmlns:p14="http://schemas.microsoft.com/office/powerpoint/2010/main" val="2051477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 y="4762"/>
            <a:ext cx="8229600" cy="1143000"/>
          </a:xfrm>
        </p:spPr>
        <p:txBody>
          <a:bodyPr>
            <a:normAutofit/>
          </a:bodyPr>
          <a:lstStyle/>
          <a:p>
            <a:pPr algn="l"/>
            <a:r>
              <a:rPr lang="en-US" cap="all" dirty="0"/>
              <a:t>REUSE </a:t>
            </a:r>
            <a:r>
              <a:rPr lang="en-US" cap="all" dirty="0" smtClean="0"/>
              <a:t>PROCESS</a:t>
            </a:r>
            <a:endParaRPr lang="en-US" dirty="0"/>
          </a:p>
        </p:txBody>
      </p:sp>
      <p:sp>
        <p:nvSpPr>
          <p:cNvPr id="3" name="Content Placeholder 2"/>
          <p:cNvSpPr>
            <a:spLocks noGrp="1"/>
          </p:cNvSpPr>
          <p:nvPr>
            <p:ph idx="1"/>
          </p:nvPr>
        </p:nvSpPr>
        <p:spPr>
          <a:xfrm>
            <a:off x="152400" y="937418"/>
            <a:ext cx="8229600" cy="4525963"/>
          </a:xfrm>
        </p:spPr>
        <p:txBody>
          <a:bodyPr/>
          <a:lstStyle/>
          <a:p>
            <a:r>
              <a:rPr lang="en-US" dirty="0"/>
              <a:t>Two kinds of method can be adopted: either by </a:t>
            </a:r>
            <a:r>
              <a:rPr lang="en-US" b="1" dirty="0">
                <a:solidFill>
                  <a:srgbClr val="00B050"/>
                </a:solidFill>
              </a:rPr>
              <a:t>keeping requirements </a:t>
            </a:r>
            <a:r>
              <a:rPr lang="en-US" dirty="0"/>
              <a:t>same and </a:t>
            </a:r>
            <a:r>
              <a:rPr lang="en-US" b="1" dirty="0">
                <a:solidFill>
                  <a:srgbClr val="00B050"/>
                </a:solidFill>
              </a:rPr>
              <a:t>adjusting components</a:t>
            </a:r>
            <a:r>
              <a:rPr lang="en-US" dirty="0"/>
              <a:t> or by keeping components same and modifying requirements.</a:t>
            </a:r>
          </a:p>
          <a:p>
            <a:pPr marL="0" indent="0">
              <a:buNone/>
            </a:pPr>
            <a:r>
              <a:rPr lang="en-US" dirty="0" smtClean="0"/>
              <a:t/>
            </a:r>
            <a:br>
              <a:rPr lang="en-US" dirty="0" smtClean="0"/>
            </a:b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364" y="2895600"/>
            <a:ext cx="6993636"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C1FC8D2-415A-4163-A246-0E87DA5221ED}" type="slidenum">
              <a:rPr lang="en-US" smtClean="0"/>
              <a:t>21</a:t>
            </a:fld>
            <a:endParaRPr lang="en-US"/>
          </a:p>
        </p:txBody>
      </p:sp>
    </p:spTree>
    <p:extLst>
      <p:ext uri="{BB962C8B-B14F-4D97-AF65-F5344CB8AC3E}">
        <p14:creationId xmlns:p14="http://schemas.microsoft.com/office/powerpoint/2010/main" val="28661454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lgn="just"/>
            <a:r>
              <a:rPr lang="en-US" b="1" dirty="0"/>
              <a:t>Requirement Specification</a:t>
            </a:r>
            <a:r>
              <a:rPr lang="en-US" dirty="0"/>
              <a:t> - The functional and non-functional requirements are specified, which a software product must comply to, with the help of existing system, user input or both</a:t>
            </a:r>
            <a:r>
              <a:rPr lang="en-US" dirty="0" smtClean="0"/>
              <a:t>.</a:t>
            </a:r>
          </a:p>
          <a:p>
            <a:pPr marL="0" indent="0" algn="just">
              <a:buNone/>
            </a:pPr>
            <a:endParaRPr lang="en-US" dirty="0"/>
          </a:p>
          <a:p>
            <a:pPr algn="just"/>
            <a:r>
              <a:rPr lang="en-US" b="1" dirty="0"/>
              <a:t>Design</a:t>
            </a:r>
            <a:r>
              <a:rPr lang="en-US" dirty="0"/>
              <a:t> - This is also a standard SDLC process step, where requirements are defined in terms of software parlance. Basic architecture of system as a whole and its sub-systems are created</a:t>
            </a:r>
            <a:r>
              <a:rPr lang="en-US" dirty="0" smtClean="0"/>
              <a:t>.</a:t>
            </a:r>
          </a:p>
          <a:p>
            <a:pPr marL="0" indent="0" algn="just">
              <a:buNone/>
            </a:pPr>
            <a:endParaRPr lang="en-US" dirty="0"/>
          </a:p>
          <a:p>
            <a:pPr algn="just"/>
            <a:r>
              <a:rPr lang="en-US" b="1" dirty="0"/>
              <a:t>Specify Components </a:t>
            </a:r>
            <a:r>
              <a:rPr lang="en-US" dirty="0"/>
              <a:t>- By studying the software design, the designers segregate the entire system into smaller components or sub-systems. One complete software design turns into a collection of a huge set of components working together</a:t>
            </a:r>
            <a:r>
              <a:rPr lang="en-US" dirty="0" smtClean="0"/>
              <a:t>.</a:t>
            </a:r>
          </a:p>
          <a:p>
            <a:pPr marL="0" indent="0" algn="just">
              <a:buNone/>
            </a:pPr>
            <a:endParaRPr lang="en-US" dirty="0"/>
          </a:p>
          <a:p>
            <a:pPr algn="just"/>
            <a:r>
              <a:rPr lang="en-US" b="1" dirty="0"/>
              <a:t>Search Suitable Components</a:t>
            </a:r>
            <a:r>
              <a:rPr lang="en-US" dirty="0"/>
              <a:t> - The software component repository is referred by designers to search for the matching component, on the basis of functionality and intended software requirements</a:t>
            </a:r>
            <a:r>
              <a:rPr lang="en-US" dirty="0" smtClean="0"/>
              <a:t>..</a:t>
            </a:r>
          </a:p>
          <a:p>
            <a:pPr marL="0" indent="0" algn="just">
              <a:buNone/>
            </a:pPr>
            <a:endParaRPr lang="en-US" dirty="0"/>
          </a:p>
          <a:p>
            <a:pPr algn="just"/>
            <a:r>
              <a:rPr lang="en-US" b="1" dirty="0"/>
              <a:t>Incorporate Components</a:t>
            </a:r>
            <a:r>
              <a:rPr lang="en-US" dirty="0"/>
              <a:t> - All matched components are packed together to shape them as complete software.</a:t>
            </a:r>
          </a:p>
          <a:p>
            <a:endParaRPr lang="en-US" dirty="0"/>
          </a:p>
        </p:txBody>
      </p:sp>
      <p:sp>
        <p:nvSpPr>
          <p:cNvPr id="4" name="Slide Number Placeholder 3"/>
          <p:cNvSpPr>
            <a:spLocks noGrp="1"/>
          </p:cNvSpPr>
          <p:nvPr>
            <p:ph type="sldNum" sz="quarter" idx="12"/>
          </p:nvPr>
        </p:nvSpPr>
        <p:spPr/>
        <p:txBody>
          <a:bodyPr/>
          <a:lstStyle/>
          <a:p>
            <a:fld id="{AC1FC8D2-415A-4163-A246-0E87DA5221ED}" type="slidenum">
              <a:rPr lang="en-US" smtClean="0"/>
              <a:t>22</a:t>
            </a:fld>
            <a:endParaRPr lang="en-US"/>
          </a:p>
        </p:txBody>
      </p:sp>
      <p:sp>
        <p:nvSpPr>
          <p:cNvPr id="5"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cap="all" dirty="0" smtClean="0"/>
              <a:t>REUSE PROCESS </a:t>
            </a:r>
            <a:endParaRPr lang="en-US" dirty="0"/>
          </a:p>
        </p:txBody>
      </p:sp>
    </p:spTree>
    <p:extLst>
      <p:ext uri="{BB962C8B-B14F-4D97-AF65-F5344CB8AC3E}">
        <p14:creationId xmlns:p14="http://schemas.microsoft.com/office/powerpoint/2010/main" val="3863213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altLang="en-US" b="1" dirty="0" smtClean="0"/>
              <a:t>Advantages of Re-engineering:</a:t>
            </a:r>
            <a:r>
              <a:rPr lang="en-US" altLang="en-US" dirty="0" smtClean="0"/>
              <a:t> </a:t>
            </a:r>
            <a:br>
              <a:rPr lang="en-US" altLang="en-US" dirty="0" smtClean="0"/>
            </a:br>
            <a:endParaRPr lang="en-IN" altLang="en-US" dirty="0" smtClean="0"/>
          </a:p>
        </p:txBody>
      </p:sp>
      <p:sp>
        <p:nvSpPr>
          <p:cNvPr id="46083" name="Content Placeholder 2"/>
          <p:cNvSpPr>
            <a:spLocks noGrp="1"/>
          </p:cNvSpPr>
          <p:nvPr>
            <p:ph idx="1"/>
          </p:nvPr>
        </p:nvSpPr>
        <p:spPr>
          <a:xfrm>
            <a:off x="433387" y="1143000"/>
            <a:ext cx="8229600" cy="4525963"/>
          </a:xfrm>
        </p:spPr>
        <p:txBody>
          <a:bodyPr/>
          <a:lstStyle/>
          <a:p>
            <a:r>
              <a:rPr lang="en-US" altLang="en-US" sz="2200" dirty="0" smtClean="0"/>
              <a:t> </a:t>
            </a:r>
          </a:p>
          <a:p>
            <a:r>
              <a:rPr lang="en-US" altLang="en-US" sz="2200" b="1" dirty="0" smtClean="0"/>
              <a:t>Reduced Risk:</a:t>
            </a:r>
            <a:r>
              <a:rPr lang="en-US" altLang="en-US" sz="2200" dirty="0" smtClean="0"/>
              <a:t> As the software is already existing, the risk is less as compared to new software development. Development problems, staffing problems and specification problems are the lots of problems which may arise in new software development. </a:t>
            </a:r>
          </a:p>
          <a:p>
            <a:r>
              <a:rPr lang="en-US" altLang="en-US" sz="2200" b="1" dirty="0" smtClean="0"/>
              <a:t>Reduced Cost:</a:t>
            </a:r>
            <a:r>
              <a:rPr lang="en-US" altLang="en-US" sz="2200" dirty="0" smtClean="0"/>
              <a:t>  The cost of re-engineering is less than the costs of developing new software.</a:t>
            </a:r>
          </a:p>
          <a:p>
            <a:r>
              <a:rPr lang="en-US" altLang="en-US" sz="2200" b="1" dirty="0" smtClean="0"/>
              <a:t>Revelation of Business Rules: </a:t>
            </a:r>
            <a:r>
              <a:rPr lang="en-US" altLang="en-US" sz="2200" dirty="0" smtClean="0"/>
              <a:t> As a system is re-engineered , business rules that are embedded in the system are rediscovered.</a:t>
            </a:r>
          </a:p>
          <a:p>
            <a:r>
              <a:rPr lang="en-US" altLang="en-US" sz="2200" b="1" dirty="0" smtClean="0"/>
              <a:t>Better use of Existing Staff: </a:t>
            </a:r>
            <a:r>
              <a:rPr lang="en-US" altLang="en-US" sz="2200" dirty="0" smtClean="0"/>
              <a:t>Existing staff expertise can be maintained and extended accommodate new skills during re-engineering.</a:t>
            </a:r>
          </a:p>
          <a:p>
            <a:endParaRPr lang="en-IN" altLang="en-US" sz="2200" dirty="0" smtClean="0"/>
          </a:p>
        </p:txBody>
      </p:sp>
      <p:sp>
        <p:nvSpPr>
          <p:cNvPr id="4" name="Footer Placeholder 3"/>
          <p:cNvSpPr>
            <a:spLocks noGrp="1"/>
          </p:cNvSpPr>
          <p:nvPr>
            <p:ph type="ftr" sz="quarter" idx="10"/>
          </p:nvPr>
        </p:nvSpPr>
        <p:spPr/>
        <p:txBody>
          <a:bodyPr/>
          <a:lstStyle/>
          <a:p>
            <a:pPr>
              <a:defRPr/>
            </a:pPr>
            <a:r>
              <a:rPr lang="en-US" dirty="0" smtClean="0"/>
              <a:t>These slides are designed to accompany </a:t>
            </a:r>
            <a:r>
              <a:rPr lang="en-US" i="1" dirty="0" smtClean="0"/>
              <a:t>Software Engineering: A Practitioner’s Approach, 7/e </a:t>
            </a:r>
            <a:r>
              <a:rPr lang="en-US" dirty="0" smtClean="0"/>
              <a:t>(McGraw-Hill 2009). Slides copyright 2009 by Roger Pressman. </a:t>
            </a:r>
            <a:endParaRPr lang="en-US" dirty="0"/>
          </a:p>
        </p:txBody>
      </p:sp>
      <p:sp>
        <p:nvSpPr>
          <p:cNvPr id="4608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F1225BD4-A0DA-411D-B4B2-7F45AB435B7F}" type="slidenum">
              <a:rPr lang="en-US" altLang="en-US" sz="1200" smtClean="0">
                <a:solidFill>
                  <a:srgbClr val="898989"/>
                </a:solidFill>
              </a:rPr>
              <a:pPr>
                <a:lnSpc>
                  <a:spcPct val="100000"/>
                </a:lnSpc>
                <a:spcBef>
                  <a:spcPct val="0"/>
                </a:spcBef>
                <a:buFontTx/>
                <a:buNone/>
              </a:pPr>
              <a:t>23</a:t>
            </a:fld>
            <a:endParaRPr lang="en-US" altLang="en-US" sz="1200" smtClean="0">
              <a:solidFill>
                <a:srgbClr val="898989"/>
              </a:solidFill>
            </a:endParaRPr>
          </a:p>
        </p:txBody>
      </p:sp>
    </p:spTree>
    <p:extLst>
      <p:ext uri="{BB962C8B-B14F-4D97-AF65-F5344CB8AC3E}">
        <p14:creationId xmlns:p14="http://schemas.microsoft.com/office/powerpoint/2010/main" val="185403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b="1" smtClean="0"/>
              <a:t>Disadvantages of Re-engineering</a:t>
            </a:r>
            <a:endParaRPr lang="en-IN" altLang="en-US" smtClean="0"/>
          </a:p>
        </p:txBody>
      </p:sp>
      <p:sp>
        <p:nvSpPr>
          <p:cNvPr id="47107" name="Content Placeholder 2"/>
          <p:cNvSpPr>
            <a:spLocks noGrp="1"/>
          </p:cNvSpPr>
          <p:nvPr>
            <p:ph idx="1"/>
          </p:nvPr>
        </p:nvSpPr>
        <p:spPr/>
        <p:txBody>
          <a:bodyPr>
            <a:normAutofit fontScale="92500"/>
          </a:bodyPr>
          <a:lstStyle/>
          <a:p>
            <a:r>
              <a:rPr lang="en-US" altLang="en-US" b="1" smtClean="0"/>
              <a:t>: </a:t>
            </a:r>
            <a:r>
              <a:rPr lang="en-US" altLang="en-US" smtClean="0"/>
              <a:t/>
            </a:r>
            <a:br>
              <a:rPr lang="en-US" altLang="en-US" smtClean="0"/>
            </a:br>
            <a:r>
              <a:rPr lang="en-US" altLang="en-US" smtClean="0"/>
              <a:t> </a:t>
            </a:r>
          </a:p>
          <a:p>
            <a:r>
              <a:rPr lang="en-US" altLang="en-US" smtClean="0"/>
              <a:t>Practical limits to the extent of re-engineering.</a:t>
            </a:r>
          </a:p>
          <a:p>
            <a:r>
              <a:rPr lang="en-US" altLang="en-US" smtClean="0"/>
              <a:t>Major architectural changes or radical reorganizing of the systems data management has to be done manually.</a:t>
            </a:r>
          </a:p>
          <a:p>
            <a:r>
              <a:rPr lang="en-US" altLang="en-US" smtClean="0"/>
              <a:t>Re-engineered system is not likely to be as maintainable as a new system developed using modern software Re-engineering methods.</a:t>
            </a:r>
          </a:p>
          <a:p>
            <a:endParaRPr lang="en-IN" altLang="en-US" smtClean="0"/>
          </a:p>
        </p:txBody>
      </p:sp>
      <p:sp>
        <p:nvSpPr>
          <p:cNvPr id="4" name="Footer Placeholder 3"/>
          <p:cNvSpPr>
            <a:spLocks noGrp="1"/>
          </p:cNvSpPr>
          <p:nvPr>
            <p:ph type="ftr" sz="quarter" idx="10"/>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4710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fld id="{0C0635FF-3864-40FD-9F66-588FC8F239C6}" type="slidenum">
              <a:rPr lang="en-US" altLang="en-US" sz="1200" smtClean="0">
                <a:solidFill>
                  <a:srgbClr val="898989"/>
                </a:solidFill>
              </a:rPr>
              <a:pPr>
                <a:lnSpc>
                  <a:spcPct val="100000"/>
                </a:lnSpc>
                <a:spcBef>
                  <a:spcPct val="0"/>
                </a:spcBef>
                <a:buFontTx/>
                <a:buNone/>
              </a:pPr>
              <a:t>24</a:t>
            </a:fld>
            <a:endParaRPr lang="en-US" altLang="en-US" sz="1200" smtClean="0">
              <a:solidFill>
                <a:srgbClr val="898989"/>
              </a:solidFill>
            </a:endParaRPr>
          </a:p>
        </p:txBody>
      </p:sp>
    </p:spTree>
    <p:extLst>
      <p:ext uri="{BB962C8B-B14F-4D97-AF65-F5344CB8AC3E}">
        <p14:creationId xmlns:p14="http://schemas.microsoft.com/office/powerpoint/2010/main" val="190003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Questions</a:t>
            </a:r>
            <a:endParaRPr lang="en-US" dirty="0"/>
          </a:p>
        </p:txBody>
      </p:sp>
      <p:sp>
        <p:nvSpPr>
          <p:cNvPr id="3" name="Content Placeholder 2"/>
          <p:cNvSpPr>
            <a:spLocks noGrp="1"/>
          </p:cNvSpPr>
          <p:nvPr>
            <p:ph idx="1"/>
          </p:nvPr>
        </p:nvSpPr>
        <p:spPr>
          <a:xfrm>
            <a:off x="228600" y="1219200"/>
            <a:ext cx="8229600" cy="4525963"/>
          </a:xfrm>
        </p:spPr>
        <p:txBody>
          <a:bodyPr>
            <a:normAutofit fontScale="85000" lnSpcReduction="20000"/>
          </a:bodyPr>
          <a:lstStyle/>
          <a:p>
            <a:pPr marL="514350" indent="-514350">
              <a:buAutoNum type="arabicPeriod"/>
            </a:pPr>
            <a:r>
              <a:rPr lang="en-US" dirty="0" smtClean="0">
                <a:latin typeface="Times New Roman" panose="02020603050405020304" pitchFamily="18" charset="0"/>
                <a:cs typeface="Times New Roman" panose="02020603050405020304" pitchFamily="18" charset="0"/>
              </a:rPr>
              <a:t>Sometimes </a:t>
            </a:r>
            <a:r>
              <a:rPr lang="en-US" dirty="0">
                <a:latin typeface="Times New Roman" panose="02020603050405020304" pitchFamily="18" charset="0"/>
                <a:cs typeface="Times New Roman" panose="02020603050405020304" pitchFamily="18" charset="0"/>
              </a:rPr>
              <a:t>programmers notice that few parts of software need more maintenance than others and they also need re-engineering</a:t>
            </a:r>
            <a:r>
              <a:rPr lang="en-US" dirty="0" smtClean="0">
                <a:latin typeface="Times New Roman" panose="02020603050405020304" pitchFamily="18" charset="0"/>
                <a:cs typeface="Times New Roman" panose="02020603050405020304" pitchFamily="18" charset="0"/>
              </a:rPr>
              <a:t>. Explain with figure </a:t>
            </a:r>
          </a:p>
          <a:p>
            <a:pPr marL="514350" indent="-514350">
              <a:buAutoNum type="arabicPeriod"/>
            </a:pPr>
            <a:r>
              <a:rPr lang="en-US" dirty="0" smtClean="0">
                <a:latin typeface="Times New Roman" panose="02020603050405020304" pitchFamily="18" charset="0"/>
                <a:cs typeface="Times New Roman" panose="02020603050405020304" pitchFamily="18" charset="0"/>
              </a:rPr>
              <a:t> Write about </a:t>
            </a:r>
            <a:r>
              <a:rPr lang="en-US" cap="all" dirty="0" smtClean="0">
                <a:latin typeface="Times New Roman" panose="02020603050405020304" pitchFamily="18" charset="0"/>
                <a:cs typeface="Times New Roman" panose="02020603050405020304" pitchFamily="18" charset="0"/>
              </a:rPr>
              <a:t>RE-ENGINEERING PROCESS</a:t>
            </a:r>
          </a:p>
          <a:p>
            <a:pPr marL="0" indent="0">
              <a:buNone/>
            </a:pPr>
            <a:r>
              <a:rPr lang="en-US" cap="all" dirty="0" smtClean="0">
                <a:latin typeface="Times New Roman" panose="02020603050405020304" pitchFamily="18" charset="0"/>
                <a:cs typeface="Times New Roman" panose="02020603050405020304" pitchFamily="18" charset="0"/>
              </a:rPr>
              <a:t>3. </a:t>
            </a:r>
            <a:r>
              <a:rPr lang="en-US" dirty="0" smtClean="0">
                <a:latin typeface="Times New Roman" panose="02020603050405020304" pitchFamily="18" charset="0"/>
                <a:cs typeface="Times New Roman" panose="02020603050405020304" pitchFamily="18" charset="0"/>
              </a:rPr>
              <a:t>Write about </a:t>
            </a:r>
            <a:r>
              <a:rPr lang="en-US" cap="all" dirty="0" smtClean="0">
                <a:latin typeface="Times New Roman" panose="02020603050405020304" pitchFamily="18" charset="0"/>
                <a:cs typeface="Times New Roman" panose="02020603050405020304" pitchFamily="18" charset="0"/>
              </a:rPr>
              <a:t>REVERSE ENGINEERING </a:t>
            </a:r>
          </a:p>
          <a:p>
            <a:pPr marL="0" indent="0">
              <a:buNone/>
            </a:pPr>
            <a:r>
              <a:rPr lang="en-US" dirty="0" smtClean="0">
                <a:latin typeface="Times New Roman" panose="02020603050405020304" pitchFamily="18" charset="0"/>
                <a:cs typeface="Times New Roman" panose="02020603050405020304" pitchFamily="18" charset="0"/>
              </a:rPr>
              <a:t>4. Re-use can be done at various </a:t>
            </a:r>
            <a:r>
              <a:rPr lang="en-US" dirty="0">
                <a:latin typeface="Times New Roman" panose="02020603050405020304" pitchFamily="18" charset="0"/>
                <a:cs typeface="Times New Roman" panose="02020603050405020304" pitchFamily="18" charset="0"/>
              </a:rPr>
              <a:t>levels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5. Explain these terms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1714500" lvl="3" indent="-457200">
              <a:buFont typeface="+mj-lt"/>
              <a:buAutoNum type="alphaLcPeriod"/>
            </a:pPr>
            <a:r>
              <a:rPr lang="en-US" b="1" dirty="0">
                <a:latin typeface="Times New Roman" panose="02020603050405020304" pitchFamily="18" charset="0"/>
                <a:cs typeface="Times New Roman" panose="02020603050405020304" pitchFamily="18" charset="0"/>
              </a:rPr>
              <a:t>Requirement Specification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714500" lvl="3" indent="-457200">
              <a:buFont typeface="+mj-lt"/>
              <a:buAutoNum type="alphaLcPeriod"/>
            </a:pPr>
            <a:r>
              <a:rPr lang="en-US" b="1" dirty="0">
                <a:latin typeface="Times New Roman" panose="02020603050405020304" pitchFamily="18" charset="0"/>
                <a:cs typeface="Times New Roman" panose="02020603050405020304" pitchFamily="18" charset="0"/>
              </a:rPr>
              <a:t>Design</a:t>
            </a:r>
            <a:r>
              <a:rPr lang="en-US" dirty="0">
                <a:latin typeface="Times New Roman" panose="02020603050405020304" pitchFamily="18" charset="0"/>
                <a:cs typeface="Times New Roman" panose="02020603050405020304" pitchFamily="18" charset="0"/>
              </a:rPr>
              <a:t> - </a:t>
            </a:r>
            <a:endParaRPr lang="en-US" dirty="0" smtClean="0">
              <a:latin typeface="Times New Roman" panose="02020603050405020304" pitchFamily="18" charset="0"/>
              <a:cs typeface="Times New Roman" panose="02020603050405020304" pitchFamily="18" charset="0"/>
            </a:endParaRPr>
          </a:p>
          <a:p>
            <a:pPr marL="1714500" lvl="3" indent="-457200">
              <a:buFont typeface="+mj-lt"/>
              <a:buAutoNum type="alphaLcPeriod"/>
            </a:pPr>
            <a:r>
              <a:rPr lang="en-US" b="1" dirty="0" smtClean="0">
                <a:latin typeface="Times New Roman" panose="02020603050405020304" pitchFamily="18" charset="0"/>
                <a:cs typeface="Times New Roman" panose="02020603050405020304" pitchFamily="18" charset="0"/>
              </a:rPr>
              <a:t>Specify </a:t>
            </a:r>
            <a:r>
              <a:rPr lang="en-US" b="1" dirty="0">
                <a:latin typeface="Times New Roman" panose="02020603050405020304" pitchFamily="18" charset="0"/>
                <a:cs typeface="Times New Roman" panose="02020603050405020304" pitchFamily="18" charset="0"/>
              </a:rPr>
              <a:t>Components </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1714500" lvl="3" indent="-457200">
              <a:buFont typeface="+mj-lt"/>
              <a:buAutoNum type="alphaLcPeriod"/>
            </a:pPr>
            <a:r>
              <a:rPr lang="en-US" b="1" dirty="0" smtClean="0">
                <a:latin typeface="Times New Roman" panose="02020603050405020304" pitchFamily="18" charset="0"/>
                <a:cs typeface="Times New Roman" panose="02020603050405020304" pitchFamily="18" charset="0"/>
              </a:rPr>
              <a:t>Search </a:t>
            </a:r>
            <a:r>
              <a:rPr lang="en-US" b="1" dirty="0">
                <a:latin typeface="Times New Roman" panose="02020603050405020304" pitchFamily="18" charset="0"/>
                <a:cs typeface="Times New Roman" panose="02020603050405020304" pitchFamily="18" charset="0"/>
              </a:rPr>
              <a:t>Suitable Components</a:t>
            </a:r>
            <a:r>
              <a:rPr lang="en-US" dirty="0">
                <a:latin typeface="Times New Roman" panose="02020603050405020304" pitchFamily="18" charset="0"/>
                <a:cs typeface="Times New Roman" panose="02020603050405020304" pitchFamily="18" charset="0"/>
              </a:rPr>
              <a:t> - </a:t>
            </a:r>
            <a:endParaRPr lang="en-US" dirty="0" smtClean="0">
              <a:latin typeface="Times New Roman" panose="02020603050405020304" pitchFamily="18" charset="0"/>
              <a:cs typeface="Times New Roman" panose="02020603050405020304" pitchFamily="18" charset="0"/>
            </a:endParaRPr>
          </a:p>
          <a:p>
            <a:pPr marL="1714500" lvl="3" indent="-457200">
              <a:buFont typeface="+mj-lt"/>
              <a:buAutoNum type="alphaLcPeriod"/>
            </a:pPr>
            <a:r>
              <a:rPr lang="en-US" b="1" dirty="0" smtClean="0">
                <a:latin typeface="Times New Roman" panose="02020603050405020304" pitchFamily="18" charset="0"/>
                <a:cs typeface="Times New Roman" panose="02020603050405020304" pitchFamily="18" charset="0"/>
              </a:rPr>
              <a:t>Incorporate </a:t>
            </a:r>
            <a:r>
              <a:rPr lang="en-US" b="1" dirty="0">
                <a:latin typeface="Times New Roman" panose="02020603050405020304" pitchFamily="18" charset="0"/>
                <a:cs typeface="Times New Roman" panose="02020603050405020304" pitchFamily="18" charset="0"/>
              </a:rPr>
              <a:t>Components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endParaRPr lang="en-US" cap="all"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C1FC8D2-415A-4163-A246-0E87DA5221ED}" type="slidenum">
              <a:rPr lang="en-US" smtClean="0"/>
              <a:t>25</a:t>
            </a:fld>
            <a:endParaRPr lang="en-US"/>
          </a:p>
        </p:txBody>
      </p:sp>
    </p:spTree>
    <p:extLst>
      <p:ext uri="{BB962C8B-B14F-4D97-AF65-F5344CB8AC3E}">
        <p14:creationId xmlns:p14="http://schemas.microsoft.com/office/powerpoint/2010/main" val="668548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19948B7-B5B2-48CC-9013-16CE5C5F8C69}" type="slidenum">
              <a:rPr lang="en-US" altLang="en-US" sz="1200" smtClean="0">
                <a:solidFill>
                  <a:srgbClr val="898989"/>
                </a:solidFill>
                <a:latin typeface="Calibri" panose="020F0502020204030204" pitchFamily="34" charset="0"/>
              </a:rPr>
              <a:pPr/>
              <a:t>3</a:t>
            </a:fld>
            <a:endParaRPr lang="en-US" altLang="en-US" sz="1200" smtClean="0">
              <a:solidFill>
                <a:srgbClr val="898989"/>
              </a:solidFill>
              <a:latin typeface="Calibri" panose="020F0502020204030204" pitchFamily="34" charset="0"/>
            </a:endParaRPr>
          </a:p>
        </p:txBody>
      </p:sp>
      <p:sp>
        <p:nvSpPr>
          <p:cNvPr id="3" name="TextBox 2">
            <a:extLst>
              <a:ext uri="{FF2B5EF4-FFF2-40B4-BE49-F238E27FC236}"/>
            </a:extLst>
          </p:cNvPr>
          <p:cNvSpPr txBox="1"/>
          <p:nvPr/>
        </p:nvSpPr>
        <p:spPr>
          <a:xfrm>
            <a:off x="381000" y="990600"/>
            <a:ext cx="7526338" cy="3947234"/>
          </a:xfrm>
          <a:prstGeom prst="rect">
            <a:avLst/>
          </a:prstGeom>
          <a:noFill/>
        </p:spPr>
        <p:txBody>
          <a:bodyPr wrap="square" lIns="68580" tIns="34290" rIns="68580" bIns="34290">
            <a:spAutoFit/>
          </a:bodyPr>
          <a:lstStyle/>
          <a:p>
            <a:pPr marL="457200" indent="-457200">
              <a:buFont typeface="Wingdings" panose="05000000000000000000" pitchFamily="2" charset="2"/>
              <a:buChar char="v"/>
              <a:defRPr/>
            </a:pPr>
            <a:r>
              <a:rPr lang="en-US" altLang="en-US" sz="2800" dirty="0" smtClean="0">
                <a:solidFill>
                  <a:srgbClr val="C00000"/>
                </a:solidFill>
                <a:latin typeface="Times New Roman" panose="02020603050405020304" pitchFamily="18" charset="0"/>
                <a:cs typeface="Times New Roman" panose="02020603050405020304" pitchFamily="18" charset="0"/>
              </a:rPr>
              <a:t>Software Re-Engineering </a:t>
            </a:r>
          </a:p>
          <a:p>
            <a:pPr marL="914400" lvl="1" indent="-457200">
              <a:buFont typeface="Wingdings" panose="05000000000000000000" pitchFamily="2" charset="2"/>
              <a:buChar char="v"/>
              <a:defRPr/>
            </a:pPr>
            <a:r>
              <a:rPr lang="en-US" sz="2800" b="1" u="sng" dirty="0" smtClean="0"/>
              <a:t>The need of software Re-engineering</a:t>
            </a:r>
            <a:endParaRPr lang="en-US" altLang="en-US" sz="2800" dirty="0" smtClean="0">
              <a:solidFill>
                <a:srgbClr val="C000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defRPr/>
            </a:pPr>
            <a:endParaRPr lang="en-US" sz="2800" dirty="0" smtClean="0">
              <a:latin typeface="Times New Roman" panose="02020603050405020304" pitchFamily="18" charset="0"/>
              <a:ea typeface="+mn-lt"/>
              <a:cs typeface="Times New Roman" panose="02020603050405020304" pitchFamily="18" charset="0"/>
            </a:endParaRPr>
          </a:p>
          <a:p>
            <a:pPr marL="457200" indent="-457200">
              <a:buFont typeface="Wingdings" panose="05000000000000000000" pitchFamily="2" charset="2"/>
              <a:buChar char="v"/>
              <a:defRPr/>
            </a:pPr>
            <a:endParaRPr lang="en-US" sz="2800" dirty="0" smtClean="0">
              <a:latin typeface="Times New Roman" panose="02020603050405020304" pitchFamily="18" charset="0"/>
              <a:ea typeface="+mn-lt"/>
              <a:cs typeface="Times New Roman" panose="02020603050405020304" pitchFamily="18" charset="0"/>
            </a:endParaRPr>
          </a:p>
          <a:p>
            <a:pPr marL="457200" indent="-457200">
              <a:buFont typeface="Wingdings" panose="05000000000000000000" pitchFamily="2" charset="2"/>
              <a:buChar char="v"/>
              <a:defRPr/>
            </a:pPr>
            <a:endParaRPr lang="en-US" sz="2800" dirty="0" smtClean="0">
              <a:latin typeface="Times New Roman" panose="02020603050405020304" pitchFamily="18" charset="0"/>
              <a:ea typeface="+mn-lt"/>
              <a:cs typeface="Times New Roman" panose="02020603050405020304" pitchFamily="18" charset="0"/>
            </a:endParaRPr>
          </a:p>
          <a:p>
            <a:pPr marL="457200" indent="-457200">
              <a:buFont typeface="Wingdings" panose="05000000000000000000" pitchFamily="2" charset="2"/>
              <a:buChar char="v"/>
              <a:defRPr/>
            </a:pPr>
            <a:endParaRPr lang="en-US" altLang="en-US" sz="2800" dirty="0" smtClean="0">
              <a:solidFill>
                <a:srgbClr val="C000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defRP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defRP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defRPr/>
            </a:pPr>
            <a:endParaRPr lang="en-US" sz="2800" dirty="0">
              <a:latin typeface="Times New Roman" panose="02020603050405020304" pitchFamily="18" charset="0"/>
              <a:cs typeface="Times New Roman" panose="02020603050405020304" pitchFamily="18" charset="0"/>
            </a:endParaRPr>
          </a:p>
        </p:txBody>
      </p:sp>
      <p:sp>
        <p:nvSpPr>
          <p:cNvPr id="17412" name="Title 1"/>
          <p:cNvSpPr txBox="1">
            <a:spLocks/>
          </p:cNvSpPr>
          <p:nvPr/>
        </p:nvSpPr>
        <p:spPr bwMode="auto">
          <a:xfrm>
            <a:off x="838200" y="304800"/>
            <a:ext cx="59150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300" dirty="0" smtClean="0">
                <a:solidFill>
                  <a:srgbClr val="C00000"/>
                </a:solidFill>
                <a:latin typeface="Times New Roman" panose="02020603050405020304" pitchFamily="18" charset="0"/>
                <a:cs typeface="Times New Roman" panose="02020603050405020304" pitchFamily="18" charset="0"/>
              </a:rPr>
              <a:t>Agenda for </a:t>
            </a:r>
            <a:r>
              <a:rPr lang="en-US" altLang="en-US" sz="3300" dirty="0">
                <a:solidFill>
                  <a:srgbClr val="C00000"/>
                </a:solidFill>
                <a:latin typeface="Times New Roman" panose="02020603050405020304" pitchFamily="18" charset="0"/>
                <a:cs typeface="Times New Roman" panose="02020603050405020304" pitchFamily="18" charset="0"/>
              </a:rPr>
              <a:t>session </a:t>
            </a:r>
            <a:r>
              <a:rPr lang="en-US" altLang="en-US" sz="3300" dirty="0" smtClean="0">
                <a:solidFill>
                  <a:srgbClr val="C00000"/>
                </a:solidFill>
                <a:latin typeface="Times New Roman" panose="02020603050405020304" pitchFamily="18" charset="0"/>
                <a:cs typeface="Times New Roman" panose="02020603050405020304" pitchFamily="18" charset="0"/>
              </a:rPr>
              <a:t>7</a:t>
            </a:r>
            <a:r>
              <a:rPr lang="en-US" altLang="en-US" sz="3300" dirty="0">
                <a:solidFill>
                  <a:srgbClr val="C00000"/>
                </a:solidFill>
                <a:latin typeface="Times New Roman" panose="02020603050405020304" pitchFamily="18" charset="0"/>
                <a:cs typeface="Times New Roman" panose="02020603050405020304" pitchFamily="18" charset="0"/>
              </a:rPr>
              <a:t/>
            </a:r>
            <a:br>
              <a:rPr lang="en-US" altLang="en-US" sz="3300" dirty="0">
                <a:solidFill>
                  <a:srgbClr val="C00000"/>
                </a:solidFill>
                <a:latin typeface="Times New Roman" panose="02020603050405020304" pitchFamily="18" charset="0"/>
                <a:cs typeface="Times New Roman" panose="02020603050405020304" pitchFamily="18" charset="0"/>
              </a:rPr>
            </a:br>
            <a:endParaRPr lang="en-US" altLang="en-US" sz="3300" dirty="0">
              <a:solidFill>
                <a:srgbClr val="C00000"/>
              </a:solidFill>
              <a:latin typeface="Times New Roman" panose="02020603050405020304" pitchFamily="18" charset="0"/>
              <a:cs typeface="Times New Roman" panose="02020603050405020304" pitchFamily="18" charset="0"/>
            </a:endParaRPr>
          </a:p>
        </p:txBody>
      </p:sp>
      <p:sp>
        <p:nvSpPr>
          <p:cNvPr id="17413" name="Title 1"/>
          <p:cNvSpPr txBox="1">
            <a:spLocks/>
          </p:cNvSpPr>
          <p:nvPr/>
        </p:nvSpPr>
        <p:spPr bwMode="auto">
          <a:xfrm>
            <a:off x="627062" y="2079625"/>
            <a:ext cx="86868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571500" indent="-571500">
              <a:spcBef>
                <a:spcPct val="0"/>
              </a:spcBef>
              <a:buFont typeface="Wingdings" panose="05000000000000000000" pitchFamily="2" charset="2"/>
              <a:buChar char="v"/>
            </a:pPr>
            <a:r>
              <a:rPr lang="en-US" sz="3600" dirty="0" smtClean="0"/>
              <a:t>Re-engineering </a:t>
            </a:r>
            <a:r>
              <a:rPr lang="en-US" sz="3600" dirty="0"/>
              <a:t>Cost Factor</a:t>
            </a:r>
            <a:endParaRPr lang="en-US" altLang="en-US" sz="3300" dirty="0">
              <a:solidFill>
                <a:srgbClr val="C00000"/>
              </a:solidFill>
              <a:latin typeface="Calibri Light" panose="020F0302020204030204" pitchFamily="34" charset="0"/>
              <a:cs typeface="Calibri Light" panose="020F0302020204030204" pitchFamily="34" charset="0"/>
            </a:endParaRPr>
          </a:p>
          <a:p>
            <a:pPr marL="571500" indent="-571500">
              <a:spcBef>
                <a:spcPct val="0"/>
              </a:spcBef>
              <a:buFont typeface="Wingdings" panose="05000000000000000000" pitchFamily="2" charset="2"/>
              <a:buChar char="v"/>
            </a:pPr>
            <a:r>
              <a:rPr lang="en-IN" sz="3600" b="1" dirty="0" smtClean="0"/>
              <a:t>Software </a:t>
            </a:r>
            <a:r>
              <a:rPr lang="en-IN" sz="3600" b="1" dirty="0"/>
              <a:t>Re-Engineering Activities</a:t>
            </a:r>
            <a:endParaRPr lang="en-US" sz="3600" dirty="0" smtClean="0"/>
          </a:p>
          <a:p>
            <a:pPr marL="571500" indent="-571500">
              <a:buFont typeface="Wingdings" panose="05000000000000000000" pitchFamily="2" charset="2"/>
              <a:buChar char="v"/>
              <a:defRPr/>
            </a:pPr>
            <a:r>
              <a:rPr lang="en-US" sz="3600" dirty="0" smtClean="0"/>
              <a:t>Re-engineering Process</a:t>
            </a:r>
          </a:p>
          <a:p>
            <a:pPr marL="571500" indent="-571500">
              <a:buFont typeface="Wingdings" panose="05000000000000000000" pitchFamily="2" charset="2"/>
              <a:buChar char="v"/>
              <a:defRPr/>
            </a:pPr>
            <a:r>
              <a:rPr lang="en-US" altLang="en-US" sz="3600" dirty="0" smtClean="0">
                <a:solidFill>
                  <a:srgbClr val="C00000"/>
                </a:solidFill>
                <a:latin typeface="Times New Roman" panose="02020603050405020304" pitchFamily="18" charset="0"/>
                <a:cs typeface="Times New Roman" panose="02020603050405020304" pitchFamily="18" charset="0"/>
              </a:rPr>
              <a:t>Reuse</a:t>
            </a:r>
          </a:p>
          <a:p>
            <a:pPr marL="571500" indent="-571500">
              <a:buFont typeface="Wingdings" panose="05000000000000000000" pitchFamily="2" charset="2"/>
              <a:buChar char="v"/>
              <a:defRPr/>
            </a:pPr>
            <a:r>
              <a:rPr lang="en-US" altLang="en-US" sz="3600" b="1" dirty="0"/>
              <a:t>Advantages of </a:t>
            </a:r>
            <a:r>
              <a:rPr lang="en-US" altLang="en-US" sz="3600" b="1" dirty="0" smtClean="0"/>
              <a:t>Re-engineering</a:t>
            </a:r>
          </a:p>
          <a:p>
            <a:pPr marL="571500" indent="-571500">
              <a:buFont typeface="Wingdings" panose="05000000000000000000" pitchFamily="2" charset="2"/>
              <a:buChar char="v"/>
              <a:defRPr/>
            </a:pPr>
            <a:r>
              <a:rPr lang="en-US" altLang="en-US" sz="3600" b="1" dirty="0" smtClean="0"/>
              <a:t>Disadvantages </a:t>
            </a:r>
            <a:r>
              <a:rPr lang="en-US" altLang="en-US" sz="3600" b="1" dirty="0"/>
              <a:t>of Re-engineering</a:t>
            </a:r>
            <a:endParaRPr lang="en-US" altLang="en-US" sz="3600" dirty="0" smtClean="0">
              <a:solidFill>
                <a:srgbClr val="C00000"/>
              </a:solidFill>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3300" dirty="0">
              <a:solidFill>
                <a:srgbClr val="C0000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75748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
            <a:ext cx="7772400" cy="990600"/>
          </a:xfrm>
        </p:spPr>
        <p:txBody>
          <a:bodyPr>
            <a:normAutofit/>
          </a:bodyPr>
          <a:lstStyle/>
          <a:p>
            <a:r>
              <a:rPr lang="en-US" dirty="0"/>
              <a:t>Software </a:t>
            </a:r>
            <a:r>
              <a:rPr lang="en-US" dirty="0" smtClean="0"/>
              <a:t>Re-engineering</a:t>
            </a:r>
            <a:endParaRPr lang="en-US" dirty="0"/>
          </a:p>
        </p:txBody>
      </p:sp>
      <p:sp>
        <p:nvSpPr>
          <p:cNvPr id="3" name="Subtitle 2"/>
          <p:cNvSpPr>
            <a:spLocks noGrp="1"/>
          </p:cNvSpPr>
          <p:nvPr>
            <p:ph type="subTitle" idx="1"/>
          </p:nvPr>
        </p:nvSpPr>
        <p:spPr>
          <a:xfrm>
            <a:off x="381000" y="990601"/>
            <a:ext cx="8077200" cy="4876800"/>
          </a:xfrm>
        </p:spPr>
        <p:txBody>
          <a:bodyPr>
            <a:normAutofit fontScale="70000" lnSpcReduction="20000"/>
          </a:bodyPr>
          <a:lstStyle/>
          <a:p>
            <a:pPr marL="514350" indent="-514350" algn="just">
              <a:buFont typeface="+mj-lt"/>
              <a:buAutoNum type="arabicPeriod"/>
            </a:pPr>
            <a:r>
              <a:rPr lang="en-IN" dirty="0"/>
              <a:t>Software Re-engineering is </a:t>
            </a:r>
            <a:r>
              <a:rPr lang="en-IN" b="1" dirty="0"/>
              <a:t>a process of software development which is done to improve the maintainability of a software system</a:t>
            </a:r>
            <a:r>
              <a:rPr lang="en-IN" dirty="0"/>
              <a:t>.</a:t>
            </a:r>
            <a:endParaRPr lang="en-US" dirty="0" smtClean="0">
              <a:solidFill>
                <a:schemeClr val="tx1"/>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When </a:t>
            </a:r>
            <a:r>
              <a:rPr lang="en-US" dirty="0">
                <a:solidFill>
                  <a:schemeClr val="tx1"/>
                </a:solidFill>
                <a:latin typeface="Times New Roman" panose="02020603050405020304" pitchFamily="18" charset="0"/>
                <a:cs typeface="Times New Roman" panose="02020603050405020304" pitchFamily="18" charset="0"/>
              </a:rPr>
              <a:t>we </a:t>
            </a:r>
            <a:r>
              <a:rPr lang="en-US" b="1" dirty="0">
                <a:solidFill>
                  <a:srgbClr val="00B050"/>
                </a:solidFill>
                <a:latin typeface="Times New Roman" panose="02020603050405020304" pitchFamily="18" charset="0"/>
                <a:cs typeface="Times New Roman" panose="02020603050405020304" pitchFamily="18" charset="0"/>
              </a:rPr>
              <a:t>need to update the software </a:t>
            </a:r>
            <a:r>
              <a:rPr lang="en-US" dirty="0">
                <a:solidFill>
                  <a:schemeClr val="tx1"/>
                </a:solidFill>
                <a:latin typeface="Times New Roman" panose="02020603050405020304" pitchFamily="18" charset="0"/>
                <a:cs typeface="Times New Roman" panose="02020603050405020304" pitchFamily="18" charset="0"/>
              </a:rPr>
              <a:t>to keep it to the current market, without impacting its functionality, it is called software re-engineering. It is a thorough process where the design of software is changed and programs are re-written</a:t>
            </a:r>
            <a:r>
              <a:rPr lang="en-US" dirty="0" smtClean="0">
                <a:solidFill>
                  <a:schemeClr val="tx1"/>
                </a:solidFill>
                <a:latin typeface="Times New Roman" panose="02020603050405020304" pitchFamily="18" charset="0"/>
                <a:cs typeface="Times New Roman" panose="02020603050405020304" pitchFamily="18" charset="0"/>
              </a:rPr>
              <a:t>.</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tabLst>
                <a:tab pos="542925" algn="l"/>
              </a:tabLst>
            </a:pPr>
            <a:r>
              <a:rPr lang="en-US" dirty="0" smtClean="0">
                <a:solidFill>
                  <a:schemeClr val="tx1"/>
                </a:solidFill>
                <a:latin typeface="Times New Roman" panose="02020603050405020304" pitchFamily="18" charset="0"/>
                <a:cs typeface="Times New Roman" panose="02020603050405020304" pitchFamily="18" charset="0"/>
              </a:rPr>
              <a:t>3	Legacy </a:t>
            </a:r>
            <a:r>
              <a:rPr lang="en-US" dirty="0">
                <a:solidFill>
                  <a:schemeClr val="tx1"/>
                </a:solidFill>
                <a:latin typeface="Times New Roman" panose="02020603050405020304" pitchFamily="18" charset="0"/>
                <a:cs typeface="Times New Roman" panose="02020603050405020304" pitchFamily="18" charset="0"/>
              </a:rPr>
              <a:t>software cannot keep tuning with the latest technology available in the market. As the hardware become obsolete, updating of software becomes a headache. Even if software grows old with time, its functionality does not</a:t>
            </a:r>
            <a:r>
              <a:rPr lang="en-US" dirty="0" smtClean="0">
                <a:solidFill>
                  <a:schemeClr val="tx1"/>
                </a:solidFill>
                <a:latin typeface="Times New Roman" panose="02020603050405020304" pitchFamily="18" charset="0"/>
                <a:cs typeface="Times New Roman" panose="02020603050405020304" pitchFamily="18" charset="0"/>
              </a:rPr>
              <a:t>.</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4.	For </a:t>
            </a:r>
            <a:r>
              <a:rPr lang="en-US" dirty="0">
                <a:solidFill>
                  <a:schemeClr val="tx1"/>
                </a:solidFill>
                <a:latin typeface="Times New Roman" panose="02020603050405020304" pitchFamily="18" charset="0"/>
                <a:cs typeface="Times New Roman" panose="02020603050405020304" pitchFamily="18" charset="0"/>
              </a:rPr>
              <a:t>example, initially Unix was developed in assembly language. When language C came into existence, Unix was re-engineered in C, because working in assembly language was difficult.</a:t>
            </a:r>
          </a:p>
          <a:p>
            <a:pPr marL="514350" indent="-514350" algn="l">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C1FC8D2-415A-4163-A246-0E87DA5221ED}" type="slidenum">
              <a:rPr lang="en-US" smtClean="0"/>
              <a:t>4</a:t>
            </a:fld>
            <a:endParaRPr lang="en-US"/>
          </a:p>
        </p:txBody>
      </p:sp>
    </p:spTree>
    <p:extLst>
      <p:ext uri="{BB962C8B-B14F-4D97-AF65-F5344CB8AC3E}">
        <p14:creationId xmlns:p14="http://schemas.microsoft.com/office/powerpoint/2010/main" val="1414904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The need of software Re-engineering</a:t>
            </a:r>
            <a:endParaRPr lang="en-IN" dirty="0"/>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b="1" dirty="0" smtClean="0"/>
              <a:t> </a:t>
            </a:r>
            <a:r>
              <a:rPr lang="en-US" sz="3000" dirty="0"/>
              <a:t>Software re-engineering is an economical process for software development and quality enhancement of the product. </a:t>
            </a:r>
            <a:endParaRPr lang="en-US" sz="3000" dirty="0" smtClean="0"/>
          </a:p>
          <a:p>
            <a:pPr marL="514350" indent="-514350" algn="just">
              <a:buFont typeface="+mj-lt"/>
              <a:buAutoNum type="arabicPeriod"/>
            </a:pPr>
            <a:r>
              <a:rPr lang="en-US" sz="3000" dirty="0" smtClean="0"/>
              <a:t>This </a:t>
            </a:r>
            <a:r>
              <a:rPr lang="en-US" sz="3000" dirty="0"/>
              <a:t>process enables us to identify the useless consumption of deployed resources and the constraints that are restricting the development process so that the development process could be made easier and cost-effective (time, financial, direct advantage, optimize the code, indirect benefits, etc.) and maintainable. </a:t>
            </a:r>
            <a:endParaRPr lang="en-US" sz="3000" dirty="0" smtClean="0"/>
          </a:p>
          <a:p>
            <a:pPr marL="514350" indent="-514350" algn="just">
              <a:buFont typeface="+mj-lt"/>
              <a:buAutoNum type="arabicPeriod"/>
            </a:pPr>
            <a:endParaRPr lang="en-IN" sz="3000" dirty="0"/>
          </a:p>
        </p:txBody>
      </p:sp>
      <p:sp>
        <p:nvSpPr>
          <p:cNvPr id="4" name="Slide Number Placeholder 3"/>
          <p:cNvSpPr>
            <a:spLocks noGrp="1"/>
          </p:cNvSpPr>
          <p:nvPr>
            <p:ph type="sldNum" sz="quarter" idx="12"/>
          </p:nvPr>
        </p:nvSpPr>
        <p:spPr/>
        <p:txBody>
          <a:bodyPr/>
          <a:lstStyle/>
          <a:p>
            <a:fld id="{AC1FC8D2-415A-4163-A246-0E87DA5221ED}" type="slidenum">
              <a:rPr lang="en-US" smtClean="0"/>
              <a:t>5</a:t>
            </a:fld>
            <a:endParaRPr lang="en-US"/>
          </a:p>
        </p:txBody>
      </p:sp>
    </p:spTree>
    <p:extLst>
      <p:ext uri="{BB962C8B-B14F-4D97-AF65-F5344CB8AC3E}">
        <p14:creationId xmlns:p14="http://schemas.microsoft.com/office/powerpoint/2010/main" val="4159654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The need of software </a:t>
            </a:r>
            <a:r>
              <a:rPr lang="en-US" b="1" u="sng" dirty="0" smtClean="0"/>
              <a:t>Re-engineering (Cont..)</a:t>
            </a:r>
            <a:endParaRPr lang="en-IN" dirty="0"/>
          </a:p>
        </p:txBody>
      </p:sp>
      <p:sp>
        <p:nvSpPr>
          <p:cNvPr id="3" name="Content Placeholder 2"/>
          <p:cNvSpPr>
            <a:spLocks noGrp="1"/>
          </p:cNvSpPr>
          <p:nvPr>
            <p:ph idx="1"/>
          </p:nvPr>
        </p:nvSpPr>
        <p:spPr/>
        <p:txBody>
          <a:bodyPr/>
          <a:lstStyle/>
          <a:p>
            <a:r>
              <a:rPr lang="en-US" b="1" dirty="0" smtClean="0"/>
              <a:t> </a:t>
            </a:r>
            <a:r>
              <a:rPr lang="en-US" b="1" u="sng" dirty="0"/>
              <a:t>Boost up productivity</a:t>
            </a:r>
            <a:r>
              <a:rPr lang="en-US" b="1" dirty="0"/>
              <a:t>: </a:t>
            </a:r>
            <a:r>
              <a:rPr lang="en-US" dirty="0"/>
              <a:t>Software reengineering increase productivity by optimizing the code and database so that processing gets faster.</a:t>
            </a:r>
          </a:p>
          <a:p>
            <a:r>
              <a:rPr lang="en-US" b="1" u="sng" dirty="0" smtClean="0"/>
              <a:t>Processes </a:t>
            </a:r>
            <a:r>
              <a:rPr lang="en-US" b="1" u="sng" dirty="0"/>
              <a:t>in continuity</a:t>
            </a:r>
            <a:r>
              <a:rPr lang="en-US" b="1" dirty="0"/>
              <a:t>:</a:t>
            </a:r>
            <a:r>
              <a:rPr lang="en-US" dirty="0"/>
              <a:t> The functionality of older software product can be still used while the testing or development of software.</a:t>
            </a:r>
          </a:p>
          <a:p>
            <a:endParaRPr lang="en-IN" dirty="0"/>
          </a:p>
        </p:txBody>
      </p:sp>
      <p:sp>
        <p:nvSpPr>
          <p:cNvPr id="4" name="Slide Number Placeholder 3"/>
          <p:cNvSpPr>
            <a:spLocks noGrp="1"/>
          </p:cNvSpPr>
          <p:nvPr>
            <p:ph type="sldNum" sz="quarter" idx="12"/>
          </p:nvPr>
        </p:nvSpPr>
        <p:spPr/>
        <p:txBody>
          <a:bodyPr/>
          <a:lstStyle/>
          <a:p>
            <a:fld id="{AC1FC8D2-415A-4163-A246-0E87DA5221ED}" type="slidenum">
              <a:rPr lang="en-US" smtClean="0"/>
              <a:t>6</a:t>
            </a:fld>
            <a:endParaRPr lang="en-US"/>
          </a:p>
        </p:txBody>
      </p:sp>
    </p:spTree>
    <p:extLst>
      <p:ext uri="{BB962C8B-B14F-4D97-AF65-F5344CB8AC3E}">
        <p14:creationId xmlns:p14="http://schemas.microsoft.com/office/powerpoint/2010/main" val="2503483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The need of software </a:t>
            </a:r>
            <a:r>
              <a:rPr lang="en-US" b="1" u="sng" dirty="0" smtClean="0"/>
              <a:t>Re-engineering (cont..)</a:t>
            </a:r>
            <a:endParaRPr lang="en-IN" dirty="0"/>
          </a:p>
        </p:txBody>
      </p:sp>
      <p:sp>
        <p:nvSpPr>
          <p:cNvPr id="3" name="Content Placeholder 2"/>
          <p:cNvSpPr>
            <a:spLocks noGrp="1"/>
          </p:cNvSpPr>
          <p:nvPr>
            <p:ph idx="1"/>
          </p:nvPr>
        </p:nvSpPr>
        <p:spPr/>
        <p:txBody>
          <a:bodyPr>
            <a:normAutofit/>
          </a:bodyPr>
          <a:lstStyle/>
          <a:p>
            <a:pPr algn="just"/>
            <a:r>
              <a:rPr lang="en-US" sz="2200" b="1" dirty="0"/>
              <a:t>c) </a:t>
            </a:r>
            <a:r>
              <a:rPr lang="en-US" sz="2200" b="1" u="sng" dirty="0"/>
              <a:t>Improvement opportunity</a:t>
            </a:r>
            <a:r>
              <a:rPr lang="en-US" sz="2200" b="1" dirty="0"/>
              <a:t>: </a:t>
            </a:r>
            <a:r>
              <a:rPr lang="en-US" sz="2200" dirty="0"/>
              <a:t>Meanwhile the process of software reengineering, not only software qualities, features and functionality but also your skills are refined, new ideas hit in your mind. This makes the developers mind accustomed to capturing new opportunities so that more and more new features can be developed.</a:t>
            </a:r>
          </a:p>
          <a:p>
            <a:pPr algn="just"/>
            <a:r>
              <a:rPr lang="en-US" sz="2200" b="1" dirty="0"/>
              <a:t>d) </a:t>
            </a:r>
            <a:r>
              <a:rPr lang="en-US" sz="2200" b="1" u="sng" dirty="0"/>
              <a:t>Reduction in risks</a:t>
            </a:r>
            <a:r>
              <a:rPr lang="en-US" sz="2200" b="1" dirty="0"/>
              <a:t>: </a:t>
            </a:r>
            <a:r>
              <a:rPr lang="en-US" sz="2200" dirty="0"/>
              <a:t>Instead of developing the software product from scratch or from the beginning stage here developers develop the product from its existing stage to enhance some specific features that are brought in concern by stakeholders or its users. Such kind of practice reduces the chances of fault fallibility.</a:t>
            </a:r>
          </a:p>
          <a:p>
            <a:pPr algn="just"/>
            <a:endParaRPr lang="en-IN" sz="2200" dirty="0"/>
          </a:p>
        </p:txBody>
      </p:sp>
      <p:sp>
        <p:nvSpPr>
          <p:cNvPr id="4" name="Slide Number Placeholder 3"/>
          <p:cNvSpPr>
            <a:spLocks noGrp="1"/>
          </p:cNvSpPr>
          <p:nvPr>
            <p:ph type="sldNum" sz="quarter" idx="12"/>
          </p:nvPr>
        </p:nvSpPr>
        <p:spPr/>
        <p:txBody>
          <a:bodyPr/>
          <a:lstStyle/>
          <a:p>
            <a:fld id="{AC1FC8D2-415A-4163-A246-0E87DA5221ED}" type="slidenum">
              <a:rPr lang="en-US" smtClean="0"/>
              <a:t>7</a:t>
            </a:fld>
            <a:endParaRPr lang="en-US"/>
          </a:p>
        </p:txBody>
      </p:sp>
    </p:spTree>
    <p:extLst>
      <p:ext uri="{BB962C8B-B14F-4D97-AF65-F5344CB8AC3E}">
        <p14:creationId xmlns:p14="http://schemas.microsoft.com/office/powerpoint/2010/main" val="485769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The need of software </a:t>
            </a:r>
            <a:r>
              <a:rPr lang="en-US" b="1" u="sng" dirty="0" smtClean="0"/>
              <a:t>Re-engineering (</a:t>
            </a:r>
            <a:r>
              <a:rPr lang="en-US" b="1" u="sng" dirty="0" err="1" smtClean="0"/>
              <a:t>cont</a:t>
            </a:r>
            <a:r>
              <a:rPr lang="en-US" b="1" u="sng" dirty="0" smtClean="0"/>
              <a:t>…)</a:t>
            </a:r>
            <a:endParaRPr lang="en-IN" dirty="0"/>
          </a:p>
        </p:txBody>
      </p:sp>
      <p:sp>
        <p:nvSpPr>
          <p:cNvPr id="3" name="Content Placeholder 2"/>
          <p:cNvSpPr>
            <a:spLocks noGrp="1"/>
          </p:cNvSpPr>
          <p:nvPr>
            <p:ph idx="1"/>
          </p:nvPr>
        </p:nvSpPr>
        <p:spPr/>
        <p:txBody>
          <a:bodyPr>
            <a:normAutofit lnSpcReduction="10000"/>
          </a:bodyPr>
          <a:lstStyle/>
          <a:p>
            <a:r>
              <a:rPr lang="en-US" b="1" dirty="0" smtClean="0"/>
              <a:t>e) </a:t>
            </a:r>
            <a:r>
              <a:rPr lang="en-US" b="1" u="sng" dirty="0"/>
              <a:t>Saves time</a:t>
            </a:r>
            <a:r>
              <a:rPr lang="en-US" b="1" dirty="0"/>
              <a:t>: </a:t>
            </a:r>
            <a:r>
              <a:rPr lang="en-US" dirty="0"/>
              <a:t>As we stated above here that the product is developed from the existing stage rather than the beginning stage so the time consumes in software engineering is lesser.</a:t>
            </a:r>
          </a:p>
          <a:p>
            <a:r>
              <a:rPr lang="en-US" b="1" dirty="0"/>
              <a:t>f) </a:t>
            </a:r>
            <a:r>
              <a:rPr lang="en-US" b="1" u="sng" dirty="0"/>
              <a:t>Optimization</a:t>
            </a:r>
            <a:r>
              <a:rPr lang="en-US" b="1" dirty="0"/>
              <a:t>: </a:t>
            </a:r>
            <a:r>
              <a:rPr lang="en-US" dirty="0"/>
              <a:t>This process refines the system features, functionalities and reduces the complexity of the product by consistent optimization as maximum as possible. </a:t>
            </a:r>
          </a:p>
          <a:p>
            <a:endParaRPr lang="en-IN" dirty="0"/>
          </a:p>
        </p:txBody>
      </p:sp>
      <p:sp>
        <p:nvSpPr>
          <p:cNvPr id="4" name="Slide Number Placeholder 3"/>
          <p:cNvSpPr>
            <a:spLocks noGrp="1"/>
          </p:cNvSpPr>
          <p:nvPr>
            <p:ph type="sldNum" sz="quarter" idx="12"/>
          </p:nvPr>
        </p:nvSpPr>
        <p:spPr/>
        <p:txBody>
          <a:bodyPr/>
          <a:lstStyle/>
          <a:p>
            <a:fld id="{AC1FC8D2-415A-4163-A246-0E87DA5221ED}" type="slidenum">
              <a:rPr lang="en-US" smtClean="0"/>
              <a:t>8</a:t>
            </a:fld>
            <a:endParaRPr lang="en-US"/>
          </a:p>
        </p:txBody>
      </p:sp>
    </p:spTree>
    <p:extLst>
      <p:ext uri="{BB962C8B-B14F-4D97-AF65-F5344CB8AC3E}">
        <p14:creationId xmlns:p14="http://schemas.microsoft.com/office/powerpoint/2010/main" val="3325540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Re-Engineering cost factors:</a:t>
            </a:r>
            <a:r>
              <a:rPr lang="en-US" dirty="0"/>
              <a:t> </a:t>
            </a:r>
            <a:br>
              <a:rPr lang="en-US" dirty="0"/>
            </a:br>
            <a:endParaRPr lang="en-IN" dirty="0"/>
          </a:p>
        </p:txBody>
      </p:sp>
      <p:sp>
        <p:nvSpPr>
          <p:cNvPr id="3" name="Content Placeholder 2"/>
          <p:cNvSpPr>
            <a:spLocks noGrp="1"/>
          </p:cNvSpPr>
          <p:nvPr>
            <p:ph idx="1"/>
          </p:nvPr>
        </p:nvSpPr>
        <p:spPr/>
        <p:txBody>
          <a:bodyPr>
            <a:normAutofit/>
          </a:bodyPr>
          <a:lstStyle/>
          <a:p>
            <a:r>
              <a:rPr lang="en-US" dirty="0" smtClean="0"/>
              <a:t>The </a:t>
            </a:r>
            <a:r>
              <a:rPr lang="en-US" dirty="0"/>
              <a:t>quality of the software to be re-engineered.</a:t>
            </a:r>
          </a:p>
          <a:p>
            <a:r>
              <a:rPr lang="en-US" dirty="0"/>
              <a:t>The tool support availability for engineering.</a:t>
            </a:r>
          </a:p>
          <a:p>
            <a:r>
              <a:rPr lang="en-US" dirty="0"/>
              <a:t>The extent of the data conversion which is required.</a:t>
            </a:r>
          </a:p>
          <a:p>
            <a:r>
              <a:rPr lang="en-US" dirty="0"/>
              <a:t>The availability of expert staff for Re-</a:t>
            </a:r>
            <a:r>
              <a:rPr lang="en-US" dirty="0" err="1"/>
              <a:t>engineerin</a:t>
            </a:r>
            <a:endParaRPr lang="en-US" dirty="0"/>
          </a:p>
          <a:p>
            <a:endParaRPr lang="en-IN" dirty="0"/>
          </a:p>
        </p:txBody>
      </p:sp>
      <p:sp>
        <p:nvSpPr>
          <p:cNvPr id="4" name="Slide Number Placeholder 3"/>
          <p:cNvSpPr>
            <a:spLocks noGrp="1"/>
          </p:cNvSpPr>
          <p:nvPr>
            <p:ph type="sldNum" sz="quarter" idx="12"/>
          </p:nvPr>
        </p:nvSpPr>
        <p:spPr/>
        <p:txBody>
          <a:bodyPr/>
          <a:lstStyle/>
          <a:p>
            <a:fld id="{AC1FC8D2-415A-4163-A246-0E87DA5221ED}" type="slidenum">
              <a:rPr lang="en-US" smtClean="0"/>
              <a:t>9</a:t>
            </a:fld>
            <a:endParaRPr lang="en-US"/>
          </a:p>
        </p:txBody>
      </p:sp>
    </p:spTree>
    <p:extLst>
      <p:ext uri="{BB962C8B-B14F-4D97-AF65-F5344CB8AC3E}">
        <p14:creationId xmlns:p14="http://schemas.microsoft.com/office/powerpoint/2010/main" val="175454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894</Words>
  <Application>Microsoft Office PowerPoint</Application>
  <PresentationFormat>On-screen Show (4:3)</PresentationFormat>
  <Paragraphs>164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ＭＳ Ｐゴシック</vt:lpstr>
      <vt:lpstr>Arial</vt:lpstr>
      <vt:lpstr>Calibri</vt:lpstr>
      <vt:lpstr>Calibri Light</vt:lpstr>
      <vt:lpstr>Times New Roman</vt:lpstr>
      <vt:lpstr>Wingdings</vt:lpstr>
      <vt:lpstr>Office Theme</vt:lpstr>
      <vt:lpstr>Session -7   Software Re-engineering</vt:lpstr>
      <vt:lpstr>PowerPoint Presentation</vt:lpstr>
      <vt:lpstr>PowerPoint Presentation</vt:lpstr>
      <vt:lpstr>Software Re-engineering</vt:lpstr>
      <vt:lpstr>The need of software Re-engineering</vt:lpstr>
      <vt:lpstr>The need of software Re-engineering (Cont..)</vt:lpstr>
      <vt:lpstr>The need of software Re-engineering (cont..)</vt:lpstr>
      <vt:lpstr>The need of software Re-engineering (cont…)</vt:lpstr>
      <vt:lpstr>Re-Engineering cost factors:  </vt:lpstr>
      <vt:lpstr>Software Re-Engineering Activities: </vt:lpstr>
      <vt:lpstr>Software Re-Engineering Activities: (Cont…)</vt:lpstr>
      <vt:lpstr>Software Re-Engineering Activities: (Cont…)</vt:lpstr>
      <vt:lpstr>Software Re-Engineering Activities: (Cont…)</vt:lpstr>
      <vt:lpstr>Software Re-Engineering Activities: (Cont…)</vt:lpstr>
      <vt:lpstr>Software Re-Engineering Activities: (Cont…)</vt:lpstr>
      <vt:lpstr>Software Re-Engineering Activities: (Cont…)</vt:lpstr>
      <vt:lpstr>Software Re-engineering  Cont…</vt:lpstr>
      <vt:lpstr>RE-ENGINEERING PROCESS</vt:lpstr>
      <vt:lpstr>Component reusability</vt:lpstr>
      <vt:lpstr>EXAMPLE cont…</vt:lpstr>
      <vt:lpstr>REUSE PROCESS</vt:lpstr>
      <vt:lpstr>PowerPoint Presentation</vt:lpstr>
      <vt:lpstr>Advantages of Re-engineering:  </vt:lpstr>
      <vt:lpstr>Disadvantages of Re-engineering</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Re-engineering</dc:title>
  <dc:creator>sujatha</dc:creator>
  <cp:lastModifiedBy>Ithaya Rani</cp:lastModifiedBy>
  <cp:revision>18</cp:revision>
  <dcterms:created xsi:type="dcterms:W3CDTF">2022-06-07T10:04:12Z</dcterms:created>
  <dcterms:modified xsi:type="dcterms:W3CDTF">2022-07-12T13:25:09Z</dcterms:modified>
</cp:coreProperties>
</file>