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7"/>
  </p:notesMasterIdLst>
  <p:sldIdLst>
    <p:sldId id="256" r:id="rId3"/>
    <p:sldId id="257" r:id="rId4"/>
    <p:sldId id="258" r:id="rId5"/>
    <p:sldId id="259" r:id="rId6"/>
    <p:sldId id="260" r:id="rId7"/>
    <p:sldId id="261" r:id="rId8"/>
    <p:sldId id="263" r:id="rId9"/>
    <p:sldId id="262" r:id="rId10"/>
    <p:sldId id="264" r:id="rId11"/>
    <p:sldId id="266" r:id="rId12"/>
    <p:sldId id="265" r:id="rId13"/>
    <p:sldId id="267" r:id="rId14"/>
    <p:sldId id="268" r:id="rId15"/>
    <p:sldId id="269" r:id="rId16"/>
    <p:sldId id="270" r:id="rId17"/>
    <p:sldId id="273" r:id="rId18"/>
    <p:sldId id="274" r:id="rId19"/>
    <p:sldId id="275" r:id="rId20"/>
    <p:sldId id="276" r:id="rId21"/>
    <p:sldId id="277" r:id="rId22"/>
    <p:sldId id="278" r:id="rId23"/>
    <p:sldId id="271" r:id="rId24"/>
    <p:sldId id="272" r:id="rId25"/>
    <p:sldId id="279"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Oswald" panose="00000500000000000000" pitchFamily="2" charset="0"/>
      <p:regular r:id="rId32"/>
      <p:bold r:id="rId33"/>
    </p:embeddedFont>
    <p:embeddedFont>
      <p:font typeface="Source Sans Pro" panose="020B05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8f1d60220f_2_4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8f1d60220f_2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8f1d60220f_1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8f1d60220f_1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8f1d60220f_2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8f1d60220f_2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8f1d60220f_10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18f1d60220f_1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8f1d60220f_1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8f1d60220f_1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18f1d60220f_10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18f1d60220f_1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18f1d60220f_10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18f1d60220f_1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8f1d60220f_2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8f1d60220f_2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f1d60220f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f1d60220f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8f1d60220f_2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18f1d60220f_2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8f1d6022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8f1d6022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8f1d60220f_2_4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8f1d60220f_2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8f1d60220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8f1d60220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8f1d60220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8f1d60220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8f1d60220f_2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8f1d60220f_2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8f1d60220f_2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8f1d60220f_2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8f1d60220f_2_6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8f1d60220f_2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8f1d60220f_2_6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8f1d60220f_2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8f1d60220f_2_4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8f1d60220f_2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8f1d60220f_2_50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8f1d60220f_2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8f1d60220f_2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8f1d60220f_2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8f1d60220f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8f1d60220f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8f1d60220f_2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8f1d60220f_2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8f1d60220f_2_5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8f1d60220f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8"/>
        <p:cNvGrpSpPr/>
        <p:nvPr/>
      </p:nvGrpSpPr>
      <p:grpSpPr>
        <a:xfrm>
          <a:off x="0" y="0"/>
          <a:ext cx="0" cy="0"/>
          <a:chOff x="0" y="0"/>
          <a:chExt cx="0" cy="0"/>
        </a:xfrm>
      </p:grpSpPr>
      <p:sp>
        <p:nvSpPr>
          <p:cNvPr id="79" name="Google Shape;79;p14"/>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80" name="Google Shape;80;p14"/>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81" name="Google Shape;81;p14"/>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14"/>
          <p:cNvGrpSpPr/>
          <p:nvPr/>
        </p:nvGrpSpPr>
        <p:grpSpPr>
          <a:xfrm>
            <a:off x="-9525" y="2024075"/>
            <a:ext cx="9167825" cy="595300"/>
            <a:chOff x="-9525" y="4462475"/>
            <a:chExt cx="9167825" cy="595300"/>
          </a:xfrm>
        </p:grpSpPr>
        <p:sp>
          <p:nvSpPr>
            <p:cNvPr id="85" name="Google Shape;85;p1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86" name="Google Shape;86;p1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87" name="Google Shape;87;p1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88" name="Google Shape;88;p14"/>
          <p:cNvGrpSpPr/>
          <p:nvPr/>
        </p:nvGrpSpPr>
        <p:grpSpPr>
          <a:xfrm>
            <a:off x="-42837" y="2005088"/>
            <a:ext cx="9229575" cy="642787"/>
            <a:chOff x="-42837" y="4443488"/>
            <a:chExt cx="9229575" cy="642787"/>
          </a:xfrm>
        </p:grpSpPr>
        <p:sp>
          <p:nvSpPr>
            <p:cNvPr id="89" name="Google Shape;89;p1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9"/>
        <p:cNvGrpSpPr/>
        <p:nvPr/>
      </p:nvGrpSpPr>
      <p:grpSpPr>
        <a:xfrm>
          <a:off x="0" y="0"/>
          <a:ext cx="0" cy="0"/>
          <a:chOff x="0" y="0"/>
          <a:chExt cx="0" cy="0"/>
        </a:xfrm>
      </p:grpSpPr>
      <p:sp>
        <p:nvSpPr>
          <p:cNvPr id="120" name="Google Shape;120;p15"/>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21" name="Google Shape;121;p15"/>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122" name="Google Shape;122;p15"/>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5"/>
          <p:cNvGrpSpPr/>
          <p:nvPr/>
        </p:nvGrpSpPr>
        <p:grpSpPr>
          <a:xfrm>
            <a:off x="-9525" y="2024075"/>
            <a:ext cx="9167825" cy="595300"/>
            <a:chOff x="-9525" y="4462475"/>
            <a:chExt cx="9167825" cy="595300"/>
          </a:xfrm>
        </p:grpSpPr>
        <p:sp>
          <p:nvSpPr>
            <p:cNvPr id="126" name="Google Shape;126;p1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27" name="Google Shape;127;p1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28" name="Google Shape;128;p1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29" name="Google Shape;129;p15"/>
          <p:cNvGrpSpPr/>
          <p:nvPr/>
        </p:nvGrpSpPr>
        <p:grpSpPr>
          <a:xfrm>
            <a:off x="-42837" y="2005088"/>
            <a:ext cx="9229575" cy="642787"/>
            <a:chOff x="-42837" y="4443488"/>
            <a:chExt cx="9229575" cy="642787"/>
          </a:xfrm>
        </p:grpSpPr>
        <p:sp>
          <p:nvSpPr>
            <p:cNvPr id="130" name="Google Shape;130;p1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5"/>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60" name="Google Shape;160;p15"/>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61" name="Google Shape;161;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2"/>
        <p:cNvGrpSpPr/>
        <p:nvPr/>
      </p:nvGrpSpPr>
      <p:grpSpPr>
        <a:xfrm>
          <a:off x="0" y="0"/>
          <a:ext cx="0" cy="0"/>
          <a:chOff x="0" y="0"/>
          <a:chExt cx="0" cy="0"/>
        </a:xfrm>
      </p:grpSpPr>
      <p:sp>
        <p:nvSpPr>
          <p:cNvPr id="163" name="Google Shape;163;p16"/>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64" name="Google Shape;164;p16"/>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600">
                <a:solidFill>
                  <a:schemeClr val="accent1"/>
                </a:solidFill>
              </a:rPr>
              <a:t>“</a:t>
            </a:r>
            <a:endParaRPr sz="9600">
              <a:solidFill>
                <a:schemeClr val="accent1"/>
              </a:solidFill>
            </a:endParaRPr>
          </a:p>
        </p:txBody>
      </p:sp>
      <p:sp>
        <p:nvSpPr>
          <p:cNvPr id="165" name="Google Shape;165;p1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6" name="Google Shape;166;p1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7" name="Google Shape;167;p1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6"/>
          <p:cNvGrpSpPr/>
          <p:nvPr/>
        </p:nvGrpSpPr>
        <p:grpSpPr>
          <a:xfrm>
            <a:off x="-9525" y="4462475"/>
            <a:ext cx="9167825" cy="595300"/>
            <a:chOff x="-9525" y="4462475"/>
            <a:chExt cx="9167825" cy="595300"/>
          </a:xfrm>
        </p:grpSpPr>
        <p:sp>
          <p:nvSpPr>
            <p:cNvPr id="171" name="Google Shape;171;p1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72" name="Google Shape;172;p1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73" name="Google Shape;173;p1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4" name="Google Shape;174;p16"/>
          <p:cNvGrpSpPr/>
          <p:nvPr/>
        </p:nvGrpSpPr>
        <p:grpSpPr>
          <a:xfrm>
            <a:off x="-42837" y="4443488"/>
            <a:ext cx="9229575" cy="642787"/>
            <a:chOff x="-42837" y="4443488"/>
            <a:chExt cx="9229575" cy="642787"/>
          </a:xfrm>
        </p:grpSpPr>
        <p:sp>
          <p:nvSpPr>
            <p:cNvPr id="175" name="Google Shape;175;p1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5"/>
        <p:cNvGrpSpPr/>
        <p:nvPr/>
      </p:nvGrpSpPr>
      <p:grpSpPr>
        <a:xfrm>
          <a:off x="0" y="0"/>
          <a:ext cx="0" cy="0"/>
          <a:chOff x="0" y="0"/>
          <a:chExt cx="0" cy="0"/>
        </a:xfrm>
      </p:grpSpPr>
      <p:sp>
        <p:nvSpPr>
          <p:cNvPr id="206" name="Google Shape;206;p1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7" name="Google Shape;207;p1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8" name="Google Shape;208;p1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7"/>
          <p:cNvGrpSpPr/>
          <p:nvPr/>
        </p:nvGrpSpPr>
        <p:grpSpPr>
          <a:xfrm>
            <a:off x="-9525" y="4462475"/>
            <a:ext cx="9167825" cy="595300"/>
            <a:chOff x="-9525" y="4462475"/>
            <a:chExt cx="9167825" cy="595300"/>
          </a:xfrm>
        </p:grpSpPr>
        <p:sp>
          <p:nvSpPr>
            <p:cNvPr id="212" name="Google Shape;212;p1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3" name="Google Shape;213;p1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4" name="Google Shape;214;p1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5" name="Google Shape;215;p17"/>
          <p:cNvGrpSpPr/>
          <p:nvPr/>
        </p:nvGrpSpPr>
        <p:grpSpPr>
          <a:xfrm>
            <a:off x="-42837" y="4443488"/>
            <a:ext cx="9229575" cy="642788"/>
            <a:chOff x="-42837" y="4443488"/>
            <a:chExt cx="9229575" cy="642788"/>
          </a:xfrm>
        </p:grpSpPr>
        <p:sp>
          <p:nvSpPr>
            <p:cNvPr id="216" name="Google Shape;216;p1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1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6" name="Google Shape;246;p17"/>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7" name="Google Shape;247;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8"/>
        <p:cNvGrpSpPr/>
        <p:nvPr/>
      </p:nvGrpSpPr>
      <p:grpSpPr>
        <a:xfrm>
          <a:off x="0" y="0"/>
          <a:ext cx="0" cy="0"/>
          <a:chOff x="0" y="0"/>
          <a:chExt cx="0" cy="0"/>
        </a:xfrm>
      </p:grpSpPr>
      <p:sp>
        <p:nvSpPr>
          <p:cNvPr id="249" name="Google Shape;249;p1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50" name="Google Shape;250;p1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1" name="Google Shape;251;p1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8"/>
          <p:cNvGrpSpPr/>
          <p:nvPr/>
        </p:nvGrpSpPr>
        <p:grpSpPr>
          <a:xfrm>
            <a:off x="-9525" y="4462475"/>
            <a:ext cx="9167825" cy="595300"/>
            <a:chOff x="-9525" y="4462475"/>
            <a:chExt cx="9167825" cy="595300"/>
          </a:xfrm>
        </p:grpSpPr>
        <p:sp>
          <p:nvSpPr>
            <p:cNvPr id="255" name="Google Shape;255;p1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6" name="Google Shape;256;p1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7" name="Google Shape;257;p1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8" name="Google Shape;258;p18"/>
          <p:cNvGrpSpPr/>
          <p:nvPr/>
        </p:nvGrpSpPr>
        <p:grpSpPr>
          <a:xfrm>
            <a:off x="-42837" y="4443488"/>
            <a:ext cx="9229575" cy="642788"/>
            <a:chOff x="-42837" y="4443488"/>
            <a:chExt cx="9229575" cy="642788"/>
          </a:xfrm>
        </p:grpSpPr>
        <p:sp>
          <p:nvSpPr>
            <p:cNvPr id="259" name="Google Shape;259;p1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9" name="Google Shape;289;p18"/>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90" name="Google Shape;290;p18"/>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91" name="Google Shape;29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2"/>
        <p:cNvGrpSpPr/>
        <p:nvPr/>
      </p:nvGrpSpPr>
      <p:grpSpPr>
        <a:xfrm>
          <a:off x="0" y="0"/>
          <a:ext cx="0" cy="0"/>
          <a:chOff x="0" y="0"/>
          <a:chExt cx="0" cy="0"/>
        </a:xfrm>
      </p:grpSpPr>
      <p:sp>
        <p:nvSpPr>
          <p:cNvPr id="293" name="Google Shape;293;p1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1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1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9"/>
          <p:cNvGrpSpPr/>
          <p:nvPr/>
        </p:nvGrpSpPr>
        <p:grpSpPr>
          <a:xfrm>
            <a:off x="-9525" y="4462475"/>
            <a:ext cx="9167825" cy="595300"/>
            <a:chOff x="-9525" y="4462475"/>
            <a:chExt cx="9167825" cy="595300"/>
          </a:xfrm>
        </p:grpSpPr>
        <p:sp>
          <p:nvSpPr>
            <p:cNvPr id="299" name="Google Shape;299;p1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1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1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19"/>
          <p:cNvGrpSpPr/>
          <p:nvPr/>
        </p:nvGrpSpPr>
        <p:grpSpPr>
          <a:xfrm>
            <a:off x="-42837" y="4443488"/>
            <a:ext cx="9229575" cy="642788"/>
            <a:chOff x="-42837" y="4443488"/>
            <a:chExt cx="9229575" cy="642788"/>
          </a:xfrm>
        </p:grpSpPr>
        <p:sp>
          <p:nvSpPr>
            <p:cNvPr id="303" name="Google Shape;303;p1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3" name="Google Shape;333;p19"/>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34" name="Google Shape;334;p19"/>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35" name="Google Shape;335;p19"/>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36" name="Google Shape;336;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7"/>
        <p:cNvGrpSpPr/>
        <p:nvPr/>
      </p:nvGrpSpPr>
      <p:grpSpPr>
        <a:xfrm>
          <a:off x="0" y="0"/>
          <a:ext cx="0" cy="0"/>
          <a:chOff x="0" y="0"/>
          <a:chExt cx="0" cy="0"/>
        </a:xfrm>
      </p:grpSpPr>
      <p:sp>
        <p:nvSpPr>
          <p:cNvPr id="338" name="Google Shape;338;p2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9" name="Google Shape;339;p2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40" name="Google Shape;340;p2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0"/>
          <p:cNvGrpSpPr/>
          <p:nvPr/>
        </p:nvGrpSpPr>
        <p:grpSpPr>
          <a:xfrm>
            <a:off x="-9525" y="4462475"/>
            <a:ext cx="9167825" cy="595300"/>
            <a:chOff x="-9525" y="4462475"/>
            <a:chExt cx="9167825" cy="595300"/>
          </a:xfrm>
        </p:grpSpPr>
        <p:sp>
          <p:nvSpPr>
            <p:cNvPr id="344" name="Google Shape;344;p2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5" name="Google Shape;345;p2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6" name="Google Shape;346;p2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7" name="Google Shape;347;p20"/>
          <p:cNvGrpSpPr/>
          <p:nvPr/>
        </p:nvGrpSpPr>
        <p:grpSpPr>
          <a:xfrm>
            <a:off x="-42837" y="4443488"/>
            <a:ext cx="9229575" cy="642788"/>
            <a:chOff x="-42837" y="4443488"/>
            <a:chExt cx="9229575" cy="642788"/>
          </a:xfrm>
        </p:grpSpPr>
        <p:sp>
          <p:nvSpPr>
            <p:cNvPr id="348" name="Google Shape;348;p2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2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78" name="Google Shape;378;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9"/>
        <p:cNvGrpSpPr/>
        <p:nvPr/>
      </p:nvGrpSpPr>
      <p:grpSpPr>
        <a:xfrm>
          <a:off x="0" y="0"/>
          <a:ext cx="0" cy="0"/>
          <a:chOff x="0" y="0"/>
          <a:chExt cx="0" cy="0"/>
        </a:xfrm>
      </p:grpSpPr>
      <p:sp>
        <p:nvSpPr>
          <p:cNvPr id="380" name="Google Shape;380;p21"/>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81" name="Google Shape;381;p21"/>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82" name="Google Shape;382;p21"/>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21"/>
          <p:cNvGrpSpPr/>
          <p:nvPr/>
        </p:nvGrpSpPr>
        <p:grpSpPr>
          <a:xfrm>
            <a:off x="-9525" y="4462475"/>
            <a:ext cx="9167825" cy="595300"/>
            <a:chOff x="-9525" y="4462475"/>
            <a:chExt cx="9167825" cy="595300"/>
          </a:xfrm>
        </p:grpSpPr>
        <p:sp>
          <p:nvSpPr>
            <p:cNvPr id="386" name="Google Shape;386;p2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7" name="Google Shape;387;p2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8" name="Google Shape;388;p2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9" name="Google Shape;389;p21"/>
          <p:cNvGrpSpPr/>
          <p:nvPr/>
        </p:nvGrpSpPr>
        <p:grpSpPr>
          <a:xfrm>
            <a:off x="-42837" y="4443488"/>
            <a:ext cx="9229575" cy="642788"/>
            <a:chOff x="-42837" y="4443488"/>
            <a:chExt cx="9229575" cy="642788"/>
          </a:xfrm>
        </p:grpSpPr>
        <p:sp>
          <p:nvSpPr>
            <p:cNvPr id="390" name="Google Shape;390;p2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21"/>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420" name="Google Shape;420;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1"/>
        <p:cNvGrpSpPr/>
        <p:nvPr/>
      </p:nvGrpSpPr>
      <p:grpSpPr>
        <a:xfrm>
          <a:off x="0" y="0"/>
          <a:ext cx="0" cy="0"/>
          <a:chOff x="0" y="0"/>
          <a:chExt cx="0" cy="0"/>
        </a:xfrm>
      </p:grpSpPr>
      <p:sp>
        <p:nvSpPr>
          <p:cNvPr id="422" name="Google Shape;422;p22"/>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423" name="Google Shape;423;p22"/>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424" name="Google Shape;424;p22"/>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2"/>
          <p:cNvGrpSpPr/>
          <p:nvPr/>
        </p:nvGrpSpPr>
        <p:grpSpPr>
          <a:xfrm>
            <a:off x="-9525" y="4462475"/>
            <a:ext cx="9167825" cy="595300"/>
            <a:chOff x="-9525" y="4462475"/>
            <a:chExt cx="9167825" cy="595300"/>
          </a:xfrm>
        </p:grpSpPr>
        <p:sp>
          <p:nvSpPr>
            <p:cNvPr id="428" name="Google Shape;428;p2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9" name="Google Shape;429;p2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30" name="Google Shape;430;p2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1" name="Google Shape;431;p22"/>
          <p:cNvGrpSpPr/>
          <p:nvPr/>
        </p:nvGrpSpPr>
        <p:grpSpPr>
          <a:xfrm>
            <a:off x="-42837" y="4443488"/>
            <a:ext cx="9229575" cy="642788"/>
            <a:chOff x="-42837" y="4443488"/>
            <a:chExt cx="9229575" cy="642788"/>
          </a:xfrm>
        </p:grpSpPr>
        <p:sp>
          <p:nvSpPr>
            <p:cNvPr id="432" name="Google Shape;432;p2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62"/>
        <p:cNvGrpSpPr/>
        <p:nvPr/>
      </p:nvGrpSpPr>
      <p:grpSpPr>
        <a:xfrm>
          <a:off x="0" y="0"/>
          <a:ext cx="0" cy="0"/>
          <a:chOff x="0" y="0"/>
          <a:chExt cx="0" cy="0"/>
        </a:xfrm>
      </p:grpSpPr>
      <p:sp>
        <p:nvSpPr>
          <p:cNvPr id="463" name="Google Shape;463;p23"/>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64" name="Google Shape;464;p23"/>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65" name="Google Shape;465;p23"/>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9525" y="652475"/>
            <a:ext cx="9167825" cy="595300"/>
            <a:chOff x="-9525" y="4462475"/>
            <a:chExt cx="9167825" cy="595300"/>
          </a:xfrm>
        </p:grpSpPr>
        <p:sp>
          <p:nvSpPr>
            <p:cNvPr id="469" name="Google Shape;469;p2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70" name="Google Shape;470;p2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71" name="Google Shape;471;p2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72" name="Google Shape;472;p23"/>
          <p:cNvGrpSpPr/>
          <p:nvPr/>
        </p:nvGrpSpPr>
        <p:grpSpPr>
          <a:xfrm>
            <a:off x="-42837" y="633488"/>
            <a:ext cx="9229575" cy="642787"/>
            <a:chOff x="-42837" y="4443488"/>
            <a:chExt cx="9229575" cy="642787"/>
          </a:xfrm>
        </p:grpSpPr>
        <p:sp>
          <p:nvSpPr>
            <p:cNvPr id="473" name="Google Shape;473;p23"/>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3"/>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503"/>
        <p:cNvGrpSpPr/>
        <p:nvPr/>
      </p:nvGrpSpPr>
      <p:grpSpPr>
        <a:xfrm>
          <a:off x="0" y="0"/>
          <a:ext cx="0" cy="0"/>
          <a:chOff x="0" y="0"/>
          <a:chExt cx="0" cy="0"/>
        </a:xfrm>
      </p:grpSpPr>
      <p:sp>
        <p:nvSpPr>
          <p:cNvPr id="504" name="Google Shape;504;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381000" y="7"/>
            <a:ext cx="8382000" cy="5162348"/>
            <a:chOff x="381000" y="-18750"/>
            <a:chExt cx="8382000" cy="5181000"/>
          </a:xfrm>
        </p:grpSpPr>
        <p:cxnSp>
          <p:nvCxnSpPr>
            <p:cNvPr id="52" name="Google Shape;52;p13"/>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53" name="Google Shape;53;p13"/>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54" name="Google Shape;54;p13"/>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55" name="Google Shape;55;p13"/>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56" name="Google Shape;56;p13"/>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57" name="Google Shape;57;p13"/>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58" name="Google Shape;58;p13"/>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59" name="Google Shape;59;p13"/>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60" name="Google Shape;60;p13"/>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61" name="Google Shape;61;p13"/>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62" name="Google Shape;62;p13"/>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63" name="Google Shape;63;p13"/>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64" name="Google Shape;64;p13"/>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65" name="Google Shape;65;p13"/>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66" name="Google Shape;66;p13"/>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67" name="Google Shape;67;p13"/>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68" name="Google Shape;68;p13"/>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69" name="Google Shape;69;p13"/>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70" name="Google Shape;70;p13"/>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71" name="Google Shape;71;p13"/>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72" name="Google Shape;72;p13"/>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73" name="Google Shape;73;p13"/>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74" name="Google Shape;74;p13"/>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75" name="Google Shape;75;p13"/>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76" name="Google Shape;76;p13"/>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77" name="Google Shape;77;p1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5"/>
          <p:cNvSpPr txBox="1">
            <a:spLocks noGrp="1"/>
          </p:cNvSpPr>
          <p:nvPr>
            <p:ph type="ctrTitle"/>
          </p:nvPr>
        </p:nvSpPr>
        <p:spPr>
          <a:xfrm>
            <a:off x="3368700" y="3384700"/>
            <a:ext cx="56103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UE20CS312- DATA ANALYTICS </a:t>
            </a:r>
            <a:endParaRPr/>
          </a:p>
          <a:p>
            <a:pPr marL="0" lvl="0" indent="0" algn="ctr" rtl="0">
              <a:spcBef>
                <a:spcPts val="0"/>
              </a:spcBef>
              <a:spcAft>
                <a:spcPts val="0"/>
              </a:spcAft>
              <a:buNone/>
            </a:pPr>
            <a:r>
              <a:rPr lang="en-GB"/>
              <a:t>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5"/>
          <p:cNvSpPr txBox="1">
            <a:spLocks noGrp="1"/>
          </p:cNvSpPr>
          <p:nvPr>
            <p:ph type="body" idx="1"/>
          </p:nvPr>
        </p:nvSpPr>
        <p:spPr>
          <a:xfrm>
            <a:off x="771525" y="1720325"/>
            <a:ext cx="7256100" cy="1023000"/>
          </a:xfrm>
          <a:prstGeom prst="rect">
            <a:avLst/>
          </a:prstGeom>
        </p:spPr>
        <p:txBody>
          <a:bodyPr spcFirstLastPara="1" wrap="square" lIns="91425" tIns="91425" rIns="91425" bIns="91425" anchor="t" anchorCtr="0">
            <a:noAutofit/>
          </a:bodyPr>
          <a:lstStyle/>
          <a:p>
            <a:pPr marL="457200" lvl="0" indent="-304800" algn="l" rtl="0">
              <a:lnSpc>
                <a:spcPct val="107916"/>
              </a:lnSpc>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The approach used was Multiple Linear Regression. </a:t>
            </a:r>
            <a:endParaRPr sz="1200">
              <a:solidFill>
                <a:srgbClr val="000000"/>
              </a:solidFill>
              <a:latin typeface="Times New Roman"/>
              <a:ea typeface="Times New Roman"/>
              <a:cs typeface="Times New Roman"/>
              <a:sym typeface="Times New Roman"/>
            </a:endParaRPr>
          </a:p>
          <a:p>
            <a:pPr marL="457200" lvl="0" indent="-292100" algn="l" rtl="0">
              <a:lnSpc>
                <a:spcPct val="107916"/>
              </a:lnSpc>
              <a:spcBef>
                <a:spcPts val="0"/>
              </a:spcBef>
              <a:spcAft>
                <a:spcPts val="0"/>
              </a:spcAft>
              <a:buClr>
                <a:srgbClr val="000000"/>
              </a:buClr>
              <a:buSzPts val="10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The first is the ability to determine the relative influence of one or more predictor variables to the criterion value</a:t>
            </a:r>
            <a:endParaRPr sz="1200">
              <a:solidFill>
                <a:srgbClr val="000000"/>
              </a:solidFill>
              <a:highlight>
                <a:srgbClr val="FFFFFF"/>
              </a:highlight>
              <a:latin typeface="Times New Roman"/>
              <a:ea typeface="Times New Roman"/>
              <a:cs typeface="Times New Roman"/>
              <a:sym typeface="Times New Roman"/>
            </a:endParaRPr>
          </a:p>
          <a:p>
            <a:pPr marL="457200" lvl="0" indent="-304800" algn="l" rtl="0">
              <a:lnSpc>
                <a:spcPct val="107916"/>
              </a:lnSpc>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The second advantage is the ability to identify outliers, or anomalies.</a:t>
            </a: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GB"/>
              <a:t> </a:t>
            </a:r>
            <a:endParaRPr/>
          </a:p>
        </p:txBody>
      </p:sp>
      <p:sp>
        <p:nvSpPr>
          <p:cNvPr id="617" name="Google Shape;617;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11</a:t>
            </a:fld>
            <a:endParaRPr/>
          </a:p>
        </p:txBody>
      </p:sp>
      <p:pic>
        <p:nvPicPr>
          <p:cNvPr id="611" name="Google Shape;611;p34"/>
          <p:cNvPicPr preferRelativeResize="0"/>
          <p:nvPr/>
        </p:nvPicPr>
        <p:blipFill>
          <a:blip r:embed="rId3">
            <a:alphaModFix/>
          </a:blip>
          <a:stretch>
            <a:fillRect/>
          </a:stretch>
        </p:blipFill>
        <p:spPr>
          <a:xfrm>
            <a:off x="2086025" y="257502"/>
            <a:ext cx="4396924" cy="405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12</a:t>
            </a:fld>
            <a:endParaRPr/>
          </a:p>
        </p:txBody>
      </p:sp>
      <p:pic>
        <p:nvPicPr>
          <p:cNvPr id="623" name="Google Shape;623;p36"/>
          <p:cNvPicPr preferRelativeResize="0"/>
          <p:nvPr/>
        </p:nvPicPr>
        <p:blipFill>
          <a:blip r:embed="rId3">
            <a:alphaModFix/>
          </a:blip>
          <a:stretch>
            <a:fillRect/>
          </a:stretch>
        </p:blipFill>
        <p:spPr>
          <a:xfrm>
            <a:off x="857250" y="152400"/>
            <a:ext cx="6947224" cy="4392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13</a:t>
            </a:fld>
            <a:endParaRPr/>
          </a:p>
        </p:txBody>
      </p:sp>
      <p:pic>
        <p:nvPicPr>
          <p:cNvPr id="629" name="Google Shape;629;p37"/>
          <p:cNvPicPr preferRelativeResize="0"/>
          <p:nvPr/>
        </p:nvPicPr>
        <p:blipFill>
          <a:blip r:embed="rId3">
            <a:alphaModFix/>
          </a:blip>
          <a:stretch>
            <a:fillRect/>
          </a:stretch>
        </p:blipFill>
        <p:spPr>
          <a:xfrm>
            <a:off x="1189426" y="152400"/>
            <a:ext cx="6043450" cy="413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14</a:t>
            </a:fld>
            <a:endParaRPr/>
          </a:p>
        </p:txBody>
      </p:sp>
      <p:pic>
        <p:nvPicPr>
          <p:cNvPr id="635" name="Google Shape;635;p38"/>
          <p:cNvPicPr preferRelativeResize="0"/>
          <p:nvPr/>
        </p:nvPicPr>
        <p:blipFill>
          <a:blip r:embed="rId3">
            <a:alphaModFix/>
          </a:blip>
          <a:stretch>
            <a:fillRect/>
          </a:stretch>
        </p:blipFill>
        <p:spPr>
          <a:xfrm>
            <a:off x="1116213" y="259550"/>
            <a:ext cx="6911574" cy="3801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15</a:t>
            </a:fld>
            <a:endParaRPr/>
          </a:p>
        </p:txBody>
      </p:sp>
      <p:pic>
        <p:nvPicPr>
          <p:cNvPr id="641" name="Google Shape;641;p39"/>
          <p:cNvPicPr preferRelativeResize="0"/>
          <p:nvPr/>
        </p:nvPicPr>
        <p:blipFill>
          <a:blip r:embed="rId3">
            <a:alphaModFix/>
          </a:blip>
          <a:stretch>
            <a:fillRect/>
          </a:stretch>
        </p:blipFill>
        <p:spPr>
          <a:xfrm>
            <a:off x="608850" y="109550"/>
            <a:ext cx="7926299" cy="417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2"/>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EVALUATION OF THE MODEL</a:t>
            </a:r>
            <a:endParaRPr/>
          </a:p>
        </p:txBody>
      </p:sp>
      <p:sp>
        <p:nvSpPr>
          <p:cNvPr id="661" name="Google Shape;661;p42"/>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endParaRPr sz="1400" b="1">
              <a:solidFill>
                <a:srgbClr val="000000"/>
              </a:solidFill>
              <a:latin typeface="Times New Roman"/>
              <a:ea typeface="Times New Roman"/>
              <a:cs typeface="Times New Roman"/>
              <a:sym typeface="Times New Roman"/>
            </a:endParaRPr>
          </a:p>
          <a:p>
            <a:pPr marL="914400" lvl="0" indent="0" algn="l" rtl="0">
              <a:lnSpc>
                <a:spcPct val="107916"/>
              </a:lnSpc>
              <a:spcBef>
                <a:spcPts val="0"/>
              </a:spcBef>
              <a:spcAft>
                <a:spcPts val="0"/>
              </a:spcAft>
              <a:buNone/>
            </a:pPr>
            <a:endParaRPr sz="1500" b="1">
              <a:solidFill>
                <a:srgbClr val="000000"/>
              </a:solidFill>
              <a:latin typeface="Times New Roman"/>
              <a:ea typeface="Times New Roman"/>
              <a:cs typeface="Times New Roman"/>
              <a:sym typeface="Times New Roman"/>
            </a:endParaRPr>
          </a:p>
        </p:txBody>
      </p:sp>
      <p:sp>
        <p:nvSpPr>
          <p:cNvPr id="662" name="Google Shape;662;p42"/>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12000" b="1">
                <a:solidFill>
                  <a:schemeClr val="accent2"/>
                </a:solidFill>
                <a:latin typeface="Oswald"/>
                <a:ea typeface="Oswald"/>
                <a:cs typeface="Oswald"/>
                <a:sym typeface="Oswald"/>
              </a:rPr>
              <a:t>3</a:t>
            </a:r>
            <a:endParaRPr sz="12000">
              <a:solidFill>
                <a:schemeClr val="accent2"/>
              </a:solidFill>
            </a:endParaRPr>
          </a:p>
        </p:txBody>
      </p:sp>
      <p:sp>
        <p:nvSpPr>
          <p:cNvPr id="663" name="Google Shape;663;p4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3"/>
          <p:cNvSpPr txBox="1">
            <a:spLocks noGrp="1"/>
          </p:cNvSpPr>
          <p:nvPr>
            <p:ph type="body" idx="1"/>
          </p:nvPr>
        </p:nvSpPr>
        <p:spPr>
          <a:xfrm>
            <a:off x="1073700" y="927350"/>
            <a:ext cx="6996600" cy="3429300"/>
          </a:xfrm>
          <a:prstGeom prst="rect">
            <a:avLst/>
          </a:prstGeom>
        </p:spPr>
        <p:txBody>
          <a:bodyPr spcFirstLastPara="1" wrap="square" lIns="91425" tIns="91425" rIns="91425" bIns="91425" anchor="t" anchorCtr="0">
            <a:noAutofit/>
          </a:bodyPr>
          <a:lstStyle/>
          <a:p>
            <a:pPr marL="0" lvl="0" indent="0" algn="ctr" rtl="0">
              <a:lnSpc>
                <a:spcPct val="103333"/>
              </a:lnSpc>
              <a:spcBef>
                <a:spcPts val="0"/>
              </a:spcBef>
              <a:spcAft>
                <a:spcPts val="0"/>
              </a:spcAft>
              <a:buNone/>
            </a:pPr>
            <a:endParaRPr sz="1300" b="1">
              <a:solidFill>
                <a:srgbClr val="000000"/>
              </a:solidFill>
              <a:latin typeface="Calibri"/>
              <a:ea typeface="Calibri"/>
              <a:cs typeface="Calibri"/>
              <a:sym typeface="Calibri"/>
            </a:endParaRPr>
          </a:p>
          <a:p>
            <a:pPr marL="0" lvl="0" indent="0" algn="ctr" rtl="0">
              <a:lnSpc>
                <a:spcPct val="103333"/>
              </a:lnSpc>
              <a:spcBef>
                <a:spcPts val="25"/>
              </a:spcBef>
              <a:spcAft>
                <a:spcPts val="0"/>
              </a:spcAft>
              <a:buNone/>
            </a:pPr>
            <a:endParaRPr sz="1300" b="1">
              <a:solidFill>
                <a:srgbClr val="000000"/>
              </a:solidFill>
              <a:latin typeface="Calibri"/>
              <a:ea typeface="Calibri"/>
              <a:cs typeface="Calibri"/>
              <a:sym typeface="Calibri"/>
            </a:endParaRPr>
          </a:p>
          <a:p>
            <a:pPr marL="0" lvl="0" indent="0" algn="ctr" rtl="0">
              <a:lnSpc>
                <a:spcPct val="103333"/>
              </a:lnSpc>
              <a:spcBef>
                <a:spcPts val="25"/>
              </a:spcBef>
              <a:spcAft>
                <a:spcPts val="0"/>
              </a:spcAft>
              <a:buNone/>
            </a:pPr>
            <a:endParaRPr sz="1300" b="1">
              <a:solidFill>
                <a:srgbClr val="000000"/>
              </a:solidFill>
              <a:latin typeface="Calibri"/>
              <a:ea typeface="Calibri"/>
              <a:cs typeface="Calibri"/>
              <a:sym typeface="Calibri"/>
            </a:endParaRPr>
          </a:p>
          <a:p>
            <a:pPr marL="0" lvl="0" indent="0" algn="ctr" rtl="0">
              <a:lnSpc>
                <a:spcPct val="103333"/>
              </a:lnSpc>
              <a:spcBef>
                <a:spcPts val="25"/>
              </a:spcBef>
              <a:spcAft>
                <a:spcPts val="0"/>
              </a:spcAft>
              <a:buNone/>
            </a:pPr>
            <a:endParaRPr sz="1300" b="1">
              <a:solidFill>
                <a:srgbClr val="000000"/>
              </a:solidFill>
              <a:latin typeface="Calibri"/>
              <a:ea typeface="Calibri"/>
              <a:cs typeface="Calibri"/>
              <a:sym typeface="Calibri"/>
            </a:endParaRPr>
          </a:p>
          <a:p>
            <a:pPr marL="0" lvl="0" indent="0" algn="ctr" rtl="0">
              <a:lnSpc>
                <a:spcPct val="103333"/>
              </a:lnSpc>
              <a:spcBef>
                <a:spcPts val="25"/>
              </a:spcBef>
              <a:spcAft>
                <a:spcPts val="0"/>
              </a:spcAft>
              <a:buNone/>
            </a:pPr>
            <a:endParaRPr sz="1300" b="1">
              <a:solidFill>
                <a:srgbClr val="000000"/>
              </a:solidFill>
              <a:latin typeface="Calibri"/>
              <a:ea typeface="Calibri"/>
              <a:cs typeface="Calibri"/>
              <a:sym typeface="Calibri"/>
            </a:endParaRPr>
          </a:p>
          <a:p>
            <a:pPr marL="0" lvl="0" indent="0" algn="ctr" rtl="0">
              <a:lnSpc>
                <a:spcPct val="103333"/>
              </a:lnSpc>
              <a:spcBef>
                <a:spcPts val="25"/>
              </a:spcBef>
              <a:spcAft>
                <a:spcPts val="25"/>
              </a:spcAft>
              <a:buNone/>
            </a:pPr>
            <a:r>
              <a:rPr lang="en-GB" sz="1300" b="1">
                <a:solidFill>
                  <a:srgbClr val="000000"/>
                </a:solidFill>
                <a:latin typeface="Calibri"/>
                <a:ea typeface="Calibri"/>
                <a:cs typeface="Calibri"/>
                <a:sym typeface="Calibri"/>
              </a:rPr>
              <a:t>Each model was evaluated using the regressor.score function. The MSE values were also calculated and the R2 score was found. </a:t>
            </a:r>
            <a:endParaRPr sz="2300" b="1"/>
          </a:p>
        </p:txBody>
      </p:sp>
      <p:sp>
        <p:nvSpPr>
          <p:cNvPr id="669" name="Google Shape;669;p4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4"/>
          <p:cNvSpPr txBox="1">
            <a:spLocks noGrp="1"/>
          </p:cNvSpPr>
          <p:nvPr>
            <p:ph type="body" idx="1"/>
          </p:nvPr>
        </p:nvSpPr>
        <p:spPr>
          <a:xfrm>
            <a:off x="1073700" y="927350"/>
            <a:ext cx="6996600" cy="3429300"/>
          </a:xfrm>
          <a:prstGeom prst="rect">
            <a:avLst/>
          </a:prstGeom>
        </p:spPr>
        <p:txBody>
          <a:bodyPr spcFirstLastPara="1" wrap="square" lIns="91425" tIns="91425" rIns="91425" bIns="91425" anchor="t" anchorCtr="0">
            <a:noAutofit/>
          </a:bodyPr>
          <a:lstStyle/>
          <a:p>
            <a:pPr marL="0" lvl="0" indent="0" algn="just" rtl="0">
              <a:lnSpc>
                <a:spcPct val="103333"/>
              </a:lnSpc>
              <a:spcBef>
                <a:spcPts val="0"/>
              </a:spcBef>
              <a:spcAft>
                <a:spcPts val="25"/>
              </a:spcAft>
              <a:buNone/>
            </a:pPr>
            <a:r>
              <a:rPr lang="en-GB" sz="1300" b="1">
                <a:solidFill>
                  <a:srgbClr val="000000"/>
                </a:solidFill>
                <a:latin typeface="Calibri"/>
                <a:ea typeface="Calibri"/>
                <a:cs typeface="Calibri"/>
                <a:sym typeface="Calibri"/>
              </a:rPr>
              <a:t>For Fatal motor vehicle accidents that are caused by tempos/tractors , the scores were as follows: </a:t>
            </a:r>
            <a:endParaRPr sz="1600" b="1">
              <a:solidFill>
                <a:srgbClr val="000000"/>
              </a:solidFill>
              <a:latin typeface="Times New Roman"/>
              <a:ea typeface="Times New Roman"/>
              <a:cs typeface="Times New Roman"/>
              <a:sym typeface="Times New Roman"/>
            </a:endParaRPr>
          </a:p>
        </p:txBody>
      </p:sp>
      <p:sp>
        <p:nvSpPr>
          <p:cNvPr id="675" name="Google Shape;675;p4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18</a:t>
            </a:fld>
            <a:endParaRPr/>
          </a:p>
        </p:txBody>
      </p:sp>
      <p:pic>
        <p:nvPicPr>
          <p:cNvPr id="676" name="Google Shape;676;p44"/>
          <p:cNvPicPr preferRelativeResize="0"/>
          <p:nvPr/>
        </p:nvPicPr>
        <p:blipFill>
          <a:blip r:embed="rId3">
            <a:alphaModFix/>
          </a:blip>
          <a:stretch>
            <a:fillRect/>
          </a:stretch>
        </p:blipFill>
        <p:spPr>
          <a:xfrm>
            <a:off x="3481388" y="1376375"/>
            <a:ext cx="2181225" cy="428625"/>
          </a:xfrm>
          <a:prstGeom prst="rect">
            <a:avLst/>
          </a:prstGeom>
          <a:noFill/>
          <a:ln>
            <a:noFill/>
          </a:ln>
        </p:spPr>
      </p:pic>
      <p:pic>
        <p:nvPicPr>
          <p:cNvPr id="677" name="Google Shape;677;p44"/>
          <p:cNvPicPr preferRelativeResize="0"/>
          <p:nvPr/>
        </p:nvPicPr>
        <p:blipFill>
          <a:blip r:embed="rId4">
            <a:alphaModFix/>
          </a:blip>
          <a:stretch>
            <a:fillRect/>
          </a:stretch>
        </p:blipFill>
        <p:spPr>
          <a:xfrm>
            <a:off x="3600450" y="2057788"/>
            <a:ext cx="1943100" cy="352425"/>
          </a:xfrm>
          <a:prstGeom prst="rect">
            <a:avLst/>
          </a:prstGeom>
          <a:noFill/>
          <a:ln>
            <a:noFill/>
          </a:ln>
        </p:spPr>
      </p:pic>
      <p:pic>
        <p:nvPicPr>
          <p:cNvPr id="678" name="Google Shape;678;p44"/>
          <p:cNvPicPr preferRelativeResize="0"/>
          <p:nvPr/>
        </p:nvPicPr>
        <p:blipFill>
          <a:blip r:embed="rId5">
            <a:alphaModFix/>
          </a:blip>
          <a:stretch>
            <a:fillRect/>
          </a:stretch>
        </p:blipFill>
        <p:spPr>
          <a:xfrm>
            <a:off x="3671888" y="2745975"/>
            <a:ext cx="1800225" cy="54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5"/>
          <p:cNvSpPr txBox="1">
            <a:spLocks noGrp="1"/>
          </p:cNvSpPr>
          <p:nvPr>
            <p:ph type="body" idx="1"/>
          </p:nvPr>
        </p:nvSpPr>
        <p:spPr>
          <a:xfrm>
            <a:off x="1236125" y="1445475"/>
            <a:ext cx="6996600" cy="1922100"/>
          </a:xfrm>
          <a:prstGeom prst="rect">
            <a:avLst/>
          </a:prstGeom>
        </p:spPr>
        <p:txBody>
          <a:bodyPr spcFirstLastPara="1" wrap="square" lIns="91425" tIns="91425" rIns="91425" bIns="91425" anchor="t" anchorCtr="0">
            <a:noAutofit/>
          </a:bodyPr>
          <a:lstStyle/>
          <a:p>
            <a:pPr marL="0" lvl="0" indent="120015" algn="just" rtl="0">
              <a:lnSpc>
                <a:spcPct val="103333"/>
              </a:lnSpc>
              <a:spcBef>
                <a:spcPts val="0"/>
              </a:spcBef>
              <a:spcAft>
                <a:spcPts val="25"/>
              </a:spcAft>
              <a:buNone/>
            </a:pPr>
            <a:r>
              <a:rPr lang="en-GB" sz="1500" b="1">
                <a:solidFill>
                  <a:srgbClr val="000000"/>
                </a:solidFill>
                <a:latin typeface="Calibri"/>
                <a:ea typeface="Calibri"/>
                <a:cs typeface="Calibri"/>
                <a:sym typeface="Calibri"/>
              </a:rPr>
              <a:t>For Fatal motor vehicle accidents caused by truck/lorries the accuracy scores were - </a:t>
            </a:r>
            <a:endParaRPr sz="2500" b="1"/>
          </a:p>
        </p:txBody>
      </p:sp>
      <p:pic>
        <p:nvPicPr>
          <p:cNvPr id="684" name="Google Shape;684;p45"/>
          <p:cNvPicPr preferRelativeResize="0"/>
          <p:nvPr/>
        </p:nvPicPr>
        <p:blipFill>
          <a:blip r:embed="rId3">
            <a:alphaModFix/>
          </a:blip>
          <a:stretch>
            <a:fillRect/>
          </a:stretch>
        </p:blipFill>
        <p:spPr>
          <a:xfrm>
            <a:off x="3590925" y="1968150"/>
            <a:ext cx="1962150" cy="219075"/>
          </a:xfrm>
          <a:prstGeom prst="rect">
            <a:avLst/>
          </a:prstGeom>
          <a:noFill/>
          <a:ln>
            <a:noFill/>
          </a:ln>
        </p:spPr>
      </p:pic>
      <p:pic>
        <p:nvPicPr>
          <p:cNvPr id="3" name="Picture 2">
            <a:extLst>
              <a:ext uri="{FF2B5EF4-FFF2-40B4-BE49-F238E27FC236}">
                <a16:creationId xmlns:a16="http://schemas.microsoft.com/office/drawing/2014/main" id="{96065722-4012-BFDF-7523-EDA9DB41D7FD}"/>
              </a:ext>
            </a:extLst>
          </p:cNvPr>
          <p:cNvPicPr>
            <a:picLocks noChangeAspect="1"/>
          </p:cNvPicPr>
          <p:nvPr/>
        </p:nvPicPr>
        <p:blipFill>
          <a:blip r:embed="rId4"/>
          <a:stretch>
            <a:fillRect/>
          </a:stretch>
        </p:blipFill>
        <p:spPr>
          <a:xfrm>
            <a:off x="3153261" y="2353776"/>
            <a:ext cx="2837478" cy="435947"/>
          </a:xfrm>
          <a:prstGeom prst="rect">
            <a:avLst/>
          </a:prstGeom>
        </p:spPr>
      </p:pic>
      <p:pic>
        <p:nvPicPr>
          <p:cNvPr id="5" name="Picture 4">
            <a:extLst>
              <a:ext uri="{FF2B5EF4-FFF2-40B4-BE49-F238E27FC236}">
                <a16:creationId xmlns:a16="http://schemas.microsoft.com/office/drawing/2014/main" id="{203F714D-FD70-BD9D-1937-D5BC5C8B8E60}"/>
              </a:ext>
            </a:extLst>
          </p:cNvPr>
          <p:cNvPicPr>
            <a:picLocks noChangeAspect="1"/>
          </p:cNvPicPr>
          <p:nvPr/>
        </p:nvPicPr>
        <p:blipFill>
          <a:blip r:embed="rId5"/>
          <a:stretch>
            <a:fillRect/>
          </a:stretch>
        </p:blipFill>
        <p:spPr>
          <a:xfrm>
            <a:off x="3473340" y="2794177"/>
            <a:ext cx="2197320" cy="7262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6"/>
          <p:cNvSpPr txBox="1">
            <a:spLocks noGrp="1"/>
          </p:cNvSpPr>
          <p:nvPr>
            <p:ph type="ctrTitle" idx="4294967295"/>
          </p:nvPr>
        </p:nvSpPr>
        <p:spPr>
          <a:xfrm>
            <a:off x="611400" y="2887317"/>
            <a:ext cx="7772400" cy="1159800"/>
          </a:xfrm>
          <a:prstGeom prst="rect">
            <a:avLst/>
          </a:prstGeom>
        </p:spPr>
        <p:txBody>
          <a:bodyPr spcFirstLastPara="1" wrap="square" lIns="91425" tIns="91425" rIns="91425" bIns="91425" anchor="b" anchorCtr="0">
            <a:noAutofit/>
          </a:bodyPr>
          <a:lstStyle/>
          <a:p>
            <a:pPr marL="0" lvl="0" indent="0" algn="ctr" rtl="0">
              <a:lnSpc>
                <a:spcPct val="95416"/>
              </a:lnSpc>
              <a:spcBef>
                <a:spcPts val="0"/>
              </a:spcBef>
              <a:spcAft>
                <a:spcPts val="500"/>
              </a:spcAft>
              <a:buNone/>
            </a:pPr>
            <a:r>
              <a:rPr lang="en-GB" sz="6900" b="0"/>
              <a:t>Investigation Of Road Accident Severity per Vehicle Type</a:t>
            </a:r>
            <a:endParaRPr sz="6900"/>
          </a:p>
        </p:txBody>
      </p:sp>
      <p:sp>
        <p:nvSpPr>
          <p:cNvPr id="515" name="Google Shape;515;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6"/>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0" lvl="0" indent="120015" algn="ctr" rtl="0">
              <a:lnSpc>
                <a:spcPct val="103333"/>
              </a:lnSpc>
              <a:spcBef>
                <a:spcPts val="0"/>
              </a:spcBef>
              <a:spcAft>
                <a:spcPts val="0"/>
              </a:spcAft>
              <a:buNone/>
            </a:pPr>
            <a:r>
              <a:rPr lang="en-GB" sz="1500" b="1">
                <a:solidFill>
                  <a:srgbClr val="000000"/>
                </a:solidFill>
                <a:latin typeface="Calibri"/>
                <a:ea typeface="Calibri"/>
                <a:cs typeface="Calibri"/>
                <a:sym typeface="Calibri"/>
              </a:rPr>
              <a:t>For Fatal car/jeep/van accidents caused by buses</a:t>
            </a:r>
            <a:endParaRPr sz="1500" b="1">
              <a:solidFill>
                <a:srgbClr val="000000"/>
              </a:solidFill>
              <a:latin typeface="Calibri"/>
              <a:ea typeface="Calibri"/>
              <a:cs typeface="Calibri"/>
              <a:sym typeface="Calibri"/>
            </a:endParaRPr>
          </a:p>
          <a:p>
            <a:pPr marL="0" lvl="0" indent="0" algn="l" rtl="0">
              <a:spcBef>
                <a:spcPts val="600"/>
              </a:spcBef>
              <a:spcAft>
                <a:spcPts val="0"/>
              </a:spcAft>
              <a:buNone/>
            </a:pPr>
            <a:endParaRPr/>
          </a:p>
        </p:txBody>
      </p:sp>
      <p:pic>
        <p:nvPicPr>
          <p:cNvPr id="692" name="Google Shape;692;p46"/>
          <p:cNvPicPr preferRelativeResize="0"/>
          <p:nvPr/>
        </p:nvPicPr>
        <p:blipFill>
          <a:blip r:embed="rId3">
            <a:alphaModFix/>
          </a:blip>
          <a:stretch>
            <a:fillRect/>
          </a:stretch>
        </p:blipFill>
        <p:spPr>
          <a:xfrm>
            <a:off x="3624263" y="2012213"/>
            <a:ext cx="1895475" cy="390525"/>
          </a:xfrm>
          <a:prstGeom prst="rect">
            <a:avLst/>
          </a:prstGeom>
          <a:noFill/>
          <a:ln>
            <a:noFill/>
          </a:ln>
        </p:spPr>
      </p:pic>
      <p:pic>
        <p:nvPicPr>
          <p:cNvPr id="693" name="Google Shape;693;p46"/>
          <p:cNvPicPr preferRelativeResize="0"/>
          <p:nvPr/>
        </p:nvPicPr>
        <p:blipFill>
          <a:blip r:embed="rId4">
            <a:alphaModFix/>
          </a:blip>
          <a:stretch>
            <a:fillRect/>
          </a:stretch>
        </p:blipFill>
        <p:spPr>
          <a:xfrm>
            <a:off x="3624263" y="2704000"/>
            <a:ext cx="1895475" cy="228600"/>
          </a:xfrm>
          <a:prstGeom prst="rect">
            <a:avLst/>
          </a:prstGeom>
          <a:noFill/>
          <a:ln>
            <a:noFill/>
          </a:ln>
        </p:spPr>
      </p:pic>
      <p:pic>
        <p:nvPicPr>
          <p:cNvPr id="694" name="Google Shape;694;p46"/>
          <p:cNvPicPr preferRelativeResize="0"/>
          <p:nvPr/>
        </p:nvPicPr>
        <p:blipFill>
          <a:blip r:embed="rId5">
            <a:alphaModFix/>
          </a:blip>
          <a:stretch>
            <a:fillRect/>
          </a:stretch>
        </p:blipFill>
        <p:spPr>
          <a:xfrm>
            <a:off x="3897875" y="3264975"/>
            <a:ext cx="1352550" cy="41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7"/>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0" lvl="0" indent="120015" algn="ctr" rtl="0">
              <a:lnSpc>
                <a:spcPct val="103333"/>
              </a:lnSpc>
              <a:spcBef>
                <a:spcPts val="0"/>
              </a:spcBef>
              <a:spcAft>
                <a:spcPts val="25"/>
              </a:spcAft>
              <a:buNone/>
            </a:pPr>
            <a:r>
              <a:rPr lang="en-GB" sz="1400" b="1">
                <a:solidFill>
                  <a:srgbClr val="000000"/>
                </a:solidFill>
                <a:latin typeface="Calibri"/>
                <a:ea typeface="Calibri"/>
                <a:cs typeface="Calibri"/>
                <a:sym typeface="Calibri"/>
              </a:rPr>
              <a:t>For Fatal car/jeep/van accidents caused by trucks/lorries</a:t>
            </a:r>
            <a:endParaRPr sz="2400" b="1"/>
          </a:p>
        </p:txBody>
      </p:sp>
      <p:pic>
        <p:nvPicPr>
          <p:cNvPr id="700" name="Google Shape;700;p47"/>
          <p:cNvPicPr preferRelativeResize="0"/>
          <p:nvPr/>
        </p:nvPicPr>
        <p:blipFill>
          <a:blip r:embed="rId3">
            <a:alphaModFix/>
          </a:blip>
          <a:stretch>
            <a:fillRect/>
          </a:stretch>
        </p:blipFill>
        <p:spPr>
          <a:xfrm>
            <a:off x="3607363" y="2113900"/>
            <a:ext cx="1933575" cy="390525"/>
          </a:xfrm>
          <a:prstGeom prst="rect">
            <a:avLst/>
          </a:prstGeom>
          <a:noFill/>
          <a:ln>
            <a:noFill/>
          </a:ln>
        </p:spPr>
      </p:pic>
      <p:pic>
        <p:nvPicPr>
          <p:cNvPr id="701" name="Google Shape;701;p47"/>
          <p:cNvPicPr preferRelativeResize="0"/>
          <p:nvPr/>
        </p:nvPicPr>
        <p:blipFill>
          <a:blip r:embed="rId4">
            <a:alphaModFix/>
          </a:blip>
          <a:stretch>
            <a:fillRect/>
          </a:stretch>
        </p:blipFill>
        <p:spPr>
          <a:xfrm>
            <a:off x="3586163" y="2842425"/>
            <a:ext cx="1971675" cy="276225"/>
          </a:xfrm>
          <a:prstGeom prst="rect">
            <a:avLst/>
          </a:prstGeom>
          <a:noFill/>
          <a:ln>
            <a:noFill/>
          </a:ln>
        </p:spPr>
      </p:pic>
      <p:pic>
        <p:nvPicPr>
          <p:cNvPr id="702" name="Google Shape;702;p47"/>
          <p:cNvPicPr preferRelativeResize="0"/>
          <p:nvPr/>
        </p:nvPicPr>
        <p:blipFill>
          <a:blip r:embed="rId5">
            <a:alphaModFix/>
          </a:blip>
          <a:stretch>
            <a:fillRect/>
          </a:stretch>
        </p:blipFill>
        <p:spPr>
          <a:xfrm>
            <a:off x="3614738" y="3418000"/>
            <a:ext cx="1914525" cy="542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0"/>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PEER REVIEW</a:t>
            </a:r>
            <a:endParaRPr/>
          </a:p>
        </p:txBody>
      </p:sp>
      <p:sp>
        <p:nvSpPr>
          <p:cNvPr id="647" name="Google Shape;647;p40"/>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endParaRPr sz="1400" b="1">
              <a:solidFill>
                <a:srgbClr val="000000"/>
              </a:solidFill>
              <a:latin typeface="Times New Roman"/>
              <a:ea typeface="Times New Roman"/>
              <a:cs typeface="Times New Roman"/>
              <a:sym typeface="Times New Roman"/>
            </a:endParaRPr>
          </a:p>
          <a:p>
            <a:pPr marL="914400" lvl="0" indent="0" algn="l" rtl="0">
              <a:lnSpc>
                <a:spcPct val="107916"/>
              </a:lnSpc>
              <a:spcBef>
                <a:spcPts val="0"/>
              </a:spcBef>
              <a:spcAft>
                <a:spcPts val="0"/>
              </a:spcAft>
              <a:buNone/>
            </a:pPr>
            <a:endParaRPr sz="1500" b="1">
              <a:solidFill>
                <a:srgbClr val="000000"/>
              </a:solidFill>
              <a:latin typeface="Times New Roman"/>
              <a:ea typeface="Times New Roman"/>
              <a:cs typeface="Times New Roman"/>
              <a:sym typeface="Times New Roman"/>
            </a:endParaRPr>
          </a:p>
        </p:txBody>
      </p:sp>
      <p:sp>
        <p:nvSpPr>
          <p:cNvPr id="648" name="Google Shape;648;p40"/>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12000" b="1">
                <a:solidFill>
                  <a:schemeClr val="accent2"/>
                </a:solidFill>
                <a:latin typeface="Oswald"/>
                <a:ea typeface="Oswald"/>
                <a:cs typeface="Oswald"/>
                <a:sym typeface="Oswald"/>
              </a:rPr>
              <a:t>2</a:t>
            </a:r>
            <a:endParaRPr sz="12000">
              <a:solidFill>
                <a:schemeClr val="accent2"/>
              </a:solidFill>
            </a:endParaRPr>
          </a:p>
        </p:txBody>
      </p:sp>
      <p:sp>
        <p:nvSpPr>
          <p:cNvPr id="649" name="Google Shape;649;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1"/>
          <p:cNvSpPr txBox="1">
            <a:spLocks noGrp="1"/>
          </p:cNvSpPr>
          <p:nvPr>
            <p:ph type="body" idx="1"/>
          </p:nvPr>
        </p:nvSpPr>
        <p:spPr>
          <a:xfrm>
            <a:off x="1073700" y="305975"/>
            <a:ext cx="6996600" cy="4050600"/>
          </a:xfrm>
          <a:prstGeom prst="rect">
            <a:avLst/>
          </a:prstGeom>
        </p:spPr>
        <p:txBody>
          <a:bodyPr spcFirstLastPara="1" wrap="square" lIns="91425" tIns="91425" rIns="91425" bIns="91425" anchor="t" anchorCtr="0">
            <a:noAutofit/>
          </a:bodyPr>
          <a:lstStyle/>
          <a:p>
            <a:pPr marL="0" lvl="0" indent="0" algn="just" rtl="0">
              <a:lnSpc>
                <a:spcPct val="103333"/>
              </a:lnSpc>
              <a:spcBef>
                <a:spcPts val="0"/>
              </a:spcBef>
              <a:spcAft>
                <a:spcPts val="0"/>
              </a:spcAft>
              <a:buNone/>
            </a:pPr>
            <a:endParaRPr sz="1200" dirty="0">
              <a:solidFill>
                <a:srgbClr val="000000"/>
              </a:solidFill>
              <a:latin typeface="Times New Roman"/>
              <a:ea typeface="Times New Roman"/>
              <a:cs typeface="Times New Roman"/>
              <a:sym typeface="Times New Roman"/>
            </a:endParaRPr>
          </a:p>
          <a:p>
            <a:pPr marL="0" lvl="0" indent="120015" algn="just" rtl="0">
              <a:lnSpc>
                <a:spcPct val="103333"/>
              </a:lnSpc>
              <a:spcBef>
                <a:spcPts val="25"/>
              </a:spcBef>
              <a:spcAft>
                <a:spcPts val="0"/>
              </a:spcAft>
              <a:buNone/>
            </a:pPr>
            <a:r>
              <a:rPr lang="en-GB" sz="1200" dirty="0">
                <a:solidFill>
                  <a:srgbClr val="000000"/>
                </a:solidFill>
                <a:latin typeface="Times New Roman"/>
                <a:ea typeface="Times New Roman"/>
                <a:cs typeface="Times New Roman"/>
                <a:sym typeface="Times New Roman"/>
              </a:rPr>
              <a:t>1.Why this project?</a:t>
            </a:r>
            <a:endParaRPr sz="1200" dirty="0">
              <a:solidFill>
                <a:srgbClr val="000000"/>
              </a:solidFill>
              <a:latin typeface="Times New Roman"/>
              <a:ea typeface="Times New Roman"/>
              <a:cs typeface="Times New Roman"/>
              <a:sym typeface="Times New Roman"/>
            </a:endParaRPr>
          </a:p>
          <a:p>
            <a:pPr marL="0" lvl="0" indent="120015" algn="just" rtl="0">
              <a:lnSpc>
                <a:spcPct val="103333"/>
              </a:lnSpc>
              <a:spcBef>
                <a:spcPts val="25"/>
              </a:spcBef>
              <a:spcAft>
                <a:spcPts val="0"/>
              </a:spcAft>
              <a:buNone/>
            </a:pPr>
            <a:r>
              <a:rPr lang="en-GB" sz="1200" dirty="0">
                <a:solidFill>
                  <a:srgbClr val="000000"/>
                </a:solidFill>
                <a:latin typeface="Times New Roman"/>
                <a:ea typeface="Times New Roman"/>
                <a:cs typeface="Times New Roman"/>
                <a:sym typeface="Times New Roman"/>
              </a:rPr>
              <a:t>This project was chosen as in recent times the number of traffic accident has been increasing and we wanted to figure out the causes, hence reducing the number of accidents</a:t>
            </a:r>
            <a:endParaRPr sz="1200" dirty="0">
              <a:solidFill>
                <a:srgbClr val="000000"/>
              </a:solidFill>
              <a:latin typeface="Times New Roman"/>
              <a:ea typeface="Times New Roman"/>
              <a:cs typeface="Times New Roman"/>
              <a:sym typeface="Times New Roman"/>
            </a:endParaRPr>
          </a:p>
          <a:p>
            <a:pPr marL="0" lvl="0" indent="120015" algn="just" rtl="0">
              <a:lnSpc>
                <a:spcPct val="103333"/>
              </a:lnSpc>
              <a:spcBef>
                <a:spcPts val="25"/>
              </a:spcBef>
              <a:spcAft>
                <a:spcPts val="0"/>
              </a:spcAft>
              <a:buNone/>
            </a:pPr>
            <a:r>
              <a:rPr lang="en-GB" sz="1200" dirty="0">
                <a:solidFill>
                  <a:srgbClr val="000000"/>
                </a:solidFill>
                <a:latin typeface="Times New Roman"/>
                <a:ea typeface="Times New Roman"/>
                <a:cs typeface="Times New Roman"/>
                <a:sym typeface="Times New Roman"/>
              </a:rPr>
              <a:t>2.Why this model ?</a:t>
            </a:r>
            <a:endParaRPr sz="1200" dirty="0">
              <a:solidFill>
                <a:srgbClr val="000000"/>
              </a:solidFill>
              <a:latin typeface="Times New Roman"/>
              <a:ea typeface="Times New Roman"/>
              <a:cs typeface="Times New Roman"/>
              <a:sym typeface="Times New Roman"/>
            </a:endParaRPr>
          </a:p>
          <a:p>
            <a:pPr marL="457200" lvl="0" indent="-304800" algn="l" rtl="0">
              <a:lnSpc>
                <a:spcPct val="107916"/>
              </a:lnSpc>
              <a:spcBef>
                <a:spcPts val="25"/>
              </a:spcBef>
              <a:spcAft>
                <a:spcPts val="0"/>
              </a:spcAft>
              <a:buClr>
                <a:srgbClr val="000000"/>
              </a:buClr>
              <a:buSzPts val="1200"/>
              <a:buFont typeface="Times New Roman"/>
              <a:buChar char="●"/>
            </a:pPr>
            <a:r>
              <a:rPr lang="en-GB" sz="1200" dirty="0">
                <a:solidFill>
                  <a:srgbClr val="000000"/>
                </a:solidFill>
                <a:latin typeface="Times New Roman"/>
                <a:ea typeface="Times New Roman"/>
                <a:cs typeface="Times New Roman"/>
                <a:sym typeface="Times New Roman"/>
              </a:rPr>
              <a:t>The approach used was Multiple Linear Regression. </a:t>
            </a:r>
            <a:endParaRPr sz="1200" dirty="0">
              <a:solidFill>
                <a:srgbClr val="000000"/>
              </a:solidFill>
              <a:latin typeface="Times New Roman"/>
              <a:ea typeface="Times New Roman"/>
              <a:cs typeface="Times New Roman"/>
              <a:sym typeface="Times New Roman"/>
            </a:endParaRPr>
          </a:p>
          <a:p>
            <a:pPr marL="457200" lvl="0" indent="-304800" algn="l" rtl="0">
              <a:lnSpc>
                <a:spcPct val="107916"/>
              </a:lnSpc>
              <a:spcBef>
                <a:spcPts val="0"/>
              </a:spcBef>
              <a:spcAft>
                <a:spcPts val="0"/>
              </a:spcAft>
              <a:buClr>
                <a:srgbClr val="000000"/>
              </a:buClr>
              <a:buSzPts val="1200"/>
              <a:buFont typeface="Times New Roman"/>
              <a:buChar char="●"/>
            </a:pPr>
            <a:r>
              <a:rPr lang="en-GB" sz="1200" dirty="0">
                <a:solidFill>
                  <a:srgbClr val="000000"/>
                </a:solidFill>
                <a:highlight>
                  <a:schemeClr val="lt1"/>
                </a:highlight>
                <a:latin typeface="Times New Roman"/>
                <a:ea typeface="Times New Roman"/>
                <a:cs typeface="Times New Roman"/>
                <a:sym typeface="Times New Roman"/>
              </a:rPr>
              <a:t>The first is the ability to determine the relative influence of one or more predictor variables to the criterion value</a:t>
            </a:r>
            <a:endParaRPr sz="1200" dirty="0">
              <a:solidFill>
                <a:srgbClr val="000000"/>
              </a:solidFill>
              <a:highlight>
                <a:schemeClr val="lt1"/>
              </a:highlight>
              <a:latin typeface="Times New Roman"/>
              <a:ea typeface="Times New Roman"/>
              <a:cs typeface="Times New Roman"/>
              <a:sym typeface="Times New Roman"/>
            </a:endParaRPr>
          </a:p>
          <a:p>
            <a:pPr marL="457200" lvl="0" indent="-304800" algn="l" rtl="0">
              <a:lnSpc>
                <a:spcPct val="107916"/>
              </a:lnSpc>
              <a:spcBef>
                <a:spcPts val="0"/>
              </a:spcBef>
              <a:spcAft>
                <a:spcPts val="0"/>
              </a:spcAft>
              <a:buClr>
                <a:srgbClr val="000000"/>
              </a:buClr>
              <a:buSzPts val="1200"/>
              <a:buFont typeface="Times New Roman"/>
              <a:buChar char="●"/>
            </a:pPr>
            <a:r>
              <a:rPr lang="en-GB" sz="1200" dirty="0">
                <a:solidFill>
                  <a:srgbClr val="000000"/>
                </a:solidFill>
                <a:highlight>
                  <a:schemeClr val="lt1"/>
                </a:highlight>
                <a:latin typeface="Times New Roman"/>
                <a:ea typeface="Times New Roman"/>
                <a:cs typeface="Times New Roman"/>
                <a:sym typeface="Times New Roman"/>
              </a:rPr>
              <a:t>The second advantage is the ability to identify outliers, or anomalies.</a:t>
            </a:r>
            <a:endParaRPr sz="1200" dirty="0">
              <a:solidFill>
                <a:srgbClr val="000000"/>
              </a:solidFill>
              <a:latin typeface="Times New Roman"/>
              <a:ea typeface="Times New Roman"/>
              <a:cs typeface="Times New Roman"/>
              <a:sym typeface="Times New Roman"/>
            </a:endParaRPr>
          </a:p>
          <a:p>
            <a:pPr marL="0" lvl="0" indent="0" algn="just" rtl="0">
              <a:lnSpc>
                <a:spcPct val="103333"/>
              </a:lnSpc>
              <a:spcBef>
                <a:spcPts val="25"/>
              </a:spcBef>
              <a:spcAft>
                <a:spcPts val="0"/>
              </a:spcAft>
              <a:buNone/>
            </a:pPr>
            <a:r>
              <a:rPr lang="en-GB" sz="1200" dirty="0">
                <a:solidFill>
                  <a:srgbClr val="000000"/>
                </a:solidFill>
                <a:latin typeface="Times New Roman"/>
                <a:ea typeface="Times New Roman"/>
                <a:cs typeface="Times New Roman"/>
                <a:sym typeface="Times New Roman"/>
              </a:rPr>
              <a:t>  3.Why only cars and bikes?</a:t>
            </a:r>
          </a:p>
          <a:p>
            <a:pPr marL="0" lvl="0" indent="0" algn="just" rtl="0">
              <a:lnSpc>
                <a:spcPct val="103333"/>
              </a:lnSpc>
              <a:spcBef>
                <a:spcPts val="25"/>
              </a:spcBef>
              <a:spcAft>
                <a:spcPts val="0"/>
              </a:spcAft>
              <a:buNone/>
            </a:pPr>
            <a:r>
              <a:rPr lang="en-GB" sz="1200" dirty="0">
                <a:solidFill>
                  <a:srgbClr val="000000"/>
                </a:solidFill>
                <a:highlight>
                  <a:srgbClr val="FFFFFF"/>
                </a:highlight>
                <a:latin typeface="Times New Roman"/>
                <a:ea typeface="Times New Roman"/>
                <a:cs typeface="Times New Roman"/>
                <a:sym typeface="Times New Roman"/>
              </a:rPr>
              <a:t>  According to a survey in 2021,most fatal accidents on the road have occurred to two wheelers and cars/jeeps/vans.</a:t>
            </a:r>
          </a:p>
          <a:p>
            <a:pPr marL="0" lvl="0" indent="120015" algn="just" rtl="0">
              <a:lnSpc>
                <a:spcPct val="103333"/>
              </a:lnSpc>
              <a:spcBef>
                <a:spcPts val="25"/>
              </a:spcBef>
              <a:spcAft>
                <a:spcPts val="0"/>
              </a:spcAft>
              <a:buNone/>
            </a:pPr>
            <a:r>
              <a:rPr lang="en-GB" sz="1200" dirty="0">
                <a:solidFill>
                  <a:srgbClr val="000000"/>
                </a:solidFill>
                <a:latin typeface="Times New Roman"/>
                <a:ea typeface="Times New Roman"/>
                <a:cs typeface="Times New Roman"/>
                <a:sym typeface="Times New Roman"/>
              </a:rPr>
              <a:t>4.State with the most bike and car accidents and how did you find it out?</a:t>
            </a:r>
          </a:p>
          <a:p>
            <a:pPr marL="0" lvl="0" indent="120015" algn="just" rtl="0">
              <a:lnSpc>
                <a:spcPct val="103333"/>
              </a:lnSpc>
              <a:spcBef>
                <a:spcPts val="25"/>
              </a:spcBef>
              <a:spcAft>
                <a:spcPts val="0"/>
              </a:spcAft>
              <a:buNone/>
            </a:pPr>
            <a:r>
              <a:rPr lang="en-GB" sz="1200" dirty="0">
                <a:solidFill>
                  <a:srgbClr val="000000"/>
                </a:solidFill>
                <a:latin typeface="Times New Roman"/>
                <a:ea typeface="Times New Roman"/>
                <a:cs typeface="Times New Roman"/>
                <a:sym typeface="Times New Roman"/>
              </a:rPr>
              <a:t>Tamil Nadu, it was found using a bar graph discussed above.</a:t>
            </a:r>
            <a:endParaRPr sz="1200" dirty="0">
              <a:solidFill>
                <a:srgbClr val="000000"/>
              </a:solidFill>
              <a:latin typeface="Times New Roman"/>
              <a:ea typeface="Times New Roman"/>
              <a:cs typeface="Times New Roman"/>
              <a:sym typeface="Times New Roman"/>
            </a:endParaRPr>
          </a:p>
          <a:p>
            <a:pPr marL="0" lvl="0" indent="120015" algn="r" rtl="0">
              <a:lnSpc>
                <a:spcPct val="103333"/>
              </a:lnSpc>
              <a:spcBef>
                <a:spcPts val="25"/>
              </a:spcBef>
              <a:spcAft>
                <a:spcPts val="0"/>
              </a:spcAft>
              <a:buNone/>
            </a:pPr>
            <a:endParaRPr lang="en-US" sz="1100" dirty="0">
              <a:solidFill>
                <a:srgbClr val="000000"/>
              </a:solidFill>
              <a:latin typeface="Times New Roman"/>
              <a:ea typeface="Times New Roman"/>
              <a:cs typeface="Times New Roman"/>
              <a:sym typeface="Times New Roman"/>
            </a:endParaRPr>
          </a:p>
          <a:p>
            <a:pPr marL="0" lvl="0" indent="120015" algn="r" rtl="0">
              <a:lnSpc>
                <a:spcPct val="103333"/>
              </a:lnSpc>
              <a:spcBef>
                <a:spcPts val="25"/>
              </a:spcBef>
              <a:spcAft>
                <a:spcPts val="0"/>
              </a:spcAft>
              <a:buNone/>
            </a:pPr>
            <a:endParaRPr lang="en-US" sz="1100" dirty="0">
              <a:solidFill>
                <a:srgbClr val="000000"/>
              </a:solidFill>
              <a:latin typeface="Times New Roman"/>
              <a:ea typeface="Times New Roman"/>
              <a:cs typeface="Times New Roman"/>
              <a:sym typeface="Times New Roman"/>
            </a:endParaRPr>
          </a:p>
          <a:p>
            <a:pPr marL="0" lvl="0" indent="120015" algn="r" rtl="0">
              <a:lnSpc>
                <a:spcPct val="103333"/>
              </a:lnSpc>
              <a:spcBef>
                <a:spcPts val="25"/>
              </a:spcBef>
              <a:spcAft>
                <a:spcPts val="0"/>
              </a:spcAft>
              <a:buNone/>
            </a:pPr>
            <a:r>
              <a:rPr lang="en-US" sz="1100" dirty="0">
                <a:solidFill>
                  <a:srgbClr val="000000"/>
                </a:solidFill>
                <a:latin typeface="Times New Roman"/>
                <a:ea typeface="Times New Roman"/>
                <a:cs typeface="Times New Roman"/>
                <a:sym typeface="Times New Roman"/>
              </a:rPr>
              <a:t>Peer Review Team, </a:t>
            </a:r>
          </a:p>
          <a:p>
            <a:pPr marL="0" lvl="0" indent="120015" algn="r" rtl="0">
              <a:lnSpc>
                <a:spcPct val="103333"/>
              </a:lnSpc>
              <a:spcBef>
                <a:spcPts val="25"/>
              </a:spcBef>
              <a:spcAft>
                <a:spcPts val="0"/>
              </a:spcAft>
              <a:buNone/>
            </a:pPr>
            <a:r>
              <a:rPr lang="en-US" sz="1100" dirty="0">
                <a:solidFill>
                  <a:srgbClr val="000000"/>
                </a:solidFill>
                <a:latin typeface="Times New Roman"/>
                <a:ea typeface="Times New Roman"/>
                <a:cs typeface="Times New Roman"/>
                <a:sym typeface="Times New Roman"/>
              </a:rPr>
              <a:t>PES1UG20CS502- Vikas C,</a:t>
            </a:r>
          </a:p>
          <a:p>
            <a:pPr marL="0" lvl="0" indent="120015" algn="r" rtl="0">
              <a:lnSpc>
                <a:spcPct val="103333"/>
              </a:lnSpc>
              <a:spcBef>
                <a:spcPts val="25"/>
              </a:spcBef>
              <a:spcAft>
                <a:spcPts val="0"/>
              </a:spcAft>
              <a:buNone/>
            </a:pPr>
            <a:r>
              <a:rPr lang="en-US" sz="1100" dirty="0">
                <a:solidFill>
                  <a:srgbClr val="000000"/>
                </a:solidFill>
                <a:latin typeface="Times New Roman"/>
                <a:ea typeface="Times New Roman"/>
                <a:cs typeface="Times New Roman"/>
                <a:sym typeface="Times New Roman"/>
              </a:rPr>
              <a:t>PES1UG20CS601- </a:t>
            </a:r>
            <a:r>
              <a:rPr lang="en-US" sz="1100" dirty="0" err="1">
                <a:solidFill>
                  <a:srgbClr val="000000"/>
                </a:solidFill>
                <a:latin typeface="Times New Roman"/>
                <a:ea typeface="Times New Roman"/>
                <a:cs typeface="Times New Roman"/>
                <a:sym typeface="Times New Roman"/>
              </a:rPr>
              <a:t>Tanmai</a:t>
            </a:r>
            <a:r>
              <a:rPr lang="en-US" sz="1100" dirty="0">
                <a:solidFill>
                  <a:srgbClr val="000000"/>
                </a:solidFill>
                <a:latin typeface="Times New Roman"/>
                <a:ea typeface="Times New Roman"/>
                <a:cs typeface="Times New Roman"/>
                <a:sym typeface="Times New Roman"/>
              </a:rPr>
              <a:t> N</a:t>
            </a:r>
          </a:p>
          <a:p>
            <a:pPr marL="0" lvl="0" indent="120015" algn="just" rtl="0">
              <a:lnSpc>
                <a:spcPct val="103333"/>
              </a:lnSpc>
              <a:spcBef>
                <a:spcPts val="25"/>
              </a:spcBef>
              <a:spcAft>
                <a:spcPts val="0"/>
              </a:spcAft>
              <a:buNone/>
            </a:pPr>
            <a:endParaRPr sz="1100" dirty="0">
              <a:solidFill>
                <a:srgbClr val="000000"/>
              </a:solidFill>
              <a:latin typeface="Times New Roman"/>
              <a:ea typeface="Times New Roman"/>
              <a:cs typeface="Times New Roman"/>
              <a:sym typeface="Times New Roman"/>
            </a:endParaRPr>
          </a:p>
          <a:p>
            <a:pPr marL="0" lvl="0" indent="120015" algn="just" rtl="0">
              <a:lnSpc>
                <a:spcPct val="103333"/>
              </a:lnSpc>
              <a:spcBef>
                <a:spcPts val="25"/>
              </a:spcBef>
              <a:spcAft>
                <a:spcPts val="0"/>
              </a:spcAft>
              <a:buNone/>
            </a:pPr>
            <a:endParaRPr sz="1100" dirty="0">
              <a:solidFill>
                <a:srgbClr val="000000"/>
              </a:solidFill>
              <a:latin typeface="Times New Roman"/>
              <a:ea typeface="Times New Roman"/>
              <a:cs typeface="Times New Roman"/>
              <a:sym typeface="Times New Roman"/>
            </a:endParaRPr>
          </a:p>
          <a:p>
            <a:pPr marL="0" lvl="0" indent="120015" algn="just" rtl="0">
              <a:lnSpc>
                <a:spcPct val="103333"/>
              </a:lnSpc>
              <a:spcBef>
                <a:spcPts val="25"/>
              </a:spcBef>
              <a:spcAft>
                <a:spcPts val="0"/>
              </a:spcAft>
              <a:buNone/>
            </a:pPr>
            <a:endParaRPr sz="1100" dirty="0">
              <a:solidFill>
                <a:srgbClr val="000000"/>
              </a:solidFill>
              <a:latin typeface="Times New Roman"/>
              <a:ea typeface="Times New Roman"/>
              <a:cs typeface="Times New Roman"/>
              <a:sym typeface="Times New Roman"/>
            </a:endParaRPr>
          </a:p>
          <a:p>
            <a:pPr marL="0" lvl="0" indent="120015" algn="just" rtl="0">
              <a:lnSpc>
                <a:spcPct val="103333"/>
              </a:lnSpc>
              <a:spcBef>
                <a:spcPts val="25"/>
              </a:spcBef>
              <a:spcAft>
                <a:spcPts val="0"/>
              </a:spcAft>
              <a:buNone/>
            </a:pPr>
            <a:endParaRPr sz="1100" dirty="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dirty="0"/>
          </a:p>
        </p:txBody>
      </p:sp>
      <p:sp>
        <p:nvSpPr>
          <p:cNvPr id="655" name="Google Shape;655;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48"/>
          <p:cNvSpPr txBox="1">
            <a:spLocks noGrp="1"/>
          </p:cNvSpPr>
          <p:nvPr>
            <p:ph type="ctrTitle" idx="4294967295"/>
          </p:nvPr>
        </p:nvSpPr>
        <p:spPr>
          <a:xfrm>
            <a:off x="1094500" y="1905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0000"/>
              <a:t>THANKS!</a:t>
            </a:r>
            <a:endParaRPr sz="10000"/>
          </a:p>
        </p:txBody>
      </p:sp>
      <p:sp>
        <p:nvSpPr>
          <p:cNvPr id="708" name="Google Shape;708;p48"/>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a:p>
          <a:p>
            <a:pPr marL="0" lvl="0" indent="0" algn="ctr" rtl="0">
              <a:spcBef>
                <a:spcPts val="600"/>
              </a:spcBef>
              <a:spcAft>
                <a:spcPts val="0"/>
              </a:spcAft>
              <a:buNone/>
            </a:pPr>
            <a:endParaRPr sz="3600" b="1"/>
          </a:p>
        </p:txBody>
      </p:sp>
      <p:sp>
        <p:nvSpPr>
          <p:cNvPr id="709" name="Google Shape;709;p4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TEA</a:t>
            </a:r>
            <a:r>
              <a:rPr lang="en-GB">
                <a:solidFill>
                  <a:schemeClr val="accent2"/>
                </a:solidFill>
              </a:rPr>
              <a:t>M PRE</a:t>
            </a:r>
            <a:r>
              <a:rPr lang="en-GB"/>
              <a:t>SENTATION</a:t>
            </a:r>
            <a:endParaRPr/>
          </a:p>
        </p:txBody>
      </p:sp>
      <p:sp>
        <p:nvSpPr>
          <p:cNvPr id="521" name="Google Shape;52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3</a:t>
            </a:fld>
            <a:endParaRPr/>
          </a:p>
        </p:txBody>
      </p:sp>
      <p:sp>
        <p:nvSpPr>
          <p:cNvPr id="522" name="Google Shape;522;p27"/>
          <p:cNvSpPr txBox="1"/>
          <p:nvPr/>
        </p:nvSpPr>
        <p:spPr>
          <a:xfrm>
            <a:off x="1047750" y="331505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b="1">
                <a:solidFill>
                  <a:schemeClr val="dk1"/>
                </a:solidFill>
                <a:latin typeface="Source Sans Pro"/>
                <a:ea typeface="Source Sans Pro"/>
                <a:cs typeface="Source Sans Pro"/>
                <a:sym typeface="Source Sans Pro"/>
              </a:rPr>
              <a:t>SNEHA SARAVANAN</a:t>
            </a:r>
            <a:endParaRPr sz="1200" b="1">
              <a:solidFill>
                <a:schemeClr val="dk1"/>
              </a:solidFill>
              <a:latin typeface="Source Sans Pro"/>
              <a:ea typeface="Source Sans Pro"/>
              <a:cs typeface="Source Sans Pro"/>
              <a:sym typeface="Source Sans Pro"/>
            </a:endParaRPr>
          </a:p>
          <a:p>
            <a:pPr marL="0" lvl="0" indent="0" algn="ctr" rtl="0">
              <a:spcBef>
                <a:spcPts val="400"/>
              </a:spcBef>
              <a:spcAft>
                <a:spcPts val="0"/>
              </a:spcAft>
              <a:buNone/>
            </a:pPr>
            <a:r>
              <a:rPr lang="en-GB" sz="1200" b="1">
                <a:solidFill>
                  <a:schemeClr val="dk1"/>
                </a:solidFill>
                <a:latin typeface="Source Sans Pro"/>
                <a:ea typeface="Source Sans Pro"/>
                <a:cs typeface="Source Sans Pro"/>
                <a:sym typeface="Source Sans Pro"/>
              </a:rPr>
              <a:t>PES1UG20CS721</a:t>
            </a:r>
            <a:endParaRPr sz="1200" b="1">
              <a:solidFill>
                <a:schemeClr val="dk1"/>
              </a:solidFill>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sp>
        <p:nvSpPr>
          <p:cNvPr id="523" name="Google Shape;523;p27"/>
          <p:cNvSpPr txBox="1"/>
          <p:nvPr/>
        </p:nvSpPr>
        <p:spPr>
          <a:xfrm>
            <a:off x="3923625" y="3306700"/>
            <a:ext cx="1489200" cy="573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b="1">
                <a:solidFill>
                  <a:schemeClr val="dk1"/>
                </a:solidFill>
                <a:latin typeface="Source Sans Pro"/>
                <a:ea typeface="Source Sans Pro"/>
                <a:cs typeface="Source Sans Pro"/>
                <a:sym typeface="Source Sans Pro"/>
              </a:rPr>
              <a:t>ROHITH NEERAJE</a:t>
            </a:r>
            <a:endParaRPr sz="1200" b="1">
              <a:solidFill>
                <a:schemeClr val="dk1"/>
              </a:solidFill>
              <a:latin typeface="Source Sans Pro"/>
              <a:ea typeface="Source Sans Pro"/>
              <a:cs typeface="Source Sans Pro"/>
              <a:sym typeface="Source Sans Pro"/>
            </a:endParaRPr>
          </a:p>
          <a:p>
            <a:pPr marL="0" lvl="0" indent="0" algn="ctr" rtl="0">
              <a:spcBef>
                <a:spcPts val="400"/>
              </a:spcBef>
              <a:spcAft>
                <a:spcPts val="0"/>
              </a:spcAft>
              <a:buNone/>
            </a:pPr>
            <a:r>
              <a:rPr lang="en-GB" sz="1200" b="1">
                <a:solidFill>
                  <a:schemeClr val="dk1"/>
                </a:solidFill>
                <a:latin typeface="Source Sans Pro"/>
                <a:ea typeface="Source Sans Pro"/>
                <a:cs typeface="Source Sans Pro"/>
                <a:sym typeface="Source Sans Pro"/>
              </a:rPr>
              <a:t>PES1UG20CS357</a:t>
            </a:r>
            <a:endParaRPr sz="1200" b="1">
              <a:solidFill>
                <a:schemeClr val="dk1"/>
              </a:solidFill>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sp>
        <p:nvSpPr>
          <p:cNvPr id="524" name="Google Shape;524;p27"/>
          <p:cNvSpPr txBox="1"/>
          <p:nvPr/>
        </p:nvSpPr>
        <p:spPr>
          <a:xfrm>
            <a:off x="6555150" y="331505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b="1">
                <a:solidFill>
                  <a:schemeClr val="dk1"/>
                </a:solidFill>
                <a:latin typeface="Source Sans Pro"/>
                <a:ea typeface="Source Sans Pro"/>
                <a:cs typeface="Source Sans Pro"/>
                <a:sym typeface="Source Sans Pro"/>
              </a:rPr>
              <a:t>SAHANA S</a:t>
            </a:r>
            <a:endParaRPr sz="1200" b="1">
              <a:solidFill>
                <a:schemeClr val="dk1"/>
              </a:solidFill>
              <a:latin typeface="Source Sans Pro"/>
              <a:ea typeface="Source Sans Pro"/>
              <a:cs typeface="Source Sans Pro"/>
              <a:sym typeface="Source Sans Pro"/>
            </a:endParaRPr>
          </a:p>
          <a:p>
            <a:pPr marL="0" lvl="0" indent="0" algn="ctr" rtl="0">
              <a:spcBef>
                <a:spcPts val="400"/>
              </a:spcBef>
              <a:spcAft>
                <a:spcPts val="0"/>
              </a:spcAft>
              <a:buNone/>
            </a:pPr>
            <a:r>
              <a:rPr lang="en-GB" sz="1200" b="1">
                <a:solidFill>
                  <a:schemeClr val="dk1"/>
                </a:solidFill>
                <a:latin typeface="Source Sans Pro"/>
                <a:ea typeface="Source Sans Pro"/>
                <a:cs typeface="Source Sans Pro"/>
                <a:sym typeface="Source Sans Pro"/>
              </a:rPr>
              <a:t>PES1UG20CS723</a:t>
            </a:r>
            <a:endParaRPr sz="1200" b="1">
              <a:solidFill>
                <a:schemeClr val="dk1"/>
              </a:solidFill>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sp>
        <p:nvSpPr>
          <p:cNvPr id="525" name="Google Shape;525;p27"/>
          <p:cNvSpPr txBox="1"/>
          <p:nvPr/>
        </p:nvSpPr>
        <p:spPr>
          <a:xfrm>
            <a:off x="6660000" y="3226600"/>
            <a:ext cx="16287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endParaRPr>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pic>
        <p:nvPicPr>
          <p:cNvPr id="526" name="Google Shape;526;p27"/>
          <p:cNvPicPr preferRelativeResize="0"/>
          <p:nvPr/>
        </p:nvPicPr>
        <p:blipFill>
          <a:blip r:embed="rId3">
            <a:alphaModFix/>
          </a:blip>
          <a:stretch>
            <a:fillRect/>
          </a:stretch>
        </p:blipFill>
        <p:spPr>
          <a:xfrm>
            <a:off x="1207625" y="1604975"/>
            <a:ext cx="1169475" cy="1632150"/>
          </a:xfrm>
          <a:prstGeom prst="rect">
            <a:avLst/>
          </a:prstGeom>
          <a:noFill/>
          <a:ln>
            <a:noFill/>
          </a:ln>
        </p:spPr>
      </p:pic>
      <p:pic>
        <p:nvPicPr>
          <p:cNvPr id="527" name="Google Shape;527;p27"/>
          <p:cNvPicPr preferRelativeResize="0"/>
          <p:nvPr/>
        </p:nvPicPr>
        <p:blipFill>
          <a:blip r:embed="rId4">
            <a:alphaModFix/>
          </a:blip>
          <a:stretch>
            <a:fillRect/>
          </a:stretch>
        </p:blipFill>
        <p:spPr>
          <a:xfrm>
            <a:off x="6766900" y="1657725"/>
            <a:ext cx="1262875" cy="1603550"/>
          </a:xfrm>
          <a:prstGeom prst="rect">
            <a:avLst/>
          </a:prstGeom>
          <a:noFill/>
          <a:ln>
            <a:noFill/>
          </a:ln>
        </p:spPr>
      </p:pic>
      <p:pic>
        <p:nvPicPr>
          <p:cNvPr id="528" name="Google Shape;528;p27"/>
          <p:cNvPicPr preferRelativeResize="0"/>
          <p:nvPr/>
        </p:nvPicPr>
        <p:blipFill>
          <a:blip r:embed="rId5">
            <a:alphaModFix/>
          </a:blip>
          <a:stretch>
            <a:fillRect/>
          </a:stretch>
        </p:blipFill>
        <p:spPr>
          <a:xfrm>
            <a:off x="3923626" y="1604975"/>
            <a:ext cx="1395275" cy="160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8"/>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TABLE </a:t>
            </a:r>
            <a:r>
              <a:rPr lang="en-GB">
                <a:solidFill>
                  <a:schemeClr val="accent2"/>
                </a:solidFill>
              </a:rPr>
              <a:t>OF</a:t>
            </a:r>
            <a:r>
              <a:rPr lang="en-GB"/>
              <a:t> CONTENTS </a:t>
            </a:r>
            <a:endParaRPr/>
          </a:p>
        </p:txBody>
      </p:sp>
      <p:sp>
        <p:nvSpPr>
          <p:cNvPr id="534" name="Google Shape;534;p28"/>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100" b="1"/>
              <a:t>Aim of The Project</a:t>
            </a:r>
            <a:endParaRPr sz="1100" b="1"/>
          </a:p>
          <a:p>
            <a:pPr marL="0" lvl="0" indent="0" algn="l" rtl="0">
              <a:spcBef>
                <a:spcPts val="600"/>
              </a:spcBef>
              <a:spcAft>
                <a:spcPts val="0"/>
              </a:spcAft>
              <a:buNone/>
            </a:pPr>
            <a:r>
              <a:rPr lang="en-GB" sz="1100"/>
              <a:t>The main idea behind the project.</a:t>
            </a:r>
            <a:endParaRPr sz="1100"/>
          </a:p>
        </p:txBody>
      </p:sp>
      <p:sp>
        <p:nvSpPr>
          <p:cNvPr id="535" name="Google Shape;535;p28"/>
          <p:cNvSpPr txBox="1">
            <a:spLocks noGrp="1"/>
          </p:cNvSpPr>
          <p:nvPr>
            <p:ph type="body" idx="1"/>
          </p:nvPr>
        </p:nvSpPr>
        <p:spPr>
          <a:xfrm>
            <a:off x="38450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100" b="1"/>
              <a:t>Feasibility of the Project </a:t>
            </a:r>
            <a:endParaRPr sz="1100" b="1"/>
          </a:p>
          <a:p>
            <a:pPr marL="0" lvl="0" indent="0" algn="l" rtl="0">
              <a:spcBef>
                <a:spcPts val="600"/>
              </a:spcBef>
              <a:spcAft>
                <a:spcPts val="0"/>
              </a:spcAft>
              <a:buNone/>
            </a:pPr>
            <a:r>
              <a:rPr lang="en-GB" sz="1100"/>
              <a:t>Relevance and the important features of the project. </a:t>
            </a:r>
            <a:endParaRPr sz="1100"/>
          </a:p>
        </p:txBody>
      </p:sp>
      <p:grpSp>
        <p:nvGrpSpPr>
          <p:cNvPr id="536" name="Google Shape;536;p28"/>
          <p:cNvGrpSpPr/>
          <p:nvPr/>
        </p:nvGrpSpPr>
        <p:grpSpPr>
          <a:xfrm>
            <a:off x="623677" y="1195790"/>
            <a:ext cx="464314" cy="494725"/>
            <a:chOff x="5970800" y="1619250"/>
            <a:chExt cx="428650" cy="456725"/>
          </a:xfrm>
        </p:grpSpPr>
        <p:sp>
          <p:nvSpPr>
            <p:cNvPr id="537" name="Google Shape;537;p2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4</a:t>
            </a:fld>
            <a:endParaRPr/>
          </a:p>
        </p:txBody>
      </p:sp>
      <p:grpSp>
        <p:nvGrpSpPr>
          <p:cNvPr id="543" name="Google Shape;543;p28"/>
          <p:cNvGrpSpPr/>
          <p:nvPr/>
        </p:nvGrpSpPr>
        <p:grpSpPr>
          <a:xfrm>
            <a:off x="3346265" y="1195790"/>
            <a:ext cx="464314" cy="494725"/>
            <a:chOff x="5970800" y="1619250"/>
            <a:chExt cx="428650" cy="456725"/>
          </a:xfrm>
        </p:grpSpPr>
        <p:sp>
          <p:nvSpPr>
            <p:cNvPr id="544" name="Google Shape;544;p2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28"/>
          <p:cNvGrpSpPr/>
          <p:nvPr/>
        </p:nvGrpSpPr>
        <p:grpSpPr>
          <a:xfrm>
            <a:off x="5873003" y="1195790"/>
            <a:ext cx="464314" cy="494725"/>
            <a:chOff x="5970800" y="1619250"/>
            <a:chExt cx="428650" cy="456725"/>
          </a:xfrm>
        </p:grpSpPr>
        <p:sp>
          <p:nvSpPr>
            <p:cNvPr id="550" name="Google Shape;550;p2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8"/>
          <p:cNvSpPr txBox="1"/>
          <p:nvPr/>
        </p:nvSpPr>
        <p:spPr>
          <a:xfrm>
            <a:off x="6337325" y="1181550"/>
            <a:ext cx="2306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b="1">
                <a:latin typeface="Source Sans Pro"/>
                <a:ea typeface="Source Sans Pro"/>
                <a:cs typeface="Source Sans Pro"/>
                <a:sym typeface="Source Sans Pro"/>
              </a:rPr>
              <a:t>Dataset to Be Used </a:t>
            </a:r>
            <a:endParaRPr sz="1100" b="1">
              <a:latin typeface="Source Sans Pro"/>
              <a:ea typeface="Source Sans Pro"/>
              <a:cs typeface="Source Sans Pro"/>
              <a:sym typeface="Source Sans Pro"/>
            </a:endParaRPr>
          </a:p>
          <a:p>
            <a:pPr marL="0" lvl="0" indent="0" algn="l" rtl="0">
              <a:spcBef>
                <a:spcPts val="0"/>
              </a:spcBef>
              <a:spcAft>
                <a:spcPts val="0"/>
              </a:spcAft>
              <a:buNone/>
            </a:pPr>
            <a:r>
              <a:rPr lang="en-GB" sz="1100">
                <a:latin typeface="Source Sans Pro"/>
                <a:ea typeface="Source Sans Pro"/>
                <a:cs typeface="Source Sans Pro"/>
                <a:sym typeface="Source Sans Pro"/>
              </a:rPr>
              <a:t>The potential dataset to be used. </a:t>
            </a:r>
            <a:endParaRPr sz="1100">
              <a:latin typeface="Source Sans Pro"/>
              <a:ea typeface="Source Sans Pro"/>
              <a:cs typeface="Source Sans Pro"/>
              <a:sym typeface="Source Sans Pro"/>
            </a:endParaRPr>
          </a:p>
        </p:txBody>
      </p:sp>
      <p:grpSp>
        <p:nvGrpSpPr>
          <p:cNvPr id="556" name="Google Shape;556;p28"/>
          <p:cNvGrpSpPr/>
          <p:nvPr/>
        </p:nvGrpSpPr>
        <p:grpSpPr>
          <a:xfrm>
            <a:off x="2021740" y="2952890"/>
            <a:ext cx="464314" cy="494725"/>
            <a:chOff x="5970800" y="1619250"/>
            <a:chExt cx="428650" cy="456725"/>
          </a:xfrm>
        </p:grpSpPr>
        <p:sp>
          <p:nvSpPr>
            <p:cNvPr id="557" name="Google Shape;557;p2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28"/>
          <p:cNvSpPr txBox="1"/>
          <p:nvPr/>
        </p:nvSpPr>
        <p:spPr>
          <a:xfrm>
            <a:off x="2657325" y="2868150"/>
            <a:ext cx="1827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b="1">
                <a:latin typeface="Source Sans Pro"/>
                <a:ea typeface="Source Sans Pro"/>
                <a:cs typeface="Source Sans Pro"/>
                <a:sym typeface="Source Sans Pro"/>
              </a:rPr>
              <a:t>Approach &amp; Evaluation</a:t>
            </a:r>
            <a:endParaRPr sz="1100" b="1">
              <a:latin typeface="Source Sans Pro"/>
              <a:ea typeface="Source Sans Pro"/>
              <a:cs typeface="Source Sans Pro"/>
              <a:sym typeface="Source Sans Pro"/>
            </a:endParaRPr>
          </a:p>
          <a:p>
            <a:pPr marL="0" lvl="0" indent="0" algn="l" rtl="0">
              <a:spcBef>
                <a:spcPts val="0"/>
              </a:spcBef>
              <a:spcAft>
                <a:spcPts val="0"/>
              </a:spcAft>
              <a:buNone/>
            </a:pPr>
            <a:r>
              <a:rPr lang="en-GB" sz="1100">
                <a:latin typeface="Source Sans Pro"/>
                <a:ea typeface="Source Sans Pro"/>
                <a:cs typeface="Source Sans Pro"/>
                <a:sym typeface="Source Sans Pro"/>
              </a:rPr>
              <a:t>Approach used in the model and the evaluation metrics</a:t>
            </a:r>
            <a:endParaRPr sz="1100">
              <a:latin typeface="Source Sans Pro"/>
              <a:ea typeface="Source Sans Pro"/>
              <a:cs typeface="Source Sans Pro"/>
              <a:sym typeface="Source Sans Pro"/>
            </a:endParaRPr>
          </a:p>
        </p:txBody>
      </p:sp>
      <p:grpSp>
        <p:nvGrpSpPr>
          <p:cNvPr id="563" name="Google Shape;563;p28"/>
          <p:cNvGrpSpPr/>
          <p:nvPr/>
        </p:nvGrpSpPr>
        <p:grpSpPr>
          <a:xfrm>
            <a:off x="5185215" y="2952890"/>
            <a:ext cx="464314" cy="494725"/>
            <a:chOff x="5970800" y="1619250"/>
            <a:chExt cx="428650" cy="456725"/>
          </a:xfrm>
        </p:grpSpPr>
        <p:sp>
          <p:nvSpPr>
            <p:cNvPr id="564" name="Google Shape;564;p2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28"/>
          <p:cNvSpPr txBox="1"/>
          <p:nvPr/>
        </p:nvSpPr>
        <p:spPr>
          <a:xfrm>
            <a:off x="5820800" y="2868150"/>
            <a:ext cx="18279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b="1">
                <a:latin typeface="Source Sans Pro"/>
                <a:ea typeface="Source Sans Pro"/>
                <a:cs typeface="Source Sans Pro"/>
                <a:sym typeface="Source Sans Pro"/>
              </a:rPr>
              <a:t>Peer Review</a:t>
            </a:r>
            <a:endParaRPr sz="1100" b="1">
              <a:latin typeface="Source Sans Pro"/>
              <a:ea typeface="Source Sans Pro"/>
              <a:cs typeface="Source Sans Pro"/>
              <a:sym typeface="Source Sans Pro"/>
            </a:endParaRPr>
          </a:p>
          <a:p>
            <a:pPr marL="0" lvl="0" indent="0" algn="l" rtl="0">
              <a:spcBef>
                <a:spcPts val="0"/>
              </a:spcBef>
              <a:spcAft>
                <a:spcPts val="0"/>
              </a:spcAft>
              <a:buNone/>
            </a:pPr>
            <a:r>
              <a:rPr lang="en-GB" sz="1100">
                <a:latin typeface="Source Sans Pro"/>
                <a:ea typeface="Source Sans Pro"/>
                <a:cs typeface="Source Sans Pro"/>
                <a:sym typeface="Source Sans Pro"/>
              </a:rPr>
              <a:t>The questions asked by peers regarding the project report</a:t>
            </a:r>
            <a:endParaRPr sz="11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29"/>
          <p:cNvSpPr txBox="1">
            <a:spLocks noGrp="1"/>
          </p:cNvSpPr>
          <p:nvPr>
            <p:ph type="body" idx="1"/>
          </p:nvPr>
        </p:nvSpPr>
        <p:spPr>
          <a:xfrm>
            <a:off x="749400" y="1552950"/>
            <a:ext cx="7593300" cy="2208900"/>
          </a:xfrm>
          <a:prstGeom prst="rect">
            <a:avLst/>
          </a:prstGeom>
        </p:spPr>
        <p:txBody>
          <a:bodyPr spcFirstLastPara="1" wrap="square" lIns="91425" tIns="91425" rIns="91425" bIns="91425" anchor="t" anchorCtr="0">
            <a:noAutofit/>
          </a:bodyPr>
          <a:lstStyle/>
          <a:p>
            <a:pPr marL="0" marR="0" lvl="0" indent="9525" algn="just" rtl="0">
              <a:lnSpc>
                <a:spcPct val="90833"/>
              </a:lnSpc>
              <a:spcBef>
                <a:spcPts val="0"/>
              </a:spcBef>
              <a:spcAft>
                <a:spcPts val="0"/>
              </a:spcAft>
              <a:buNone/>
            </a:pPr>
            <a:r>
              <a:rPr lang="en-GB" sz="1400" b="1">
                <a:solidFill>
                  <a:srgbClr val="000000"/>
                </a:solidFill>
                <a:latin typeface="Calibri"/>
                <a:ea typeface="Calibri"/>
                <a:cs typeface="Calibri"/>
                <a:sym typeface="Calibri"/>
              </a:rPr>
              <a:t>The primary goal of this project is to use statistical analysis methods such as multiple linear regression to gain insights into the road accidents depending on the vehicle type, state and their injury measure. Using data obtained from the government website a comparison between state groups is performed using the standardized regression coefficients to check for contrasts between different types of vehicles. Analysis of these variables on a macroeconomic scale is imperative in order to gain insight on the current scenario, and to see if improvements in any sector would lead to monumental change and growth overall.The aim of this paper is to identify the major vehicles that cause fatal road accidents to two wheeler vehicles and 4 wheeler vehicles.</a:t>
            </a:r>
            <a:endParaRPr sz="1400" b="1">
              <a:solidFill>
                <a:srgbClr val="000000"/>
              </a:solidFill>
              <a:latin typeface="Calibri"/>
              <a:ea typeface="Calibri"/>
              <a:cs typeface="Calibri"/>
              <a:sym typeface="Calibri"/>
            </a:endParaRPr>
          </a:p>
          <a:p>
            <a:pPr marL="0" marR="0" lvl="0" indent="120015" algn="just" rtl="0">
              <a:lnSpc>
                <a:spcPct val="90833"/>
              </a:lnSpc>
              <a:spcBef>
                <a:spcPts val="0"/>
              </a:spcBef>
              <a:spcAft>
                <a:spcPts val="0"/>
              </a:spcAft>
              <a:buNone/>
            </a:pPr>
            <a:endParaRPr sz="1400" b="1">
              <a:solidFill>
                <a:srgbClr val="000000"/>
              </a:solidFill>
              <a:latin typeface="Calibri"/>
              <a:ea typeface="Calibri"/>
              <a:cs typeface="Calibri"/>
              <a:sym typeface="Calibri"/>
            </a:endParaRPr>
          </a:p>
          <a:p>
            <a:pPr marL="0" marR="0" lvl="0" indent="120015" algn="just" rtl="0">
              <a:lnSpc>
                <a:spcPct val="90833"/>
              </a:lnSpc>
              <a:spcBef>
                <a:spcPts val="0"/>
              </a:spcBef>
              <a:spcAft>
                <a:spcPts val="0"/>
              </a:spcAft>
              <a:buNone/>
            </a:pPr>
            <a:r>
              <a:rPr lang="en-GB" sz="1400" b="1" i="1">
                <a:solidFill>
                  <a:srgbClr val="000000"/>
                </a:solidFill>
                <a:latin typeface="Calibri"/>
                <a:ea typeface="Calibri"/>
                <a:cs typeface="Calibri"/>
                <a:sym typeface="Calibri"/>
              </a:rPr>
              <a:t>Keywords</a:t>
            </a:r>
            <a:r>
              <a:rPr lang="en-GB" sz="1400" b="1">
                <a:solidFill>
                  <a:srgbClr val="000000"/>
                </a:solidFill>
                <a:latin typeface="Calibri"/>
                <a:ea typeface="Calibri"/>
                <a:cs typeface="Calibri"/>
                <a:sym typeface="Calibri"/>
              </a:rPr>
              <a:t>—Road Traffic Accidents (RTAs), Traffic Safety, Traffic Analysis, Visualization </a:t>
            </a:r>
            <a:endParaRPr sz="1500" b="1">
              <a:solidFill>
                <a:srgbClr val="000000"/>
              </a:solidFill>
              <a:latin typeface="Calibri"/>
              <a:ea typeface="Calibri"/>
              <a:cs typeface="Calibri"/>
              <a:sym typeface="Calibri"/>
            </a:endParaRPr>
          </a:p>
          <a:p>
            <a:pPr marL="0" lvl="0" indent="0" algn="l" rtl="0">
              <a:spcBef>
                <a:spcPts val="1110"/>
              </a:spcBef>
              <a:spcAft>
                <a:spcPts val="0"/>
              </a:spcAft>
              <a:buNone/>
            </a:pPr>
            <a:endParaRPr b="1"/>
          </a:p>
        </p:txBody>
      </p:sp>
      <p:sp>
        <p:nvSpPr>
          <p:cNvPr id="575" name="Google Shape;575;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AIM </a:t>
            </a:r>
            <a:r>
              <a:rPr lang="en-GB">
                <a:solidFill>
                  <a:schemeClr val="accent2"/>
                </a:solidFill>
              </a:rPr>
              <a:t>OF THE</a:t>
            </a:r>
            <a:r>
              <a:rPr lang="en-GB"/>
              <a:t> PROJECT </a:t>
            </a:r>
            <a:endParaRPr/>
          </a:p>
        </p:txBody>
      </p:sp>
      <p:sp>
        <p:nvSpPr>
          <p:cNvPr id="576" name="Google Shape;576;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0"/>
          <p:cNvSpPr txBox="1">
            <a:spLocks noGrp="1"/>
          </p:cNvSpPr>
          <p:nvPr>
            <p:ph type="body" idx="1"/>
          </p:nvPr>
        </p:nvSpPr>
        <p:spPr>
          <a:xfrm>
            <a:off x="749400" y="1552950"/>
            <a:ext cx="7593300" cy="2208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t>The project is based on the recent increase in accidents in India. These accidents cause immense loss of human lives and social and economic losses. By analysing these accident trends and their severity , we hope to provide statistics to the Government that would help them implement amicable solutions to prevent the occurrence of such accidents.  </a:t>
            </a:r>
            <a:endParaRPr/>
          </a:p>
        </p:txBody>
      </p:sp>
      <p:sp>
        <p:nvSpPr>
          <p:cNvPr id="582" name="Google Shape;582;p3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FEASIBILITY </a:t>
            </a:r>
            <a:r>
              <a:rPr lang="en-GB">
                <a:solidFill>
                  <a:schemeClr val="accent2"/>
                </a:solidFill>
              </a:rPr>
              <a:t>OF THE </a:t>
            </a:r>
            <a:r>
              <a:rPr lang="en-GB"/>
              <a:t>PROJECT  </a:t>
            </a:r>
            <a:endParaRPr/>
          </a:p>
        </p:txBody>
      </p:sp>
      <p:sp>
        <p:nvSpPr>
          <p:cNvPr id="583" name="Google Shape;583;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body" idx="1"/>
          </p:nvPr>
        </p:nvSpPr>
        <p:spPr>
          <a:xfrm>
            <a:off x="749400" y="1552950"/>
            <a:ext cx="7593300" cy="2208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GB" b="1"/>
              <a:t>This data set was used as it was authenticated by the government.</a:t>
            </a:r>
            <a:endParaRPr b="1"/>
          </a:p>
        </p:txBody>
      </p:sp>
      <p:sp>
        <p:nvSpPr>
          <p:cNvPr id="596" name="Google Shape;596;p3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CHOICE </a:t>
            </a:r>
            <a:r>
              <a:rPr lang="en-GB">
                <a:solidFill>
                  <a:schemeClr val="accent2"/>
                </a:solidFill>
              </a:rPr>
              <a:t>OF </a:t>
            </a:r>
            <a:r>
              <a:rPr lang="en-GB"/>
              <a:t>DATASET  </a:t>
            </a:r>
            <a:endParaRPr/>
          </a:p>
        </p:txBody>
      </p:sp>
      <p:sp>
        <p:nvSpPr>
          <p:cNvPr id="597" name="Google Shape;597;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1"/>
          <p:cNvSpPr txBox="1">
            <a:spLocks noGrp="1"/>
          </p:cNvSpPr>
          <p:nvPr>
            <p:ph type="title"/>
          </p:nvPr>
        </p:nvSpPr>
        <p:spPr>
          <a:xfrm>
            <a:off x="941475" y="1665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DATA</a:t>
            </a:r>
            <a:r>
              <a:rPr lang="en-GB">
                <a:solidFill>
                  <a:schemeClr val="accent2"/>
                </a:solidFill>
              </a:rPr>
              <a:t>SET US</a:t>
            </a:r>
            <a:r>
              <a:rPr lang="en-GB"/>
              <a:t>ED </a:t>
            </a:r>
            <a:endParaRPr/>
          </a:p>
        </p:txBody>
      </p:sp>
      <p:sp>
        <p:nvSpPr>
          <p:cNvPr id="589" name="Google Shape;589;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8</a:t>
            </a:fld>
            <a:endParaRPr/>
          </a:p>
        </p:txBody>
      </p:sp>
      <p:pic>
        <p:nvPicPr>
          <p:cNvPr id="590" name="Google Shape;590;p31"/>
          <p:cNvPicPr preferRelativeResize="0"/>
          <p:nvPr/>
        </p:nvPicPr>
        <p:blipFill>
          <a:blip r:embed="rId3">
            <a:alphaModFix/>
          </a:blip>
          <a:stretch>
            <a:fillRect/>
          </a:stretch>
        </p:blipFill>
        <p:spPr>
          <a:xfrm>
            <a:off x="85025" y="956425"/>
            <a:ext cx="8906573" cy="348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APPROACH USED</a:t>
            </a:r>
            <a:endParaRPr/>
          </a:p>
        </p:txBody>
      </p:sp>
      <p:sp>
        <p:nvSpPr>
          <p:cNvPr id="603" name="Google Shape;603;p3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914400" lvl="0" indent="0" algn="l" rtl="0">
              <a:lnSpc>
                <a:spcPct val="107916"/>
              </a:lnSpc>
              <a:spcBef>
                <a:spcPts val="0"/>
              </a:spcBef>
              <a:spcAft>
                <a:spcPts val="0"/>
              </a:spcAft>
              <a:buNone/>
            </a:pPr>
            <a:endParaRPr sz="2100"/>
          </a:p>
        </p:txBody>
      </p:sp>
      <p:sp>
        <p:nvSpPr>
          <p:cNvPr id="604" name="Google Shape;604;p33"/>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12000" b="1">
                <a:solidFill>
                  <a:schemeClr val="accent2"/>
                </a:solidFill>
                <a:latin typeface="Oswald"/>
                <a:ea typeface="Oswald"/>
                <a:cs typeface="Oswald"/>
                <a:sym typeface="Oswald"/>
              </a:rPr>
              <a:t>1</a:t>
            </a:r>
            <a:endParaRPr sz="12000">
              <a:solidFill>
                <a:schemeClr val="accent2"/>
              </a:solidFill>
            </a:endParaRPr>
          </a:p>
        </p:txBody>
      </p:sp>
      <p:sp>
        <p:nvSpPr>
          <p:cNvPr id="605" name="Google Shape;605;p3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On-screen Show (16:9)</PresentationFormat>
  <Paragraphs>91</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Oswald</vt:lpstr>
      <vt:lpstr>Arial</vt:lpstr>
      <vt:lpstr>Times New Roman</vt:lpstr>
      <vt:lpstr>Calibri</vt:lpstr>
      <vt:lpstr>Source Sans Pro</vt:lpstr>
      <vt:lpstr>Simple Light</vt:lpstr>
      <vt:lpstr>Quince template</vt:lpstr>
      <vt:lpstr>UE20CS312- DATA ANALYTICS  PROJECT</vt:lpstr>
      <vt:lpstr>Investigation Of Road Accident Severity per Vehicle Type</vt:lpstr>
      <vt:lpstr>TEAM PRESENTATION</vt:lpstr>
      <vt:lpstr>TABLE OF CONTENTS </vt:lpstr>
      <vt:lpstr>AIM OF THE PROJECT </vt:lpstr>
      <vt:lpstr>FEASIBILITY OF THE PROJECT  </vt:lpstr>
      <vt:lpstr>CHOICE OF DATASET  </vt:lpstr>
      <vt:lpstr>DATASET USED </vt:lpstr>
      <vt:lpstr>APPROACH USED</vt:lpstr>
      <vt:lpstr>PowerPoint Presentation</vt:lpstr>
      <vt:lpstr>PowerPoint Presentation</vt:lpstr>
      <vt:lpstr>PowerPoint Presentation</vt:lpstr>
      <vt:lpstr>PowerPoint Presentation</vt:lpstr>
      <vt:lpstr>PowerPoint Presentation</vt:lpstr>
      <vt:lpstr>PowerPoint Presentation</vt:lpstr>
      <vt:lpstr>EVALUATION OF THE MODEL</vt:lpstr>
      <vt:lpstr>PowerPoint Presentation</vt:lpstr>
      <vt:lpstr>PowerPoint Presentation</vt:lpstr>
      <vt:lpstr>PowerPoint Presentation</vt:lpstr>
      <vt:lpstr>PowerPoint Presentation</vt:lpstr>
      <vt:lpstr>PowerPoint Presentation</vt:lpstr>
      <vt:lpstr>PEER REVIEW</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UE20CS312- DATA ANALYTICS  PROJECT</dc:title>
  <cp:lastModifiedBy>RR CSE 5L SNEHA SARAVANAN</cp:lastModifiedBy>
  <cp:revision>1</cp:revision>
  <dcterms:modified xsi:type="dcterms:W3CDTF">2022-11-16T15:03:29Z</dcterms:modified>
</cp:coreProperties>
</file>