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b343eaf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b343ea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b343eaf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b343eaf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b343eaf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b343eaf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8d097833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d097833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6b343e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b343e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b343ea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b343ea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b343ea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b343ea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6b343eaf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6b343eaf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b343eaf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b343ea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6b343eaf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6b343eaf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b343eaf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b343eaf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b343eaf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b343eaf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Natural Language DB Query</a:t>
            </a:r>
            <a:endParaRPr/>
          </a:p>
        </p:txBody>
      </p:sp>
      <p:sp>
        <p:nvSpPr>
          <p:cNvPr id="65" name="Google Shape;65;p13"/>
          <p:cNvSpPr txBox="1"/>
          <p:nvPr>
            <p:ph idx="1" type="subTitle"/>
          </p:nvPr>
        </p:nvSpPr>
        <p:spPr>
          <a:xfrm>
            <a:off x="494775" y="12944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800"/>
              <a:t>QA system for class grading</a:t>
            </a:r>
            <a:endParaRPr sz="1800"/>
          </a:p>
          <a:p>
            <a:pPr indent="0" lvl="0" marL="0" rtl="0" algn="l">
              <a:spcBef>
                <a:spcPts val="0"/>
              </a:spcBef>
              <a:spcAft>
                <a:spcPts val="0"/>
              </a:spcAft>
              <a:buNone/>
            </a:pPr>
            <a:r>
              <a:t/>
            </a:r>
            <a:endParaRPr/>
          </a:p>
        </p:txBody>
      </p:sp>
      <p:sp>
        <p:nvSpPr>
          <p:cNvPr id="66" name="Google Shape;66;p13"/>
          <p:cNvSpPr txBox="1"/>
          <p:nvPr/>
        </p:nvSpPr>
        <p:spPr>
          <a:xfrm>
            <a:off x="5982125" y="3586175"/>
            <a:ext cx="2865300" cy="12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accent3"/>
                </a:solidFill>
              </a:rPr>
              <a:t>Fernando Granato</a:t>
            </a:r>
            <a:endParaRPr>
              <a:solidFill>
                <a:schemeClr val="accent3"/>
              </a:solidFill>
            </a:endParaRPr>
          </a:p>
          <a:p>
            <a:pPr indent="0" lvl="0" marL="0" marR="0" rtl="0" algn="l">
              <a:lnSpc>
                <a:spcPct val="100000"/>
              </a:lnSpc>
              <a:spcBef>
                <a:spcPts val="0"/>
              </a:spcBef>
              <a:spcAft>
                <a:spcPts val="0"/>
              </a:spcAft>
              <a:buNone/>
            </a:pPr>
            <a:r>
              <a:rPr lang="pt-BR">
                <a:solidFill>
                  <a:schemeClr val="accent3"/>
                </a:solidFill>
              </a:rPr>
              <a:t>Yu Chen</a:t>
            </a:r>
            <a:endParaRPr>
              <a:solidFill>
                <a:schemeClr val="accent3"/>
              </a:solidFill>
            </a:endParaRPr>
          </a:p>
          <a:p>
            <a:pPr indent="0" lvl="0" marL="0" rtl="0" algn="l">
              <a:spcBef>
                <a:spcPts val="0"/>
              </a:spcBef>
              <a:spcAft>
                <a:spcPts val="0"/>
              </a:spcAft>
              <a:buNone/>
            </a:pPr>
            <a:r>
              <a:rPr lang="pt-BR">
                <a:solidFill>
                  <a:schemeClr val="accent3"/>
                </a:solidFill>
              </a:rPr>
              <a:t>Wenzhe Yang</a:t>
            </a:r>
            <a:endParaRPr>
              <a:solidFill>
                <a:schemeClr val="accent3"/>
              </a:solidFill>
            </a:endParaRPr>
          </a:p>
          <a:p>
            <a:pPr indent="0" lvl="0" marL="0" rtl="0" algn="l">
              <a:spcBef>
                <a:spcPts val="0"/>
              </a:spcBef>
              <a:spcAft>
                <a:spcPts val="0"/>
              </a:spcAft>
              <a:buClr>
                <a:schemeClr val="dk1"/>
              </a:buClr>
              <a:buSzPts val="1100"/>
              <a:buFont typeface="Arial"/>
              <a:buNone/>
            </a:pPr>
            <a:r>
              <a:rPr lang="pt-BR">
                <a:solidFill>
                  <a:schemeClr val="accent3"/>
                </a:solidFill>
              </a:rPr>
              <a:t>Sneha Sarkar</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System Demonstration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Results</a:t>
            </a:r>
            <a:endParaRPr/>
          </a:p>
        </p:txBody>
      </p:sp>
      <p:sp>
        <p:nvSpPr>
          <p:cNvPr id="127" name="Google Shape;127;p23"/>
          <p:cNvSpPr txBox="1"/>
          <p:nvPr>
            <p:ph idx="4294967295" type="body"/>
          </p:nvPr>
        </p:nvSpPr>
        <p:spPr>
          <a:xfrm>
            <a:off x="584100" y="1403575"/>
            <a:ext cx="8226900" cy="319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pt-BR" sz="1800"/>
              <a:t>Limitations:</a:t>
            </a:r>
            <a:endParaRPr b="1" sz="1800"/>
          </a:p>
          <a:p>
            <a:pPr indent="-330200" lvl="0" marL="457200" rtl="0" algn="l">
              <a:lnSpc>
                <a:spcPct val="150000"/>
              </a:lnSpc>
              <a:spcBef>
                <a:spcPts val="1600"/>
              </a:spcBef>
              <a:spcAft>
                <a:spcPts val="0"/>
              </a:spcAft>
              <a:buSzPts val="1600"/>
              <a:buChar char="●"/>
            </a:pPr>
            <a:r>
              <a:rPr lang="pt-BR" sz="1600"/>
              <a:t>Specific for our pre built DB</a:t>
            </a:r>
            <a:endParaRPr sz="1600"/>
          </a:p>
          <a:p>
            <a:pPr indent="-298450" lvl="1" marL="914400" rtl="0" algn="l">
              <a:lnSpc>
                <a:spcPct val="150000"/>
              </a:lnSpc>
              <a:spcBef>
                <a:spcPts val="0"/>
              </a:spcBef>
              <a:spcAft>
                <a:spcPts val="0"/>
              </a:spcAft>
              <a:buSzPts val="1100"/>
              <a:buChar char="○"/>
            </a:pPr>
            <a:r>
              <a:rPr lang="pt-BR" sz="1200"/>
              <a:t>Make it flexible by processing the data before loading it</a:t>
            </a:r>
            <a:endParaRPr/>
          </a:p>
          <a:p>
            <a:pPr indent="-317500" lvl="0" marL="457200" rtl="0" algn="l">
              <a:lnSpc>
                <a:spcPct val="150000"/>
              </a:lnSpc>
              <a:spcBef>
                <a:spcPts val="0"/>
              </a:spcBef>
              <a:spcAft>
                <a:spcPts val="0"/>
              </a:spcAft>
              <a:buSzPts val="1400"/>
              <a:buChar char="●"/>
            </a:pPr>
            <a:r>
              <a:rPr lang="pt-BR" sz="1600"/>
              <a:t>Few types of questions</a:t>
            </a:r>
            <a:endParaRPr sz="1400"/>
          </a:p>
          <a:p>
            <a:pPr indent="-304800" lvl="1" marL="914400" marR="0" rtl="0" algn="l">
              <a:lnSpc>
                <a:spcPct val="150000"/>
              </a:lnSpc>
              <a:spcBef>
                <a:spcPts val="0"/>
              </a:spcBef>
              <a:spcAft>
                <a:spcPts val="0"/>
              </a:spcAft>
              <a:buSzPts val="1200"/>
              <a:buChar char="○"/>
            </a:pPr>
            <a:r>
              <a:rPr lang="pt-BR" sz="1200"/>
              <a:t>Use more sophisticated NLP techniques and tools to deal with more sentence structures</a:t>
            </a:r>
            <a:endParaRPr sz="1200"/>
          </a:p>
          <a:p>
            <a:pPr indent="-304800" lvl="1" marL="914400" marR="0" rtl="0" algn="l">
              <a:lnSpc>
                <a:spcPct val="150000"/>
              </a:lnSpc>
              <a:spcBef>
                <a:spcPts val="0"/>
              </a:spcBef>
              <a:spcAft>
                <a:spcPts val="0"/>
              </a:spcAft>
              <a:buSzPts val="1200"/>
              <a:buChar char="○"/>
            </a:pPr>
            <a:r>
              <a:rPr lang="pt-BR" sz="1200"/>
              <a:t>Using input questions to improve meaning extraction - ML</a:t>
            </a:r>
            <a:endParaRPr/>
          </a:p>
          <a:p>
            <a:pPr indent="-317500" lvl="0" marL="457200" rtl="0" algn="l">
              <a:lnSpc>
                <a:spcPct val="150000"/>
              </a:lnSpc>
              <a:spcBef>
                <a:spcPts val="0"/>
              </a:spcBef>
              <a:spcAft>
                <a:spcPts val="0"/>
              </a:spcAft>
              <a:buSzPts val="1400"/>
              <a:buChar char="●"/>
            </a:pPr>
            <a:r>
              <a:rPr lang="pt-BR" sz="1600"/>
              <a:t>More visualization:</a:t>
            </a:r>
            <a:endParaRPr sz="1400"/>
          </a:p>
          <a:p>
            <a:pPr indent="-304800" lvl="1" marL="914400" rtl="0" algn="l">
              <a:lnSpc>
                <a:spcPct val="150000"/>
              </a:lnSpc>
              <a:spcBef>
                <a:spcPts val="0"/>
              </a:spcBef>
              <a:spcAft>
                <a:spcPts val="0"/>
              </a:spcAft>
              <a:buSzPts val="1200"/>
              <a:buChar char="○"/>
            </a:pPr>
            <a:r>
              <a:rPr lang="pt-BR" sz="1200"/>
              <a:t>Implement charts, tables and other visualizations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Results</a:t>
            </a:r>
            <a:endParaRPr/>
          </a:p>
        </p:txBody>
      </p:sp>
      <p:sp>
        <p:nvSpPr>
          <p:cNvPr id="133" name="Google Shape;133;p24"/>
          <p:cNvSpPr txBox="1"/>
          <p:nvPr>
            <p:ph idx="4294967295" type="body"/>
          </p:nvPr>
        </p:nvSpPr>
        <p:spPr>
          <a:xfrm>
            <a:off x="374875" y="1382450"/>
            <a:ext cx="8436300" cy="32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t>Potential:</a:t>
            </a:r>
            <a:endParaRPr b="1" sz="1800"/>
          </a:p>
          <a:p>
            <a:pPr indent="-330200" lvl="0" marL="457200" rtl="0" algn="l">
              <a:lnSpc>
                <a:spcPct val="150000"/>
              </a:lnSpc>
              <a:spcBef>
                <a:spcPts val="1600"/>
              </a:spcBef>
              <a:spcAft>
                <a:spcPts val="0"/>
              </a:spcAft>
              <a:buSzPts val="1600"/>
              <a:buChar char="●"/>
            </a:pPr>
            <a:r>
              <a:rPr lang="pt-BR" sz="1600"/>
              <a:t>Making DB querying more accessible</a:t>
            </a:r>
            <a:endParaRPr sz="1600"/>
          </a:p>
          <a:p>
            <a:pPr indent="-330200" lvl="0" marL="457200" rtl="0" algn="l">
              <a:lnSpc>
                <a:spcPct val="150000"/>
              </a:lnSpc>
              <a:spcBef>
                <a:spcPts val="0"/>
              </a:spcBef>
              <a:spcAft>
                <a:spcPts val="0"/>
              </a:spcAft>
              <a:buSzPts val="1600"/>
              <a:buChar char="●"/>
            </a:pPr>
            <a:r>
              <a:rPr lang="pt-BR" sz="1600"/>
              <a:t>Natural interaction with users</a:t>
            </a:r>
            <a:endParaRPr sz="1600"/>
          </a:p>
          <a:p>
            <a:pPr indent="-330200" lvl="0" marL="457200" rtl="0" algn="l">
              <a:lnSpc>
                <a:spcPct val="150000"/>
              </a:lnSpc>
              <a:spcBef>
                <a:spcPts val="0"/>
              </a:spcBef>
              <a:spcAft>
                <a:spcPts val="0"/>
              </a:spcAft>
              <a:buSzPts val="1600"/>
              <a:buChar char="●"/>
            </a:pPr>
            <a:r>
              <a:rPr lang="pt-BR" sz="1600"/>
              <a:t>Input / Delete / Update commands</a:t>
            </a:r>
            <a:endParaRPr sz="1600"/>
          </a:p>
          <a:p>
            <a:pPr indent="-330200" lvl="0" marL="457200" rtl="0" algn="l">
              <a:lnSpc>
                <a:spcPct val="150000"/>
              </a:lnSpc>
              <a:spcBef>
                <a:spcPts val="0"/>
              </a:spcBef>
              <a:spcAft>
                <a:spcPts val="0"/>
              </a:spcAft>
              <a:buSzPts val="1600"/>
              <a:buChar char="●"/>
            </a:pPr>
            <a:r>
              <a:rPr lang="pt-BR" sz="1600"/>
              <a:t>No visual outcome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688050" y="3407875"/>
            <a:ext cx="3873000" cy="11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Thank you!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Presentation Overview</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pt-BR" sz="1400"/>
              <a:t>Research Question</a:t>
            </a:r>
            <a:endParaRPr sz="1400"/>
          </a:p>
          <a:p>
            <a:pPr indent="-317500" lvl="0" marL="457200" rtl="0" algn="l">
              <a:lnSpc>
                <a:spcPct val="150000"/>
              </a:lnSpc>
              <a:spcBef>
                <a:spcPts val="0"/>
              </a:spcBef>
              <a:spcAft>
                <a:spcPts val="0"/>
              </a:spcAft>
              <a:buSzPts val="1400"/>
              <a:buAutoNum type="arabicPeriod"/>
            </a:pPr>
            <a:r>
              <a:rPr lang="pt-BR" sz="1400"/>
              <a:t>System Design</a:t>
            </a:r>
            <a:endParaRPr sz="1400"/>
          </a:p>
          <a:p>
            <a:pPr indent="-304800" lvl="1" marL="914400" rtl="0" algn="l">
              <a:lnSpc>
                <a:spcPct val="150000"/>
              </a:lnSpc>
              <a:spcBef>
                <a:spcPts val="0"/>
              </a:spcBef>
              <a:spcAft>
                <a:spcPts val="0"/>
              </a:spcAft>
              <a:buSzPts val="1200"/>
              <a:buAutoNum type="alphaLcPeriod"/>
            </a:pPr>
            <a:r>
              <a:rPr lang="pt-BR" sz="1200"/>
              <a:t>Scope</a:t>
            </a:r>
            <a:endParaRPr sz="1200"/>
          </a:p>
          <a:p>
            <a:pPr indent="-304800" lvl="1" marL="914400" rtl="0" algn="l">
              <a:lnSpc>
                <a:spcPct val="150000"/>
              </a:lnSpc>
              <a:spcBef>
                <a:spcPts val="0"/>
              </a:spcBef>
              <a:spcAft>
                <a:spcPts val="0"/>
              </a:spcAft>
              <a:buSzPts val="1200"/>
              <a:buAutoNum type="alphaLcPeriod"/>
            </a:pPr>
            <a:r>
              <a:rPr lang="pt-BR" sz="1200"/>
              <a:t>Complexity</a:t>
            </a:r>
            <a:endParaRPr sz="1200"/>
          </a:p>
          <a:p>
            <a:pPr indent="-304800" lvl="1" marL="914400" rtl="0" algn="l">
              <a:lnSpc>
                <a:spcPct val="150000"/>
              </a:lnSpc>
              <a:spcBef>
                <a:spcPts val="0"/>
              </a:spcBef>
              <a:spcAft>
                <a:spcPts val="0"/>
              </a:spcAft>
              <a:buSzPts val="1200"/>
              <a:buAutoNum type="alphaLcPeriod"/>
            </a:pPr>
            <a:r>
              <a:rPr lang="pt-BR" sz="1200"/>
              <a:t>Potential problems</a:t>
            </a:r>
            <a:endParaRPr sz="1200"/>
          </a:p>
          <a:p>
            <a:pPr indent="-304800" lvl="1" marL="914400" rtl="0" algn="l">
              <a:lnSpc>
                <a:spcPct val="150000"/>
              </a:lnSpc>
              <a:spcBef>
                <a:spcPts val="0"/>
              </a:spcBef>
              <a:spcAft>
                <a:spcPts val="0"/>
              </a:spcAft>
              <a:buSzPts val="1200"/>
              <a:buAutoNum type="alphaLcPeriod"/>
            </a:pPr>
            <a:r>
              <a:rPr lang="pt-BR" sz="1200"/>
              <a:t>Solutions</a:t>
            </a:r>
            <a:endParaRPr sz="1200"/>
          </a:p>
          <a:p>
            <a:pPr indent="-317500" lvl="0" marL="457200" rtl="0" algn="l">
              <a:lnSpc>
                <a:spcPct val="150000"/>
              </a:lnSpc>
              <a:spcBef>
                <a:spcPts val="0"/>
              </a:spcBef>
              <a:spcAft>
                <a:spcPts val="0"/>
              </a:spcAft>
              <a:buSzPts val="1400"/>
              <a:buAutoNum type="arabicPeriod"/>
            </a:pPr>
            <a:r>
              <a:rPr lang="pt-BR" sz="1400"/>
              <a:t>NLP Techniques</a:t>
            </a:r>
            <a:endParaRPr sz="1400"/>
          </a:p>
          <a:p>
            <a:pPr indent="-304800" lvl="1" marL="914400" rtl="0" algn="l">
              <a:lnSpc>
                <a:spcPct val="150000"/>
              </a:lnSpc>
              <a:spcBef>
                <a:spcPts val="0"/>
              </a:spcBef>
              <a:spcAft>
                <a:spcPts val="0"/>
              </a:spcAft>
              <a:buSzPts val="1200"/>
              <a:buAutoNum type="alphaLcPeriod"/>
            </a:pPr>
            <a:r>
              <a:rPr lang="pt-BR" sz="1200"/>
              <a:t>Stanford Dependency Parser</a:t>
            </a:r>
            <a:endParaRPr sz="1200"/>
          </a:p>
          <a:p>
            <a:pPr indent="-304800" lvl="1" marL="914400" rtl="0" algn="l">
              <a:lnSpc>
                <a:spcPct val="150000"/>
              </a:lnSpc>
              <a:spcBef>
                <a:spcPts val="0"/>
              </a:spcBef>
              <a:spcAft>
                <a:spcPts val="0"/>
              </a:spcAft>
              <a:buSzPts val="1200"/>
              <a:buAutoNum type="alphaLcPeriod"/>
            </a:pPr>
            <a:r>
              <a:rPr lang="pt-BR" sz="1200"/>
              <a:t>NLTK Chunk Package</a:t>
            </a:r>
            <a:endParaRPr sz="1200"/>
          </a:p>
          <a:p>
            <a:pPr indent="-304800" lvl="1" marL="914400" rtl="0" algn="l">
              <a:lnSpc>
                <a:spcPct val="150000"/>
              </a:lnSpc>
              <a:spcBef>
                <a:spcPts val="0"/>
              </a:spcBef>
              <a:spcAft>
                <a:spcPts val="0"/>
              </a:spcAft>
              <a:buSzPts val="1200"/>
              <a:buAutoNum type="alphaLcPeriod"/>
            </a:pPr>
            <a:r>
              <a:rPr lang="pt-BR" sz="1200"/>
              <a:t>Synonyms Substitution</a:t>
            </a:r>
            <a:endParaRPr sz="1200"/>
          </a:p>
          <a:p>
            <a:pPr indent="-317500" lvl="0" marL="457200" rtl="0" algn="l">
              <a:lnSpc>
                <a:spcPct val="150000"/>
              </a:lnSpc>
              <a:spcBef>
                <a:spcPts val="0"/>
              </a:spcBef>
              <a:spcAft>
                <a:spcPts val="0"/>
              </a:spcAft>
              <a:buSzPts val="1400"/>
              <a:buAutoNum type="arabicPeriod"/>
            </a:pPr>
            <a:r>
              <a:rPr lang="pt-BR" sz="1400"/>
              <a:t>System Demonstration</a:t>
            </a:r>
            <a:endParaRPr sz="1400"/>
          </a:p>
          <a:p>
            <a:pPr indent="-317500" lvl="0" marL="457200" rtl="0" algn="l">
              <a:lnSpc>
                <a:spcPct val="150000"/>
              </a:lnSpc>
              <a:spcBef>
                <a:spcPts val="0"/>
              </a:spcBef>
              <a:spcAft>
                <a:spcPts val="0"/>
              </a:spcAft>
              <a:buSzPts val="1400"/>
              <a:buAutoNum type="arabicPeriod"/>
            </a:pPr>
            <a:r>
              <a:rPr lang="pt-BR" sz="1400"/>
              <a:t>Interpretation of the Results and Potential Applications</a:t>
            </a:r>
            <a:endParaRPr sz="1400"/>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Research Question and Project Overview</a:t>
            </a:r>
            <a:endParaRPr/>
          </a:p>
        </p:txBody>
      </p:sp>
      <p:sp>
        <p:nvSpPr>
          <p:cNvPr id="78" name="Google Shape;78;p15"/>
          <p:cNvSpPr txBox="1"/>
          <p:nvPr>
            <p:ph idx="4294967295" type="body"/>
          </p:nvPr>
        </p:nvSpPr>
        <p:spPr>
          <a:xfrm>
            <a:off x="290475" y="1359975"/>
            <a:ext cx="8520600" cy="323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pt-BR" sz="1600"/>
              <a:t>The problem:</a:t>
            </a:r>
            <a:r>
              <a:rPr lang="pt-BR" sz="1600"/>
              <a:t> Querying a database structure using natural language questions and answer - QA - system.</a:t>
            </a:r>
            <a:endParaRPr sz="1600"/>
          </a:p>
          <a:p>
            <a:pPr indent="0" lvl="0" marL="0" rtl="0" algn="l">
              <a:lnSpc>
                <a:spcPct val="100000"/>
              </a:lnSpc>
              <a:spcBef>
                <a:spcPts val="1600"/>
              </a:spcBef>
              <a:spcAft>
                <a:spcPts val="0"/>
              </a:spcAft>
              <a:buNone/>
            </a:pPr>
            <a:r>
              <a:t/>
            </a:r>
            <a:endParaRPr sz="1600"/>
          </a:p>
          <a:p>
            <a:pPr indent="-330200" lvl="0" marL="457200" rtl="0" algn="l">
              <a:spcBef>
                <a:spcPts val="0"/>
              </a:spcBef>
              <a:spcAft>
                <a:spcPts val="0"/>
              </a:spcAft>
              <a:buSzPts val="1600"/>
              <a:buChar char="●"/>
            </a:pPr>
            <a:r>
              <a:rPr b="1" lang="pt-BR" sz="1600"/>
              <a:t>Examples: </a:t>
            </a:r>
            <a:endParaRPr b="1" sz="1600"/>
          </a:p>
          <a:p>
            <a:pPr indent="-304800" lvl="1" marL="914400" marR="0" rtl="0" algn="l">
              <a:lnSpc>
                <a:spcPct val="115000"/>
              </a:lnSpc>
              <a:spcBef>
                <a:spcPts val="0"/>
              </a:spcBef>
              <a:spcAft>
                <a:spcPts val="0"/>
              </a:spcAft>
              <a:buClr>
                <a:schemeClr val="dk2"/>
              </a:buClr>
              <a:buSzPts val="1200"/>
              <a:buFont typeface="Arial"/>
              <a:buChar char="○"/>
            </a:pPr>
            <a:r>
              <a:rPr lang="pt-BR" sz="1200" u="sng"/>
              <a:t>Question</a:t>
            </a:r>
            <a:r>
              <a:rPr lang="pt-BR" sz="1200"/>
              <a:t>: "What was the average score for assignment 1?"</a:t>
            </a:r>
            <a:endParaRPr sz="1200"/>
          </a:p>
          <a:p>
            <a:pPr indent="-304800" lvl="1" marL="914400" marR="0" rtl="0" algn="l">
              <a:lnSpc>
                <a:spcPct val="115000"/>
              </a:lnSpc>
              <a:spcBef>
                <a:spcPts val="0"/>
              </a:spcBef>
              <a:spcAft>
                <a:spcPts val="0"/>
              </a:spcAft>
              <a:buClr>
                <a:schemeClr val="dk2"/>
              </a:buClr>
              <a:buSzPts val="1200"/>
              <a:buFont typeface="Arial"/>
              <a:buChar char="○"/>
            </a:pPr>
            <a:r>
              <a:rPr lang="pt-BR" sz="1200" u="sng"/>
              <a:t>Answer</a:t>
            </a:r>
            <a:r>
              <a:rPr lang="pt-BR" sz="1200"/>
              <a:t>: "Average score for assignment 1 is 78,1."</a:t>
            </a:r>
            <a:endParaRPr sz="1200"/>
          </a:p>
          <a:p>
            <a:pPr indent="-304800" lvl="1" marL="914400" rtl="0" algn="l">
              <a:spcBef>
                <a:spcPts val="0"/>
              </a:spcBef>
              <a:spcAft>
                <a:spcPts val="0"/>
              </a:spcAft>
              <a:buSzPts val="1200"/>
              <a:buChar char="○"/>
            </a:pPr>
            <a:r>
              <a:rPr lang="pt-BR" sz="1200" u="sng"/>
              <a:t>Question</a:t>
            </a:r>
            <a:r>
              <a:rPr lang="pt-BR" sz="1200"/>
              <a:t>: "Who had the best grade on exam 2?</a:t>
            </a:r>
            <a:endParaRPr sz="1200"/>
          </a:p>
          <a:p>
            <a:pPr indent="-304800" lvl="1" marL="914400" rtl="0" algn="l">
              <a:spcBef>
                <a:spcPts val="0"/>
              </a:spcBef>
              <a:spcAft>
                <a:spcPts val="0"/>
              </a:spcAft>
              <a:buSzPts val="1200"/>
              <a:buChar char="○"/>
            </a:pPr>
            <a:r>
              <a:rPr lang="pt-BR" sz="1200" u="sng"/>
              <a:t>Answer</a:t>
            </a:r>
            <a:r>
              <a:rPr lang="pt-BR" sz="1200"/>
              <a:t>: "Shelley Hughes, Ann Kelly and Claude Rodriquez."</a:t>
            </a:r>
            <a:endParaRPr sz="1200"/>
          </a:p>
          <a:p>
            <a:pPr indent="-304800" lvl="1" marL="914400" rtl="0" algn="l">
              <a:spcBef>
                <a:spcPts val="0"/>
              </a:spcBef>
              <a:spcAft>
                <a:spcPts val="0"/>
              </a:spcAft>
              <a:buSzPts val="1200"/>
              <a:buChar char="○"/>
            </a:pPr>
            <a:r>
              <a:rPr lang="pt-BR" sz="1200" u="sng"/>
              <a:t>Question</a:t>
            </a:r>
            <a:r>
              <a:rPr lang="pt-BR" sz="1200"/>
              <a:t>: "From those who scored more than 80% on exam 1, what is the average score?"</a:t>
            </a:r>
            <a:endParaRPr sz="1200"/>
          </a:p>
          <a:p>
            <a:pPr indent="-304800" lvl="1" marL="914400" rtl="0" algn="l">
              <a:spcBef>
                <a:spcPts val="0"/>
              </a:spcBef>
              <a:spcAft>
                <a:spcPts val="0"/>
              </a:spcAft>
              <a:buSzPts val="1200"/>
              <a:buChar char="○"/>
            </a:pPr>
            <a:r>
              <a:rPr lang="pt-BR" sz="1200" u="sng"/>
              <a:t>Answer</a:t>
            </a:r>
            <a:r>
              <a:rPr lang="pt-BR" sz="1200"/>
              <a:t>: "The average score for those who scored more than 80% on exam 1 is 90.95".</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System Design</a:t>
            </a:r>
            <a:endParaRPr/>
          </a:p>
        </p:txBody>
      </p:sp>
      <p:sp>
        <p:nvSpPr>
          <p:cNvPr id="84" name="Google Shape;84;p16"/>
          <p:cNvSpPr txBox="1"/>
          <p:nvPr>
            <p:ph idx="4294967295" type="body"/>
          </p:nvPr>
        </p:nvSpPr>
        <p:spPr>
          <a:xfrm>
            <a:off x="366150" y="1394850"/>
            <a:ext cx="8520600" cy="349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pt-BR" sz="1800"/>
              <a:t>Scope:</a:t>
            </a:r>
            <a:endParaRPr b="1" sz="1800"/>
          </a:p>
          <a:p>
            <a:pPr indent="-330200" lvl="0" marL="457200" rtl="0" algn="l">
              <a:lnSpc>
                <a:spcPct val="150000"/>
              </a:lnSpc>
              <a:spcBef>
                <a:spcPts val="1600"/>
              </a:spcBef>
              <a:spcAft>
                <a:spcPts val="0"/>
              </a:spcAft>
              <a:buSzPts val="1600"/>
              <a:buChar char="●"/>
            </a:pPr>
            <a:r>
              <a:rPr lang="pt-BR" sz="1600"/>
              <a:t>Process simple natural language questions to retrieve data from a pre-built database</a:t>
            </a:r>
            <a:endParaRPr sz="1600"/>
          </a:p>
          <a:p>
            <a:pPr indent="-330200" lvl="0" marL="457200" rtl="0" algn="l">
              <a:lnSpc>
                <a:spcPct val="150000"/>
              </a:lnSpc>
              <a:spcBef>
                <a:spcPts val="0"/>
              </a:spcBef>
              <a:spcAft>
                <a:spcPts val="0"/>
              </a:spcAft>
              <a:buSzPts val="1600"/>
              <a:buChar char="●"/>
            </a:pPr>
            <a:r>
              <a:rPr lang="pt-BR" sz="1600"/>
              <a:t>Database:</a:t>
            </a:r>
            <a:endParaRPr sz="1600"/>
          </a:p>
          <a:p>
            <a:pPr indent="-317500" lvl="1" marL="914400" rtl="0" algn="l">
              <a:lnSpc>
                <a:spcPct val="150000"/>
              </a:lnSpc>
              <a:spcBef>
                <a:spcPts val="0"/>
              </a:spcBef>
              <a:spcAft>
                <a:spcPts val="0"/>
              </a:spcAft>
              <a:buSzPts val="1400"/>
              <a:buChar char="○"/>
            </a:pPr>
            <a:r>
              <a:rPr lang="pt-BR" sz="1400"/>
              <a:t>Randomly generated data for 50 students: first name, last name, 5 assignment scores and 2 exam scores</a:t>
            </a:r>
            <a:endParaRPr sz="1400"/>
          </a:p>
          <a:p>
            <a:pPr indent="-317500" lvl="1" marL="914400" rtl="0" algn="l">
              <a:lnSpc>
                <a:spcPct val="150000"/>
              </a:lnSpc>
              <a:spcBef>
                <a:spcPts val="0"/>
              </a:spcBef>
              <a:spcAft>
                <a:spcPts val="0"/>
              </a:spcAft>
              <a:buSzPts val="1400"/>
              <a:buChar char="○"/>
            </a:pPr>
            <a:r>
              <a:rPr lang="pt-BR" sz="1400"/>
              <a:t>Scores were generated using a normal distribution</a:t>
            </a:r>
            <a:endParaRPr sz="1400"/>
          </a:p>
          <a:p>
            <a:pPr indent="-304800" lvl="2" marL="1371600" rtl="0" algn="l">
              <a:lnSpc>
                <a:spcPct val="150000"/>
              </a:lnSpc>
              <a:spcBef>
                <a:spcPts val="0"/>
              </a:spcBef>
              <a:spcAft>
                <a:spcPts val="0"/>
              </a:spcAft>
              <a:buSzPts val="1200"/>
              <a:buChar char="■"/>
            </a:pPr>
            <a:r>
              <a:rPr lang="pt-BR" sz="1200"/>
              <a:t>Mean = 80</a:t>
            </a:r>
            <a:endParaRPr sz="1200"/>
          </a:p>
          <a:p>
            <a:pPr indent="-304800" lvl="2" marL="1371600" rtl="0" algn="l">
              <a:lnSpc>
                <a:spcPct val="150000"/>
              </a:lnSpc>
              <a:spcBef>
                <a:spcPts val="0"/>
              </a:spcBef>
              <a:spcAft>
                <a:spcPts val="0"/>
              </a:spcAft>
              <a:buSzPts val="1200"/>
              <a:buChar char="■"/>
            </a:pPr>
            <a:r>
              <a:rPr lang="pt-BR" sz="1200"/>
              <a:t>Standard deviation = 10</a:t>
            </a:r>
            <a:endParaRPr sz="1200"/>
          </a:p>
          <a:p>
            <a:pPr indent="0" lvl="0" marL="914400" rtl="0" algn="l">
              <a:spcBef>
                <a:spcPts val="16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4294967295" type="body"/>
          </p:nvPr>
        </p:nvSpPr>
        <p:spPr>
          <a:xfrm>
            <a:off x="290450" y="1399875"/>
            <a:ext cx="8520600" cy="31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t>Complexity:</a:t>
            </a:r>
            <a:endParaRPr b="1" sz="1800"/>
          </a:p>
          <a:p>
            <a:pPr indent="-330200" lvl="0" marL="457200" rtl="0" algn="l">
              <a:spcBef>
                <a:spcPts val="1600"/>
              </a:spcBef>
              <a:spcAft>
                <a:spcPts val="0"/>
              </a:spcAft>
              <a:buSzPts val="1600"/>
              <a:buChar char="●"/>
            </a:pPr>
            <a:r>
              <a:rPr lang="pt-BR" sz="1600"/>
              <a:t>How to translate natural language question into a structured database query and retrieve the proper results?</a:t>
            </a:r>
            <a:endParaRPr sz="1600"/>
          </a:p>
          <a:p>
            <a:pPr indent="-330200" lvl="0" marL="457200" rtl="0" algn="l">
              <a:spcBef>
                <a:spcPts val="0"/>
              </a:spcBef>
              <a:spcAft>
                <a:spcPts val="0"/>
              </a:spcAft>
              <a:buSzPts val="1600"/>
              <a:buChar char="●"/>
            </a:pPr>
            <a:r>
              <a:rPr lang="pt-BR" sz="1600"/>
              <a:t>Natural language is </a:t>
            </a:r>
            <a:r>
              <a:rPr lang="pt-BR" sz="1600" u="sng"/>
              <a:t>flexible </a:t>
            </a:r>
            <a:r>
              <a:rPr lang="pt-BR" sz="1600"/>
              <a:t>and db query is </a:t>
            </a:r>
            <a:r>
              <a:rPr lang="pt-BR" sz="1600" u="sng"/>
              <a:t>strict</a:t>
            </a:r>
            <a:r>
              <a:rPr lang="pt-BR" sz="1600"/>
              <a:t> </a:t>
            </a:r>
            <a:endParaRPr sz="1600"/>
          </a:p>
          <a:p>
            <a:pPr indent="-330200" lvl="0" marL="457200" rtl="0" algn="l">
              <a:spcBef>
                <a:spcPts val="0"/>
              </a:spcBef>
              <a:spcAft>
                <a:spcPts val="0"/>
              </a:spcAft>
              <a:buSzPts val="1600"/>
              <a:buChar char="●"/>
            </a:pPr>
            <a:r>
              <a:rPr lang="pt-BR" sz="1600"/>
              <a:t>One sentence may contain multiple parts of information: calculation, condition and formatting</a:t>
            </a:r>
            <a:endParaRPr sz="1600"/>
          </a:p>
          <a:p>
            <a:pPr indent="0" lvl="0" marL="457200" rtl="0" algn="l">
              <a:spcBef>
                <a:spcPts val="1600"/>
              </a:spcBef>
              <a:spcAft>
                <a:spcPts val="0"/>
              </a:spcAft>
              <a:buClr>
                <a:schemeClr val="dk1"/>
              </a:buClr>
              <a:buSzPts val="1100"/>
              <a:buFont typeface="Arial"/>
              <a:buNone/>
            </a:pPr>
            <a:r>
              <a:rPr lang="pt-BR" sz="1600"/>
              <a:t>"</a:t>
            </a:r>
            <a:r>
              <a:rPr i="1" lang="pt-BR" sz="1600"/>
              <a:t>From those who scored more than 80% on exam 1</a:t>
            </a:r>
            <a:r>
              <a:rPr lang="pt-BR" sz="1600"/>
              <a:t>" - </a:t>
            </a:r>
            <a:r>
              <a:rPr b="1" lang="pt-BR" sz="1600"/>
              <a:t>Condition</a:t>
            </a:r>
            <a:r>
              <a:rPr lang="pt-BR" sz="1600"/>
              <a:t> is exam1 &gt; 80%</a:t>
            </a:r>
            <a:endParaRPr sz="1600"/>
          </a:p>
          <a:p>
            <a:pPr indent="0" lvl="0" marL="457200" rtl="0" algn="l">
              <a:spcBef>
                <a:spcPts val="1600"/>
              </a:spcBef>
              <a:spcAft>
                <a:spcPts val="0"/>
              </a:spcAft>
              <a:buClr>
                <a:schemeClr val="dk1"/>
              </a:buClr>
              <a:buSzPts val="1100"/>
              <a:buFont typeface="Arial"/>
              <a:buNone/>
            </a:pPr>
            <a:r>
              <a:rPr lang="pt-BR" sz="1600"/>
              <a:t>"</a:t>
            </a:r>
            <a:r>
              <a:rPr i="1" lang="pt-BR" sz="1600"/>
              <a:t>what is the average score?"</a:t>
            </a:r>
            <a:r>
              <a:rPr lang="pt-BR" sz="1600"/>
              <a:t> - </a:t>
            </a:r>
            <a:r>
              <a:rPr b="1" lang="pt-BR" sz="1600"/>
              <a:t>Calculation</a:t>
            </a:r>
            <a:r>
              <a:rPr lang="pt-BR" sz="1600"/>
              <a:t> is average</a:t>
            </a:r>
            <a:endParaRPr b="1"/>
          </a:p>
          <a:p>
            <a:pPr indent="0" lvl="0" marL="0" rtl="0" algn="l">
              <a:spcBef>
                <a:spcPts val="1600"/>
              </a:spcBef>
              <a:spcAft>
                <a:spcPts val="1600"/>
              </a:spcAft>
              <a:buNone/>
            </a:pPr>
            <a:r>
              <a:t/>
            </a:r>
            <a:endParaRPr/>
          </a:p>
        </p:txBody>
      </p:sp>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System Design</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System Design</a:t>
            </a:r>
            <a:endParaRPr/>
          </a:p>
        </p:txBody>
      </p:sp>
      <p:sp>
        <p:nvSpPr>
          <p:cNvPr id="96" name="Google Shape;96;p18"/>
          <p:cNvSpPr txBox="1"/>
          <p:nvPr>
            <p:ph idx="4294967295" type="body"/>
          </p:nvPr>
        </p:nvSpPr>
        <p:spPr>
          <a:xfrm>
            <a:off x="311725" y="1394850"/>
            <a:ext cx="8520600" cy="327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t>Solution:</a:t>
            </a:r>
            <a:endParaRPr b="1" sz="1800"/>
          </a:p>
          <a:p>
            <a:pPr indent="0" lvl="0" marL="0" rtl="0" algn="l">
              <a:lnSpc>
                <a:spcPct val="150000"/>
              </a:lnSpc>
              <a:spcBef>
                <a:spcPts val="0"/>
              </a:spcBef>
              <a:spcAft>
                <a:spcPts val="0"/>
              </a:spcAft>
              <a:buNone/>
            </a:pPr>
            <a:r>
              <a:t/>
            </a:r>
            <a:endParaRPr/>
          </a:p>
          <a:p>
            <a:pPr indent="-330200" lvl="0" marL="914400" rtl="0" algn="l">
              <a:lnSpc>
                <a:spcPct val="150000"/>
              </a:lnSpc>
              <a:spcBef>
                <a:spcPts val="0"/>
              </a:spcBef>
              <a:spcAft>
                <a:spcPts val="0"/>
              </a:spcAft>
              <a:buSzPts val="1600"/>
              <a:buAutoNum type="arabicPeriod"/>
            </a:pPr>
            <a:r>
              <a:rPr lang="pt-BR" sz="1600"/>
              <a:t>Database</a:t>
            </a:r>
            <a:endParaRPr sz="1600"/>
          </a:p>
          <a:p>
            <a:pPr indent="-330200" lvl="0" marL="914400" rtl="0" algn="l">
              <a:lnSpc>
                <a:spcPct val="150000"/>
              </a:lnSpc>
              <a:spcBef>
                <a:spcPts val="0"/>
              </a:spcBef>
              <a:spcAft>
                <a:spcPts val="0"/>
              </a:spcAft>
              <a:buSzPts val="1600"/>
              <a:buAutoNum type="arabicPeriod"/>
            </a:pPr>
            <a:r>
              <a:rPr lang="pt-BR" sz="1600"/>
              <a:t>User Interface</a:t>
            </a:r>
            <a:endParaRPr sz="1600"/>
          </a:p>
          <a:p>
            <a:pPr indent="-330200" lvl="0" marL="914400" rtl="0" algn="l">
              <a:lnSpc>
                <a:spcPct val="150000"/>
              </a:lnSpc>
              <a:spcBef>
                <a:spcPts val="0"/>
              </a:spcBef>
              <a:spcAft>
                <a:spcPts val="0"/>
              </a:spcAft>
              <a:buSzPts val="1600"/>
              <a:buAutoNum type="arabicPeriod"/>
            </a:pPr>
            <a:r>
              <a:rPr lang="pt-BR" sz="1600"/>
              <a:t>Question Parsing</a:t>
            </a:r>
            <a:endParaRPr sz="1600"/>
          </a:p>
          <a:p>
            <a:pPr indent="-330200" lvl="0" marL="914400" rtl="0" algn="l">
              <a:lnSpc>
                <a:spcPct val="150000"/>
              </a:lnSpc>
              <a:spcBef>
                <a:spcPts val="0"/>
              </a:spcBef>
              <a:spcAft>
                <a:spcPts val="0"/>
              </a:spcAft>
              <a:buSzPts val="1600"/>
              <a:buAutoNum type="arabicPeriod"/>
            </a:pPr>
            <a:r>
              <a:rPr lang="pt-BR" sz="1600"/>
              <a:t>Data retrieving</a:t>
            </a:r>
            <a:endParaRPr sz="1600"/>
          </a:p>
          <a:p>
            <a:pPr indent="-330200" lvl="0" marL="914400" rtl="0" algn="l">
              <a:lnSpc>
                <a:spcPct val="150000"/>
              </a:lnSpc>
              <a:spcBef>
                <a:spcPts val="0"/>
              </a:spcBef>
              <a:spcAft>
                <a:spcPts val="0"/>
              </a:spcAft>
              <a:buSzPts val="1600"/>
              <a:buAutoNum type="arabicPeriod"/>
            </a:pPr>
            <a:r>
              <a:rPr lang="pt-BR" sz="1600"/>
              <a:t>Answer generation</a:t>
            </a:r>
            <a:endParaRPr sz="1600">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300" y="500925"/>
            <a:ext cx="4260600" cy="1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800"/>
              <a:t>NLP Tools and Techniques</a:t>
            </a:r>
            <a:endParaRPr sz="2800"/>
          </a:p>
        </p:txBody>
      </p:sp>
      <p:sp>
        <p:nvSpPr>
          <p:cNvPr id="102" name="Google Shape;102;p19"/>
          <p:cNvSpPr txBox="1"/>
          <p:nvPr>
            <p:ph idx="2" type="body"/>
          </p:nvPr>
        </p:nvSpPr>
        <p:spPr>
          <a:xfrm>
            <a:off x="311300" y="1806225"/>
            <a:ext cx="4084500" cy="27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chemeClr val="accent3"/>
                </a:solidFill>
              </a:rPr>
              <a:t>Stanford Dependency Parser:</a:t>
            </a:r>
            <a:endParaRPr b="1" sz="1800">
              <a:solidFill>
                <a:schemeClr val="accent3"/>
              </a:solidFill>
            </a:endParaRPr>
          </a:p>
          <a:p>
            <a:pPr indent="0" lvl="0" marL="0" rtl="0" algn="l">
              <a:spcBef>
                <a:spcPts val="1600"/>
              </a:spcBef>
              <a:spcAft>
                <a:spcPts val="0"/>
              </a:spcAft>
              <a:buNone/>
            </a:pPr>
            <a:r>
              <a:rPr lang="pt-BR" sz="1400">
                <a:solidFill>
                  <a:schemeClr val="accent3"/>
                </a:solidFill>
              </a:rPr>
              <a:t>Powered by a neural network, the parser outputs typed dependencies between words on a sentence.</a:t>
            </a:r>
            <a:endParaRPr sz="1400">
              <a:solidFill>
                <a:schemeClr val="accent3"/>
              </a:solidFill>
            </a:endParaRPr>
          </a:p>
          <a:p>
            <a:pPr indent="0" lvl="0" marL="0" rtl="0" algn="l">
              <a:spcBef>
                <a:spcPts val="1600"/>
              </a:spcBef>
              <a:spcAft>
                <a:spcPts val="0"/>
              </a:spcAft>
              <a:buNone/>
            </a:pPr>
            <a:r>
              <a:rPr b="1" lang="pt-BR" sz="1400">
                <a:solidFill>
                  <a:schemeClr val="accent3"/>
                </a:solidFill>
              </a:rPr>
              <a:t>On the example: </a:t>
            </a:r>
            <a:r>
              <a:rPr lang="pt-BR" sz="1400">
                <a:solidFill>
                  <a:schemeClr val="accent3"/>
                </a:solidFill>
              </a:rPr>
              <a:t>What was the average score for assignment 1?</a:t>
            </a:r>
            <a:endParaRPr>
              <a:solidFill>
                <a:schemeClr val="accent3"/>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4848100" y="28575"/>
            <a:ext cx="4084491" cy="5086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800"/>
              <a:t>NLP Tools and Techniques</a:t>
            </a:r>
            <a:endParaRPr sz="2800"/>
          </a:p>
        </p:txBody>
      </p:sp>
      <p:sp>
        <p:nvSpPr>
          <p:cNvPr id="109" name="Google Shape;109;p20"/>
          <p:cNvSpPr txBox="1"/>
          <p:nvPr>
            <p:ph idx="4294967295" type="body"/>
          </p:nvPr>
        </p:nvSpPr>
        <p:spPr>
          <a:xfrm>
            <a:off x="311700" y="1313925"/>
            <a:ext cx="85206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600"/>
              <a:t>NLTK Chunk Package: </a:t>
            </a:r>
            <a:r>
              <a:rPr lang="pt-BR" sz="1600"/>
              <a:t>A processing interface to identify non-overlapping groups in unrestricted text. Typically, chunk parsers are used to find base syntactic constituents, such as base noun phrases.</a:t>
            </a:r>
            <a:endParaRPr sz="1600"/>
          </a:p>
          <a:p>
            <a:pPr indent="0" lvl="0" marL="0" rtl="0" algn="l">
              <a:spcBef>
                <a:spcPts val="160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610225" y="2245525"/>
            <a:ext cx="7821501" cy="289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NLP Tools and Techniques</a:t>
            </a:r>
            <a:endParaRPr/>
          </a:p>
        </p:txBody>
      </p:sp>
      <p:sp>
        <p:nvSpPr>
          <p:cNvPr id="116" name="Google Shape;116;p21"/>
          <p:cNvSpPr txBox="1"/>
          <p:nvPr>
            <p:ph idx="4294967295" type="body"/>
          </p:nvPr>
        </p:nvSpPr>
        <p:spPr>
          <a:xfrm>
            <a:off x="290475" y="1377400"/>
            <a:ext cx="8680200" cy="3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600"/>
              <a:t>Synonyms Substitution: </a:t>
            </a:r>
            <a:r>
              <a:rPr lang="pt-BR" sz="1600"/>
              <a:t>users may refer to the same concept using different words or expressions. Synonym substitution should process the question to extract meaning from groups of words (bigrams, trigrams) and transform them to make it easier for the system to understand them.</a:t>
            </a:r>
            <a:endParaRPr sz="1600"/>
          </a:p>
          <a:p>
            <a:pPr indent="-330200" lvl="0" marL="457200" rtl="0" algn="l">
              <a:spcBef>
                <a:spcPts val="1600"/>
              </a:spcBef>
              <a:spcAft>
                <a:spcPts val="0"/>
              </a:spcAft>
              <a:buSzPts val="1600"/>
              <a:buChar char="●"/>
            </a:pPr>
            <a:r>
              <a:rPr lang="pt-BR" sz="1600"/>
              <a:t>What is the </a:t>
            </a:r>
            <a:r>
              <a:rPr b="1" lang="pt-BR" sz="1600" u="sng"/>
              <a:t>average</a:t>
            </a:r>
            <a:r>
              <a:rPr lang="pt-BR" sz="1600"/>
              <a:t> score on assignment 1 / What is the </a:t>
            </a:r>
            <a:r>
              <a:rPr b="1" lang="pt-BR" sz="1600" u="sng"/>
              <a:t>mean</a:t>
            </a:r>
            <a:r>
              <a:rPr lang="pt-BR" sz="1600"/>
              <a:t> for assignment 1?</a:t>
            </a:r>
            <a:endParaRPr sz="1600"/>
          </a:p>
          <a:p>
            <a:pPr indent="-330200" lvl="1" marL="914400" rtl="0" algn="l">
              <a:spcBef>
                <a:spcPts val="0"/>
              </a:spcBef>
              <a:spcAft>
                <a:spcPts val="0"/>
              </a:spcAft>
              <a:buSzPts val="1600"/>
              <a:buChar char="○"/>
            </a:pPr>
            <a:r>
              <a:rPr lang="pt-BR" sz="1600"/>
              <a:t>average = mean</a:t>
            </a:r>
            <a:endParaRPr sz="1600"/>
          </a:p>
          <a:p>
            <a:pPr indent="-330200" lvl="0" marL="457200" rtl="0" algn="l">
              <a:spcBef>
                <a:spcPts val="0"/>
              </a:spcBef>
              <a:spcAft>
                <a:spcPts val="0"/>
              </a:spcAft>
              <a:buSzPts val="1600"/>
              <a:buChar char="●"/>
            </a:pPr>
            <a:r>
              <a:rPr lang="pt-BR" sz="1600"/>
              <a:t>What is Julie`s score for </a:t>
            </a:r>
            <a:r>
              <a:rPr b="1" lang="pt-BR" sz="1600" u="sng"/>
              <a:t>assignments 1 and 2</a:t>
            </a:r>
            <a:r>
              <a:rPr lang="pt-BR" sz="1600"/>
              <a:t>? / What is Julie`s score for the </a:t>
            </a:r>
            <a:r>
              <a:rPr b="1" lang="pt-BR" sz="1600"/>
              <a:t>f</a:t>
            </a:r>
            <a:r>
              <a:rPr b="1" lang="pt-BR" sz="1600" u="sng"/>
              <a:t>irst two assignments</a:t>
            </a:r>
            <a:r>
              <a:rPr lang="pt-BR" sz="1600"/>
              <a:t>?</a:t>
            </a:r>
            <a:endParaRPr sz="1600"/>
          </a:p>
          <a:p>
            <a:pPr indent="-330200" lvl="1" marL="914400" rtl="0" algn="l">
              <a:spcBef>
                <a:spcPts val="0"/>
              </a:spcBef>
              <a:spcAft>
                <a:spcPts val="0"/>
              </a:spcAft>
              <a:buSzPts val="1600"/>
              <a:buChar char="○"/>
            </a:pPr>
            <a:r>
              <a:rPr lang="pt-BR" sz="1600"/>
              <a:t>assignments 1 and 2 = first two assignments = assignment1 assignment2</a:t>
            </a:r>
            <a:endParaRPr sz="16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