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64" r:id="rId9"/>
    <p:sldId id="261" r:id="rId10"/>
    <p:sldId id="263" r:id="rId11"/>
    <p:sldId id="267" r:id="rId12"/>
    <p:sldId id="262" r:id="rId13"/>
    <p:sldId id="270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AE2D83-2CCD-4C00-8A5C-DB3AA0C38E3F}" v="25" dt="2022-10-28T22:17:56.008"/>
    <p1510:client id="{E371AEA5-5218-4CC4-BBB7-4ADE275AE083}" v="433" dt="2022-10-28T21:55:32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E371AEA5-5218-4CC4-BBB7-4ADE275AE083}"/>
    <pc:docChg chg="addSld modSld sldOrd">
      <pc:chgData name="Guest User" userId="" providerId="Windows Live" clId="Web-{E371AEA5-5218-4CC4-BBB7-4ADE275AE083}" dt="2022-10-28T21:55:32.662" v="432" actId="1076"/>
      <pc:docMkLst>
        <pc:docMk/>
      </pc:docMkLst>
      <pc:sldChg chg="modSp">
        <pc:chgData name="Guest User" userId="" providerId="Windows Live" clId="Web-{E371AEA5-5218-4CC4-BBB7-4ADE275AE083}" dt="2022-10-28T21:46:22.124" v="356" actId="1076"/>
        <pc:sldMkLst>
          <pc:docMk/>
          <pc:sldMk cId="2575322767" sldId="259"/>
        </pc:sldMkLst>
        <pc:spChg chg="mod">
          <ac:chgData name="Guest User" userId="" providerId="Windows Live" clId="Web-{E371AEA5-5218-4CC4-BBB7-4ADE275AE083}" dt="2022-10-28T21:46:16.326" v="354" actId="14100"/>
          <ac:spMkLst>
            <pc:docMk/>
            <pc:sldMk cId="2575322767" sldId="259"/>
            <ac:spMk id="2" creationId="{1352B312-F512-6015-0698-E8D21A3CB9D3}"/>
          </ac:spMkLst>
        </pc:spChg>
        <pc:spChg chg="mod">
          <ac:chgData name="Guest User" userId="" providerId="Windows Live" clId="Web-{E371AEA5-5218-4CC4-BBB7-4ADE275AE083}" dt="2022-10-28T21:46:22.124" v="356" actId="1076"/>
          <ac:spMkLst>
            <pc:docMk/>
            <pc:sldMk cId="2575322767" sldId="259"/>
            <ac:spMk id="8" creationId="{6A0038B4-9930-56D7-650C-334269A81154}"/>
          </ac:spMkLst>
        </pc:spChg>
        <pc:picChg chg="mod">
          <ac:chgData name="Guest User" userId="" providerId="Windows Live" clId="Web-{E371AEA5-5218-4CC4-BBB7-4ADE275AE083}" dt="2022-10-28T21:46:19.670" v="355" actId="1076"/>
          <ac:picMkLst>
            <pc:docMk/>
            <pc:sldMk cId="2575322767" sldId="259"/>
            <ac:picMk id="6" creationId="{7753C476-4275-883D-2CA0-96627E4C3A8E}"/>
          </ac:picMkLst>
        </pc:picChg>
      </pc:sldChg>
      <pc:sldChg chg="modSp">
        <pc:chgData name="Guest User" userId="" providerId="Windows Live" clId="Web-{E371AEA5-5218-4CC4-BBB7-4ADE275AE083}" dt="2022-10-28T21:46:27.639" v="357" actId="1076"/>
        <pc:sldMkLst>
          <pc:docMk/>
          <pc:sldMk cId="502005273" sldId="260"/>
        </pc:sldMkLst>
        <pc:spChg chg="mod">
          <ac:chgData name="Guest User" userId="" providerId="Windows Live" clId="Web-{E371AEA5-5218-4CC4-BBB7-4ADE275AE083}" dt="2022-10-28T21:45:52.654" v="351" actId="20577"/>
          <ac:spMkLst>
            <pc:docMk/>
            <pc:sldMk cId="502005273" sldId="260"/>
            <ac:spMk id="2" creationId="{66910D89-0C64-5F32-424F-EAFF2A4AFA64}"/>
          </ac:spMkLst>
        </pc:spChg>
        <pc:spChg chg="mod">
          <ac:chgData name="Guest User" userId="" providerId="Windows Live" clId="Web-{E371AEA5-5218-4CC4-BBB7-4ADE275AE083}" dt="2022-10-28T21:46:27.639" v="357" actId="1076"/>
          <ac:spMkLst>
            <pc:docMk/>
            <pc:sldMk cId="502005273" sldId="260"/>
            <ac:spMk id="5" creationId="{66C4AC83-8946-A9F5-26CC-019950221BCB}"/>
          </ac:spMkLst>
        </pc:spChg>
      </pc:sldChg>
      <pc:sldChg chg="addSp delSp modSp">
        <pc:chgData name="Guest User" userId="" providerId="Windows Live" clId="Web-{E371AEA5-5218-4CC4-BBB7-4ADE275AE083}" dt="2022-10-28T21:55:14.130" v="427" actId="20577"/>
        <pc:sldMkLst>
          <pc:docMk/>
          <pc:sldMk cId="2993510719" sldId="261"/>
        </pc:sldMkLst>
        <pc:spChg chg="mod">
          <ac:chgData name="Guest User" userId="" providerId="Windows Live" clId="Web-{E371AEA5-5218-4CC4-BBB7-4ADE275AE083}" dt="2022-10-28T21:55:14.130" v="427" actId="20577"/>
          <ac:spMkLst>
            <pc:docMk/>
            <pc:sldMk cId="2993510719" sldId="261"/>
            <ac:spMk id="2" creationId="{FC8E3055-A30F-296A-5720-6741788A4BCB}"/>
          </ac:spMkLst>
        </pc:spChg>
        <pc:picChg chg="add del">
          <ac:chgData name="Guest User" userId="" providerId="Windows Live" clId="Web-{E371AEA5-5218-4CC4-BBB7-4ADE275AE083}" dt="2022-10-28T21:49:18.006" v="367"/>
          <ac:picMkLst>
            <pc:docMk/>
            <pc:sldMk cId="2993510719" sldId="261"/>
            <ac:picMk id="7" creationId="{28F18B25-012A-035D-768A-D35E9D2B0979}"/>
          </ac:picMkLst>
        </pc:picChg>
      </pc:sldChg>
      <pc:sldChg chg="addSp delSp modSp mod ord setBg">
        <pc:chgData name="Guest User" userId="" providerId="Windows Live" clId="Web-{E371AEA5-5218-4CC4-BBB7-4ADE275AE083}" dt="2022-10-28T21:55:32.662" v="432" actId="1076"/>
        <pc:sldMkLst>
          <pc:docMk/>
          <pc:sldMk cId="1016640794" sldId="263"/>
        </pc:sldMkLst>
        <pc:spChg chg="del mod">
          <ac:chgData name="Guest User" userId="" providerId="Windows Live" clId="Web-{E371AEA5-5218-4CC4-BBB7-4ADE275AE083}" dt="2022-10-28T21:55:18.474" v="428"/>
          <ac:spMkLst>
            <pc:docMk/>
            <pc:sldMk cId="1016640794" sldId="263"/>
            <ac:spMk id="2" creationId="{F5D0F565-B50E-5EB6-CF03-BED7AF65C833}"/>
          </ac:spMkLst>
        </pc:spChg>
        <pc:spChg chg="del mod">
          <ac:chgData name="Guest User" userId="" providerId="Windows Live" clId="Web-{E371AEA5-5218-4CC4-BBB7-4ADE275AE083}" dt="2022-10-28T21:47:06.813" v="360"/>
          <ac:spMkLst>
            <pc:docMk/>
            <pc:sldMk cId="1016640794" sldId="263"/>
            <ac:spMk id="3" creationId="{704D3A6F-A8AF-3B34-92A7-85A8E2757E3F}"/>
          </ac:spMkLst>
        </pc:spChg>
        <pc:spChg chg="add del mod">
          <ac:chgData name="Guest User" userId="" providerId="Windows Live" clId="Web-{E371AEA5-5218-4CC4-BBB7-4ADE275AE083}" dt="2022-10-28T21:55:20.990" v="429"/>
          <ac:spMkLst>
            <pc:docMk/>
            <pc:sldMk cId="1016640794" sldId="263"/>
            <ac:spMk id="5" creationId="{DB978139-41A0-7226-5204-C1F9726FC769}"/>
          </ac:spMkLst>
        </pc:spChg>
        <pc:spChg chg="add">
          <ac:chgData name="Guest User" userId="" providerId="Windows Live" clId="Web-{E371AEA5-5218-4CC4-BBB7-4ADE275AE083}" dt="2022-10-28T21:47:15.157" v="362"/>
          <ac:spMkLst>
            <pc:docMk/>
            <pc:sldMk cId="1016640794" sldId="263"/>
            <ac:spMk id="9" creationId="{49306479-8C4D-4E4A-A330-DFC80A8A01BE}"/>
          </ac:spMkLst>
        </pc:spChg>
        <pc:spChg chg="add">
          <ac:chgData name="Guest User" userId="" providerId="Windows Live" clId="Web-{E371AEA5-5218-4CC4-BBB7-4ADE275AE083}" dt="2022-10-28T21:47:15.157" v="362"/>
          <ac:spMkLst>
            <pc:docMk/>
            <pc:sldMk cId="1016640794" sldId="263"/>
            <ac:spMk id="11" creationId="{ADFFAB7E-4788-405E-A4D8-B6644AE463BE}"/>
          </ac:spMkLst>
        </pc:spChg>
        <pc:spChg chg="add">
          <ac:chgData name="Guest User" userId="" providerId="Windows Live" clId="Web-{E371AEA5-5218-4CC4-BBB7-4ADE275AE083}" dt="2022-10-28T21:47:15.157" v="362"/>
          <ac:spMkLst>
            <pc:docMk/>
            <pc:sldMk cId="1016640794" sldId="263"/>
            <ac:spMk id="13" creationId="{A9F985A2-1334-4D86-97FF-10FE78059FE5}"/>
          </ac:spMkLst>
        </pc:spChg>
        <pc:spChg chg="add">
          <ac:chgData name="Guest User" userId="" providerId="Windows Live" clId="Web-{E371AEA5-5218-4CC4-BBB7-4ADE275AE083}" dt="2022-10-28T21:47:15.157" v="362"/>
          <ac:spMkLst>
            <pc:docMk/>
            <pc:sldMk cId="1016640794" sldId="263"/>
            <ac:spMk id="15" creationId="{611151DD-A4A6-4DD2-B74D-ECEC523EEE68}"/>
          </ac:spMkLst>
        </pc:spChg>
        <pc:picChg chg="add mod">
          <ac:chgData name="Guest User" userId="" providerId="Windows Live" clId="Web-{E371AEA5-5218-4CC4-BBB7-4ADE275AE083}" dt="2022-10-28T21:55:32.662" v="432" actId="1076"/>
          <ac:picMkLst>
            <pc:docMk/>
            <pc:sldMk cId="1016640794" sldId="263"/>
            <ac:picMk id="4" creationId="{D9F602E6-1A8B-C05D-840A-08984E2FD556}"/>
          </ac:picMkLst>
        </pc:picChg>
      </pc:sldChg>
      <pc:sldChg chg="ord">
        <pc:chgData name="Guest User" userId="" providerId="Windows Live" clId="Web-{E371AEA5-5218-4CC4-BBB7-4ADE275AE083}" dt="2022-10-28T21:48:19.816" v="365"/>
        <pc:sldMkLst>
          <pc:docMk/>
          <pc:sldMk cId="3907395027" sldId="264"/>
        </pc:sldMkLst>
      </pc:sldChg>
      <pc:sldChg chg="ord">
        <pc:chgData name="Guest User" userId="" providerId="Windows Live" clId="Web-{E371AEA5-5218-4CC4-BBB7-4ADE275AE083}" dt="2022-10-28T21:36:19.098" v="0"/>
        <pc:sldMkLst>
          <pc:docMk/>
          <pc:sldMk cId="1734043337" sldId="267"/>
        </pc:sldMkLst>
      </pc:sldChg>
      <pc:sldChg chg="modSp new">
        <pc:chgData name="Guest User" userId="" providerId="Windows Live" clId="Web-{E371AEA5-5218-4CC4-BBB7-4ADE275AE083}" dt="2022-10-28T21:41:01.235" v="167" actId="20577"/>
        <pc:sldMkLst>
          <pc:docMk/>
          <pc:sldMk cId="2287525600" sldId="268"/>
        </pc:sldMkLst>
        <pc:spChg chg="mod">
          <ac:chgData name="Guest User" userId="" providerId="Windows Live" clId="Web-{E371AEA5-5218-4CC4-BBB7-4ADE275AE083}" dt="2022-10-28T21:36:33.880" v="10" actId="20577"/>
          <ac:spMkLst>
            <pc:docMk/>
            <pc:sldMk cId="2287525600" sldId="268"/>
            <ac:spMk id="2" creationId="{9F16AF89-C79C-E265-6A37-56C316570C70}"/>
          </ac:spMkLst>
        </pc:spChg>
        <pc:spChg chg="mod">
          <ac:chgData name="Guest User" userId="" providerId="Windows Live" clId="Web-{E371AEA5-5218-4CC4-BBB7-4ADE275AE083}" dt="2022-10-28T21:41:01.235" v="167" actId="20577"/>
          <ac:spMkLst>
            <pc:docMk/>
            <pc:sldMk cId="2287525600" sldId="268"/>
            <ac:spMk id="3" creationId="{2A6FBE11-5B7F-BD4B-72BD-32D93470C5FC}"/>
          </ac:spMkLst>
        </pc:spChg>
      </pc:sldChg>
      <pc:sldChg chg="modSp new">
        <pc:chgData name="Guest User" userId="" providerId="Windows Live" clId="Web-{E371AEA5-5218-4CC4-BBB7-4ADE275AE083}" dt="2022-10-28T21:53:19.047" v="417" actId="20577"/>
        <pc:sldMkLst>
          <pc:docMk/>
          <pc:sldMk cId="422839050" sldId="269"/>
        </pc:sldMkLst>
        <pc:spChg chg="mod">
          <ac:chgData name="Guest User" userId="" providerId="Windows Live" clId="Web-{E371AEA5-5218-4CC4-BBB7-4ADE275AE083}" dt="2022-10-28T21:41:21.111" v="183" actId="20577"/>
          <ac:spMkLst>
            <pc:docMk/>
            <pc:sldMk cId="422839050" sldId="269"/>
            <ac:spMk id="2" creationId="{FC88243B-1EF3-D452-2210-4E2D675CDC0C}"/>
          </ac:spMkLst>
        </pc:spChg>
        <pc:spChg chg="mod">
          <ac:chgData name="Guest User" userId="" providerId="Windows Live" clId="Web-{E371AEA5-5218-4CC4-BBB7-4ADE275AE083}" dt="2022-10-28T21:53:19.047" v="417" actId="20577"/>
          <ac:spMkLst>
            <pc:docMk/>
            <pc:sldMk cId="422839050" sldId="269"/>
            <ac:spMk id="3" creationId="{0265ABEB-7EA8-D787-D43D-260EFC0406E8}"/>
          </ac:spMkLst>
        </pc:spChg>
      </pc:sldChg>
      <pc:sldChg chg="add replId">
        <pc:chgData name="Guest User" userId="" providerId="Windows Live" clId="Web-{E371AEA5-5218-4CC4-BBB7-4ADE275AE083}" dt="2022-10-28T21:46:53.750" v="358"/>
        <pc:sldMkLst>
          <pc:docMk/>
          <pc:sldMk cId="3318144282" sldId="270"/>
        </pc:sldMkLst>
      </pc:sldChg>
    </pc:docChg>
  </pc:docChgLst>
  <pc:docChgLst>
    <pc:chgData name="sneha sharma" userId="18114cf7473df768" providerId="LiveId" clId="{B0AE2D83-2CCD-4C00-8A5C-DB3AA0C38E3F}"/>
    <pc:docChg chg="custSel modSld">
      <pc:chgData name="sneha sharma" userId="18114cf7473df768" providerId="LiveId" clId="{B0AE2D83-2CCD-4C00-8A5C-DB3AA0C38E3F}" dt="2022-10-28T22:17:56.008" v="24" actId="2711"/>
      <pc:docMkLst>
        <pc:docMk/>
      </pc:docMkLst>
      <pc:sldChg chg="modSp mod">
        <pc:chgData name="sneha sharma" userId="18114cf7473df768" providerId="LiveId" clId="{B0AE2D83-2CCD-4C00-8A5C-DB3AA0C38E3F}" dt="2022-10-28T21:56:01.709" v="19" actId="20577"/>
        <pc:sldMkLst>
          <pc:docMk/>
          <pc:sldMk cId="502005273" sldId="260"/>
        </pc:sldMkLst>
        <pc:spChg chg="mod">
          <ac:chgData name="sneha sharma" userId="18114cf7473df768" providerId="LiveId" clId="{B0AE2D83-2CCD-4C00-8A5C-DB3AA0C38E3F}" dt="2022-10-28T21:56:01.709" v="19" actId="20577"/>
          <ac:spMkLst>
            <pc:docMk/>
            <pc:sldMk cId="502005273" sldId="260"/>
            <ac:spMk id="2" creationId="{66910D89-0C64-5F32-424F-EAFF2A4AFA64}"/>
          </ac:spMkLst>
        </pc:spChg>
      </pc:sldChg>
      <pc:sldChg chg="modSp mod">
        <pc:chgData name="sneha sharma" userId="18114cf7473df768" providerId="LiveId" clId="{B0AE2D83-2CCD-4C00-8A5C-DB3AA0C38E3F}" dt="2022-10-28T21:48:06.983" v="15" actId="20577"/>
        <pc:sldMkLst>
          <pc:docMk/>
          <pc:sldMk cId="3907395027" sldId="264"/>
        </pc:sldMkLst>
        <pc:spChg chg="mod">
          <ac:chgData name="sneha sharma" userId="18114cf7473df768" providerId="LiveId" clId="{B0AE2D83-2CCD-4C00-8A5C-DB3AA0C38E3F}" dt="2022-10-28T21:48:06.983" v="15" actId="20577"/>
          <ac:spMkLst>
            <pc:docMk/>
            <pc:sldMk cId="3907395027" sldId="264"/>
            <ac:spMk id="5" creationId="{BAC6B4FD-A348-CF4F-317A-6B95840AF27A}"/>
          </ac:spMkLst>
        </pc:spChg>
      </pc:sldChg>
      <pc:sldChg chg="modSp mod">
        <pc:chgData name="sneha sharma" userId="18114cf7473df768" providerId="LiveId" clId="{B0AE2D83-2CCD-4C00-8A5C-DB3AA0C38E3F}" dt="2022-10-28T22:17:56.008" v="24" actId="2711"/>
        <pc:sldMkLst>
          <pc:docMk/>
          <pc:sldMk cId="3318144282" sldId="270"/>
        </pc:sldMkLst>
        <pc:spChg chg="mod">
          <ac:chgData name="sneha sharma" userId="18114cf7473df768" providerId="LiveId" clId="{B0AE2D83-2CCD-4C00-8A5C-DB3AA0C38E3F}" dt="2022-10-28T22:17:56.008" v="24" actId="2711"/>
          <ac:spMkLst>
            <pc:docMk/>
            <pc:sldMk cId="3318144282" sldId="270"/>
            <ac:spMk id="3" creationId="{704D3A6F-A8AF-3B34-92A7-85A8E2757E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17772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7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8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70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4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7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3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9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Gomez%2C+A+N" TargetMode="External"/><Relationship Id="rId3" Type="http://schemas.openxmlformats.org/officeDocument/2006/relationships/hyperlink" Target="https://arxiv.org/search/cs?searchtype=author&amp;query=Vaswani%2C+A" TargetMode="External"/><Relationship Id="rId7" Type="http://schemas.openxmlformats.org/officeDocument/2006/relationships/hyperlink" Target="https://arxiv.org/search/cs?searchtype=author&amp;query=Jones%2C+L" TargetMode="External"/><Relationship Id="rId2" Type="http://schemas.openxmlformats.org/officeDocument/2006/relationships/hyperlink" Target="https://colah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search/cs?searchtype=author&amp;query=Uszkoreit%2C+J" TargetMode="External"/><Relationship Id="rId5" Type="http://schemas.openxmlformats.org/officeDocument/2006/relationships/hyperlink" Target="https://arxiv.org/search/cs?searchtype=author&amp;query=Parmar%2C+N" TargetMode="External"/><Relationship Id="rId10" Type="http://schemas.openxmlformats.org/officeDocument/2006/relationships/hyperlink" Target="https://arxiv.org/search/cs?searchtype=author&amp;query=Polosukhin%2C+I" TargetMode="External"/><Relationship Id="rId4" Type="http://schemas.openxmlformats.org/officeDocument/2006/relationships/hyperlink" Target="https://arxiv.org/search/cs?searchtype=author&amp;query=Shazeer%2C+N" TargetMode="External"/><Relationship Id="rId9" Type="http://schemas.openxmlformats.org/officeDocument/2006/relationships/hyperlink" Target="https://arxiv.org/search/cs?searchtype=author&amp;query=Kaiser%2C+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4D55F-0DA2-AA16-868E-54B222D13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886931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n-US" sz="5600"/>
              <a:t>IMDB review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D5726-1B76-F377-BC68-7C2985F2A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Autofit/>
          </a:bodyPr>
          <a:lstStyle/>
          <a:p>
            <a:r>
              <a:rPr lang="en-US" sz="1200"/>
              <a:t>By:</a:t>
            </a:r>
          </a:p>
          <a:p>
            <a:r>
              <a:rPr lang="en-US" sz="1200"/>
              <a:t>Pranay Bindela</a:t>
            </a:r>
          </a:p>
          <a:p>
            <a:r>
              <a:rPr lang="en-US" sz="1200"/>
              <a:t>Sneha Sharma Satheesha</a:t>
            </a:r>
          </a:p>
          <a:p>
            <a:r>
              <a:rPr lang="en-US" sz="1200" err="1"/>
              <a:t>Nilay</a:t>
            </a:r>
            <a:r>
              <a:rPr lang="en-US" sz="1200"/>
              <a:t> Anand</a:t>
            </a:r>
          </a:p>
          <a:p>
            <a:pPr algn="l"/>
            <a:endParaRPr lang="en-US" sz="1200"/>
          </a:p>
        </p:txBody>
      </p:sp>
      <p:pic>
        <p:nvPicPr>
          <p:cNvPr id="18" name="Picture 3" descr="A close-up of a flag&#10;&#10;Description automatically generated with low confidence">
            <a:extLst>
              <a:ext uri="{FF2B5EF4-FFF2-40B4-BE49-F238E27FC236}">
                <a16:creationId xmlns:a16="http://schemas.microsoft.com/office/drawing/2014/main" id="{A839E69A-7128-2AF3-ED66-666E39BF1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4" r="26894" b="-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9F602E6-1A8B-C05D-840A-08984E2F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410" y="860389"/>
            <a:ext cx="8064502" cy="590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4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C8CC-65A1-726E-02FD-C20F650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 of the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E27A2-01BE-F9A0-6E3F-237CFAB7B5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LSTM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They require a lot of resources and time to get trained and become ready for real-world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273239"/>
                </a:solidFill>
                <a:latin typeface="urw-din"/>
              </a:rPr>
              <a:t>They fail to remove the vanishing gradient problem completely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581D75-9E43-5DFF-8D28-89849D6389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Transformer Model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222222"/>
                </a:solidFill>
                <a:effectLst/>
                <a:latin typeface="urw-din"/>
              </a:rPr>
              <a:t>Attention can only deal with fixed-length text strings. The text must be split into a certain number of segments or chunks before being fed into the system as input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>
                <a:solidFill>
                  <a:srgbClr val="222222"/>
                </a:solidFill>
                <a:effectLst/>
                <a:latin typeface="urw-din"/>
              </a:rPr>
              <a:t>This chunking of text causes </a:t>
            </a:r>
            <a:r>
              <a:rPr lang="en-US" i="0">
                <a:solidFill>
                  <a:srgbClr val="222222"/>
                </a:solidFill>
                <a:effectLst/>
                <a:latin typeface="urw-din"/>
              </a:rPr>
              <a:t>context fragmentation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4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32B0-62FF-6E2F-6426-D185EC5E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D1E1-8872-84F5-3F19-B5EA0C5C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Based on the review provided by the user, output the emotion felt when they watched the movie</a:t>
            </a:r>
          </a:p>
          <a:p>
            <a:r>
              <a:rPr lang="en-US"/>
              <a:t>Transfer learn the same primary model to determine the emotional state that may be assumed from the text through their chat sessions to avoid miscommunications.</a:t>
            </a:r>
          </a:p>
          <a:p>
            <a:r>
              <a:rPr lang="en-US"/>
              <a:t>Predict the emotional state of a chat. </a:t>
            </a:r>
          </a:p>
        </p:txBody>
      </p:sp>
    </p:spTree>
    <p:extLst>
      <p:ext uri="{BB962C8B-B14F-4D97-AF65-F5344CB8AC3E}">
        <p14:creationId xmlns:p14="http://schemas.microsoft.com/office/powerpoint/2010/main" val="278612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F565-B50E-5EB6-CF03-BED7AF65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3A6F-A8AF-3B34-92A7-85A8E2757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srgbClr val="000000"/>
                </a:solidFill>
                <a:latin typeface="Avenir Next LT Pro" panose="020B0504020202020204" pitchFamily="34" charset="0"/>
              </a:rPr>
              <a:t>W</a:t>
            </a:r>
            <a:r>
              <a:rPr lang="en-US" sz="1800" b="0" i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e identified that transfer learnt LSTM is giving us higher accuracy in comparison with Transformers. We got an accuracy of 89% on LSTM, 93% on transfer learnt LSTM and 88% on Transformers. We have a better chance of higher accuracy on Transformers if the amount of data is increased. LSTM is a better model for classification and Transformers are better for long term contextual models like translation and language modelling. </a:t>
            </a:r>
            <a:endParaRPr lang="en-US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14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B1C96-D51B-4CE1-2D0D-3EB740BE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78453-459C-0F10-63EE-8A3DFE814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4479368"/>
            <a:ext cx="9144000" cy="12151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0057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C2DD-6EDA-F3FD-626C-857F1D2A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1145-6E73-7068-933B-CB6A44904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333333"/>
                </a:solidFill>
                <a:effectLst/>
                <a:latin typeface="CMS"/>
              </a:rPr>
              <a:t>Understanding LSTM Networks (August 27,2015) retrieved from </a:t>
            </a:r>
            <a:r>
              <a:rPr lang="en-US" b="0" i="0">
                <a:solidFill>
                  <a:srgbClr val="333333"/>
                </a:solidFill>
                <a:effectLst/>
                <a:latin typeface="CMS"/>
                <a:hlinkClick r:id="rId2"/>
              </a:rPr>
              <a:t>https://colah.github.io/</a:t>
            </a:r>
            <a:endParaRPr lang="en-US" b="0" i="0">
              <a:solidFill>
                <a:srgbClr val="333333"/>
              </a:solidFill>
              <a:effectLst/>
              <a:latin typeface="CMS"/>
            </a:endParaRPr>
          </a:p>
          <a:p>
            <a:r>
              <a:rPr lang="en-US" b="0" i="0" u="none" strike="noStrike">
                <a:effectLst/>
                <a:latin typeface="Lucida Grande"/>
                <a:hlinkClick r:id="rId3"/>
              </a:rPr>
              <a:t>Ashish Vaswani</a:t>
            </a:r>
            <a:r>
              <a:rPr lang="en-US" b="0" i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b="0" i="0" u="none" strike="noStrike">
                <a:effectLst/>
                <a:latin typeface="Lucida Grande"/>
                <a:hlinkClick r:id="rId4"/>
              </a:rPr>
              <a:t>Noam </a:t>
            </a:r>
            <a:r>
              <a:rPr lang="en-US" b="0" i="0" u="none" strike="noStrike" err="1">
                <a:effectLst/>
                <a:latin typeface="Lucida Grande"/>
                <a:hlinkClick r:id="rId4"/>
              </a:rPr>
              <a:t>Shazeer</a:t>
            </a:r>
            <a:r>
              <a:rPr lang="en-US" b="0" i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b="0" i="0" u="none" strike="noStrike">
                <a:effectLst/>
                <a:latin typeface="Lucida Grande"/>
                <a:hlinkClick r:id="rId5"/>
              </a:rPr>
              <a:t>Niki Parmar</a:t>
            </a:r>
            <a:r>
              <a:rPr lang="en-US" b="0" i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b="0" i="0" u="none" strike="noStrike">
                <a:effectLst/>
                <a:latin typeface="Lucida Grande"/>
                <a:hlinkClick r:id="rId6"/>
              </a:rPr>
              <a:t>Jakob </a:t>
            </a:r>
            <a:r>
              <a:rPr lang="en-US" b="0" i="0" u="none" strike="noStrike" err="1">
                <a:effectLst/>
                <a:latin typeface="Lucida Grande"/>
                <a:hlinkClick r:id="rId6"/>
              </a:rPr>
              <a:t>Uszkoreit</a:t>
            </a:r>
            <a:r>
              <a:rPr lang="en-US" b="0" i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b="0" i="0" u="none" strike="noStrike" err="1">
                <a:effectLst/>
                <a:latin typeface="Lucida Grande"/>
                <a:hlinkClick r:id="rId7"/>
              </a:rPr>
              <a:t>Llion</a:t>
            </a:r>
            <a:r>
              <a:rPr lang="en-US" b="0" i="0" u="none" strike="noStrike">
                <a:effectLst/>
                <a:latin typeface="Lucida Grande"/>
                <a:hlinkClick r:id="rId7"/>
              </a:rPr>
              <a:t> Jones</a:t>
            </a:r>
            <a:r>
              <a:rPr lang="en-US" b="0" i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b="0" i="0" u="none" strike="noStrike">
                <a:effectLst/>
                <a:latin typeface="Lucida Grande"/>
                <a:hlinkClick r:id="rId8"/>
              </a:rPr>
              <a:t>Aidan N. Gomez</a:t>
            </a:r>
            <a:r>
              <a:rPr lang="en-US" b="0" i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b="0" i="0" u="none" strike="noStrike">
                <a:effectLst/>
                <a:latin typeface="Lucida Grande"/>
                <a:hlinkClick r:id="rId9"/>
              </a:rPr>
              <a:t>Lukasz Kaiser</a:t>
            </a:r>
            <a:r>
              <a:rPr lang="en-US" b="0" i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b="0" i="0" u="none" strike="noStrike" err="1">
                <a:effectLst/>
                <a:latin typeface="Lucida Grande"/>
                <a:hlinkClick r:id="rId10"/>
              </a:rPr>
              <a:t>Illia</a:t>
            </a:r>
            <a:r>
              <a:rPr lang="en-US" b="0" i="0" u="none" strike="noStrike">
                <a:effectLst/>
                <a:latin typeface="Lucida Grande"/>
                <a:hlinkClick r:id="rId10"/>
              </a:rPr>
              <a:t> </a:t>
            </a:r>
            <a:r>
              <a:rPr lang="en-US" b="0" i="0" u="none" strike="noStrike" err="1">
                <a:effectLst/>
                <a:latin typeface="Lucida Grande"/>
                <a:hlinkClick r:id="rId10"/>
              </a:rPr>
              <a:t>Polosukhin</a:t>
            </a:r>
            <a:r>
              <a:rPr lang="en-US" b="0" i="0" u="none" strike="noStrike">
                <a:effectLst/>
                <a:latin typeface="Lucida Grande"/>
              </a:rPr>
              <a:t> </a:t>
            </a:r>
            <a:r>
              <a:rPr lang="en-US" u="none" strike="noStrike">
                <a:solidFill>
                  <a:srgbClr val="333333"/>
                </a:solidFill>
                <a:latin typeface="CMS"/>
              </a:rPr>
              <a:t>(June 12</a:t>
            </a:r>
            <a:r>
              <a:rPr lang="en-US" u="none" strike="noStrike" baseline="30000">
                <a:solidFill>
                  <a:srgbClr val="333333"/>
                </a:solidFill>
                <a:latin typeface="CMS"/>
              </a:rPr>
              <a:t>th</a:t>
            </a:r>
            <a:r>
              <a:rPr lang="en-US" u="none" strike="noStrike">
                <a:solidFill>
                  <a:srgbClr val="333333"/>
                </a:solidFill>
                <a:latin typeface="CMS"/>
              </a:rPr>
              <a:t>, 2017) “Attention is all you need” retrieved from https://papers.nips.cc/</a:t>
            </a:r>
            <a:endParaRPr lang="en-US" b="0" i="0">
              <a:solidFill>
                <a:srgbClr val="333333"/>
              </a:solidFill>
              <a:effectLst/>
              <a:latin typeface="CMS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5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61C4-69F3-0639-198A-C5CC3BCA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7DF8-8ED0-865F-EE39-8DFBD66A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To classify a IMDB review into positive or negative review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To achieve highest level of accuracy in classification.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To determine which model fits better- LSTM or Transformer attention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8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8358-2387-8C38-A6C7-BBBC875E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 and Preprocessing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278CF-A01E-7031-CC80-773065DC0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770" y="2189988"/>
            <a:ext cx="9144000" cy="2146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5AE8D7-CD7F-770C-0253-E3F5D4BCA8EA}"/>
              </a:ext>
            </a:extLst>
          </p:cNvPr>
          <p:cNvSpPr txBox="1"/>
          <p:nvPr/>
        </p:nvSpPr>
        <p:spPr>
          <a:xfrm>
            <a:off x="1378634" y="4586068"/>
            <a:ext cx="7540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Preprocessing steps: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Lower case, lemmatization, pos tagging, </a:t>
            </a:r>
            <a:r>
              <a:rPr lang="en-US" err="1"/>
              <a:t>unk</a:t>
            </a:r>
            <a:r>
              <a:rPr lang="en-US"/>
              <a:t> tag, removal of stop words</a:t>
            </a:r>
          </a:p>
        </p:txBody>
      </p:sp>
    </p:spTree>
    <p:extLst>
      <p:ext uri="{BB962C8B-B14F-4D97-AF65-F5344CB8AC3E}">
        <p14:creationId xmlns:p14="http://schemas.microsoft.com/office/powerpoint/2010/main" val="354190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B312-F512-6015-0698-E8D21A3C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264" y="1025535"/>
            <a:ext cx="9144000" cy="829304"/>
          </a:xfrm>
        </p:spPr>
        <p:txBody>
          <a:bodyPr/>
          <a:lstStyle/>
          <a:p>
            <a:r>
              <a:rPr lang="en-US"/>
              <a:t> LSTM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0D6657-9453-032C-294F-97BB9F9F1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7366" y="1895197"/>
            <a:ext cx="7136147" cy="3652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53C476-4275-883D-2CA0-96627E4C3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60" y="1778096"/>
            <a:ext cx="3982006" cy="2391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0038B4-9930-56D7-650C-334269A81154}"/>
              </a:ext>
            </a:extLst>
          </p:cNvPr>
          <p:cNvSpPr txBox="1"/>
          <p:nvPr/>
        </p:nvSpPr>
        <p:spPr>
          <a:xfrm>
            <a:off x="1140497" y="4334968"/>
            <a:ext cx="35150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Takes care of the Vanishing gradient problem in RNN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Cell state and hidden state are present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Gates- forget gate, input gate and update gate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Sequence Length: 278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AF89-C79C-E265-6A37-56C31657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LSTM Training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FBE11-5B7F-BD4B-72BD-32D93470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250990"/>
            <a:ext cx="9144000" cy="384805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IN">
                <a:ea typeface="+mn-lt"/>
                <a:cs typeface="+mn-lt"/>
              </a:rPr>
              <a:t>80% accuracy with singular LSTM with linear layer, 8 epochs, sigmoid</a:t>
            </a:r>
            <a:endParaRPr lang="en-IN"/>
          </a:p>
          <a:p>
            <a:r>
              <a:rPr lang="en-IN">
                <a:ea typeface="+mn-lt"/>
                <a:cs typeface="+mn-lt"/>
              </a:rPr>
              <a:t>84% accuracy on changing activation to SoftMax</a:t>
            </a:r>
            <a:endParaRPr lang="en-IN"/>
          </a:p>
          <a:p>
            <a:r>
              <a:rPr lang="en-IN">
                <a:ea typeface="+mn-lt"/>
                <a:cs typeface="+mn-lt"/>
              </a:rPr>
              <a:t>85% accuracy within 2 epochs with batch normalization after every linear layer </a:t>
            </a:r>
          </a:p>
          <a:p>
            <a:r>
              <a:rPr lang="en-IN">
                <a:ea typeface="+mn-lt"/>
                <a:cs typeface="+mn-lt"/>
              </a:rPr>
              <a:t>89% accuracy in 5 epochs using dropout layer introduced</a:t>
            </a:r>
          </a:p>
          <a:p>
            <a:r>
              <a:rPr lang="en-IN">
                <a:ea typeface="+mn-lt"/>
                <a:cs typeface="+mn-lt"/>
              </a:rPr>
              <a:t>This resulting model was trained as a language model for 7 epochs</a:t>
            </a:r>
            <a:endParaRPr lang="en-IN"/>
          </a:p>
          <a:p>
            <a:r>
              <a:rPr lang="en-IN">
                <a:ea typeface="+mn-lt"/>
                <a:cs typeface="+mn-lt"/>
              </a:rPr>
              <a:t>Trained this again on IMDb classification with resultant accuracy 93% and Validation loss 0.23. </a:t>
            </a:r>
            <a:endParaRPr lang="en-IN"/>
          </a:p>
          <a:p>
            <a:pPr algn="just"/>
            <a:r>
              <a:rPr lang="en-IN">
                <a:ea typeface="+mn-lt"/>
                <a:cs typeface="+mn-lt"/>
              </a:rPr>
              <a:t>Loss function used – Negative log likelihood </a:t>
            </a:r>
            <a:endParaRPr lang="en-IN"/>
          </a:p>
          <a:p>
            <a:pPr algn="just"/>
            <a:r>
              <a:rPr lang="en-IN">
                <a:ea typeface="+mn-lt"/>
                <a:cs typeface="+mn-lt"/>
              </a:rPr>
              <a:t>Optimization - Adam optimizer, RMS Prop – 0.5,0.5 </a:t>
            </a:r>
          </a:p>
          <a:p>
            <a:pPr algn="just"/>
            <a:r>
              <a:rPr lang="en-IN">
                <a:ea typeface="+mn-lt"/>
                <a:cs typeface="+mn-lt"/>
              </a:rPr>
              <a:t>L2 Regularization does not function for any of the models 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52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0D89-0C64-5F32-424F-EAFF2A4A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Transformer </a:t>
            </a:r>
            <a:br>
              <a:rPr lang="en-US"/>
            </a:br>
            <a:r>
              <a:rPr lang="en-US"/>
              <a:t>Model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28A305-B878-C790-E53D-0D85BF3AF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8062" y="1195338"/>
            <a:ext cx="4071134" cy="4952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C4AC83-8946-A9F5-26CC-019950221BCB}"/>
              </a:ext>
            </a:extLst>
          </p:cNvPr>
          <p:cNvSpPr txBox="1"/>
          <p:nvPr/>
        </p:nvSpPr>
        <p:spPr>
          <a:xfrm>
            <a:off x="1528201" y="2614765"/>
            <a:ext cx="4496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Contents of Transformer Model</a:t>
            </a:r>
          </a:p>
          <a:p>
            <a:r>
              <a:rPr lang="en-US"/>
              <a:t>Encoder Layer</a:t>
            </a:r>
            <a:br>
              <a:rPr lang="en-US"/>
            </a:br>
            <a:r>
              <a:rPr lang="en-US"/>
              <a:t>1. Attention layer</a:t>
            </a:r>
          </a:p>
          <a:p>
            <a:r>
              <a:rPr lang="en-US"/>
              <a:t>2. Feed Forward</a:t>
            </a:r>
          </a:p>
          <a:p>
            <a:r>
              <a:rPr lang="en-US"/>
              <a:t>Decoder Layer</a:t>
            </a:r>
          </a:p>
          <a:p>
            <a:pPr marL="342900" indent="-342900">
              <a:buAutoNum type="arabicPeriod"/>
            </a:pPr>
            <a:r>
              <a:rPr lang="en-US"/>
              <a:t>Attention layers</a:t>
            </a:r>
          </a:p>
          <a:p>
            <a:pPr marL="342900" indent="-342900">
              <a:buAutoNum type="arabicPeriod"/>
            </a:pPr>
            <a:r>
              <a:rPr lang="en-US"/>
              <a:t>Feed Forward</a:t>
            </a:r>
          </a:p>
          <a:p>
            <a:pPr marL="342900" indent="-342900">
              <a:buAutoNum type="arabicPeriod"/>
            </a:pPr>
            <a:r>
              <a:rPr lang="en-US"/>
              <a:t>SoftMax</a:t>
            </a:r>
          </a:p>
        </p:txBody>
      </p:sp>
    </p:spTree>
    <p:extLst>
      <p:ext uri="{BB962C8B-B14F-4D97-AF65-F5344CB8AC3E}">
        <p14:creationId xmlns:p14="http://schemas.microsoft.com/office/powerpoint/2010/main" val="50200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243B-1EF3-D452-2210-4E2D675C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Transformer Training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ABEB-7EA8-D787-D43D-260EFC04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12773"/>
            <a:ext cx="9144000" cy="3786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inherited all of the properties from the LSTM model</a:t>
            </a:r>
          </a:p>
          <a:p>
            <a:r>
              <a:rPr lang="en-US"/>
              <a:t>Reduce layers</a:t>
            </a:r>
          </a:p>
          <a:p>
            <a:r>
              <a:rPr lang="en-US"/>
              <a:t>Reduced dropout</a:t>
            </a:r>
          </a:p>
          <a:p>
            <a:r>
              <a:rPr lang="en-US"/>
              <a:t>Reduced embedding dropout</a:t>
            </a:r>
          </a:p>
          <a:p>
            <a:r>
              <a:rPr lang="en-US"/>
              <a:t>Reduced learning rate by 10</a:t>
            </a:r>
          </a:p>
          <a:p>
            <a:r>
              <a:rPr lang="en-US"/>
              <a:t>Used differential learning rate</a:t>
            </a:r>
          </a:p>
          <a:p>
            <a:r>
              <a:rPr lang="en-US"/>
              <a:t>Same loss functions and optimizer were used</a:t>
            </a:r>
          </a:p>
        </p:txBody>
      </p:sp>
    </p:spTree>
    <p:extLst>
      <p:ext uri="{BB962C8B-B14F-4D97-AF65-F5344CB8AC3E}">
        <p14:creationId xmlns:p14="http://schemas.microsoft.com/office/powerpoint/2010/main" val="42283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C6B4FD-A348-CF4F-317A-6B95840A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Transformers- train vs Valid Loss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F269ED-6AAF-A257-2A73-0CD0640B9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531" y="2189988"/>
            <a:ext cx="5566573" cy="4192610"/>
          </a:xfrm>
        </p:spPr>
      </p:pic>
    </p:spTree>
    <p:extLst>
      <p:ext uri="{BB962C8B-B14F-4D97-AF65-F5344CB8AC3E}">
        <p14:creationId xmlns:p14="http://schemas.microsoft.com/office/powerpoint/2010/main" val="390739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3055-A30F-296A-5720-6741788A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22A9F-C881-FB2A-8EE8-878426CCB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7652" y="2221992"/>
            <a:ext cx="4334256" cy="3118104"/>
          </a:xfrm>
        </p:spPr>
        <p:txBody>
          <a:bodyPr/>
          <a:lstStyle/>
          <a:p>
            <a:r>
              <a:rPr lang="en-US"/>
              <a:t>Transformer-88%</a:t>
            </a:r>
          </a:p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B04311-EF61-8C49-958F-AF1400D9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017" y="1443736"/>
            <a:ext cx="4334256" cy="3118104"/>
          </a:xfrm>
        </p:spPr>
        <p:txBody>
          <a:bodyPr/>
          <a:lstStyle/>
          <a:p>
            <a:r>
              <a:rPr lang="en-US"/>
              <a:t>LSTM Accuracy- 93%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F18B25-012A-035D-768A-D35E9D2B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27" y="2862072"/>
            <a:ext cx="3581900" cy="971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A257AF-61C2-C6BF-6301-61C50914E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2" y="2151888"/>
            <a:ext cx="4000706" cy="38101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1B47DB-1083-2630-D3F6-DF3D6C2E7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113" y="3781044"/>
            <a:ext cx="482984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10719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RightStep">
      <a:dk1>
        <a:srgbClr val="000000"/>
      </a:dk1>
      <a:lt1>
        <a:srgbClr val="FFFFFF"/>
      </a:lt1>
      <a:dk2>
        <a:srgbClr val="413124"/>
      </a:dk2>
      <a:lt2>
        <a:srgbClr val="E2E6E8"/>
      </a:lt2>
      <a:accent1>
        <a:srgbClr val="E76C29"/>
      </a:accent1>
      <a:accent2>
        <a:srgbClr val="C59C15"/>
      </a:accent2>
      <a:accent3>
        <a:srgbClr val="93AD1F"/>
      </a:accent3>
      <a:accent4>
        <a:srgbClr val="55B614"/>
      </a:accent4>
      <a:accent5>
        <a:srgbClr val="21BA24"/>
      </a:accent5>
      <a:accent6>
        <a:srgbClr val="14BB5D"/>
      </a:accent6>
      <a:hlink>
        <a:srgbClr val="3C8AB4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PrismaticVTI</vt:lpstr>
      <vt:lpstr>IMDB review classification</vt:lpstr>
      <vt:lpstr>Goals and Objectives</vt:lpstr>
      <vt:lpstr>Data Source and Preprocessing</vt:lpstr>
      <vt:lpstr> LSTM</vt:lpstr>
      <vt:lpstr>LSTM Training</vt:lpstr>
      <vt:lpstr>Transformer  Model </vt:lpstr>
      <vt:lpstr>Transformer Training</vt:lpstr>
      <vt:lpstr>Transformers- train vs Valid Loss</vt:lpstr>
      <vt:lpstr>Results</vt:lpstr>
      <vt:lpstr>PowerPoint Presentation</vt:lpstr>
      <vt:lpstr>Cons of the models</vt:lpstr>
      <vt:lpstr>Future Scope</vt:lpstr>
      <vt:lpstr>Conclusion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review classification</dc:title>
  <dc:creator>sneha sharma</dc:creator>
  <cp:revision>1</cp:revision>
  <dcterms:created xsi:type="dcterms:W3CDTF">2022-10-26T21:04:12Z</dcterms:created>
  <dcterms:modified xsi:type="dcterms:W3CDTF">2022-10-28T22:18:02Z</dcterms:modified>
</cp:coreProperties>
</file>