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2000" y="3295149"/>
            <a:ext cx="8610600" cy="1938992"/>
          </a:xfrm>
          <a:prstGeom prst="rect">
            <a:avLst/>
          </a:prstGeom>
          <a:noFill/>
        </p:spPr>
        <p:txBody>
          <a:bodyPr wrap="square" rtlCol="0">
            <a:spAutoFit/>
          </a:bodyPr>
          <a:lstStyle/>
          <a:p>
            <a:r>
              <a:rPr lang="en-US" sz="2400" dirty="0"/>
              <a:t>STUDENT NAME: Sneha . K</a:t>
            </a:r>
          </a:p>
          <a:p>
            <a:r>
              <a:rPr lang="en-US" sz="2400" dirty="0"/>
              <a:t>REGISTER NO:122204057</a:t>
            </a:r>
          </a:p>
          <a:p>
            <a:r>
              <a:rPr lang="en-US" sz="2400" dirty="0"/>
              <a:t>DEPARTMENT:B.COM (CS)</a:t>
            </a:r>
          </a:p>
          <a:p>
            <a:r>
              <a:rPr lang="en-US" sz="2400" dirty="0"/>
              <a:t>COLLEGE:SHRI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C05ABF9-C865-1BFB-A19F-A032ACF0EC9A}"/>
              </a:ext>
            </a:extLst>
          </p:cNvPr>
          <p:cNvSpPr txBox="1"/>
          <p:nvPr/>
        </p:nvSpPr>
        <p:spPr>
          <a:xfrm>
            <a:off x="737317" y="982341"/>
            <a:ext cx="8008374" cy="4801314"/>
          </a:xfrm>
          <a:prstGeom prst="rect">
            <a:avLst/>
          </a:prstGeom>
          <a:noFill/>
        </p:spPr>
        <p:txBody>
          <a:bodyPr wrap="square">
            <a:spAutoFit/>
          </a:bodyPr>
          <a:lstStyle/>
          <a:p>
            <a:r>
              <a:rPr lang="en-IN" dirty="0"/>
              <a:t>DATA COLLECTION:</a:t>
            </a:r>
          </a:p>
          <a:p>
            <a:r>
              <a:rPr lang="en-IN" dirty="0"/>
              <a:t>In edunet dash board downloading the data sets while using the kaggle  </a:t>
            </a:r>
          </a:p>
          <a:p>
            <a:r>
              <a:rPr lang="en-IN" dirty="0"/>
              <a:t> FEATURE :</a:t>
            </a:r>
          </a:p>
          <a:p>
            <a:pPr marL="342900" indent="-342900">
              <a:buFont typeface="+mj-lt"/>
              <a:buAutoNum type="arabicPeriod"/>
            </a:pPr>
            <a:r>
              <a:rPr lang="en-IN" dirty="0"/>
              <a:t>Identifying the employee ID</a:t>
            </a:r>
          </a:p>
          <a:p>
            <a:pPr marL="342900" indent="-342900">
              <a:buFont typeface="+mj-lt"/>
              <a:buAutoNum type="arabicPeriod"/>
            </a:pPr>
            <a:r>
              <a:rPr lang="en-IN" dirty="0"/>
              <a:t> Identifying employee names</a:t>
            </a:r>
          </a:p>
          <a:p>
            <a:pPr marL="342900" indent="-342900">
              <a:buFont typeface="+mj-lt"/>
              <a:buAutoNum type="arabicPeriod"/>
            </a:pPr>
            <a:r>
              <a:rPr lang="en-IN" dirty="0"/>
              <a:t>  identifying employee performance</a:t>
            </a:r>
          </a:p>
          <a:p>
            <a:pPr marL="342900" indent="-342900">
              <a:buFont typeface="+mj-lt"/>
              <a:buAutoNum type="arabicPeriod"/>
            </a:pPr>
            <a:r>
              <a:rPr lang="en-IN" dirty="0"/>
              <a:t>identifying employee gender</a:t>
            </a:r>
          </a:p>
          <a:p>
            <a:r>
              <a:rPr lang="en-IN" dirty="0"/>
              <a:t> DATA CLEANING :</a:t>
            </a:r>
          </a:p>
          <a:p>
            <a:r>
              <a:rPr lang="en-IN" dirty="0"/>
              <a:t> 1. to find the missing value</a:t>
            </a:r>
          </a:p>
          <a:p>
            <a:r>
              <a:rPr lang="en-IN" dirty="0"/>
              <a:t>2. to the filtering the missing value</a:t>
            </a:r>
          </a:p>
          <a:p>
            <a:r>
              <a:rPr lang="en-IN" dirty="0"/>
              <a:t> GENDER ANALYSIS : </a:t>
            </a:r>
          </a:p>
          <a:p>
            <a:pPr marL="342900" indent="-342900">
              <a:buAutoNum type="arabicPeriod"/>
            </a:pPr>
            <a:r>
              <a:rPr lang="en-IN" dirty="0"/>
              <a:t>FIVOT TABLE </a:t>
            </a:r>
          </a:p>
          <a:p>
            <a:r>
              <a:rPr lang="en-IN" dirty="0"/>
              <a:t>2. separating the gender</a:t>
            </a:r>
          </a:p>
          <a:p>
            <a:r>
              <a:rPr lang="en-IN" dirty="0"/>
              <a:t>3. graph</a:t>
            </a:r>
          </a:p>
          <a:p>
            <a:r>
              <a:rPr lang="en-IN" dirty="0"/>
              <a:t>4. filter remove </a:t>
            </a:r>
          </a:p>
          <a:p>
            <a:r>
              <a:rPr lang="en-IN" dirty="0"/>
              <a:t>5.pivot summary </a:t>
            </a:r>
          </a:p>
          <a:p>
            <a:r>
              <a:rPr lang="en-IN" dirty="0"/>
              <a:t> 6.data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E18E3450-7616-CFAC-6744-4272C79F1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192163"/>
            <a:ext cx="8458200" cy="46109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B67CDC-BA22-0E7A-BFE5-5206A9949E58}"/>
              </a:ext>
            </a:extLst>
          </p:cNvPr>
          <p:cNvSpPr txBox="1"/>
          <p:nvPr/>
        </p:nvSpPr>
        <p:spPr>
          <a:xfrm>
            <a:off x="1447800" y="1674674"/>
            <a:ext cx="6100916" cy="3338735"/>
          </a:xfrm>
          <a:prstGeom prst="rect">
            <a:avLst/>
          </a:prstGeom>
          <a:noFill/>
        </p:spPr>
        <p:txBody>
          <a:bodyPr wrap="square">
            <a:spAutoFit/>
          </a:bodyPr>
          <a:lstStyle/>
          <a:p>
            <a:pPr>
              <a:lnSpc>
                <a:spcPct val="200000"/>
              </a:lnSpc>
            </a:pPr>
            <a:r>
              <a:rPr lang="en-IN" dirty="0"/>
              <a:t>In conclusion, gender is a complex and multifaceted aspect of human identity that plays a significant role in shaping our experiences, opportunities, and outcomes. Through data analysis and modeling, we have identified persistent gender disparities in various domains, including education, employment, health, and economic empowerment.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Employees Gender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3D23CEC-22B3-FC10-02B4-0D245A49FBFA}"/>
              </a:ext>
            </a:extLst>
          </p:cNvPr>
          <p:cNvSpPr txBox="1"/>
          <p:nvPr/>
        </p:nvSpPr>
        <p:spPr>
          <a:xfrm>
            <a:off x="1066800" y="1524000"/>
            <a:ext cx="7932174" cy="2257862"/>
          </a:xfrm>
          <a:prstGeom prst="rect">
            <a:avLst/>
          </a:prstGeom>
          <a:noFill/>
        </p:spPr>
        <p:txBody>
          <a:bodyPr wrap="square">
            <a:spAutoFit/>
          </a:bodyPr>
          <a:lstStyle/>
          <a:p>
            <a:pPr algn="l" fontAlgn="base"/>
            <a:r>
              <a:rPr lang="en-US" b="0" i="0" dirty="0">
                <a:solidFill>
                  <a:srgbClr val="3C484E"/>
                </a:solidFill>
                <a:effectLst/>
                <a:latin typeface="Georgia" panose="02040502050405020303" pitchFamily="18" charset="0"/>
              </a:rPr>
              <a:t>Gender equality in the workplace is one of the crucial aspects that make a company the best place to work.</a:t>
            </a:r>
          </a:p>
          <a:p>
            <a:pPr algn="l" fontAlgn="base">
              <a:lnSpc>
                <a:spcPct val="150000"/>
              </a:lnSpc>
            </a:pPr>
            <a:r>
              <a:rPr lang="en-US" b="0" i="0" dirty="0">
                <a:solidFill>
                  <a:srgbClr val="3C484E"/>
                </a:solidFill>
                <a:effectLst/>
                <a:latin typeface="Georgia" panose="02040502050405020303" pitchFamily="18" charset="0"/>
              </a:rPr>
              <a:t>While many urban corporates are focused on making their organizations discrimination-free, the </a:t>
            </a:r>
            <a:r>
              <a:rPr lang="en-US" dirty="0">
                <a:solidFill>
                  <a:srgbClr val="000000"/>
                </a:solidFill>
                <a:latin typeface="inherit"/>
              </a:rPr>
              <a:t>Gender Gap repport </a:t>
            </a:r>
            <a:r>
              <a:rPr lang="en-US" b="0" i="0" dirty="0">
                <a:solidFill>
                  <a:srgbClr val="3C484E"/>
                </a:solidFill>
                <a:effectLst/>
                <a:latin typeface="Georgia" panose="02040502050405020303" pitchFamily="18" charset="0"/>
              </a:rPr>
              <a:t>by the World Economic Forum suggests that at the current rate, women may have to wait around 135 years to bridge this gap completely.</a:t>
            </a:r>
          </a:p>
        </p:txBody>
      </p:sp>
      <p:sp>
        <p:nvSpPr>
          <p:cNvPr id="12" name="TextBox 11">
            <a:extLst>
              <a:ext uri="{FF2B5EF4-FFF2-40B4-BE49-F238E27FC236}">
                <a16:creationId xmlns:a16="http://schemas.microsoft.com/office/drawing/2014/main" id="{475822C2-5599-D432-9E57-79A118A94FFE}"/>
              </a:ext>
            </a:extLst>
          </p:cNvPr>
          <p:cNvSpPr txBox="1"/>
          <p:nvPr/>
        </p:nvSpPr>
        <p:spPr>
          <a:xfrm>
            <a:off x="1066800" y="4013605"/>
            <a:ext cx="6100916" cy="2230739"/>
          </a:xfrm>
          <a:prstGeom prst="rect">
            <a:avLst/>
          </a:prstGeom>
          <a:noFill/>
        </p:spPr>
        <p:txBody>
          <a:bodyPr wrap="square">
            <a:spAutoFit/>
          </a:bodyPr>
          <a:lstStyle/>
          <a:p>
            <a:pPr>
              <a:lnSpc>
                <a:spcPct val="200000"/>
              </a:lnSpc>
            </a:pPr>
            <a:r>
              <a:rPr lang="en-IN" dirty="0"/>
              <a:t> "How can we address and overcome the systemic gender biases and barriers that hinder equal opportunities, representation, and outcomes for individuals of all genders in the workplace, education, healthcare, and broader society?"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B971BA7-56AF-9450-8421-E72A7EB33FF1}"/>
              </a:ext>
            </a:extLst>
          </p:cNvPr>
          <p:cNvSpPr txBox="1"/>
          <p:nvPr/>
        </p:nvSpPr>
        <p:spPr>
          <a:xfrm>
            <a:off x="612980" y="1585080"/>
            <a:ext cx="8008374" cy="2308324"/>
          </a:xfrm>
          <a:prstGeom prst="rect">
            <a:avLst/>
          </a:prstGeom>
          <a:noFill/>
        </p:spPr>
        <p:txBody>
          <a:bodyPr wrap="square">
            <a:spAutoFit/>
          </a:bodyPr>
          <a:lstStyle/>
          <a:p>
            <a:pPr algn="l">
              <a:lnSpc>
                <a:spcPct val="150000"/>
              </a:lnSpc>
            </a:pPr>
            <a:r>
              <a:rPr lang="en-US" b="1" i="0" dirty="0">
                <a:effectLst/>
                <a:latin typeface="Open Sans" panose="020B0604020202020204" pitchFamily="34" charset="0"/>
              </a:rPr>
              <a:t>Gender equality and the empowerment of women and girls are central to addressing the world’s unprecedented intertwined global crises </a:t>
            </a:r>
            <a:r>
              <a:rPr lang="en-US" b="0" i="0" dirty="0">
                <a:effectLst/>
                <a:latin typeface="Open Sans" panose="020B0604020202020204" pitchFamily="34" charset="0"/>
              </a:rPr>
              <a:t>from food insecurity and climate change to conflict, fragility, and violence, to sluggish economic growth.</a:t>
            </a:r>
          </a:p>
          <a:p>
            <a:br>
              <a:rPr lang="en-US" dirty="0"/>
            </a:br>
            <a:endParaRPr lang="en-IN" dirty="0"/>
          </a:p>
        </p:txBody>
      </p:sp>
      <p:sp>
        <p:nvSpPr>
          <p:cNvPr id="13" name="TextBox 12">
            <a:extLst>
              <a:ext uri="{FF2B5EF4-FFF2-40B4-BE49-F238E27FC236}">
                <a16:creationId xmlns:a16="http://schemas.microsoft.com/office/drawing/2014/main" id="{20C04FF2-5D0B-3B09-5C90-84785AFFAF53}"/>
              </a:ext>
            </a:extLst>
          </p:cNvPr>
          <p:cNvSpPr txBox="1"/>
          <p:nvPr/>
        </p:nvSpPr>
        <p:spPr>
          <a:xfrm>
            <a:off x="887361" y="3527865"/>
            <a:ext cx="6100916" cy="2585323"/>
          </a:xfrm>
          <a:prstGeom prst="rect">
            <a:avLst/>
          </a:prstGeom>
          <a:noFill/>
        </p:spPr>
        <p:txBody>
          <a:bodyPr wrap="square">
            <a:spAutoFit/>
          </a:bodyPr>
          <a:lstStyle/>
          <a:p>
            <a:r>
              <a:rPr lang="en-IN" dirty="0"/>
              <a:t>Gender in the Workplace:</a:t>
            </a:r>
          </a:p>
          <a:p>
            <a:pPr marL="342900" indent="-342900">
              <a:buFont typeface="Wingdings" panose="05000000000000000000" pitchFamily="2" charset="2"/>
              <a:buChar char="v"/>
            </a:pPr>
            <a:r>
              <a:rPr lang="en-IN" dirty="0"/>
              <a:t>Diversity and Inclusion: Creating a welcoming environment for all genders.</a:t>
            </a:r>
          </a:p>
          <a:p>
            <a:pPr marL="342900" indent="-342900">
              <a:buFont typeface="Wingdings" panose="05000000000000000000" pitchFamily="2" charset="2"/>
              <a:buChar char="v"/>
            </a:pPr>
            <a:r>
              <a:rPr lang="en-IN" dirty="0"/>
              <a:t> Equality and Equity: Ensuring equal opportunities, pay, and treatment.</a:t>
            </a:r>
          </a:p>
          <a:p>
            <a:pPr marL="342900" indent="-342900">
              <a:buFont typeface="Wingdings" panose="05000000000000000000" pitchFamily="2" charset="2"/>
              <a:buChar char="v"/>
            </a:pPr>
            <a:r>
              <a:rPr lang="en-IN" dirty="0"/>
              <a:t> Gender Balance: Striving for representative gender ratios in all roles and levels</a:t>
            </a:r>
          </a:p>
          <a:p>
            <a:pPr marL="342900" indent="-342900">
              <a:buFont typeface="Wingdings" panose="05000000000000000000" pitchFamily="2" charset="2"/>
              <a:buChar char="v"/>
            </a:pPr>
            <a:r>
              <a:rPr lang="en-IN" dirty="0"/>
              <a:t>Inclusive Culture: Encouraging gender expression and challenging biases.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8083A230-301F-AAEA-1F79-CC5BB1E39634}"/>
              </a:ext>
            </a:extLst>
          </p:cNvPr>
          <p:cNvSpPr txBox="1"/>
          <p:nvPr/>
        </p:nvSpPr>
        <p:spPr>
          <a:xfrm>
            <a:off x="1676400" y="3809511"/>
            <a:ext cx="7248832" cy="845744"/>
          </a:xfrm>
          <a:prstGeom prst="rect">
            <a:avLst/>
          </a:prstGeom>
          <a:noFill/>
        </p:spPr>
        <p:txBody>
          <a:bodyPr wrap="square">
            <a:spAutoFit/>
          </a:bodyPr>
          <a:lstStyle/>
          <a:p>
            <a:endParaRPr lang="en-US" dirty="0"/>
          </a:p>
          <a:p>
            <a:pPr>
              <a:lnSpc>
                <a:spcPct val="200000"/>
              </a:lnSpc>
            </a:pPr>
            <a:endParaRPr lang="en-IN" dirty="0"/>
          </a:p>
        </p:txBody>
      </p:sp>
      <p:sp>
        <p:nvSpPr>
          <p:cNvPr id="15" name="TextBox 14">
            <a:extLst>
              <a:ext uri="{FF2B5EF4-FFF2-40B4-BE49-F238E27FC236}">
                <a16:creationId xmlns:a16="http://schemas.microsoft.com/office/drawing/2014/main" id="{83EB1060-2305-3362-257A-973E892F8FD3}"/>
              </a:ext>
            </a:extLst>
          </p:cNvPr>
          <p:cNvSpPr txBox="1"/>
          <p:nvPr/>
        </p:nvSpPr>
        <p:spPr>
          <a:xfrm>
            <a:off x="3050458" y="2420712"/>
            <a:ext cx="6100916" cy="333873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dirty="0"/>
              <a:t> Employees</a:t>
            </a:r>
          </a:p>
          <a:p>
            <a:pPr marL="285750" indent="-285750">
              <a:lnSpc>
                <a:spcPct val="200000"/>
              </a:lnSpc>
              <a:buFont typeface="Arial" panose="020B0604020202020204" pitchFamily="34" charset="0"/>
              <a:buChar char="•"/>
            </a:pPr>
            <a:r>
              <a:rPr lang="en-IN" dirty="0"/>
              <a:t> Customers</a:t>
            </a:r>
          </a:p>
          <a:p>
            <a:pPr marL="285750" indent="-285750">
              <a:lnSpc>
                <a:spcPct val="200000"/>
              </a:lnSpc>
              <a:buFont typeface="Arial" panose="020B0604020202020204" pitchFamily="34" charset="0"/>
              <a:buChar char="•"/>
            </a:pPr>
            <a:r>
              <a:rPr lang="en-IN" dirty="0"/>
              <a:t> Client-facing team</a:t>
            </a:r>
          </a:p>
          <a:p>
            <a:pPr marL="285750" indent="-285750">
              <a:lnSpc>
                <a:spcPct val="200000"/>
              </a:lnSpc>
              <a:buFont typeface="Arial" panose="020B0604020202020204" pitchFamily="34" charset="0"/>
              <a:buChar char="•"/>
            </a:pPr>
            <a:r>
              <a:rPr lang="en-IN" dirty="0"/>
              <a:t> IT and technical teams</a:t>
            </a:r>
          </a:p>
          <a:p>
            <a:pPr marL="285750" indent="-285750">
              <a:lnSpc>
                <a:spcPct val="200000"/>
              </a:lnSpc>
              <a:buFont typeface="Arial" panose="020B0604020202020204" pitchFamily="34" charset="0"/>
              <a:buChar char="•"/>
            </a:pPr>
            <a:r>
              <a:rPr lang="en-IN" dirty="0"/>
              <a:t> Management and leadership</a:t>
            </a:r>
          </a:p>
          <a:p>
            <a:pPr marL="285750" indent="-285750">
              <a:lnSpc>
                <a:spcPct val="200000"/>
              </a:lnSpc>
              <a:buFont typeface="Arial" panose="020B0604020202020204" pitchFamily="34" charset="0"/>
              <a:buChar char="•"/>
            </a:pPr>
            <a:r>
              <a:rPr lang="en-IN" dirty="0"/>
              <a:t> Remote workers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B760A30-2420-14FD-E9C5-5431C31E2916}"/>
              </a:ext>
            </a:extLst>
          </p:cNvPr>
          <p:cNvSpPr txBox="1"/>
          <p:nvPr/>
        </p:nvSpPr>
        <p:spPr>
          <a:xfrm>
            <a:off x="1645367" y="1695450"/>
            <a:ext cx="6100916" cy="2057615"/>
          </a:xfrm>
          <a:prstGeom prst="rect">
            <a:avLst/>
          </a:prstGeom>
          <a:noFill/>
        </p:spPr>
        <p:txBody>
          <a:bodyPr wrap="square">
            <a:spAutoFit/>
          </a:bodyPr>
          <a:lstStyle/>
          <a:p>
            <a:pPr marL="2571750" lvl="5" indent="-285750">
              <a:lnSpc>
                <a:spcPct val="250000"/>
              </a:lnSpc>
              <a:buFont typeface="Wingdings" panose="05000000000000000000" pitchFamily="2" charset="2"/>
              <a:buChar char="q"/>
            </a:pPr>
            <a:r>
              <a:rPr lang="en-IN" dirty="0"/>
              <a:t>filter-remove</a:t>
            </a:r>
          </a:p>
          <a:p>
            <a:pPr marL="2571750" lvl="5" indent="-285750">
              <a:lnSpc>
                <a:spcPct val="250000"/>
              </a:lnSpc>
              <a:buFont typeface="Wingdings" panose="05000000000000000000" pitchFamily="2" charset="2"/>
              <a:buChar char="q"/>
            </a:pPr>
            <a:r>
              <a:rPr lang="en-IN" dirty="0"/>
              <a:t>pivot- summary </a:t>
            </a:r>
          </a:p>
          <a:p>
            <a:pPr marL="2571750" lvl="5" indent="-285750">
              <a:lnSpc>
                <a:spcPct val="250000"/>
              </a:lnSpc>
              <a:buFont typeface="Wingdings" panose="05000000000000000000" pitchFamily="2" charset="2"/>
              <a:buChar char="q"/>
            </a:pPr>
            <a:r>
              <a:rPr lang="en-IN"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972317"/>
          </a:xfrm>
        </p:spPr>
        <p:txBody>
          <a:bodyPr/>
          <a:lstStyle/>
          <a:p>
            <a:pPr>
              <a:lnSpc>
                <a:spcPct val="150000"/>
              </a:lnSpc>
            </a:pPr>
            <a:r>
              <a:rPr lang="en-IN" dirty="0"/>
              <a:t>Dataset Description</a:t>
            </a:r>
          </a:p>
        </p:txBody>
      </p:sp>
      <p:sp>
        <p:nvSpPr>
          <p:cNvPr id="8" name="TextBox 7">
            <a:extLst>
              <a:ext uri="{FF2B5EF4-FFF2-40B4-BE49-F238E27FC236}">
                <a16:creationId xmlns:a16="http://schemas.microsoft.com/office/drawing/2014/main" id="{58C6FEF3-DBD7-A5EA-5A2D-10EAC2E2B180}"/>
              </a:ext>
            </a:extLst>
          </p:cNvPr>
          <p:cNvSpPr txBox="1"/>
          <p:nvPr/>
        </p:nvSpPr>
        <p:spPr>
          <a:xfrm>
            <a:off x="3505200" y="2057400"/>
            <a:ext cx="6100916" cy="3338735"/>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IN" dirty="0"/>
              <a:t> Employee= Kaggle</a:t>
            </a:r>
          </a:p>
          <a:p>
            <a:pPr marL="285750" indent="-285750">
              <a:lnSpc>
                <a:spcPct val="200000"/>
              </a:lnSpc>
              <a:buFont typeface="Wingdings" panose="05000000000000000000" pitchFamily="2" charset="2"/>
              <a:buChar char="Ø"/>
            </a:pPr>
            <a:r>
              <a:rPr lang="en-IN" dirty="0"/>
              <a:t>9 features</a:t>
            </a:r>
          </a:p>
          <a:p>
            <a:pPr marL="285750" indent="-285750">
              <a:lnSpc>
                <a:spcPct val="200000"/>
              </a:lnSpc>
              <a:buFont typeface="Wingdings" panose="05000000000000000000" pitchFamily="2" charset="2"/>
              <a:buChar char="Ø"/>
            </a:pPr>
            <a:r>
              <a:rPr lang="en-IN" dirty="0"/>
              <a:t> name-text </a:t>
            </a:r>
          </a:p>
          <a:p>
            <a:pPr marL="285750" indent="-285750">
              <a:lnSpc>
                <a:spcPct val="200000"/>
              </a:lnSpc>
              <a:buFont typeface="Wingdings" panose="05000000000000000000" pitchFamily="2" charset="2"/>
              <a:buChar char="Ø"/>
            </a:pPr>
            <a:r>
              <a:rPr lang="en-IN" dirty="0"/>
              <a:t>Pivot Summary</a:t>
            </a:r>
          </a:p>
          <a:p>
            <a:pPr marL="285750" indent="-285750">
              <a:lnSpc>
                <a:spcPct val="200000"/>
              </a:lnSpc>
              <a:buFont typeface="Wingdings" panose="05000000000000000000" pitchFamily="2" charset="2"/>
              <a:buChar char="Ø"/>
            </a:pPr>
            <a:r>
              <a:rPr lang="en-IN" dirty="0"/>
              <a:t> Performance level</a:t>
            </a:r>
          </a:p>
          <a:p>
            <a:pPr marL="285750" indent="-285750">
              <a:lnSpc>
                <a:spcPct val="200000"/>
              </a:lnSpc>
              <a:buFont typeface="Wingdings" panose="05000000000000000000" pitchFamily="2" charset="2"/>
              <a:buChar char="Ø"/>
            </a:pPr>
            <a:r>
              <a:rPr lang="en-IN" dirty="0"/>
              <a:t> 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267200" y="234451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3AD248F-4273-735A-C2A0-15691588CD73}"/>
              </a:ext>
            </a:extLst>
          </p:cNvPr>
          <p:cNvSpPr txBox="1"/>
          <p:nvPr/>
        </p:nvSpPr>
        <p:spPr>
          <a:xfrm>
            <a:off x="2381250" y="1457204"/>
            <a:ext cx="6100916" cy="4204356"/>
          </a:xfrm>
          <a:prstGeom prst="rect">
            <a:avLst/>
          </a:prstGeom>
          <a:noFill/>
        </p:spPr>
        <p:txBody>
          <a:bodyPr wrap="square">
            <a:spAutoFit/>
          </a:bodyPr>
          <a:lstStyle/>
          <a:p>
            <a:pPr marL="342900" indent="-342900">
              <a:lnSpc>
                <a:spcPct val="150000"/>
              </a:lnSpc>
              <a:buAutoNum type="arabicPeriod"/>
            </a:pPr>
            <a:r>
              <a:rPr lang="en-IN" dirty="0"/>
              <a:t>Career development workshops</a:t>
            </a:r>
          </a:p>
          <a:p>
            <a:pPr marL="342900" indent="-342900">
              <a:lnSpc>
                <a:spcPct val="150000"/>
              </a:lnSpc>
              <a:buAutoNum type="arabicPeriod"/>
            </a:pPr>
            <a:r>
              <a:rPr lang="en-IN" dirty="0"/>
              <a:t>Mentorship programs</a:t>
            </a:r>
          </a:p>
          <a:p>
            <a:pPr>
              <a:lnSpc>
                <a:spcPct val="150000"/>
              </a:lnSpc>
            </a:pPr>
            <a:r>
              <a:rPr lang="en-IN" dirty="0"/>
              <a:t>3 . Networking events</a:t>
            </a:r>
          </a:p>
          <a:p>
            <a:pPr>
              <a:lnSpc>
                <a:spcPct val="150000"/>
              </a:lnSpc>
            </a:pPr>
            <a:r>
              <a:rPr lang="en-IN" dirty="0"/>
              <a:t>4. Women-led project showcases</a:t>
            </a:r>
          </a:p>
          <a:p>
            <a:pPr>
              <a:lnSpc>
                <a:spcPct val="150000"/>
              </a:lnSpc>
            </a:pPr>
            <a:r>
              <a:rPr lang="en-IN" dirty="0"/>
              <a:t>5. Recognition and awards for outstanding achievements</a:t>
            </a:r>
          </a:p>
          <a:p>
            <a:pPr>
              <a:lnSpc>
                <a:spcPct val="150000"/>
              </a:lnSpc>
            </a:pPr>
            <a:r>
              <a:rPr lang="en-IN" dirty="0"/>
              <a:t>6. Inclusive hiring practices</a:t>
            </a:r>
          </a:p>
          <a:p>
            <a:pPr>
              <a:lnSpc>
                <a:spcPct val="150000"/>
              </a:lnSpc>
            </a:pPr>
            <a:r>
              <a:rPr lang="en-IN" dirty="0"/>
              <a:t>7. Diversity and inclusion training</a:t>
            </a:r>
          </a:p>
          <a:p>
            <a:pPr>
              <a:lnSpc>
                <a:spcPct val="150000"/>
              </a:lnSpc>
            </a:pPr>
            <a:r>
              <a:rPr lang="en-IN" dirty="0"/>
              <a:t>8. Support for women-led businesses or initiatives</a:t>
            </a:r>
          </a:p>
          <a:p>
            <a:pPr>
              <a:lnSpc>
                <a:spcPct val="150000"/>
              </a:lnSpc>
            </a:pPr>
            <a:r>
              <a:rPr lang="en-IN" dirty="0"/>
              <a:t>9. Creating a sense of community and belonging</a:t>
            </a:r>
          </a:p>
          <a:p>
            <a:pPr>
              <a:lnSpc>
                <a:spcPct val="150000"/>
              </a:lnSpc>
            </a:pPr>
            <a:r>
              <a:rPr lang="en-IN" dirty="0"/>
              <a:t>10. Continuous feedback and improvement mechanisms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535</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Georgia</vt:lpstr>
      <vt:lpstr>inherit</vt:lpstr>
      <vt:lpstr>Open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sneha k</cp:lastModifiedBy>
  <cp:revision>17</cp:revision>
  <dcterms:created xsi:type="dcterms:W3CDTF">2024-03-29T15:07:22Z</dcterms:created>
  <dcterms:modified xsi:type="dcterms:W3CDTF">2024-09-03T13:23:12Z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