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8" r:id="rId8"/>
    <p:sldId id="265" r:id="rId9"/>
    <p:sldId id="270" r:id="rId10"/>
    <p:sldId id="271" r:id="rId11"/>
    <p:sldId id="272" r:id="rId12"/>
    <p:sldId id="273" r:id="rId13"/>
    <p:sldId id="274" r:id="rId14"/>
    <p:sldId id="27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7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27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529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68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01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41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71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5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5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0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0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9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7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4390163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Heart DISEASE PREDICTION SYSTEM BY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SNEHA SINGH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04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66919" y="2335598"/>
            <a:ext cx="9379756" cy="335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2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- SGD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4079081"/>
            <a:ext cx="0" cy="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993" y="2122850"/>
            <a:ext cx="5448300" cy="35528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52" y="2122850"/>
            <a:ext cx="6329497" cy="22140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52" y="4336869"/>
            <a:ext cx="6035041" cy="132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– Decision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214693"/>
            <a:ext cx="5722156" cy="2161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4376056"/>
            <a:ext cx="5722156" cy="935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931" y="2214693"/>
            <a:ext cx="4181475" cy="309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DECIDING Parameters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28354" y="1948952"/>
            <a:ext cx="8412479" cy="42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OF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4431" y="2098563"/>
            <a:ext cx="10763795" cy="24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435843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400" dirty="0" smtClean="0"/>
              <a:t>THANK YOU 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419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Cardiovascular disease is one of the most fatal conditions in the present world.</a:t>
            </a:r>
          </a:p>
          <a:p>
            <a:r>
              <a:rPr lang="en-US" dirty="0" smtClean="0"/>
              <a:t>Statistical data display the lethalness of Cardiovascular disease by revealing the percentage of deaths worldwide caused by heart diseases.</a:t>
            </a:r>
          </a:p>
          <a:p>
            <a:r>
              <a:rPr lang="en-US" dirty="0" smtClean="0"/>
              <a:t>Thus, there is an implicit necessity to predict the condition at the earliest.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base"/>
            <a:r>
              <a:rPr lang="en-US" dirty="0" smtClean="0"/>
              <a:t>Not </a:t>
            </a:r>
            <a:r>
              <a:rPr lang="en-US" dirty="0"/>
              <a:t>able to efficiently perform sales planning around </a:t>
            </a:r>
            <a:r>
              <a:rPr lang="en-US" dirty="0" smtClean="0"/>
              <a:t>cardiovascular field</a:t>
            </a:r>
          </a:p>
          <a:p>
            <a:pPr marL="0" lvl="0" indent="0" fontAlgn="base">
              <a:buNone/>
            </a:pPr>
            <a:endParaRPr lang="en-US" dirty="0"/>
          </a:p>
          <a:p>
            <a:pPr lvl="0" fontAlgn="base"/>
            <a:r>
              <a:rPr lang="en-US" dirty="0"/>
              <a:t>Spending much time in identifying territory for cardiovascular </a:t>
            </a:r>
            <a:r>
              <a:rPr lang="en-US" dirty="0" smtClean="0"/>
              <a:t>field</a:t>
            </a:r>
          </a:p>
          <a:p>
            <a:pPr marL="0" lvl="0" indent="0" fontAlgn="base">
              <a:buNone/>
            </a:pPr>
            <a:endParaRPr lang="en-US" dirty="0"/>
          </a:p>
          <a:p>
            <a:pPr lvl="0" fontAlgn="base"/>
            <a:r>
              <a:rPr lang="en-US" dirty="0"/>
              <a:t>No forecasting system available around cardiovascular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8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fontAlgn="base"/>
            <a:r>
              <a:rPr lang="en-US" dirty="0" smtClean="0"/>
              <a:t>A </a:t>
            </a:r>
            <a:r>
              <a:rPr lang="en-US" dirty="0"/>
              <a:t>prediction </a:t>
            </a:r>
            <a:r>
              <a:rPr lang="en-US" dirty="0" smtClean="0"/>
              <a:t>system using Machine Learning </a:t>
            </a:r>
            <a:r>
              <a:rPr lang="en-US" dirty="0"/>
              <a:t>for cardiovascular disease which predict the heart </a:t>
            </a:r>
            <a:r>
              <a:rPr lang="en-US" dirty="0" smtClean="0"/>
              <a:t>disease.</a:t>
            </a:r>
            <a:endParaRPr lang="en-US" dirty="0"/>
          </a:p>
          <a:p>
            <a:pPr lvl="0" fontAlgn="base"/>
            <a:r>
              <a:rPr lang="en-US" dirty="0"/>
              <a:t>Utilize the prediction to plan and target the patient in the particular geographical </a:t>
            </a:r>
            <a:r>
              <a:rPr lang="en-US" dirty="0" smtClean="0"/>
              <a:t>territory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Solution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</a:t>
            </a:r>
            <a:r>
              <a:rPr lang="en-US" dirty="0" smtClean="0"/>
              <a:t>Script</a:t>
            </a:r>
          </a:p>
          <a:p>
            <a:r>
              <a:rPr lang="en-US" dirty="0"/>
              <a:t>Pandas: data analysis </a:t>
            </a:r>
            <a:endParaRPr lang="en-US" dirty="0" smtClean="0"/>
          </a:p>
          <a:p>
            <a:r>
              <a:rPr lang="en-US" dirty="0" smtClean="0"/>
              <a:t>library </a:t>
            </a:r>
            <a:r>
              <a:rPr lang="en-US" dirty="0" err="1" smtClean="0"/>
              <a:t>Numpy</a:t>
            </a:r>
            <a:r>
              <a:rPr lang="en-US" dirty="0"/>
              <a:t>: </a:t>
            </a:r>
            <a:r>
              <a:rPr lang="en-US" dirty="0" smtClean="0"/>
              <a:t>scientific </a:t>
            </a:r>
            <a:r>
              <a:rPr lang="en-US" dirty="0"/>
              <a:t>computing </a:t>
            </a:r>
            <a:endParaRPr lang="en-US" dirty="0" smtClean="0"/>
          </a:p>
          <a:p>
            <a:r>
              <a:rPr lang="en-US" dirty="0" smtClean="0"/>
              <a:t>Library </a:t>
            </a:r>
            <a:r>
              <a:rPr lang="en-US" dirty="0" err="1" smtClean="0"/>
              <a:t>Sklearn</a:t>
            </a:r>
            <a:r>
              <a:rPr lang="en-US" dirty="0"/>
              <a:t>: machine learning </a:t>
            </a:r>
            <a:endParaRPr lang="en-US" dirty="0" smtClean="0"/>
          </a:p>
          <a:p>
            <a:r>
              <a:rPr lang="en-US" dirty="0" smtClean="0"/>
              <a:t>library </a:t>
            </a:r>
            <a:r>
              <a:rPr lang="en-US" dirty="0" err="1" smtClean="0"/>
              <a:t>Itertools</a:t>
            </a:r>
            <a:r>
              <a:rPr lang="en-US" dirty="0" smtClean="0"/>
              <a:t> : </a:t>
            </a:r>
            <a:r>
              <a:rPr lang="en-US" dirty="0"/>
              <a:t>library contains functions for creating iterators to use for efficient </a:t>
            </a:r>
            <a:r>
              <a:rPr lang="en-US" dirty="0" smtClean="0"/>
              <a:t>looping </a:t>
            </a:r>
          </a:p>
          <a:p>
            <a:r>
              <a:rPr lang="en-US" dirty="0" err="1" smtClean="0"/>
              <a:t>Matplotlib</a:t>
            </a:r>
            <a:r>
              <a:rPr lang="en-US" dirty="0"/>
              <a:t>: 2D plotting </a:t>
            </a:r>
            <a:endParaRPr lang="en-US" dirty="0" smtClean="0"/>
          </a:p>
          <a:p>
            <a:r>
              <a:rPr lang="en-US" dirty="0" smtClean="0"/>
              <a:t>Library </a:t>
            </a:r>
            <a:r>
              <a:rPr lang="en-US" dirty="0" err="1" smtClean="0"/>
              <a:t>Seaborn</a:t>
            </a:r>
            <a:r>
              <a:rPr lang="en-US" dirty="0"/>
              <a:t>: statistical data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913775" y="2092772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dataset used in this project </a:t>
            </a:r>
            <a:r>
              <a:rPr lang="en-US" dirty="0" smtClean="0"/>
              <a:t>contains </a:t>
            </a:r>
            <a:r>
              <a:rPr lang="en-US" dirty="0"/>
              <a:t>14 features from Cleveland Clinic Foundation for heart disease. </a:t>
            </a:r>
            <a:endParaRPr lang="en-US" dirty="0" smtClean="0"/>
          </a:p>
          <a:p>
            <a:r>
              <a:rPr lang="en-US" dirty="0" smtClean="0"/>
              <a:t>Clean the </a:t>
            </a:r>
            <a:r>
              <a:rPr lang="en-US" dirty="0" smtClean="0"/>
              <a:t>data and find any missing values</a:t>
            </a:r>
          </a:p>
          <a:p>
            <a:r>
              <a:rPr lang="en-US" dirty="0" smtClean="0"/>
              <a:t>Evaluate two models linear </a:t>
            </a:r>
            <a:r>
              <a:rPr lang="en-US" dirty="0"/>
              <a:t>Stochastic Gradient Descent </a:t>
            </a:r>
            <a:r>
              <a:rPr lang="en-US" dirty="0" smtClean="0"/>
              <a:t>and decision tree</a:t>
            </a:r>
            <a:endParaRPr lang="en-US" dirty="0" smtClean="0"/>
          </a:p>
          <a:p>
            <a:r>
              <a:rPr lang="en-US" dirty="0" smtClean="0"/>
              <a:t>Train </a:t>
            </a:r>
            <a:r>
              <a:rPr lang="en-US" dirty="0"/>
              <a:t>the data using </a:t>
            </a:r>
            <a:r>
              <a:rPr lang="en-US" dirty="0" smtClean="0"/>
              <a:t>both models and </a:t>
            </a:r>
            <a:r>
              <a:rPr lang="en-US" dirty="0" smtClean="0"/>
              <a:t>predict </a:t>
            </a:r>
            <a:r>
              <a:rPr lang="en-US" dirty="0"/>
              <a:t>the probabilities of disease belonging to a particular </a:t>
            </a:r>
            <a:r>
              <a:rPr lang="en-US" dirty="0" smtClean="0"/>
              <a:t>class</a:t>
            </a:r>
          </a:p>
          <a:p>
            <a:r>
              <a:rPr lang="en-US" dirty="0"/>
              <a:t>Applying cross validation on the training and test set for validating our </a:t>
            </a:r>
            <a:r>
              <a:rPr lang="en-US" dirty="0" smtClean="0"/>
              <a:t>Models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42" y="1770558"/>
            <a:ext cx="11052395" cy="476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0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 can consider that the person </a:t>
            </a:r>
            <a:r>
              <a:rPr lang="en-US" b="1" dirty="0" smtClean="0"/>
              <a:t>with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is </a:t>
            </a:r>
            <a:r>
              <a:rPr lang="en-US" b="1" dirty="0"/>
              <a:t>the most likely have 4 type of the heart disease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09270"/>
              </p:ext>
            </p:extLst>
          </p:nvPr>
        </p:nvGraphicFramePr>
        <p:xfrm>
          <a:off x="1268548" y="2810691"/>
          <a:ext cx="9155612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7806">
                  <a:extLst>
                    <a:ext uri="{9D8B030D-6E8A-4147-A177-3AD203B41FA5}">
                      <a16:colId xmlns:a16="http://schemas.microsoft.com/office/drawing/2014/main" val="1754194524"/>
                    </a:ext>
                  </a:extLst>
                </a:gridCol>
                <a:gridCol w="4577806">
                  <a:extLst>
                    <a:ext uri="{9D8B030D-6E8A-4147-A177-3AD203B41FA5}">
                      <a16:colId xmlns:a16="http://schemas.microsoft.com/office/drawing/2014/main" val="1303868899"/>
                    </a:ext>
                  </a:extLst>
                </a:gridCol>
              </a:tblGrid>
              <a:tr h="25450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age &gt; 38</a:t>
                      </a:r>
                    </a:p>
                    <a:p>
                      <a:r>
                        <a:rPr lang="en-US" b="1" dirty="0" smtClean="0"/>
                        <a:t>man</a:t>
                      </a:r>
                    </a:p>
                    <a:p>
                      <a:r>
                        <a:rPr lang="en-US" b="1" dirty="0" smtClean="0"/>
                        <a:t>with chest pain = 4</a:t>
                      </a:r>
                    </a:p>
                    <a:p>
                      <a:r>
                        <a:rPr lang="en-US" b="1" dirty="0" smtClean="0"/>
                        <a:t>blood pressure &gt; 112</a:t>
                      </a:r>
                    </a:p>
                    <a:p>
                      <a:r>
                        <a:rPr lang="en-US" b="1" dirty="0" err="1" smtClean="0"/>
                        <a:t>serum_cholestoral</a:t>
                      </a:r>
                      <a:r>
                        <a:rPr lang="en-US" b="1" dirty="0" smtClean="0"/>
                        <a:t> &gt; 166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fasting_blood_sugar</a:t>
                      </a:r>
                      <a:r>
                        <a:rPr lang="en-US" b="1" dirty="0" smtClean="0"/>
                        <a:t> = 0</a:t>
                      </a:r>
                    </a:p>
                    <a:p>
                      <a:r>
                        <a:rPr lang="en-US" b="1" dirty="0" smtClean="0"/>
                        <a:t>electrocardiographic = 2</a:t>
                      </a:r>
                    </a:p>
                    <a:p>
                      <a:r>
                        <a:rPr lang="en-US" b="1" dirty="0" err="1" smtClean="0"/>
                        <a:t>max_heart_rate</a:t>
                      </a:r>
                      <a:r>
                        <a:rPr lang="en-US" b="1" dirty="0" smtClean="0"/>
                        <a:t> &gt; 114</a:t>
                      </a:r>
                    </a:p>
                    <a:p>
                      <a:r>
                        <a:rPr lang="en-US" b="1" dirty="0" err="1" smtClean="0"/>
                        <a:t>ST_depression</a:t>
                      </a:r>
                      <a:r>
                        <a:rPr lang="en-US" b="1" dirty="0" smtClean="0"/>
                        <a:t> about 2</a:t>
                      </a:r>
                    </a:p>
                    <a:p>
                      <a:r>
                        <a:rPr lang="en-US" b="1" dirty="0" smtClean="0"/>
                        <a:t>slope &gt;=2</a:t>
                      </a:r>
                    </a:p>
                    <a:p>
                      <a:r>
                        <a:rPr lang="en-US" b="1" dirty="0" smtClean="0"/>
                        <a:t>vessels about 1.6</a:t>
                      </a:r>
                    </a:p>
                    <a:p>
                      <a:r>
                        <a:rPr lang="en-US" b="1" dirty="0" err="1" smtClean="0"/>
                        <a:t>thal</a:t>
                      </a:r>
                      <a:r>
                        <a:rPr lang="en-US" b="1" dirty="0" smtClean="0"/>
                        <a:t> more than 6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15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12" y="2214694"/>
            <a:ext cx="5042888" cy="3785642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911800" y="2214694"/>
            <a:ext cx="5829300" cy="37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</TotalTime>
  <Words>244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Droplet</vt:lpstr>
      <vt:lpstr>    Heart DISEASE PREDICTION SYSTEM BY   SNEHA SINGH </vt:lpstr>
      <vt:lpstr>ABSTRACT</vt:lpstr>
      <vt:lpstr>Problem statement</vt:lpstr>
      <vt:lpstr>Business Use case</vt:lpstr>
      <vt:lpstr>Solution Component</vt:lpstr>
      <vt:lpstr>Workflow</vt:lpstr>
      <vt:lpstr>Attributes</vt:lpstr>
      <vt:lpstr>FINDINGS</vt:lpstr>
      <vt:lpstr>Visualization</vt:lpstr>
      <vt:lpstr>Visualization</vt:lpstr>
      <vt:lpstr>Model Evaluation - SGD</vt:lpstr>
      <vt:lpstr>Model Evaluation – Decision tree</vt:lpstr>
      <vt:lpstr>Most DECIDING Parameters </vt:lpstr>
      <vt:lpstr>Combination OF Models</vt:lpstr>
      <vt:lpstr>  THANK YOU !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PREDICTION SYSTEM BY   SNEHA SINGH</dc:title>
  <dc:creator>singhsneha27@hotmail.com</dc:creator>
  <cp:lastModifiedBy>singhsneha27@hotmail.com</cp:lastModifiedBy>
  <cp:revision>24</cp:revision>
  <dcterms:created xsi:type="dcterms:W3CDTF">2018-12-12T22:15:54Z</dcterms:created>
  <dcterms:modified xsi:type="dcterms:W3CDTF">2018-12-20T22:56:13Z</dcterms:modified>
</cp:coreProperties>
</file>