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90" r:id="rId3"/>
    <p:sldId id="291" r:id="rId4"/>
    <p:sldId id="296" r:id="rId5"/>
    <p:sldId id="298" r:id="rId6"/>
    <p:sldId id="297" r:id="rId7"/>
    <p:sldId id="293" r:id="rId8"/>
    <p:sldId id="299" r:id="rId9"/>
    <p:sldId id="323" r:id="rId10"/>
    <p:sldId id="294" r:id="rId11"/>
    <p:sldId id="300" r:id="rId12"/>
    <p:sldId id="333" r:id="rId13"/>
    <p:sldId id="301" r:id="rId14"/>
    <p:sldId id="303" r:id="rId15"/>
    <p:sldId id="318" r:id="rId16"/>
    <p:sldId id="304" r:id="rId17"/>
    <p:sldId id="306" r:id="rId18"/>
    <p:sldId id="308" r:id="rId19"/>
    <p:sldId id="309" r:id="rId20"/>
    <p:sldId id="310" r:id="rId21"/>
    <p:sldId id="295" r:id="rId22"/>
    <p:sldId id="292" r:id="rId23"/>
    <p:sldId id="312" r:id="rId24"/>
    <p:sldId id="325" r:id="rId25"/>
    <p:sldId id="313" r:id="rId26"/>
    <p:sldId id="326" r:id="rId27"/>
    <p:sldId id="317" r:id="rId28"/>
    <p:sldId id="329" r:id="rId29"/>
    <p:sldId id="320" r:id="rId30"/>
    <p:sldId id="334" r:id="rId31"/>
    <p:sldId id="335" r:id="rId32"/>
    <p:sldId id="322" r:id="rId33"/>
    <p:sldId id="321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53" autoAdjust="0"/>
    <p:restoredTop sz="90058" autoAdjust="0"/>
  </p:normalViewPr>
  <p:slideViewPr>
    <p:cSldViewPr>
      <p:cViewPr>
        <p:scale>
          <a:sx n="80" d="100"/>
          <a:sy n="80" d="100"/>
        </p:scale>
        <p:origin x="-1542" y="-138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nehasish\Desktop\ICS2015\05-eval-n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Snehasish\Desktop\ICS2015\05-eval-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59120734908135"/>
          <c:y val="0.11394234811557646"/>
          <c:w val="0.82759897200349941"/>
          <c:h val="0.66327974628171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Performance!$A$2</c:f>
              <c:strCache>
                <c:ptCount val="1"/>
                <c:pt idx="0">
                  <c:v>DASX</c:v>
                </c:pt>
              </c:strCache>
            </c:strRef>
          </c:tx>
          <c:spPr>
            <a:solidFill>
              <a:srgbClr val="FFC000"/>
            </a:solidFill>
            <a:ln w="9525">
              <a:solidFill>
                <a:schemeClr val="tx1"/>
              </a:solidFill>
            </a:ln>
          </c:spPr>
          <c:invertIfNegative val="0"/>
          <c:cat>
            <c:strRef>
              <c:f>Performance!$B$1:$G$1</c:f>
              <c:strCache>
                <c:ptCount val="6"/>
                <c:pt idx="0">
                  <c:v>D.Cube</c:v>
                </c:pt>
                <c:pt idx="1">
                  <c:v>Reco.</c:v>
                </c:pt>
                <c:pt idx="2">
                  <c:v>BTree</c:v>
                </c:pt>
                <c:pt idx="3">
                  <c:v>Hash.</c:v>
                </c:pt>
                <c:pt idx="4">
                  <c:v>Black.</c:v>
                </c:pt>
                <c:pt idx="5">
                  <c:v>Text.</c:v>
                </c:pt>
              </c:strCache>
            </c:strRef>
          </c:cat>
          <c:val>
            <c:numRef>
              <c:f>Performance!$B$2:$G$2</c:f>
              <c:numCache>
                <c:formatCode>General</c:formatCode>
                <c:ptCount val="6"/>
                <c:pt idx="0">
                  <c:v>6.3595211310000002</c:v>
                </c:pt>
                <c:pt idx="1">
                  <c:v>6.6166072360000001</c:v>
                </c:pt>
                <c:pt idx="2">
                  <c:v>23.2</c:v>
                </c:pt>
                <c:pt idx="3">
                  <c:v>157.98290979999999</c:v>
                </c:pt>
                <c:pt idx="4">
                  <c:v>16.263192960000001</c:v>
                </c:pt>
                <c:pt idx="5">
                  <c:v>13.78618604</c:v>
                </c:pt>
              </c:numCache>
            </c:numRef>
          </c:val>
        </c:ser>
        <c:ser>
          <c:idx val="1"/>
          <c:order val="1"/>
          <c:tx>
            <c:strRef>
              <c:f>Performance!$A$3</c:f>
              <c:strCache>
                <c:ptCount val="1"/>
                <c:pt idx="0">
                  <c:v>2C-4T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Performance!$B$1:$G$1</c:f>
              <c:strCache>
                <c:ptCount val="6"/>
                <c:pt idx="0">
                  <c:v>D.Cube</c:v>
                </c:pt>
                <c:pt idx="1">
                  <c:v>Reco.</c:v>
                </c:pt>
                <c:pt idx="2">
                  <c:v>BTree</c:v>
                </c:pt>
                <c:pt idx="3">
                  <c:v>Hash.</c:v>
                </c:pt>
                <c:pt idx="4">
                  <c:v>Black.</c:v>
                </c:pt>
                <c:pt idx="5">
                  <c:v>Text.</c:v>
                </c:pt>
              </c:strCache>
            </c:strRef>
          </c:cat>
          <c:val>
            <c:numRef>
              <c:f>Performance!$B$3:$G$3</c:f>
              <c:numCache>
                <c:formatCode>General</c:formatCode>
                <c:ptCount val="6"/>
                <c:pt idx="0">
                  <c:v>1.2845475239999999</c:v>
                </c:pt>
                <c:pt idx="1">
                  <c:v>4.922554796</c:v>
                </c:pt>
                <c:pt idx="2">
                  <c:v>4.97</c:v>
                </c:pt>
                <c:pt idx="3">
                  <c:v>5.8959326159999996</c:v>
                </c:pt>
                <c:pt idx="4">
                  <c:v>5.1371666290000002</c:v>
                </c:pt>
                <c:pt idx="5">
                  <c:v>5.1382709899999996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2"/>
        <c:axId val="87713280"/>
        <c:axId val="44493632"/>
      </c:barChart>
      <c:catAx>
        <c:axId val="87713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2700000" vert="horz"/>
          <a:lstStyle/>
          <a:p>
            <a:pPr>
              <a:defRPr sz="2800"/>
            </a:pPr>
            <a:endParaRPr lang="en-US"/>
          </a:p>
        </c:txPr>
        <c:crossAx val="44493632"/>
        <c:crosses val="autoZero"/>
        <c:auto val="1"/>
        <c:lblAlgn val="ctr"/>
        <c:lblOffset val="0"/>
        <c:noMultiLvlLbl val="0"/>
      </c:catAx>
      <c:valAx>
        <c:axId val="44493632"/>
        <c:scaling>
          <c:orientation val="minMax"/>
          <c:max val="20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Speedup (Higher is better)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9444444444444441E-3"/>
              <c:y val="4.082251082251081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7713280"/>
        <c:crosses val="autoZero"/>
        <c:crossBetween val="between"/>
        <c:majorUnit val="5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13144335083114611"/>
          <c:y val="3.0592766813239257E-4"/>
          <c:w val="0.43703564132439537"/>
          <c:h val="0.13696960245300158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320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21"/>
            <c:spPr>
              <a:solidFill>
                <a:srgbClr val="FF0000"/>
              </a:solidFill>
            </c:spPr>
          </c:marker>
          <c:dPt>
            <c:idx val="3"/>
            <c:marker>
              <c:spPr>
                <a:solidFill>
                  <a:srgbClr val="92D050"/>
                </a:solidFill>
              </c:spPr>
            </c:marker>
            <c:bubble3D val="0"/>
          </c:dPt>
          <c:dPt>
            <c:idx val="4"/>
            <c:marker>
              <c:spPr>
                <a:solidFill>
                  <a:srgbClr val="92D050"/>
                </a:solidFill>
              </c:spPr>
            </c:marker>
            <c:bubble3D val="0"/>
          </c:dPt>
          <c:xVal>
            <c:numRef>
              <c:f>Sheet1!$A$2:$A$6</c:f>
              <c:numCache>
                <c:formatCode>General</c:formatCode>
                <c:ptCount val="5"/>
                <c:pt idx="0">
                  <c:v>0.05</c:v>
                </c:pt>
                <c:pt idx="1">
                  <c:v>0.1</c:v>
                </c:pt>
                <c:pt idx="2">
                  <c:v>0.2</c:v>
                </c:pt>
                <c:pt idx="3">
                  <c:v>0.15</c:v>
                </c:pt>
                <c:pt idx="4">
                  <c:v>0.2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</c:v>
                </c:pt>
                <c:pt idx="1">
                  <c:v>0.75</c:v>
                </c:pt>
                <c:pt idx="2">
                  <c:v>0.65</c:v>
                </c:pt>
                <c:pt idx="3">
                  <c:v>0.19</c:v>
                </c:pt>
                <c:pt idx="4">
                  <c:v>0.2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50496"/>
        <c:axId val="41868608"/>
      </c:scatterChart>
      <c:valAx>
        <c:axId val="41850496"/>
        <c:scaling>
          <c:orientation val="minMax"/>
        </c:scaling>
        <c:delete val="0"/>
        <c:axPos val="b"/>
        <c:majorGridlines>
          <c:spPr>
            <a:ln>
              <a:solidFill>
                <a:schemeClr val="tx1"/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1868608"/>
        <c:crosses val="autoZero"/>
        <c:crossBetween val="midCat"/>
      </c:valAx>
      <c:valAx>
        <c:axId val="41868608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1850496"/>
        <c:crosses val="autoZero"/>
        <c:crossBetween val="midCat"/>
        <c:majorUnit val="0.2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68853893263343"/>
          <c:y val="0.17639902309941433"/>
          <c:w val="0.73266032370953627"/>
          <c:h val="0.61086813458125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'Energy-NW+C -new'!$A$2</c:f>
              <c:strCache>
                <c:ptCount val="1"/>
                <c:pt idx="0">
                  <c:v>NW-DASX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'Energy-NW+C -new'!$B$1:$G$1</c:f>
              <c:strCache>
                <c:ptCount val="6"/>
                <c:pt idx="0">
                  <c:v>D.Cube</c:v>
                </c:pt>
                <c:pt idx="1">
                  <c:v>Reco.</c:v>
                </c:pt>
                <c:pt idx="2">
                  <c:v>BTree</c:v>
                </c:pt>
                <c:pt idx="3">
                  <c:v>Hash.</c:v>
                </c:pt>
                <c:pt idx="4">
                  <c:v>Black.</c:v>
                </c:pt>
                <c:pt idx="5">
                  <c:v>Text.</c:v>
                </c:pt>
              </c:strCache>
            </c:strRef>
          </c:cat>
          <c:val>
            <c:numRef>
              <c:f>'Energy-NW+C -new'!$B$2:$G$2</c:f>
              <c:numCache>
                <c:formatCode>0.0</c:formatCode>
                <c:ptCount val="6"/>
                <c:pt idx="0">
                  <c:v>1.197468494</c:v>
                </c:pt>
                <c:pt idx="1">
                  <c:v>1.204344503</c:v>
                </c:pt>
                <c:pt idx="2">
                  <c:v>32.700000000000003</c:v>
                </c:pt>
                <c:pt idx="3">
                  <c:v>12.22132274</c:v>
                </c:pt>
                <c:pt idx="4">
                  <c:v>4.61283245</c:v>
                </c:pt>
                <c:pt idx="5">
                  <c:v>1.9833291749999999</c:v>
                </c:pt>
              </c:numCache>
            </c:numRef>
          </c:val>
        </c:ser>
        <c:ser>
          <c:idx val="2"/>
          <c:order val="2"/>
          <c:tx>
            <c:strRef>
              <c:f>'Energy-NW+C -new'!$A$4</c:f>
              <c:strCache>
                <c:ptCount val="1"/>
                <c:pt idx="0">
                  <c:v>NW-2C-4T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'Energy-NW+C -new'!$B$1:$G$1</c:f>
              <c:strCache>
                <c:ptCount val="6"/>
                <c:pt idx="0">
                  <c:v>D.Cube</c:v>
                </c:pt>
                <c:pt idx="1">
                  <c:v>Reco.</c:v>
                </c:pt>
                <c:pt idx="2">
                  <c:v>BTree</c:v>
                </c:pt>
                <c:pt idx="3">
                  <c:v>Hash.</c:v>
                </c:pt>
                <c:pt idx="4">
                  <c:v>Black.</c:v>
                </c:pt>
                <c:pt idx="5">
                  <c:v>Text.</c:v>
                </c:pt>
              </c:strCache>
            </c:strRef>
          </c:cat>
          <c:val>
            <c:numRef>
              <c:f>'Energy-NW+C -new'!$B$4:$G$4</c:f>
              <c:numCache>
                <c:formatCode>0.0</c:formatCode>
                <c:ptCount val="6"/>
                <c:pt idx="0">
                  <c:v>0.52755087940000001</c:v>
                </c:pt>
                <c:pt idx="1">
                  <c:v>0.98367373709999995</c:v>
                </c:pt>
                <c:pt idx="2">
                  <c:v>1.2</c:v>
                </c:pt>
                <c:pt idx="3">
                  <c:v>6.5050182660000004</c:v>
                </c:pt>
                <c:pt idx="4">
                  <c:v>0.20248356710000001</c:v>
                </c:pt>
                <c:pt idx="5">
                  <c:v>1.3760612210000001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10480896"/>
        <c:axId val="44495936"/>
      </c:barChart>
      <c:scatterChart>
        <c:scatterStyle val="lineMarker"/>
        <c:varyColors val="0"/>
        <c:ser>
          <c:idx val="1"/>
          <c:order val="1"/>
          <c:tx>
            <c:strRef>
              <c:f>'Energy-NW+C -new'!$A$3</c:f>
              <c:strCache>
                <c:ptCount val="1"/>
                <c:pt idx="0">
                  <c:v>Cache-DASX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7"/>
            <c:spPr>
              <a:solidFill>
                <a:schemeClr val="tx1"/>
              </a:solidFill>
              <a:ln>
                <a:noFill/>
              </a:ln>
            </c:spPr>
          </c:marker>
          <c:xVal>
            <c:strRef>
              <c:f>'Energy-NW+C -new'!$B$1:$G$1</c:f>
              <c:strCache>
                <c:ptCount val="6"/>
                <c:pt idx="0">
                  <c:v>D.Cube</c:v>
                </c:pt>
                <c:pt idx="1">
                  <c:v>Reco.</c:v>
                </c:pt>
                <c:pt idx="2">
                  <c:v>BTree</c:v>
                </c:pt>
                <c:pt idx="3">
                  <c:v>Hash.</c:v>
                </c:pt>
                <c:pt idx="4">
                  <c:v>Black.</c:v>
                </c:pt>
                <c:pt idx="5">
                  <c:v>Text.</c:v>
                </c:pt>
              </c:strCache>
            </c:strRef>
          </c:xVal>
          <c:yVal>
            <c:numRef>
              <c:f>'Energy-NW+C -new'!$B$3:$G$3</c:f>
              <c:numCache>
                <c:formatCode>0.0</c:formatCode>
                <c:ptCount val="6"/>
                <c:pt idx="0">
                  <c:v>6.855717039</c:v>
                </c:pt>
                <c:pt idx="1">
                  <c:v>3.9531094339999999</c:v>
                </c:pt>
                <c:pt idx="2">
                  <c:v>0.91722499999999996</c:v>
                </c:pt>
                <c:pt idx="3">
                  <c:v>33.700000000000003</c:v>
                </c:pt>
                <c:pt idx="4">
                  <c:v>60.827090210000001</c:v>
                </c:pt>
                <c:pt idx="5">
                  <c:v>17.42414965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'Energy-NW+C -new'!$A$5</c:f>
              <c:strCache>
                <c:ptCount val="1"/>
                <c:pt idx="0">
                  <c:v>Cache-2C-4T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marker>
          <c:xVal>
            <c:strRef>
              <c:f>'Energy-NW+C -new'!$B$1:$G$1</c:f>
              <c:strCache>
                <c:ptCount val="6"/>
                <c:pt idx="0">
                  <c:v>D.Cube</c:v>
                </c:pt>
                <c:pt idx="1">
                  <c:v>Reco.</c:v>
                </c:pt>
                <c:pt idx="2">
                  <c:v>BTree</c:v>
                </c:pt>
                <c:pt idx="3">
                  <c:v>Hash.</c:v>
                </c:pt>
                <c:pt idx="4">
                  <c:v>Black.</c:v>
                </c:pt>
                <c:pt idx="5">
                  <c:v>Text.</c:v>
                </c:pt>
              </c:strCache>
            </c:strRef>
          </c:xVal>
          <c:yVal>
            <c:numRef>
              <c:f>'Energy-NW+C -new'!$B$5:$G$5</c:f>
              <c:numCache>
                <c:formatCode>0.0</c:formatCode>
                <c:ptCount val="6"/>
                <c:pt idx="0">
                  <c:v>0.70712686459999996</c:v>
                </c:pt>
                <c:pt idx="1">
                  <c:v>1.5204008229999999</c:v>
                </c:pt>
                <c:pt idx="2">
                  <c:v>1.3</c:v>
                </c:pt>
                <c:pt idx="3">
                  <c:v>1.992728708</c:v>
                </c:pt>
                <c:pt idx="4">
                  <c:v>2.156876155</c:v>
                </c:pt>
                <c:pt idx="5">
                  <c:v>1.6354220859999999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497088"/>
        <c:axId val="44496512"/>
      </c:scatterChart>
      <c:catAx>
        <c:axId val="110480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1620000" vert="horz"/>
          <a:lstStyle/>
          <a:p>
            <a:pPr>
              <a:defRPr/>
            </a:pPr>
            <a:endParaRPr lang="en-US"/>
          </a:p>
        </c:txPr>
        <c:crossAx val="44495936"/>
        <c:crossesAt val="0"/>
        <c:auto val="1"/>
        <c:lblAlgn val="ctr"/>
        <c:lblOffset val="0"/>
        <c:noMultiLvlLbl val="0"/>
      </c:catAx>
      <c:valAx>
        <c:axId val="44495936"/>
        <c:scaling>
          <c:orientation val="minMax"/>
          <c:max val="5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0480896"/>
        <c:crosses val="autoZero"/>
        <c:crossBetween val="between"/>
        <c:majorUnit val="1"/>
      </c:valAx>
      <c:valAx>
        <c:axId val="44496512"/>
        <c:scaling>
          <c:orientation val="minMax"/>
          <c:max val="75"/>
        </c:scaling>
        <c:delete val="0"/>
        <c:axPos val="r"/>
        <c:numFmt formatCode="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44497088"/>
        <c:crosses val="max"/>
        <c:crossBetween val="midCat"/>
        <c:majorUnit val="15"/>
      </c:valAx>
      <c:valAx>
        <c:axId val="44497088"/>
        <c:scaling>
          <c:orientation val="minMax"/>
        </c:scaling>
        <c:delete val="1"/>
        <c:axPos val="b"/>
        <c:majorTickMark val="out"/>
        <c:minorTickMark val="none"/>
        <c:tickLblPos val="nextTo"/>
        <c:crossAx val="44496512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8485833865361426"/>
          <c:y val="1.1251757090334599E-2"/>
          <c:w val="0.59532184152656598"/>
          <c:h val="0.1442955452078766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800" baseline="0">
          <a:latin typeface="+mj-lt"/>
          <a:cs typeface="Times New Roman" pitchFamily="18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0.43643</cdr:x>
      <cdr:y>0.125</cdr:y>
    </cdr:from>
    <cdr:to>
      <cdr:x>0.49241</cdr:x>
      <cdr:y>0.28878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3797332" y="879140"/>
          <a:ext cx="898562" cy="51188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>
              <a:latin typeface="+mj-lt"/>
              <a:cs typeface="Times New Roman" pitchFamily="18" charset="0"/>
            </a:rPr>
            <a:t>23.2</a:t>
          </a:r>
        </a:p>
      </cdr:txBody>
    </cdr:sp>
  </cdr:relSizeAnchor>
  <cdr:relSizeAnchor xmlns:cdr="http://schemas.openxmlformats.org/drawingml/2006/chartDrawing">
    <cdr:from>
      <cdr:x>0.575</cdr:x>
      <cdr:y>0.125</cdr:y>
    </cdr:from>
    <cdr:to>
      <cdr:x>0.62944</cdr:x>
      <cdr:y>0.27494</cdr:y>
    </cdr:to>
    <cdr:sp macro="" textlink="">
      <cdr:nvSpPr>
        <cdr:cNvPr id="5" name="TextBox 1"/>
        <cdr:cNvSpPr txBox="1"/>
      </cdr:nvSpPr>
      <cdr:spPr>
        <a:xfrm xmlns:a="http://schemas.openxmlformats.org/drawingml/2006/main" rot="16200000">
          <a:off x="5095384" y="848216"/>
          <a:ext cx="822631" cy="4977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>
              <a:latin typeface="+mj-lt"/>
              <a:cs typeface="Times New Roman" pitchFamily="18" charset="0"/>
            </a:rPr>
            <a:t>158</a:t>
          </a:r>
        </a:p>
      </cdr:txBody>
    </cdr:sp>
  </cdr:relSizeAnchor>
  <cdr:relSizeAnchor xmlns:cdr="http://schemas.openxmlformats.org/drawingml/2006/chartDrawing">
    <cdr:from>
      <cdr:x>0.0591</cdr:x>
      <cdr:y>0.43253</cdr:y>
    </cdr:from>
    <cdr:to>
      <cdr:x>0.2084</cdr:x>
      <cdr:y>0.65398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61951" y="178593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0.59167</cdr:x>
      <cdr:y>0.01389</cdr:y>
    </cdr:from>
    <cdr:to>
      <cdr:x>0.95</cdr:x>
      <cdr:y>0.11111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410200" y="76200"/>
          <a:ext cx="32766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b="0" dirty="0" smtClean="0"/>
            <a:t>(Normalized to OOO)</a:t>
          </a:r>
          <a:endParaRPr lang="en-US" sz="2800" b="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1.09361E-7</cdr:x>
      <cdr:y>0.49333</cdr:y>
    </cdr:from>
    <cdr:to>
      <cdr:x>0.05514</cdr:x>
      <cdr:y>0.78181</cdr:y>
    </cdr:to>
    <cdr:sp macro="" textlink="">
      <cdr:nvSpPr>
        <cdr:cNvPr id="3" name="TextBox 2"/>
        <cdr:cNvSpPr txBox="1"/>
      </cdr:nvSpPr>
      <cdr:spPr>
        <a:xfrm xmlns:a="http://schemas.openxmlformats.org/drawingml/2006/main" rot="16200000">
          <a:off x="-572231" y="3391634"/>
          <a:ext cx="1648664" cy="5041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200" dirty="0">
              <a:latin typeface="+mj-lt"/>
              <a:cs typeface="Times New Roman" pitchFamily="18" charset="0"/>
            </a:rPr>
            <a:t> </a:t>
          </a:r>
          <a:r>
            <a:rPr lang="en-US" sz="2800" baseline="0" dirty="0" smtClean="0">
              <a:latin typeface="+mj-lt"/>
              <a:cs typeface="Times New Roman" pitchFamily="18" charset="0"/>
            </a:rPr>
            <a:t>Network (Higher is better)</a:t>
          </a:r>
          <a:endParaRPr lang="en-US" sz="2800" baseline="0" dirty="0">
            <a:latin typeface="+mj-lt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0.94637</cdr:x>
      <cdr:y>0.18667</cdr:y>
    </cdr:from>
    <cdr:to>
      <cdr:x>0.99367</cdr:x>
      <cdr:y>0.79361</cdr:y>
    </cdr:to>
    <cdr:sp macro="" textlink="">
      <cdr:nvSpPr>
        <cdr:cNvPr id="7" name="TextBox 1"/>
        <cdr:cNvSpPr txBox="1"/>
      </cdr:nvSpPr>
      <cdr:spPr>
        <a:xfrm xmlns:a="http://schemas.openxmlformats.org/drawingml/2006/main" rot="16200000">
          <a:off x="7135539" y="2584878"/>
          <a:ext cx="3468666" cy="4325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dirty="0" smtClean="0">
              <a:latin typeface="+mj-lt"/>
              <a:cs typeface="Times New Roman" pitchFamily="18" charset="0"/>
            </a:rPr>
            <a:t>Cache (Higher is better)</a:t>
          </a:r>
          <a:endParaRPr lang="en-US" sz="2800" dirty="0">
            <a:latin typeface="+mj-lt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0.375</cdr:x>
      <cdr:y>0.18667</cdr:y>
    </cdr:from>
    <cdr:to>
      <cdr:x>0.41959</cdr:x>
      <cdr:y>0.3123</cdr:y>
    </cdr:to>
    <cdr:sp macro="" textlink="">
      <cdr:nvSpPr>
        <cdr:cNvPr id="5" name="TextBox 1"/>
        <cdr:cNvSpPr txBox="1"/>
      </cdr:nvSpPr>
      <cdr:spPr>
        <a:xfrm xmlns:a="http://schemas.openxmlformats.org/drawingml/2006/main" rot="16200000">
          <a:off x="3273878" y="1221923"/>
          <a:ext cx="717975" cy="4077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b="0" dirty="0">
              <a:latin typeface="+mj-lt"/>
              <a:cs typeface="Times New Roman" pitchFamily="18" charset="0"/>
            </a:rPr>
            <a:t>32.7</a:t>
          </a:r>
        </a:p>
      </cdr:txBody>
    </cdr:sp>
  </cdr:relSizeAnchor>
  <cdr:relSizeAnchor xmlns:cdr="http://schemas.openxmlformats.org/drawingml/2006/chartDrawing">
    <cdr:from>
      <cdr:x>0.50811</cdr:x>
      <cdr:y>0.27023</cdr:y>
    </cdr:from>
    <cdr:to>
      <cdr:x>0.63784</cdr:x>
      <cdr:y>0.43036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581400" y="15430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0.55</cdr:x>
      <cdr:y>0.18667</cdr:y>
    </cdr:from>
    <cdr:to>
      <cdr:x>0.59639</cdr:x>
      <cdr:y>0.28617</cdr:y>
    </cdr:to>
    <cdr:sp macro="" textlink="">
      <cdr:nvSpPr>
        <cdr:cNvPr id="6" name="TextBox 1"/>
        <cdr:cNvSpPr txBox="1"/>
      </cdr:nvSpPr>
      <cdr:spPr>
        <a:xfrm xmlns:a="http://schemas.openxmlformats.org/drawingml/2006/main" rot="16200000">
          <a:off x="4956974" y="1139027"/>
          <a:ext cx="568643" cy="4241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b="0" dirty="0">
              <a:latin typeface="+mj-lt"/>
              <a:cs typeface="Times New Roman" pitchFamily="18" charset="0"/>
            </a:rPr>
            <a:t>6.5</a:t>
          </a:r>
        </a:p>
      </cdr:txBody>
    </cdr:sp>
  </cdr:relSizeAnchor>
  <cdr:relSizeAnchor xmlns:cdr="http://schemas.openxmlformats.org/drawingml/2006/chartDrawing">
    <cdr:from>
      <cdr:x>0.49167</cdr:x>
      <cdr:y>0.18667</cdr:y>
    </cdr:from>
    <cdr:to>
      <cdr:x>0.53671</cdr:x>
      <cdr:y>0.3123</cdr:y>
    </cdr:to>
    <cdr:sp macro="" textlink="">
      <cdr:nvSpPr>
        <cdr:cNvPr id="9" name="TextBox 1"/>
        <cdr:cNvSpPr txBox="1"/>
      </cdr:nvSpPr>
      <cdr:spPr>
        <a:xfrm xmlns:a="http://schemas.openxmlformats.org/drawingml/2006/main" rot="16200000">
          <a:off x="4342737" y="1219865"/>
          <a:ext cx="717975" cy="4118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800" b="0" dirty="0">
              <a:latin typeface="+mj-lt"/>
              <a:cs typeface="Times New Roman" pitchFamily="18" charset="0"/>
            </a:rPr>
            <a:t>12.2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8853B-F8F1-40C0-8EBA-F7B3C2E4DFFE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5D188-4C0F-4792-B197-89FE0352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elbow arrow.</a:t>
            </a:r>
          </a:p>
          <a:p>
            <a:endParaRPr lang="en-US" dirty="0" smtClean="0"/>
          </a:p>
          <a:p>
            <a:r>
              <a:rPr lang="en-US" dirty="0" smtClean="0"/>
              <a:t>4 is the glue</a:t>
            </a:r>
            <a:r>
              <a:rPr lang="en-US" baseline="0" dirty="0" smtClean="0"/>
              <a:t> which feeds the execute 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33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 –</a:t>
            </a:r>
            <a:r>
              <a:rPr lang="en-US" baseline="0" dirty="0" smtClean="0"/>
              <a:t> We have demonstrated this is possible using 3 Collectors. </a:t>
            </a:r>
            <a:endParaRPr lang="en-US" dirty="0" smtClean="0"/>
          </a:p>
          <a:p>
            <a:r>
              <a:rPr lang="en-US" dirty="0" smtClean="0"/>
              <a:t>There are</a:t>
            </a:r>
            <a:r>
              <a:rPr lang="en-US" baseline="0" dirty="0" smtClean="0"/>
              <a:t> few data structures but many data element types. </a:t>
            </a:r>
          </a:p>
          <a:p>
            <a:r>
              <a:rPr lang="en-US" baseline="0" dirty="0" smtClean="0"/>
              <a:t>The data structures themselves do not vary as much. </a:t>
            </a:r>
          </a:p>
          <a:p>
            <a:r>
              <a:rPr lang="en-US" baseline="0" dirty="0" smtClean="0"/>
              <a:t>Focus on how to use data structure information to develop a hardware accelerator.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Squeeze some space</a:t>
            </a:r>
          </a:p>
          <a:p>
            <a:r>
              <a:rPr lang="en-US" baseline="0" dirty="0" smtClean="0"/>
              <a:t>Add  Collector Tasks  to introduce before moving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2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LLC </a:t>
            </a:r>
            <a:r>
              <a:rPr lang="en-US" dirty="0" smtClean="0">
                <a:sym typeface="Wingdings" pitchFamily="2" charset="2"/>
              </a:rPr>
              <a:t> Cache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Elaborate</a:t>
            </a:r>
            <a:r>
              <a:rPr lang="en-US" baseline="0" dirty="0" smtClean="0">
                <a:sym typeface="Wingdings" pitchFamily="2" charset="2"/>
              </a:rPr>
              <a:t> on these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3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:</a:t>
            </a:r>
            <a:r>
              <a:rPr lang="en-US" baseline="0" dirty="0" smtClean="0"/>
              <a:t> Show some connectivity between the Collector and the storage</a:t>
            </a:r>
          </a:p>
          <a:p>
            <a:r>
              <a:rPr lang="en-US" baseline="0" dirty="0" smtClean="0"/>
              <a:t>Arrow from text with circle around the orange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name it in the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0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Aminate</a:t>
            </a:r>
            <a:r>
              <a:rPr lang="en-US" dirty="0" smtClean="0"/>
              <a:t> and bring in separately?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DASX-</a:t>
            </a:r>
            <a:r>
              <a:rPr lang="en-US" baseline="0" dirty="0" smtClean="0"/>
              <a:t>1 to DASX-8 : </a:t>
            </a:r>
            <a:r>
              <a:rPr lang="en-US" baseline="0" dirty="0" err="1" smtClean="0"/>
              <a:t>D.Cube</a:t>
            </a:r>
            <a:r>
              <a:rPr lang="en-US" baseline="0" dirty="0" smtClean="0"/>
              <a:t> (5.2X) Black. (7.1X)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D.Cube</a:t>
            </a:r>
            <a:r>
              <a:rPr lang="en-US" baseline="0" dirty="0" smtClean="0"/>
              <a:t> – Streaming memory application, benefits due to prefetching data and effective management of cache space (2 large arrays).</a:t>
            </a:r>
          </a:p>
          <a:p>
            <a:r>
              <a:rPr lang="en-US" baseline="0" dirty="0" err="1" smtClean="0"/>
              <a:t>Reco</a:t>
            </a:r>
            <a:r>
              <a:rPr lang="en-US" baseline="0" dirty="0" smtClean="0"/>
              <a:t> – Again streaming but divergent branches</a:t>
            </a:r>
          </a:p>
          <a:p>
            <a:r>
              <a:rPr lang="en-US" baseline="0" dirty="0" err="1" smtClean="0"/>
              <a:t>Btree</a:t>
            </a:r>
            <a:r>
              <a:rPr lang="en-US" baseline="0" dirty="0" smtClean="0"/>
              <a:t> – Only accelerate lookup, hardware specialization of traversal. L1 thrashing, repeated eviction of root node for OOO</a:t>
            </a:r>
          </a:p>
          <a:p>
            <a:r>
              <a:rPr lang="en-US" baseline="0" dirty="0" err="1" smtClean="0"/>
              <a:t>HashTable</a:t>
            </a:r>
            <a:r>
              <a:rPr lang="en-US" baseline="0" dirty="0" smtClean="0"/>
              <a:t> – Lookup accelerated, no PEs involved. Flatter hierarchy.</a:t>
            </a:r>
          </a:p>
          <a:p>
            <a:r>
              <a:rPr lang="en-US" baseline="0" dirty="0" err="1" smtClean="0"/>
              <a:t>BlackScholes</a:t>
            </a:r>
            <a:r>
              <a:rPr lang="en-US" baseline="0" dirty="0" smtClean="0"/>
              <a:t> and Text – Removal of instruction overheads, managing multiple data structures leads to average 15X improvement.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</a:t>
            </a:r>
            <a:r>
              <a:rPr lang="en-US" baseline="0" dirty="0" smtClean="0"/>
              <a:t> left </a:t>
            </a:r>
            <a:r>
              <a:rPr lang="en-US" baseline="0" dirty="0" smtClean="0"/>
              <a:t>better</a:t>
            </a:r>
          </a:p>
          <a:p>
            <a:r>
              <a:rPr lang="en-US" baseline="0" dirty="0" smtClean="0"/>
              <a:t>Only talking about </a:t>
            </a:r>
            <a:r>
              <a:rPr lang="en-US" baseline="0" smtClean="0"/>
              <a:t>one workload</a:t>
            </a:r>
            <a:endParaRPr lang="en-US" dirty="0" smtClean="0"/>
          </a:p>
          <a:p>
            <a:r>
              <a:rPr lang="en-US" dirty="0" smtClean="0"/>
              <a:t>Even</a:t>
            </a:r>
            <a:r>
              <a:rPr lang="en-US" baseline="0" dirty="0" smtClean="0"/>
              <a:t> </a:t>
            </a:r>
            <a:r>
              <a:rPr lang="en-US" baseline="0" dirty="0" smtClean="0"/>
              <a:t>with half exec lanes, </a:t>
            </a:r>
            <a:r>
              <a:rPr lang="en-US" baseline="0" dirty="0" err="1" smtClean="0"/>
              <a:t>iso</a:t>
            </a:r>
            <a:r>
              <a:rPr lang="en-US" baseline="0" dirty="0" smtClean="0"/>
              <a:t>-performance with 3X better energy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evaluations present in paper – area, dram bandwidth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54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Lots of data, many sources but at the heart of the algorithms stored in simple software data structures.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trees, </a:t>
            </a:r>
            <a:r>
              <a:rPr lang="en-US" baseline="0" dirty="0" err="1" smtClean="0"/>
              <a:t>hashtables</a:t>
            </a:r>
            <a:r>
              <a:rPr lang="en-US" baseline="0" dirty="0" smtClean="0"/>
              <a:t> and array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hardware exec model discards this high level information. It does not exploit the rich abstraction we introduced to help the programmer.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Furthermore, even for a simple program which updates the sum, many instructions are required to access each element.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implies that hardware resources are used to execute seemingly </a:t>
            </a:r>
            <a:r>
              <a:rPr lang="en-US" baseline="0" dirty="0" err="1" smtClean="0"/>
              <a:t>uneccessary</a:t>
            </a:r>
            <a:r>
              <a:rPr lang="en-US" baseline="0" dirty="0" smtClean="0"/>
              <a:t> instructions.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summarize, high level information of the data structure and traversal is lost.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Extra work needed to get at the data encumbers the core.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introduce a hardware exec model which exploits this high level information.</a:t>
            </a:r>
          </a:p>
          <a:p>
            <a:r>
              <a:rPr lang="en-US" dirty="0" smtClean="0"/>
              <a:t>Our approach to</a:t>
            </a:r>
            <a:r>
              <a:rPr lang="en-US" baseline="0" dirty="0" smtClean="0"/>
              <a:t> address these issues is to build a data structure specific accelerator, which accelerates the access of and compute on software data structures in a decoupled fashion.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7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Blackscholes</a:t>
            </a:r>
            <a:r>
              <a:rPr lang="en-US" dirty="0" smtClean="0"/>
              <a:t> – L1 Thrashing – More LLC-L1 transfers, same for </a:t>
            </a:r>
            <a:r>
              <a:rPr lang="en-US" dirty="0" err="1" smtClean="0"/>
              <a:t>Btree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more details</a:t>
            </a:r>
            <a:r>
              <a:rPr lang="en-US" baseline="0" dirty="0" smtClean="0"/>
              <a:t> are available in Table 1 of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: Memory Level Parallelism – Why we want more? – Fully utilize bandwidth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2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only need the red parts to complete the operation but excess is brought in due to the absence of data structure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2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r>
              <a:rPr lang="en-US" baseline="0" dirty="0" smtClean="0"/>
              <a:t> – We do all of this to make sure that we can exploit the high level information in the hardware execution model.</a:t>
            </a:r>
          </a:p>
          <a:p>
            <a:r>
              <a:rPr lang="en-US" baseline="0" dirty="0" smtClean="0"/>
              <a:t>SPMD model, each pipeline mapped an independent loop iteration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Area for DASX including FPU same as OOO core.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1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PE and Collector (left)</a:t>
            </a:r>
          </a:p>
          <a:p>
            <a:r>
              <a:rPr lang="en-US" dirty="0" smtClean="0"/>
              <a:t>LLC</a:t>
            </a:r>
            <a:r>
              <a:rPr lang="en-US" baseline="0" dirty="0" smtClean="0"/>
              <a:t> change to Cache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 arrow for 4 – left first then up .. Adding the dual arrow will make it clear it uses the same path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5D188-4C0F-4792-B197-89FE035211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1209-AA0A-4FB2-9517-D7D0970BB9BF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8B05-EE4E-463C-B8EF-DA6B30EF3504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A634-9556-4A36-A656-B475ED5F1210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370E-A0B5-47D5-94FE-D0C01CB30E32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9C14-E21D-487A-AE6B-0465BF0BC044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CF24-98EC-419C-A7EB-C9F546540D00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B49E-EB0E-4F6F-B056-30072363C516}" type="datetime1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8D39-3843-4D51-B688-E99C8DE4EC78}" type="datetime1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6B92-BB2A-46E9-A10C-032DC83EC5CA}" type="datetime1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85DE-00CF-44B5-BB80-FFE1F58609A0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A55F-FC86-4705-8EDB-6AB76E37BECF}" type="datetime1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F87F-8A35-485F-A387-09108CEAFCCD}" type="datetime1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85800"/>
            <a:ext cx="9150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+mj-lt"/>
                <a:ea typeface="Segoe UI" pitchFamily="34" charset="0"/>
                <a:cs typeface="Segoe UI" pitchFamily="34" charset="0"/>
              </a:rPr>
              <a:t>DASX : Hardware Accelerator for Software Data Structures</a:t>
            </a:r>
            <a:endParaRPr lang="en-US" sz="4800" b="1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423" y="32766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Snehasish</a:t>
            </a:r>
            <a:r>
              <a:rPr lang="en-US" sz="2800" b="1" dirty="0" smtClean="0"/>
              <a:t> Kumar</a:t>
            </a:r>
            <a:r>
              <a:rPr lang="en-US" sz="2800" dirty="0" smtClean="0"/>
              <a:t>, Naveen </a:t>
            </a:r>
            <a:r>
              <a:rPr lang="en-US" sz="2800" dirty="0" err="1" smtClean="0"/>
              <a:t>Vedula</a:t>
            </a:r>
            <a:r>
              <a:rPr lang="en-US" sz="2800" dirty="0" smtClean="0"/>
              <a:t>, </a:t>
            </a:r>
          </a:p>
          <a:p>
            <a:pPr algn="ctr"/>
            <a:r>
              <a:rPr lang="en-US" sz="2800" dirty="0" err="1" smtClean="0"/>
              <a:t>Arrvindh</a:t>
            </a:r>
            <a:r>
              <a:rPr lang="en-US" sz="2800" dirty="0" smtClean="0"/>
              <a:t> </a:t>
            </a:r>
            <a:r>
              <a:rPr lang="en-US" sz="2800" dirty="0" err="1" smtClean="0"/>
              <a:t>Shriraman</a:t>
            </a:r>
            <a:r>
              <a:rPr lang="en-US" sz="2800" dirty="0"/>
              <a:t> </a:t>
            </a:r>
            <a:r>
              <a:rPr lang="en-US" sz="2800" dirty="0" smtClean="0"/>
              <a:t>(Simon Fraser University), </a:t>
            </a:r>
            <a:r>
              <a:rPr lang="en-US" sz="2800" dirty="0" err="1" smtClean="0"/>
              <a:t>Vijayalakshmi</a:t>
            </a:r>
            <a:r>
              <a:rPr lang="en-US" sz="2800" dirty="0" smtClean="0"/>
              <a:t> </a:t>
            </a:r>
            <a:r>
              <a:rPr lang="en-US" sz="2800" dirty="0" err="1" smtClean="0"/>
              <a:t>Srinivasan</a:t>
            </a:r>
            <a:r>
              <a:rPr lang="en-US" sz="2800" dirty="0" smtClean="0"/>
              <a:t> (IBM Research)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23731"/>
            <a:ext cx="3657600" cy="846143"/>
          </a:xfrm>
          <a:prstGeom prst="rect">
            <a:avLst/>
          </a:prstGeom>
        </p:spPr>
      </p:pic>
      <p:pic>
        <p:nvPicPr>
          <p:cNvPr id="9" name="Picture 2" descr="C:\Users\Sneaky\Desktop\rh-customer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84277"/>
            <a:ext cx="1828799" cy="8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Outline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Challenges of data-centric applications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Existing mechanisms to address challenges 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</a:t>
            </a:r>
            <a:r>
              <a:rPr lang="en-US" sz="3600" b="1" dirty="0" smtClean="0"/>
              <a:t>DASX : Data Structure Accelerator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Benchmarks and Evaluation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80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5309545" y="3856829"/>
            <a:ext cx="2774115" cy="94377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CACHE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297070" y="994878"/>
            <a:ext cx="2786591" cy="2746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0" rtlCol="0" anchor="t"/>
          <a:lstStyle/>
          <a:p>
            <a:pPr algn="ctr"/>
            <a:r>
              <a:rPr lang="en-US" sz="4800" dirty="0" smtClean="0"/>
              <a:t>OOO</a:t>
            </a:r>
          </a:p>
          <a:p>
            <a:pPr algn="ctr"/>
            <a:r>
              <a:rPr lang="en-US" sz="4800" dirty="0" smtClean="0"/>
              <a:t>CORE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Our Approach – DASX </a:t>
            </a:r>
            <a:endParaRPr lang="en-US" sz="4000" b="1" dirty="0"/>
          </a:p>
        </p:txBody>
      </p:sp>
      <p:sp>
        <p:nvSpPr>
          <p:cNvPr id="47" name="Rectangle 46"/>
          <p:cNvSpPr/>
          <p:nvPr/>
        </p:nvSpPr>
        <p:spPr>
          <a:xfrm>
            <a:off x="2057399" y="4906570"/>
            <a:ext cx="6026261" cy="13022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SHARED LAST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LEVEL CACHE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 rot="16200000">
            <a:off x="835052" y="3423212"/>
            <a:ext cx="1518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Collector</a:t>
            </a:r>
            <a:endParaRPr lang="en-US" sz="2800" dirty="0"/>
          </a:p>
        </p:txBody>
      </p:sp>
      <p:sp>
        <p:nvSpPr>
          <p:cNvPr id="125" name="Rectangle 124"/>
          <p:cNvSpPr/>
          <p:nvPr/>
        </p:nvSpPr>
        <p:spPr>
          <a:xfrm rot="16200000">
            <a:off x="413988" y="1145125"/>
            <a:ext cx="175926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Processing</a:t>
            </a:r>
          </a:p>
          <a:p>
            <a:pPr algn="ctr"/>
            <a:r>
              <a:rPr lang="en-US" sz="2800" b="1" dirty="0" smtClean="0"/>
              <a:t>Elements</a:t>
            </a:r>
          </a:p>
          <a:p>
            <a:pPr algn="ctr"/>
            <a:r>
              <a:rPr lang="en-US" sz="2800" b="1" dirty="0" smtClean="0"/>
              <a:t>(PEs)</a:t>
            </a:r>
            <a:endParaRPr lang="en-US" sz="28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057399" y="979168"/>
            <a:ext cx="2812191" cy="3853432"/>
            <a:chOff x="2057400" y="1160372"/>
            <a:chExt cx="2514600" cy="4183790"/>
          </a:xfrm>
        </p:grpSpPr>
        <p:sp>
          <p:nvSpPr>
            <p:cNvPr id="119" name="Rectangle 118"/>
            <p:cNvSpPr/>
            <p:nvPr/>
          </p:nvSpPr>
          <p:spPr>
            <a:xfrm>
              <a:off x="2057400" y="1160372"/>
              <a:ext cx="2514600" cy="4149048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 smtClean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00508" y="4697831"/>
              <a:ext cx="121469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/>
                <a:t>DASX</a:t>
              </a:r>
              <a:endParaRPr lang="en-US" sz="3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313053" y="2889884"/>
            <a:ext cx="2276757" cy="1431779"/>
            <a:chOff x="2286000" y="3484817"/>
            <a:chExt cx="2035827" cy="1280265"/>
          </a:xfrm>
        </p:grpSpPr>
        <p:sp>
          <p:nvSpPr>
            <p:cNvPr id="27" name="Rectangle 26"/>
            <p:cNvSpPr/>
            <p:nvPr/>
          </p:nvSpPr>
          <p:spPr>
            <a:xfrm>
              <a:off x="2286000" y="3484817"/>
              <a:ext cx="2035827" cy="12802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18163" y="3537273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58139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05057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438168" y="3606323"/>
              <a:ext cx="290743" cy="1016809"/>
              <a:chOff x="5710670" y="4349027"/>
              <a:chExt cx="388797" cy="1485476"/>
            </a:xfrm>
            <a:solidFill>
              <a:srgbClr val="92D050"/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5710670" y="4349027"/>
                <a:ext cx="381000" cy="362384"/>
                <a:chOff x="5710670" y="4349027"/>
                <a:chExt cx="381000" cy="362384"/>
              </a:xfrm>
              <a:grpFill/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5710670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710670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5718467" y="4915770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5718467" y="5472119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Freeform 31"/>
            <p:cNvSpPr/>
            <p:nvPr/>
          </p:nvSpPr>
          <p:spPr>
            <a:xfrm>
              <a:off x="2936650" y="3609688"/>
              <a:ext cx="406978" cy="450209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6761028">
              <a:off x="3724771" y="3556095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4090469">
              <a:off x="3361470" y="4194797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28" idx="3"/>
              <a:endCxn id="29" idx="7"/>
            </p:cNvCxnSpPr>
            <p:nvPr/>
          </p:nvCxnSpPr>
          <p:spPr>
            <a:xfrm flipH="1">
              <a:off x="3319604" y="3868141"/>
              <a:ext cx="6057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35"/>
            <p:cNvCxnSpPr>
              <a:stCxn id="29" idx="6"/>
              <a:endCxn id="30" idx="2"/>
            </p:cNvCxnSpPr>
            <p:nvPr/>
          </p:nvCxnSpPr>
          <p:spPr>
            <a:xfrm>
              <a:off x="3381621" y="4222594"/>
              <a:ext cx="323436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36"/>
            <p:cNvCxnSpPr>
              <a:stCxn id="30" idx="1"/>
              <a:endCxn id="28" idx="5"/>
            </p:cNvCxnSpPr>
            <p:nvPr/>
          </p:nvCxnSpPr>
          <p:spPr>
            <a:xfrm flipH="1" flipV="1">
              <a:off x="3679628" y="3868141"/>
              <a:ext cx="8744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2317337" y="1238157"/>
            <a:ext cx="2272473" cy="97465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448454" y="1392230"/>
            <a:ext cx="1101494" cy="653244"/>
            <a:chOff x="5697680" y="1621629"/>
            <a:chExt cx="1020040" cy="571501"/>
          </a:xfrm>
          <a:solidFill>
            <a:srgbClr val="00B050"/>
          </a:solidFill>
        </p:grpSpPr>
        <p:sp>
          <p:nvSpPr>
            <p:cNvPr id="82" name="Flowchart: Manual Operation 81"/>
            <p:cNvSpPr/>
            <p:nvPr/>
          </p:nvSpPr>
          <p:spPr>
            <a:xfrm>
              <a:off x="5697680" y="1631154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Manual Operation 82"/>
            <p:cNvSpPr/>
            <p:nvPr/>
          </p:nvSpPr>
          <p:spPr>
            <a:xfrm>
              <a:off x="6267447" y="1621629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Manual Operation 83"/>
            <p:cNvSpPr/>
            <p:nvPr/>
          </p:nvSpPr>
          <p:spPr>
            <a:xfrm>
              <a:off x="5713267" y="2011289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Manual Operation 84"/>
            <p:cNvSpPr/>
            <p:nvPr/>
          </p:nvSpPr>
          <p:spPr>
            <a:xfrm>
              <a:off x="6283033" y="2001764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797897" y="1390362"/>
            <a:ext cx="644823" cy="656747"/>
            <a:chOff x="5713267" y="2751425"/>
            <a:chExt cx="858985" cy="826513"/>
          </a:xfrm>
          <a:solidFill>
            <a:srgbClr val="FFC000"/>
          </a:solidFill>
        </p:grpSpPr>
        <p:grpSp>
          <p:nvGrpSpPr>
            <p:cNvPr id="92" name="Group 91"/>
            <p:cNvGrpSpPr/>
            <p:nvPr/>
          </p:nvGrpSpPr>
          <p:grpSpPr>
            <a:xfrm>
              <a:off x="5713267" y="2751425"/>
              <a:ext cx="858985" cy="362384"/>
              <a:chOff x="630380" y="1907597"/>
              <a:chExt cx="858985" cy="362384"/>
            </a:xfrm>
            <a:grpFill/>
          </p:grpSpPr>
          <p:sp>
            <p:nvSpPr>
              <p:cNvPr id="98" name="Rectangle 97"/>
              <p:cNvSpPr/>
              <p:nvPr/>
            </p:nvSpPr>
            <p:spPr>
              <a:xfrm>
                <a:off x="630380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108365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0380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08365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713267" y="3215554"/>
              <a:ext cx="858985" cy="362384"/>
              <a:chOff x="630380" y="1907597"/>
              <a:chExt cx="858985" cy="362384"/>
            </a:xfrm>
            <a:grpFill/>
          </p:grpSpPr>
          <p:sp>
            <p:nvSpPr>
              <p:cNvPr id="94" name="Rectangle 93"/>
              <p:cNvSpPr/>
              <p:nvPr/>
            </p:nvSpPr>
            <p:spPr>
              <a:xfrm>
                <a:off x="630380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108365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30380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08365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5" name="Lightning Bolt 114"/>
          <p:cNvSpPr/>
          <p:nvPr/>
        </p:nvSpPr>
        <p:spPr>
          <a:xfrm>
            <a:off x="2781887" y="1471842"/>
            <a:ext cx="431651" cy="50728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-Down Arrow 53"/>
          <p:cNvSpPr/>
          <p:nvPr/>
        </p:nvSpPr>
        <p:spPr>
          <a:xfrm>
            <a:off x="3946117" y="2212810"/>
            <a:ext cx="335373" cy="67707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ular Callout 127"/>
          <p:cNvSpPr/>
          <p:nvPr/>
        </p:nvSpPr>
        <p:spPr>
          <a:xfrm>
            <a:off x="5118099" y="3170504"/>
            <a:ext cx="2978261" cy="1066800"/>
          </a:xfrm>
          <a:prstGeom prst="wedgeRectCallout">
            <a:avLst>
              <a:gd name="adj1" fmla="val -67341"/>
              <a:gd name="adj2" fmla="val -1208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structure specific </a:t>
            </a:r>
          </a:p>
          <a:p>
            <a:pPr algn="ctr"/>
            <a:r>
              <a:rPr lang="en-US" sz="2400" dirty="0" smtClean="0"/>
              <a:t>fetch engine</a:t>
            </a:r>
            <a:endParaRPr lang="en-US" sz="2400" dirty="0"/>
          </a:p>
        </p:txBody>
      </p:sp>
      <p:sp>
        <p:nvSpPr>
          <p:cNvPr id="126" name="Rectangular Callout 125"/>
          <p:cNvSpPr/>
          <p:nvPr/>
        </p:nvSpPr>
        <p:spPr>
          <a:xfrm>
            <a:off x="5115089" y="1408149"/>
            <a:ext cx="2978261" cy="1066800"/>
          </a:xfrm>
          <a:prstGeom prst="wedgeRectCallout">
            <a:avLst>
              <a:gd name="adj1" fmla="val -67341"/>
              <a:gd name="adj2" fmla="val -1208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Lightweight </a:t>
            </a:r>
            <a:r>
              <a:rPr lang="en-US" sz="2400" dirty="0" smtClean="0"/>
              <a:t>pipelines</a:t>
            </a:r>
            <a:endParaRPr lang="en-US" sz="2400" dirty="0"/>
          </a:p>
          <a:p>
            <a:pPr algn="ctr"/>
            <a:r>
              <a:rPr lang="en-US" sz="2400" dirty="0"/>
              <a:t>All ins. fixed latency</a:t>
            </a:r>
          </a:p>
        </p:txBody>
      </p:sp>
      <p:sp>
        <p:nvSpPr>
          <p:cNvPr id="55" name="Up-Down Arrow 54"/>
          <p:cNvSpPr/>
          <p:nvPr/>
        </p:nvSpPr>
        <p:spPr>
          <a:xfrm>
            <a:off x="2425853" y="4534952"/>
            <a:ext cx="335373" cy="67707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6" grpId="0" animBg="1"/>
      <p:bldP spid="1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DASX – Sample Programmer’s API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066800"/>
            <a:ext cx="4191000" cy="147732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simple()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i=0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i&lt;size;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a[i] = b[i] + c[i];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2819400"/>
            <a:ext cx="8870950" cy="3429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454" y="3200400"/>
            <a:ext cx="8664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coll_a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(ST, &amp;a, INT, size, 0, VEC);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coll_b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coll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(LD,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&amp;b,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INT, size, 0, VEC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coll_c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coll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(LD,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&amp;c,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INT, size, 0, VEC);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832100"/>
            <a:ext cx="23968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BEGIN SIMPLE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 SIMPLE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4050" y="1343799"/>
            <a:ext cx="4559300" cy="92333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kfn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[](auto i, auto j) 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i + j;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464050" y="4545568"/>
            <a:ext cx="3733800" cy="723900"/>
          </a:xfrm>
          <a:prstGeom prst="wedgeRectCallout">
            <a:avLst>
              <a:gd name="adj1" fmla="val -29638"/>
              <a:gd name="adj2" fmla="val -866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Initialize Collectors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0454" y="4608036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group::add(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coll_a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coll_b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coll_c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454" y="5269468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kfn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size);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524000" y="3769836"/>
            <a:ext cx="3733800" cy="723900"/>
          </a:xfrm>
          <a:prstGeom prst="wedgeRectCallout">
            <a:avLst>
              <a:gd name="adj1" fmla="val -20114"/>
              <a:gd name="adj2" fmla="val 7302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Run in lock-step</a:t>
            </a:r>
            <a:endParaRPr lang="en-US" sz="3600" dirty="0"/>
          </a:p>
        </p:txBody>
      </p:sp>
      <p:sp>
        <p:nvSpPr>
          <p:cNvPr id="15" name="Rectangular Callout 14"/>
          <p:cNvSpPr/>
          <p:nvPr/>
        </p:nvSpPr>
        <p:spPr>
          <a:xfrm>
            <a:off x="4191000" y="5403334"/>
            <a:ext cx="3733800" cy="723900"/>
          </a:xfrm>
          <a:prstGeom prst="wedgeRectCallout">
            <a:avLst>
              <a:gd name="adj1" fmla="val -59230"/>
              <a:gd name="adj2" fmla="val -322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Start processing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195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  <p:bldP spid="11" grpId="1" animBg="1"/>
      <p:bldP spid="12" grpId="0"/>
      <p:bldP spid="13" grpId="0"/>
      <p:bldP spid="14" grpId="0" animBg="1"/>
      <p:bldP spid="14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3341162" y="2847978"/>
            <a:ext cx="4431237" cy="13022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DASX – Data Structure Accelerator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3324337" y="4524378"/>
            <a:ext cx="4431237" cy="13022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38200" y="2870003"/>
            <a:ext cx="2035827" cy="1280265"/>
            <a:chOff x="2286000" y="3484817"/>
            <a:chExt cx="2035827" cy="1280265"/>
          </a:xfrm>
        </p:grpSpPr>
        <p:sp>
          <p:nvSpPr>
            <p:cNvPr id="20" name="Rectangle 19"/>
            <p:cNvSpPr/>
            <p:nvPr/>
          </p:nvSpPr>
          <p:spPr>
            <a:xfrm>
              <a:off x="2286000" y="3484817"/>
              <a:ext cx="2035827" cy="12802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18163" y="3537273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58139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705057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438168" y="3606323"/>
              <a:ext cx="290743" cy="1016809"/>
              <a:chOff x="5710670" y="4349027"/>
              <a:chExt cx="388797" cy="1485476"/>
            </a:xfrm>
            <a:solidFill>
              <a:srgbClr val="92D050"/>
            </a:solidFill>
          </p:grpSpPr>
          <p:grpSp>
            <p:nvGrpSpPr>
              <p:cNvPr id="31" name="Group 30"/>
              <p:cNvGrpSpPr/>
              <p:nvPr/>
            </p:nvGrpSpPr>
            <p:grpSpPr>
              <a:xfrm>
                <a:off x="5710670" y="4349027"/>
                <a:ext cx="381000" cy="362384"/>
                <a:chOff x="5710670" y="4349027"/>
                <a:chExt cx="381000" cy="362384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710670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710670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718467" y="4915770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718467" y="5472119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Freeform 24"/>
            <p:cNvSpPr/>
            <p:nvPr/>
          </p:nvSpPr>
          <p:spPr>
            <a:xfrm>
              <a:off x="2936650" y="3609688"/>
              <a:ext cx="406978" cy="450209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6761028">
              <a:off x="3724771" y="3556095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4090469">
              <a:off x="3361470" y="4194797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1" idx="3"/>
              <a:endCxn id="22" idx="7"/>
            </p:cNvCxnSpPr>
            <p:nvPr/>
          </p:nvCxnSpPr>
          <p:spPr>
            <a:xfrm flipH="1">
              <a:off x="3319604" y="3868141"/>
              <a:ext cx="6057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stCxn id="22" idx="6"/>
              <a:endCxn id="23" idx="2"/>
            </p:cNvCxnSpPr>
            <p:nvPr/>
          </p:nvCxnSpPr>
          <p:spPr>
            <a:xfrm>
              <a:off x="3381621" y="4222594"/>
              <a:ext cx="323436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/>
            <p:cNvCxnSpPr>
              <a:stCxn id="23" idx="1"/>
              <a:endCxn id="21" idx="5"/>
            </p:cNvCxnSpPr>
            <p:nvPr/>
          </p:nvCxnSpPr>
          <p:spPr>
            <a:xfrm flipH="1" flipV="1">
              <a:off x="3679628" y="3868141"/>
              <a:ext cx="8744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42031" y="1712506"/>
            <a:ext cx="2031996" cy="87151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59273" y="1850275"/>
            <a:ext cx="984932" cy="584116"/>
            <a:chOff x="5697680" y="1621629"/>
            <a:chExt cx="1020040" cy="571501"/>
          </a:xfrm>
          <a:solidFill>
            <a:srgbClr val="00B050"/>
          </a:solidFill>
        </p:grpSpPr>
        <p:sp>
          <p:nvSpPr>
            <p:cNvPr id="83" name="Flowchart: Manual Operation 82"/>
            <p:cNvSpPr/>
            <p:nvPr/>
          </p:nvSpPr>
          <p:spPr>
            <a:xfrm>
              <a:off x="5697680" y="1631154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Manual Operation 83"/>
            <p:cNvSpPr/>
            <p:nvPr/>
          </p:nvSpPr>
          <p:spPr>
            <a:xfrm>
              <a:off x="6267447" y="1621629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Manual Operation 84"/>
            <p:cNvSpPr/>
            <p:nvPr/>
          </p:nvSpPr>
          <p:spPr>
            <a:xfrm>
              <a:off x="5713267" y="2011289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Manual Operation 85"/>
            <p:cNvSpPr/>
            <p:nvPr/>
          </p:nvSpPr>
          <p:spPr>
            <a:xfrm>
              <a:off x="6283033" y="2001764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165915" y="1848605"/>
            <a:ext cx="576587" cy="587249"/>
            <a:chOff x="5713267" y="2751425"/>
            <a:chExt cx="858985" cy="826513"/>
          </a:xfrm>
          <a:solidFill>
            <a:srgbClr val="FFC000"/>
          </a:solidFill>
        </p:grpSpPr>
        <p:grpSp>
          <p:nvGrpSpPr>
            <p:cNvPr id="73" name="Group 72"/>
            <p:cNvGrpSpPr/>
            <p:nvPr/>
          </p:nvGrpSpPr>
          <p:grpSpPr>
            <a:xfrm>
              <a:off x="5713267" y="2751425"/>
              <a:ext cx="858985" cy="362384"/>
              <a:chOff x="630380" y="1907597"/>
              <a:chExt cx="858985" cy="362384"/>
            </a:xfrm>
            <a:grpFill/>
          </p:grpSpPr>
          <p:sp>
            <p:nvSpPr>
              <p:cNvPr id="79" name="Rectangle 78"/>
              <p:cNvSpPr/>
              <p:nvPr/>
            </p:nvSpPr>
            <p:spPr>
              <a:xfrm>
                <a:off x="630380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08365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30380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08365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13267" y="3215554"/>
              <a:ext cx="858985" cy="362384"/>
              <a:chOff x="630380" y="1907597"/>
              <a:chExt cx="858985" cy="362384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630380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8365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30380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08365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Lightning Bolt 71"/>
          <p:cNvSpPr/>
          <p:nvPr/>
        </p:nvSpPr>
        <p:spPr>
          <a:xfrm>
            <a:off x="1257421" y="1921462"/>
            <a:ext cx="385973" cy="45359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-Up Arrow 93"/>
          <p:cNvSpPr/>
          <p:nvPr/>
        </p:nvSpPr>
        <p:spPr>
          <a:xfrm rot="5400000">
            <a:off x="1662594" y="4467032"/>
            <a:ext cx="950717" cy="971386"/>
          </a:xfrm>
          <a:prstGeom prst="bent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71662" y="4616071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97" name="TextBox 96"/>
          <p:cNvSpPr txBox="1"/>
          <p:nvPr/>
        </p:nvSpPr>
        <p:spPr>
          <a:xfrm>
            <a:off x="7772400" y="3242686"/>
            <a:ext cx="1314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CACHE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7772400" y="4945700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MEM</a:t>
            </a:r>
            <a:endParaRPr lang="en-US" sz="3200" dirty="0"/>
          </a:p>
        </p:txBody>
      </p:sp>
      <p:sp>
        <p:nvSpPr>
          <p:cNvPr id="99" name="TextBox 98"/>
          <p:cNvSpPr txBox="1"/>
          <p:nvPr/>
        </p:nvSpPr>
        <p:spPr>
          <a:xfrm>
            <a:off x="152400" y="5399825"/>
            <a:ext cx="208405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Translate key, </a:t>
            </a:r>
          </a:p>
          <a:p>
            <a:pPr algn="ctr"/>
            <a:r>
              <a:rPr lang="en-US" sz="2400" dirty="0" smtClean="0"/>
              <a:t>fetch elements</a:t>
            </a:r>
            <a:endParaRPr lang="en-US" sz="2400" dirty="0"/>
          </a:p>
        </p:txBody>
      </p:sp>
      <p:sp>
        <p:nvSpPr>
          <p:cNvPr id="100" name="Up Arrow 99"/>
          <p:cNvSpPr/>
          <p:nvPr/>
        </p:nvSpPr>
        <p:spPr>
          <a:xfrm>
            <a:off x="3733800" y="3841523"/>
            <a:ext cx="609600" cy="957365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97957" y="4091274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68347" y="3892831"/>
            <a:ext cx="13317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Allocate</a:t>
            </a:r>
            <a:endParaRPr lang="en-US" sz="24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85" y="2724488"/>
            <a:ext cx="877706" cy="877706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41" y="2725404"/>
            <a:ext cx="877706" cy="877706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94" y="2729637"/>
            <a:ext cx="877706" cy="877706"/>
          </a:xfrm>
          <a:prstGeom prst="rect">
            <a:avLst/>
          </a:prstGeom>
        </p:spPr>
      </p:pic>
      <p:sp>
        <p:nvSpPr>
          <p:cNvPr id="117" name="Oval 116"/>
          <p:cNvSpPr/>
          <p:nvPr/>
        </p:nvSpPr>
        <p:spPr>
          <a:xfrm>
            <a:off x="5436232" y="2482471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096000" y="2505684"/>
            <a:ext cx="26563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Lock iteration data</a:t>
            </a:r>
            <a:endParaRPr lang="en-US" sz="2400" dirty="0"/>
          </a:p>
        </p:txBody>
      </p:sp>
      <p:sp>
        <p:nvSpPr>
          <p:cNvPr id="119" name="Bent-Up Arrow 118"/>
          <p:cNvSpPr/>
          <p:nvPr/>
        </p:nvSpPr>
        <p:spPr>
          <a:xfrm flipH="1">
            <a:off x="2717788" y="2238801"/>
            <a:ext cx="1139441" cy="990600"/>
          </a:xfrm>
          <a:prstGeom prst="bentUpArrow">
            <a:avLst>
              <a:gd name="adj1" fmla="val 30601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3398371" y="2148262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34319" y="1782615"/>
            <a:ext cx="23515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Fill local storage</a:t>
            </a:r>
            <a:endParaRPr lang="en-US" sz="2400" dirty="0"/>
          </a:p>
        </p:txBody>
      </p:sp>
      <p:sp>
        <p:nvSpPr>
          <p:cNvPr id="126" name="Oval 125"/>
          <p:cNvSpPr/>
          <p:nvPr/>
        </p:nvSpPr>
        <p:spPr>
          <a:xfrm>
            <a:off x="2316707" y="1037236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987096" y="1060449"/>
            <a:ext cx="24326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Compute (SPMD) </a:t>
            </a:r>
            <a:endParaRPr lang="en-US" sz="2400" dirty="0"/>
          </a:p>
        </p:txBody>
      </p:sp>
      <p:sp>
        <p:nvSpPr>
          <p:cNvPr id="128" name="Octagon 127"/>
          <p:cNvSpPr/>
          <p:nvPr/>
        </p:nvSpPr>
        <p:spPr>
          <a:xfrm>
            <a:off x="228600" y="990600"/>
            <a:ext cx="838200" cy="838200"/>
          </a:xfrm>
          <a:prstGeom prst="oc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STOP</a:t>
            </a:r>
            <a:endParaRPr lang="en-US" sz="2000" b="1" dirty="0"/>
          </a:p>
        </p:txBody>
      </p:sp>
      <p:sp>
        <p:nvSpPr>
          <p:cNvPr id="129" name="Octagon 128"/>
          <p:cNvSpPr/>
          <p:nvPr/>
        </p:nvSpPr>
        <p:spPr>
          <a:xfrm>
            <a:off x="228600" y="995234"/>
            <a:ext cx="838200" cy="838200"/>
          </a:xfrm>
          <a:prstGeom prst="octago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GO</a:t>
            </a:r>
            <a:endParaRPr lang="en-US" sz="2000" b="1" dirty="0"/>
          </a:p>
        </p:txBody>
      </p:sp>
      <p:sp>
        <p:nvSpPr>
          <p:cNvPr id="131" name="Bent-Up Arrow 130"/>
          <p:cNvSpPr/>
          <p:nvPr/>
        </p:nvSpPr>
        <p:spPr>
          <a:xfrm rot="16200000" flipH="1" flipV="1">
            <a:off x="2781688" y="2374704"/>
            <a:ext cx="1085297" cy="990600"/>
          </a:xfrm>
          <a:prstGeom prst="bentUpArrow">
            <a:avLst>
              <a:gd name="adj1" fmla="val 30601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3398371" y="2148262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934318" y="1782614"/>
            <a:ext cx="34019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back dirty data</a:t>
            </a:r>
            <a:endParaRPr lang="en-US" sz="2400" dirty="0"/>
          </a:p>
        </p:txBody>
      </p:sp>
      <p:sp>
        <p:nvSpPr>
          <p:cNvPr id="134" name="Oval 133"/>
          <p:cNvSpPr/>
          <p:nvPr/>
        </p:nvSpPr>
        <p:spPr>
          <a:xfrm>
            <a:off x="5057506" y="2482471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27895" y="2505684"/>
            <a:ext cx="303510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Unlock iteration data</a:t>
            </a:r>
            <a:endParaRPr lang="en-US" sz="2400" dirty="0"/>
          </a:p>
        </p:txBody>
      </p:sp>
      <p:sp>
        <p:nvSpPr>
          <p:cNvPr id="136" name="Isosceles Triangle 135"/>
          <p:cNvSpPr/>
          <p:nvPr/>
        </p:nvSpPr>
        <p:spPr>
          <a:xfrm>
            <a:off x="5097338" y="3001191"/>
            <a:ext cx="228600" cy="127583"/>
          </a:xfrm>
          <a:prstGeom prst="triangle">
            <a:avLst>
              <a:gd name="adj" fmla="val 7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/>
          <p:cNvSpPr/>
          <p:nvPr/>
        </p:nvSpPr>
        <p:spPr>
          <a:xfrm>
            <a:off x="5677094" y="2994874"/>
            <a:ext cx="228600" cy="127583"/>
          </a:xfrm>
          <a:prstGeom prst="triangle">
            <a:avLst>
              <a:gd name="adj" fmla="val 7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/>
          <p:cNvSpPr/>
          <p:nvPr/>
        </p:nvSpPr>
        <p:spPr>
          <a:xfrm>
            <a:off x="6419341" y="3007268"/>
            <a:ext cx="228600" cy="127583"/>
          </a:xfrm>
          <a:prstGeom prst="triangle">
            <a:avLst>
              <a:gd name="adj" fmla="val 7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ctagon 120"/>
          <p:cNvSpPr/>
          <p:nvPr/>
        </p:nvSpPr>
        <p:spPr>
          <a:xfrm>
            <a:off x="228600" y="999321"/>
            <a:ext cx="838200" cy="838200"/>
          </a:xfrm>
          <a:prstGeom prst="oc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STOP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048280" y="4898843"/>
            <a:ext cx="1802346" cy="118782"/>
            <a:chOff x="5288455" y="4935731"/>
            <a:chExt cx="1802346" cy="118782"/>
          </a:xfrm>
        </p:grpSpPr>
        <p:sp>
          <p:nvSpPr>
            <p:cNvPr id="5" name="Rectangle 4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212255" y="5062818"/>
            <a:ext cx="1802346" cy="118782"/>
            <a:chOff x="5288455" y="4935731"/>
            <a:chExt cx="1802346" cy="118782"/>
          </a:xfrm>
        </p:grpSpPr>
        <p:sp>
          <p:nvSpPr>
            <p:cNvPr id="144" name="Rectangle 143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5364655" y="5215218"/>
            <a:ext cx="1802346" cy="118782"/>
            <a:chOff x="5288455" y="4935731"/>
            <a:chExt cx="1802346" cy="118782"/>
          </a:xfrm>
        </p:grpSpPr>
        <p:sp>
          <p:nvSpPr>
            <p:cNvPr id="156" name="Rectangle 155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517055" y="5367618"/>
            <a:ext cx="1802346" cy="118782"/>
            <a:chOff x="5288455" y="4935731"/>
            <a:chExt cx="1802346" cy="118782"/>
          </a:xfrm>
        </p:grpSpPr>
        <p:sp>
          <p:nvSpPr>
            <p:cNvPr id="160" name="Rectangle 159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200680" y="5051243"/>
            <a:ext cx="1802346" cy="118782"/>
            <a:chOff x="5288455" y="4935731"/>
            <a:chExt cx="1802346" cy="118782"/>
          </a:xfrm>
        </p:grpSpPr>
        <p:sp>
          <p:nvSpPr>
            <p:cNvPr id="164" name="Rectangle 163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Up-Down Arrow 102"/>
          <p:cNvSpPr/>
          <p:nvPr/>
        </p:nvSpPr>
        <p:spPr>
          <a:xfrm>
            <a:off x="2359438" y="2498155"/>
            <a:ext cx="236134" cy="47672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77512" y="3269023"/>
            <a:ext cx="130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Collector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52298" y="190510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5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6281E-7 L 2.5E-6 -0.233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9" grpId="0" animBg="1"/>
      <p:bldP spid="100" grpId="0" animBg="1"/>
      <p:bldP spid="101" grpId="0" animBg="1"/>
      <p:bldP spid="102" grpId="0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7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 rot="16200000">
            <a:off x="-91248" y="3159203"/>
            <a:ext cx="130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Collector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3493562" y="2716133"/>
            <a:ext cx="4431237" cy="13022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DASX – Data Structure Accelerator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3476737" y="4392533"/>
            <a:ext cx="4431237" cy="13022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90600" y="2738158"/>
            <a:ext cx="2035827" cy="1280265"/>
            <a:chOff x="2286000" y="3484817"/>
            <a:chExt cx="2035827" cy="1280265"/>
          </a:xfrm>
        </p:grpSpPr>
        <p:sp>
          <p:nvSpPr>
            <p:cNvPr id="20" name="Rectangle 19"/>
            <p:cNvSpPr/>
            <p:nvPr/>
          </p:nvSpPr>
          <p:spPr>
            <a:xfrm>
              <a:off x="2286000" y="3484817"/>
              <a:ext cx="2035827" cy="12802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18163" y="3537273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958139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705057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438168" y="3606323"/>
              <a:ext cx="290743" cy="1016809"/>
              <a:chOff x="5710670" y="4349027"/>
              <a:chExt cx="388797" cy="1485476"/>
            </a:xfrm>
            <a:solidFill>
              <a:srgbClr val="92D050"/>
            </a:solidFill>
          </p:grpSpPr>
          <p:grpSp>
            <p:nvGrpSpPr>
              <p:cNvPr id="31" name="Group 30"/>
              <p:cNvGrpSpPr/>
              <p:nvPr/>
            </p:nvGrpSpPr>
            <p:grpSpPr>
              <a:xfrm>
                <a:off x="5710670" y="4349027"/>
                <a:ext cx="381000" cy="362384"/>
                <a:chOff x="5710670" y="4349027"/>
                <a:chExt cx="381000" cy="362384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710670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710670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718467" y="4915770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718467" y="5472119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Freeform 24"/>
            <p:cNvSpPr/>
            <p:nvPr/>
          </p:nvSpPr>
          <p:spPr>
            <a:xfrm>
              <a:off x="2936650" y="3609688"/>
              <a:ext cx="406978" cy="450209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6761028">
              <a:off x="3724771" y="3556095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4090469">
              <a:off x="3361470" y="4194797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1" idx="3"/>
              <a:endCxn id="22" idx="7"/>
            </p:cNvCxnSpPr>
            <p:nvPr/>
          </p:nvCxnSpPr>
          <p:spPr>
            <a:xfrm flipH="1">
              <a:off x="3319604" y="3868141"/>
              <a:ext cx="6057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stCxn id="22" idx="6"/>
              <a:endCxn id="23" idx="2"/>
            </p:cNvCxnSpPr>
            <p:nvPr/>
          </p:nvCxnSpPr>
          <p:spPr>
            <a:xfrm>
              <a:off x="3381621" y="4222594"/>
              <a:ext cx="323436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/>
            <p:cNvCxnSpPr>
              <a:stCxn id="23" idx="1"/>
              <a:endCxn id="21" idx="5"/>
            </p:cNvCxnSpPr>
            <p:nvPr/>
          </p:nvCxnSpPr>
          <p:spPr>
            <a:xfrm flipH="1" flipV="1">
              <a:off x="3679628" y="3868141"/>
              <a:ext cx="8744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994431" y="1650346"/>
            <a:ext cx="2031996" cy="87151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111673" y="1788115"/>
            <a:ext cx="984932" cy="584116"/>
            <a:chOff x="5697680" y="1621629"/>
            <a:chExt cx="1020040" cy="571501"/>
          </a:xfrm>
          <a:solidFill>
            <a:srgbClr val="00B050"/>
          </a:solidFill>
        </p:grpSpPr>
        <p:sp>
          <p:nvSpPr>
            <p:cNvPr id="83" name="Flowchart: Manual Operation 82"/>
            <p:cNvSpPr/>
            <p:nvPr/>
          </p:nvSpPr>
          <p:spPr>
            <a:xfrm>
              <a:off x="5697680" y="1631154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Manual Operation 83"/>
            <p:cNvSpPr/>
            <p:nvPr/>
          </p:nvSpPr>
          <p:spPr>
            <a:xfrm>
              <a:off x="6267447" y="1621629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Manual Operation 84"/>
            <p:cNvSpPr/>
            <p:nvPr/>
          </p:nvSpPr>
          <p:spPr>
            <a:xfrm>
              <a:off x="5713267" y="2011289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Manual Operation 85"/>
            <p:cNvSpPr/>
            <p:nvPr/>
          </p:nvSpPr>
          <p:spPr>
            <a:xfrm>
              <a:off x="6283033" y="2001764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318315" y="1786445"/>
            <a:ext cx="576587" cy="587249"/>
            <a:chOff x="5713267" y="2751425"/>
            <a:chExt cx="858985" cy="826513"/>
          </a:xfrm>
          <a:solidFill>
            <a:srgbClr val="FFC000"/>
          </a:solidFill>
        </p:grpSpPr>
        <p:grpSp>
          <p:nvGrpSpPr>
            <p:cNvPr id="73" name="Group 72"/>
            <p:cNvGrpSpPr/>
            <p:nvPr/>
          </p:nvGrpSpPr>
          <p:grpSpPr>
            <a:xfrm>
              <a:off x="5713267" y="2751425"/>
              <a:ext cx="858985" cy="362384"/>
              <a:chOff x="630380" y="1907597"/>
              <a:chExt cx="858985" cy="362384"/>
            </a:xfrm>
            <a:grpFill/>
          </p:grpSpPr>
          <p:sp>
            <p:nvSpPr>
              <p:cNvPr id="79" name="Rectangle 78"/>
              <p:cNvSpPr/>
              <p:nvPr/>
            </p:nvSpPr>
            <p:spPr>
              <a:xfrm>
                <a:off x="630380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108365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30380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08365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713267" y="3215554"/>
              <a:ext cx="858985" cy="362384"/>
              <a:chOff x="630380" y="1907597"/>
              <a:chExt cx="858985" cy="362384"/>
            </a:xfrm>
            <a:grpFill/>
          </p:grpSpPr>
          <p:sp>
            <p:nvSpPr>
              <p:cNvPr id="75" name="Rectangle 74"/>
              <p:cNvSpPr/>
              <p:nvPr/>
            </p:nvSpPr>
            <p:spPr>
              <a:xfrm>
                <a:off x="630380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8365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30380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108365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Lightning Bolt 71"/>
          <p:cNvSpPr/>
          <p:nvPr/>
        </p:nvSpPr>
        <p:spPr>
          <a:xfrm>
            <a:off x="1409821" y="1859302"/>
            <a:ext cx="385973" cy="45359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896710" y="3225225"/>
            <a:ext cx="117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CACHE</a:t>
            </a:r>
            <a:endParaRPr lang="en-US" sz="2800" dirty="0"/>
          </a:p>
        </p:txBody>
      </p:sp>
      <p:sp>
        <p:nvSpPr>
          <p:cNvPr id="98" name="TextBox 97"/>
          <p:cNvSpPr txBox="1"/>
          <p:nvPr/>
        </p:nvSpPr>
        <p:spPr>
          <a:xfrm>
            <a:off x="7924800" y="4813855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</a:t>
            </a:r>
            <a:endParaRPr lang="en-US" sz="28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85" y="2875423"/>
            <a:ext cx="877706" cy="877706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41" y="2876339"/>
            <a:ext cx="877706" cy="877706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94" y="2880572"/>
            <a:ext cx="877706" cy="877706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6259022" y="2790381"/>
            <a:ext cx="197057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Lock iteration data</a:t>
            </a:r>
            <a:endParaRPr lang="en-US" sz="1400" dirty="0"/>
          </a:p>
        </p:txBody>
      </p:sp>
      <p:sp>
        <p:nvSpPr>
          <p:cNvPr id="119" name="Left-Up Arrow 118"/>
          <p:cNvSpPr/>
          <p:nvPr/>
        </p:nvSpPr>
        <p:spPr>
          <a:xfrm rot="10800000" flipV="1">
            <a:off x="2811028" y="2054493"/>
            <a:ext cx="1299935" cy="1166691"/>
          </a:xfrm>
          <a:prstGeom prst="leftUpArrow">
            <a:avLst>
              <a:gd name="adj1" fmla="val 22436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110963" y="1687696"/>
            <a:ext cx="18930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Write back dirty data </a:t>
            </a:r>
            <a:endParaRPr lang="en-US" sz="1400" dirty="0"/>
          </a:p>
        </p:txBody>
      </p:sp>
      <p:sp>
        <p:nvSpPr>
          <p:cNvPr id="128" name="Octagon 127"/>
          <p:cNvSpPr/>
          <p:nvPr/>
        </p:nvSpPr>
        <p:spPr>
          <a:xfrm>
            <a:off x="310399" y="959650"/>
            <a:ext cx="838200" cy="838200"/>
          </a:xfrm>
          <a:prstGeom prst="oc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/>
              <a:t>STOP</a:t>
            </a:r>
            <a:endParaRPr lang="en-US" sz="2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2157178" y="1152424"/>
            <a:ext cx="15357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Compute (SPMD)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10963" y="2108395"/>
            <a:ext cx="14058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Fill local storage</a:t>
            </a:r>
            <a:endParaRPr lang="en-US" sz="1400" dirty="0"/>
          </a:p>
        </p:txBody>
      </p:sp>
      <p:sp>
        <p:nvSpPr>
          <p:cNvPr id="122" name="Bent-Up Arrow 121"/>
          <p:cNvSpPr/>
          <p:nvPr/>
        </p:nvSpPr>
        <p:spPr>
          <a:xfrm rot="5400000">
            <a:off x="1814994" y="4236689"/>
            <a:ext cx="950717" cy="971386"/>
          </a:xfrm>
          <a:prstGeom prst="bent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77609" y="4819443"/>
            <a:ext cx="341980" cy="3419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947406" y="5267980"/>
            <a:ext cx="149099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Translate key, </a:t>
            </a:r>
          </a:p>
          <a:p>
            <a:pPr algn="ctr"/>
            <a:r>
              <a:rPr lang="en-US" sz="1400" dirty="0" smtClean="0"/>
              <a:t>fetch elements</a:t>
            </a:r>
            <a:endParaRPr lang="en-US" sz="1400" dirty="0"/>
          </a:p>
        </p:txBody>
      </p:sp>
      <p:sp>
        <p:nvSpPr>
          <p:cNvPr id="127" name="Up Arrow 126"/>
          <p:cNvSpPr/>
          <p:nvPr/>
        </p:nvSpPr>
        <p:spPr>
          <a:xfrm>
            <a:off x="3886200" y="3709678"/>
            <a:ext cx="609600" cy="957365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026503" y="4205461"/>
            <a:ext cx="8245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Allocate</a:t>
            </a:r>
            <a:endParaRPr lang="en-US" sz="1400" dirty="0"/>
          </a:p>
        </p:txBody>
      </p:sp>
      <p:sp>
        <p:nvSpPr>
          <p:cNvPr id="136" name="Oval 135"/>
          <p:cNvSpPr/>
          <p:nvPr/>
        </p:nvSpPr>
        <p:spPr>
          <a:xfrm>
            <a:off x="4486438" y="4188360"/>
            <a:ext cx="341980" cy="3419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37" name="Oval 136"/>
          <p:cNvSpPr/>
          <p:nvPr/>
        </p:nvSpPr>
        <p:spPr>
          <a:xfrm>
            <a:off x="5739081" y="2773279"/>
            <a:ext cx="341980" cy="3419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38" name="Oval 137"/>
          <p:cNvSpPr/>
          <p:nvPr/>
        </p:nvSpPr>
        <p:spPr>
          <a:xfrm>
            <a:off x="5761194" y="2320757"/>
            <a:ext cx="341980" cy="3419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7</a:t>
            </a:r>
            <a:endParaRPr lang="en-US" sz="2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259022" y="2337859"/>
            <a:ext cx="197057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Unlock iteration data</a:t>
            </a:r>
            <a:endParaRPr lang="en-US" sz="1400" dirty="0"/>
          </a:p>
        </p:txBody>
      </p:sp>
      <p:sp>
        <p:nvSpPr>
          <p:cNvPr id="140" name="Oval 139"/>
          <p:cNvSpPr/>
          <p:nvPr/>
        </p:nvSpPr>
        <p:spPr>
          <a:xfrm>
            <a:off x="3643393" y="2091480"/>
            <a:ext cx="341980" cy="3419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41" name="Oval 140"/>
          <p:cNvSpPr/>
          <p:nvPr/>
        </p:nvSpPr>
        <p:spPr>
          <a:xfrm>
            <a:off x="3643393" y="1669949"/>
            <a:ext cx="341980" cy="3419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42" name="Oval 141"/>
          <p:cNvSpPr/>
          <p:nvPr/>
        </p:nvSpPr>
        <p:spPr>
          <a:xfrm>
            <a:off x="1633328" y="1135322"/>
            <a:ext cx="341980" cy="34198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17" name="Rounded Rectangle 116"/>
          <p:cNvSpPr/>
          <p:nvPr/>
        </p:nvSpPr>
        <p:spPr>
          <a:xfrm>
            <a:off x="152400" y="3104023"/>
            <a:ext cx="3657600" cy="16125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DECOUPLED</a:t>
            </a:r>
          </a:p>
          <a:p>
            <a:pPr algn="ctr"/>
            <a:r>
              <a:rPr lang="en-US" sz="3200" dirty="0" smtClean="0"/>
              <a:t>ACCESS (1 – 3) </a:t>
            </a:r>
          </a:p>
          <a:p>
            <a:pPr algn="ctr"/>
            <a:r>
              <a:rPr lang="en-US" sz="3200" dirty="0" smtClean="0"/>
              <a:t>EXECUTE (5  – 7)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200680" y="4898843"/>
            <a:ext cx="1802346" cy="118782"/>
            <a:chOff x="5288455" y="4935731"/>
            <a:chExt cx="1802346" cy="118782"/>
          </a:xfrm>
        </p:grpSpPr>
        <p:sp>
          <p:nvSpPr>
            <p:cNvPr id="88" name="Rectangle 87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364655" y="5062818"/>
            <a:ext cx="1802346" cy="118782"/>
            <a:chOff x="5288455" y="4935731"/>
            <a:chExt cx="1802346" cy="118782"/>
          </a:xfrm>
        </p:grpSpPr>
        <p:sp>
          <p:nvSpPr>
            <p:cNvPr id="92" name="Rectangle 91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517055" y="5215218"/>
            <a:ext cx="1802346" cy="118782"/>
            <a:chOff x="5288455" y="4935731"/>
            <a:chExt cx="1802346" cy="118782"/>
          </a:xfrm>
        </p:grpSpPr>
        <p:sp>
          <p:nvSpPr>
            <p:cNvPr id="99" name="Rectangle 98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669455" y="5367618"/>
            <a:ext cx="1802346" cy="118782"/>
            <a:chOff x="5288455" y="4935731"/>
            <a:chExt cx="1802346" cy="118782"/>
          </a:xfrm>
        </p:grpSpPr>
        <p:sp>
          <p:nvSpPr>
            <p:cNvPr id="104" name="Rectangle 103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353080" y="3662383"/>
            <a:ext cx="1802346" cy="118782"/>
            <a:chOff x="5288455" y="4935731"/>
            <a:chExt cx="1802346" cy="118782"/>
          </a:xfrm>
        </p:grpSpPr>
        <p:sp>
          <p:nvSpPr>
            <p:cNvPr id="124" name="Rectangle 123"/>
            <p:cNvSpPr/>
            <p:nvPr/>
          </p:nvSpPr>
          <p:spPr>
            <a:xfrm>
              <a:off x="5288455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1898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549514" y="4935731"/>
              <a:ext cx="541287" cy="1187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Up-Down Arrow 102"/>
          <p:cNvSpPr/>
          <p:nvPr/>
        </p:nvSpPr>
        <p:spPr>
          <a:xfrm>
            <a:off x="2543907" y="2403850"/>
            <a:ext cx="236134" cy="47672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04698" y="1905103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1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Challenges Recap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3690" y="1676400"/>
            <a:ext cx="8757910" cy="2909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dirty="0" smtClean="0"/>
              <a:t>Challenge 1 : Reduce Instruction Overhead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dirty="0" smtClean="0"/>
              <a:t>Challenge 2 : Increase Memory Level Parallelism</a:t>
            </a:r>
          </a:p>
          <a:p>
            <a:pPr marL="571500" indent="-5715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200" dirty="0" smtClean="0"/>
              <a:t>Challenge 3 : Better Cache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24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DASX – Processing Elements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418213" y="990600"/>
            <a:ext cx="2467639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Instruction </a:t>
            </a:r>
          </a:p>
          <a:p>
            <a:pPr algn="ctr"/>
            <a:r>
              <a:rPr lang="en-US" sz="2000" dirty="0" smtClean="0"/>
              <a:t>Memory (1KB)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8214" y="1828800"/>
            <a:ext cx="2467638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1652033" y="1600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18214" y="2362200"/>
            <a:ext cx="762000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 (32)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10565" y="2372833"/>
            <a:ext cx="762000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</a:t>
            </a:r>
          </a:p>
          <a:p>
            <a:pPr algn="ctr"/>
            <a:r>
              <a:rPr lang="en-US" sz="2000" dirty="0" smtClean="0"/>
              <a:t>(32)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799214" y="2057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5616" y="2055628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398721" y="2971800"/>
            <a:ext cx="781493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00818" y="2982433"/>
            <a:ext cx="781493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nual Operation 15"/>
          <p:cNvSpPr/>
          <p:nvPr/>
        </p:nvSpPr>
        <p:spPr>
          <a:xfrm>
            <a:off x="398721" y="3505200"/>
            <a:ext cx="781493" cy="304800"/>
          </a:xfrm>
          <a:prstGeom prst="flowChartManualOpera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0614" y="3200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1614" y="3200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Flowchart: Manual Operation 18"/>
          <p:cNvSpPr/>
          <p:nvPr/>
        </p:nvSpPr>
        <p:spPr>
          <a:xfrm>
            <a:off x="2100818" y="3515833"/>
            <a:ext cx="781493" cy="304800"/>
          </a:xfrm>
          <a:prstGeom prst="flowChartManualOpera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72711" y="32110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53711" y="3211033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Elbow Connector 22"/>
          <p:cNvCxnSpPr>
            <a:stCxn id="16" idx="2"/>
            <a:endCxn id="9" idx="1"/>
          </p:cNvCxnSpPr>
          <p:nvPr/>
        </p:nvCxnSpPr>
        <p:spPr>
          <a:xfrm rot="5400000" flipH="1">
            <a:off x="13291" y="3033823"/>
            <a:ext cx="1181100" cy="371254"/>
          </a:xfrm>
          <a:prstGeom prst="bentConnector4">
            <a:avLst>
              <a:gd name="adj1" fmla="val -19355"/>
              <a:gd name="adj2" fmla="val 16682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Elbow Connector 24"/>
          <p:cNvCxnSpPr>
            <a:stCxn id="19" idx="2"/>
            <a:endCxn id="10" idx="1"/>
          </p:cNvCxnSpPr>
          <p:nvPr/>
        </p:nvCxnSpPr>
        <p:spPr>
          <a:xfrm rot="5400000" flipH="1">
            <a:off x="1710515" y="3039583"/>
            <a:ext cx="1181100" cy="381000"/>
          </a:xfrm>
          <a:prstGeom prst="bentConnector4">
            <a:avLst>
              <a:gd name="adj1" fmla="val -19355"/>
              <a:gd name="adj2" fmla="val 16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1308688" y="2193852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1308688" y="3250019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425228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LANE 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8921" y="4240619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LANE  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13121" y="3975288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3200400" y="1192619"/>
            <a:ext cx="55561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/>
              <a:t>3 stage pipeline</a:t>
            </a:r>
            <a:endParaRPr lang="en-US" sz="32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Single Program Multiple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/>
              <a:t>Each PE </a:t>
            </a:r>
            <a:r>
              <a:rPr lang="en-US" sz="3200" dirty="0" smtClean="0"/>
              <a:t>– exec. 1 iteration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No </a:t>
            </a:r>
            <a:r>
              <a:rPr lang="en-US" sz="3200" dirty="0"/>
              <a:t>address </a:t>
            </a:r>
            <a:r>
              <a:rPr lang="en-US" sz="3200" dirty="0" smtClean="0"/>
              <a:t>generation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Reference data using </a:t>
            </a:r>
            <a:r>
              <a:rPr lang="en-US" sz="3200" i="1" dirty="0" smtClean="0"/>
              <a:t>“keys”</a:t>
            </a:r>
            <a:endParaRPr lang="en-US" sz="3200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1273039" y="4572000"/>
            <a:ext cx="7025195" cy="1648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“Reduce Instruction Overhead” by using SPMD Model </a:t>
            </a:r>
            <a:r>
              <a:rPr lang="en-US" sz="3200" smtClean="0"/>
              <a:t>and removing </a:t>
            </a:r>
            <a:r>
              <a:rPr lang="en-US" sz="3200" dirty="0" smtClean="0"/>
              <a:t>address generation.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21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</a:t>
            </a:r>
            <a:r>
              <a:rPr lang="en-US" sz="4000" b="1" dirty="0"/>
              <a:t>DASX </a:t>
            </a:r>
            <a:r>
              <a:rPr lang="en-US" sz="4000" b="1" dirty="0" smtClean="0"/>
              <a:t>– Key </a:t>
            </a:r>
            <a:r>
              <a:rPr lang="en-US" sz="4000" b="1" dirty="0"/>
              <a:t>Interface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74847"/>
            <a:ext cx="5896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Vector Keys</a:t>
            </a:r>
          </a:p>
          <a:p>
            <a:r>
              <a:rPr lang="en-US" sz="3200" dirty="0" smtClean="0"/>
              <a:t>   LD Key  ==  LD </a:t>
            </a:r>
            <a:r>
              <a:rPr lang="en-US" sz="3200" dirty="0" err="1" smtClean="0"/>
              <a:t>Iter</a:t>
            </a:r>
            <a:r>
              <a:rPr lang="en-US" sz="3200" dirty="0" smtClean="0"/>
              <a:t> </a:t>
            </a:r>
            <a:r>
              <a:rPr lang="en-US" sz="3200" dirty="0"/>
              <a:t>* Size + </a:t>
            </a:r>
            <a:r>
              <a:rPr lang="en-US" sz="3200" dirty="0" smtClean="0"/>
              <a:t>Offset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83597"/>
            <a:ext cx="2830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Hash Table Keys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6101265" y="1771685"/>
            <a:ext cx="2792562" cy="11977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262390" y="1961020"/>
            <a:ext cx="1353587" cy="802748"/>
            <a:chOff x="5697680" y="1621629"/>
            <a:chExt cx="1020040" cy="571501"/>
          </a:xfrm>
          <a:solidFill>
            <a:srgbClr val="00B050"/>
          </a:solidFill>
        </p:grpSpPr>
        <p:sp>
          <p:nvSpPr>
            <p:cNvPr id="49" name="Flowchart: Manual Operation 48"/>
            <p:cNvSpPr/>
            <p:nvPr/>
          </p:nvSpPr>
          <p:spPr>
            <a:xfrm>
              <a:off x="5697680" y="1631154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Manual Operation 49"/>
            <p:cNvSpPr/>
            <p:nvPr/>
          </p:nvSpPr>
          <p:spPr>
            <a:xfrm>
              <a:off x="6267447" y="1621629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Manual Operation 50"/>
            <p:cNvSpPr/>
            <p:nvPr/>
          </p:nvSpPr>
          <p:spPr>
            <a:xfrm>
              <a:off x="5713267" y="2011289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Manual Operation 51"/>
            <p:cNvSpPr/>
            <p:nvPr/>
          </p:nvSpPr>
          <p:spPr>
            <a:xfrm>
              <a:off x="6283033" y="2001764"/>
              <a:ext cx="434687" cy="181841"/>
            </a:xfrm>
            <a:prstGeom prst="flowChartManualOperat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920672" y="1958725"/>
            <a:ext cx="792401" cy="807053"/>
            <a:chOff x="5713267" y="2751425"/>
            <a:chExt cx="858985" cy="826513"/>
          </a:xfrm>
          <a:solidFill>
            <a:srgbClr val="FFC000"/>
          </a:solidFill>
        </p:grpSpPr>
        <p:grpSp>
          <p:nvGrpSpPr>
            <p:cNvPr id="39" name="Group 38"/>
            <p:cNvGrpSpPr/>
            <p:nvPr/>
          </p:nvGrpSpPr>
          <p:grpSpPr>
            <a:xfrm>
              <a:off x="5713267" y="2751425"/>
              <a:ext cx="858985" cy="362384"/>
              <a:chOff x="630380" y="1907597"/>
              <a:chExt cx="858985" cy="362384"/>
            </a:xfrm>
            <a:grpFill/>
          </p:grpSpPr>
          <p:sp>
            <p:nvSpPr>
              <p:cNvPr id="45" name="Rectangle 44"/>
              <p:cNvSpPr/>
              <p:nvPr/>
            </p:nvSpPr>
            <p:spPr>
              <a:xfrm>
                <a:off x="630380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08365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30380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08365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713267" y="3215554"/>
              <a:ext cx="858985" cy="362384"/>
              <a:chOff x="630380" y="1907597"/>
              <a:chExt cx="858985" cy="362384"/>
            </a:xfrm>
            <a:grpFill/>
          </p:grpSpPr>
          <p:sp>
            <p:nvSpPr>
              <p:cNvPr id="41" name="Rectangle 40"/>
              <p:cNvSpPr/>
              <p:nvPr/>
            </p:nvSpPr>
            <p:spPr>
              <a:xfrm>
                <a:off x="630380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08365" y="1907597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30380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08365" y="2133600"/>
                <a:ext cx="381000" cy="13638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Lightning Bolt 37"/>
          <p:cNvSpPr/>
          <p:nvPr/>
        </p:nvSpPr>
        <p:spPr>
          <a:xfrm>
            <a:off x="6672133" y="2058852"/>
            <a:ext cx="530441" cy="623379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>
            <a:off x="8068934" y="2965989"/>
            <a:ext cx="585343" cy="118173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15141" y="3259971"/>
            <a:ext cx="156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LD KEY</a:t>
            </a:r>
            <a:endParaRPr 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343400"/>
            <a:ext cx="1959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BTree</a:t>
            </a:r>
            <a:r>
              <a:rPr lang="en-US" sz="3200" dirty="0" smtClean="0"/>
              <a:t> Keys</a:t>
            </a:r>
            <a:endParaRPr lang="en-US" sz="3200" dirty="0"/>
          </a:p>
        </p:txBody>
      </p:sp>
      <p:sp>
        <p:nvSpPr>
          <p:cNvPr id="56" name="Rectangle 55"/>
          <p:cNvSpPr/>
          <p:nvPr/>
        </p:nvSpPr>
        <p:spPr>
          <a:xfrm>
            <a:off x="2536338" y="2114960"/>
            <a:ext cx="544386" cy="5443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76600" y="2114960"/>
            <a:ext cx="544386" cy="5443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16862" y="2114960"/>
            <a:ext cx="544386" cy="5443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96076" y="2114960"/>
            <a:ext cx="544386" cy="5443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20885" y="3646614"/>
            <a:ext cx="1038327" cy="5443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38192" y="3646614"/>
            <a:ext cx="1038327" cy="5443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66626" y="4789614"/>
            <a:ext cx="581247" cy="5443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47873" y="4789614"/>
            <a:ext cx="1038327" cy="5443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14829" y="5704014"/>
            <a:ext cx="581247" cy="5443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96076" y="5704014"/>
            <a:ext cx="1038327" cy="5443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95272" y="5704014"/>
            <a:ext cx="581247" cy="5443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76519" y="5704014"/>
            <a:ext cx="1038327" cy="5443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3" idx="2"/>
            <a:endCxn id="65" idx="0"/>
          </p:cNvCxnSpPr>
          <p:nvPr/>
        </p:nvCxnSpPr>
        <p:spPr>
          <a:xfrm flipH="1">
            <a:off x="2315240" y="5334000"/>
            <a:ext cx="1051797" cy="3700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2"/>
            <a:endCxn id="67" idx="0"/>
          </p:cNvCxnSpPr>
          <p:nvPr/>
        </p:nvCxnSpPr>
        <p:spPr>
          <a:xfrm>
            <a:off x="3367037" y="5334000"/>
            <a:ext cx="1228646" cy="3700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101265" y="4147719"/>
            <a:ext cx="2792562" cy="1828488"/>
            <a:chOff x="2286000" y="3484817"/>
            <a:chExt cx="2035827" cy="1280265"/>
          </a:xfrm>
        </p:grpSpPr>
        <p:sp>
          <p:nvSpPr>
            <p:cNvPr id="74" name="Rectangle 73"/>
            <p:cNvSpPr/>
            <p:nvPr/>
          </p:nvSpPr>
          <p:spPr>
            <a:xfrm>
              <a:off x="2286000" y="3484817"/>
              <a:ext cx="2035827" cy="12802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18163" y="3537273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958139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705057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438168" y="3606323"/>
              <a:ext cx="290743" cy="1016809"/>
              <a:chOff x="5710670" y="4349027"/>
              <a:chExt cx="388797" cy="1485476"/>
            </a:xfrm>
            <a:solidFill>
              <a:srgbClr val="92D050"/>
            </a:solidFill>
          </p:grpSpPr>
          <p:grpSp>
            <p:nvGrpSpPr>
              <p:cNvPr id="85" name="Group 84"/>
              <p:cNvGrpSpPr/>
              <p:nvPr/>
            </p:nvGrpSpPr>
            <p:grpSpPr>
              <a:xfrm>
                <a:off x="5710670" y="4349027"/>
                <a:ext cx="381000" cy="362384"/>
                <a:chOff x="5710670" y="4349027"/>
                <a:chExt cx="381000" cy="362384"/>
              </a:xfrm>
              <a:grpFill/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5710670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710670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718467" y="4915770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718467" y="5472119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9" name="Freeform 78"/>
            <p:cNvSpPr/>
            <p:nvPr/>
          </p:nvSpPr>
          <p:spPr>
            <a:xfrm>
              <a:off x="2936650" y="3609688"/>
              <a:ext cx="406978" cy="450209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 rot="6761028">
              <a:off x="3724771" y="3556095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 rot="14090469">
              <a:off x="3361470" y="4194797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/>
            <p:cNvCxnSpPr>
              <a:stCxn id="75" idx="3"/>
              <a:endCxn id="76" idx="7"/>
            </p:cNvCxnSpPr>
            <p:nvPr/>
          </p:nvCxnSpPr>
          <p:spPr>
            <a:xfrm flipH="1">
              <a:off x="3319604" y="3868141"/>
              <a:ext cx="6057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stCxn id="76" idx="6"/>
              <a:endCxn id="77" idx="2"/>
            </p:cNvCxnSpPr>
            <p:nvPr/>
          </p:nvCxnSpPr>
          <p:spPr>
            <a:xfrm>
              <a:off x="3381621" y="4222594"/>
              <a:ext cx="323436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Straight Arrow Connector 83"/>
            <p:cNvCxnSpPr>
              <a:stCxn id="77" idx="1"/>
              <a:endCxn id="75" idx="5"/>
            </p:cNvCxnSpPr>
            <p:nvPr/>
          </p:nvCxnSpPr>
          <p:spPr>
            <a:xfrm flipH="1" flipV="1">
              <a:off x="3679628" y="3868141"/>
              <a:ext cx="8744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4" name="Rounded Rectangle 93"/>
          <p:cNvSpPr/>
          <p:nvPr/>
        </p:nvSpPr>
        <p:spPr>
          <a:xfrm>
            <a:off x="1141355" y="4038600"/>
            <a:ext cx="6666184" cy="94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Remove address generation overhead</a:t>
            </a:r>
          </a:p>
        </p:txBody>
      </p:sp>
    </p:spTree>
    <p:extLst>
      <p:ext uri="{BB962C8B-B14F-4D97-AF65-F5344CB8AC3E}">
        <p14:creationId xmlns:p14="http://schemas.microsoft.com/office/powerpoint/2010/main" val="10469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DASX – Collector</a:t>
            </a:r>
            <a:endParaRPr lang="en-US" sz="4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486400" y="960060"/>
            <a:ext cx="3102627" cy="1951141"/>
            <a:chOff x="2286000" y="3484817"/>
            <a:chExt cx="2035827" cy="1280265"/>
          </a:xfrm>
        </p:grpSpPr>
        <p:sp>
          <p:nvSpPr>
            <p:cNvPr id="6" name="Rectangle 5"/>
            <p:cNvSpPr/>
            <p:nvPr/>
          </p:nvSpPr>
          <p:spPr>
            <a:xfrm>
              <a:off x="2286000" y="3484817"/>
              <a:ext cx="2035827" cy="12802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18163" y="3537273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58139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05057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38168" y="3606323"/>
              <a:ext cx="290743" cy="1016809"/>
              <a:chOff x="5710670" y="4349027"/>
              <a:chExt cx="388797" cy="1485476"/>
            </a:xfrm>
            <a:solidFill>
              <a:srgbClr val="92D050"/>
            </a:solidFill>
          </p:grpSpPr>
          <p:grpSp>
            <p:nvGrpSpPr>
              <p:cNvPr id="17" name="Group 16"/>
              <p:cNvGrpSpPr/>
              <p:nvPr/>
            </p:nvGrpSpPr>
            <p:grpSpPr>
              <a:xfrm>
                <a:off x="5710670" y="4349027"/>
                <a:ext cx="381000" cy="362384"/>
                <a:chOff x="5710670" y="4349027"/>
                <a:chExt cx="381000" cy="362384"/>
              </a:xfrm>
              <a:grpFill/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5710670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710670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718467" y="4915770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718467" y="5472119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Freeform 10"/>
            <p:cNvSpPr/>
            <p:nvPr/>
          </p:nvSpPr>
          <p:spPr>
            <a:xfrm>
              <a:off x="2936650" y="3609688"/>
              <a:ext cx="406978" cy="450209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6761028">
              <a:off x="3724771" y="3556095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14090469">
              <a:off x="3361470" y="4194797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3"/>
              <a:endCxn id="8" idx="7"/>
            </p:cNvCxnSpPr>
            <p:nvPr/>
          </p:nvCxnSpPr>
          <p:spPr>
            <a:xfrm flipH="1">
              <a:off x="3319604" y="3868141"/>
              <a:ext cx="6057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>
              <a:stCxn id="8" idx="6"/>
              <a:endCxn id="9" idx="2"/>
            </p:cNvCxnSpPr>
            <p:nvPr/>
          </p:nvCxnSpPr>
          <p:spPr>
            <a:xfrm>
              <a:off x="3381621" y="4222594"/>
              <a:ext cx="323436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9" idx="1"/>
              <a:endCxn id="7" idx="5"/>
            </p:cNvCxnSpPr>
            <p:nvPr/>
          </p:nvCxnSpPr>
          <p:spPr>
            <a:xfrm flipH="1" flipV="1">
              <a:off x="3679628" y="3868141"/>
              <a:ext cx="8744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04800" y="1173540"/>
            <a:ext cx="4728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structure fetch engine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Specialize traversal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User defined elements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24437"/>
              </p:ext>
            </p:extLst>
          </p:nvPr>
        </p:nvGraphicFramePr>
        <p:xfrm>
          <a:off x="381000" y="3352800"/>
          <a:ext cx="82842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1"/>
                <a:gridCol w="5922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 Structure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Collector HW OP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Address</a:t>
                      </a:r>
                      <a:r>
                        <a:rPr lang="en-US" sz="2400" baseline="0" dirty="0" smtClean="0"/>
                        <a:t> / </a:t>
                      </a:r>
                      <a:r>
                        <a:rPr lang="en-US" sz="2400" dirty="0" smtClean="0"/>
                        <a:t>Stride Calc. –  ADD,</a:t>
                      </a:r>
                      <a:r>
                        <a:rPr lang="en-US" sz="2400" baseline="0" dirty="0" smtClean="0"/>
                        <a:t> CMP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Hash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Calc</a:t>
                      </a:r>
                      <a:r>
                        <a:rPr lang="en-US" sz="2400" baseline="0" dirty="0" smtClean="0"/>
                        <a:t> + Bucket Traversal. – INT ALU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BTree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Traversal –</a:t>
                      </a:r>
                      <a:r>
                        <a:rPr lang="en-US" sz="2400" baseline="0" dirty="0" smtClean="0"/>
                        <a:t> CMOV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ADD, CMP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389822" y="5562600"/>
            <a:ext cx="860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Tasks – 1) </a:t>
            </a:r>
            <a:r>
              <a:rPr lang="en-US" sz="3600" dirty="0" err="1" smtClean="0"/>
              <a:t>Prefetch</a:t>
            </a:r>
            <a:r>
              <a:rPr lang="en-US" sz="3600" dirty="0" smtClean="0"/>
              <a:t>    2) Manage Cache Space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69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Collector Task 1 : </a:t>
            </a:r>
            <a:r>
              <a:rPr lang="en-US" sz="4000" b="1" dirty="0" err="1" smtClean="0"/>
              <a:t>Prefetch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29" name="Rectangle 28"/>
          <p:cNvSpPr/>
          <p:nvPr/>
        </p:nvSpPr>
        <p:spPr>
          <a:xfrm>
            <a:off x="3759249" y="1186763"/>
            <a:ext cx="4129166" cy="121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43571" y="2748885"/>
            <a:ext cx="4129166" cy="121351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426911" y="1207287"/>
            <a:ext cx="1897048" cy="1192991"/>
            <a:chOff x="2286000" y="3484817"/>
            <a:chExt cx="2035827" cy="1280265"/>
          </a:xfrm>
        </p:grpSpPr>
        <p:sp>
          <p:nvSpPr>
            <p:cNvPr id="42" name="Rectangle 41"/>
            <p:cNvSpPr/>
            <p:nvPr/>
          </p:nvSpPr>
          <p:spPr>
            <a:xfrm>
              <a:off x="2286000" y="3484817"/>
              <a:ext cx="2035827" cy="12802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Oval 42"/>
            <p:cNvSpPr/>
            <p:nvPr/>
          </p:nvSpPr>
          <p:spPr>
            <a:xfrm>
              <a:off x="3318163" y="3537273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Oval 43"/>
            <p:cNvSpPr/>
            <p:nvPr/>
          </p:nvSpPr>
          <p:spPr>
            <a:xfrm>
              <a:off x="2958139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Oval 44"/>
            <p:cNvSpPr/>
            <p:nvPr/>
          </p:nvSpPr>
          <p:spPr>
            <a:xfrm>
              <a:off x="3705057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438168" y="3606323"/>
              <a:ext cx="290743" cy="1016809"/>
              <a:chOff x="5710670" y="4349027"/>
              <a:chExt cx="388797" cy="1485476"/>
            </a:xfrm>
            <a:solidFill>
              <a:srgbClr val="92D050"/>
            </a:solidFill>
          </p:grpSpPr>
          <p:grpSp>
            <p:nvGrpSpPr>
              <p:cNvPr id="53" name="Group 52"/>
              <p:cNvGrpSpPr/>
              <p:nvPr/>
            </p:nvGrpSpPr>
            <p:grpSpPr>
              <a:xfrm>
                <a:off x="5710670" y="4349027"/>
                <a:ext cx="381000" cy="362384"/>
                <a:chOff x="5710670" y="4349027"/>
                <a:chExt cx="381000" cy="362384"/>
              </a:xfrm>
              <a:grpFill/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5710670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710670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5718467" y="4915770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718467" y="5472119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sp>
          <p:nvSpPr>
            <p:cNvPr id="47" name="Freeform 46"/>
            <p:cNvSpPr/>
            <p:nvPr/>
          </p:nvSpPr>
          <p:spPr>
            <a:xfrm>
              <a:off x="2936650" y="3609688"/>
              <a:ext cx="406978" cy="450209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Freeform 47"/>
            <p:cNvSpPr/>
            <p:nvPr/>
          </p:nvSpPr>
          <p:spPr>
            <a:xfrm rot="6761028">
              <a:off x="3724771" y="3556095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Freeform 48"/>
            <p:cNvSpPr/>
            <p:nvPr/>
          </p:nvSpPr>
          <p:spPr>
            <a:xfrm rot="14090469">
              <a:off x="3361470" y="4194797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0" name="Straight Arrow Connector 49"/>
            <p:cNvCxnSpPr>
              <a:stCxn id="43" idx="3"/>
              <a:endCxn id="44" idx="7"/>
            </p:cNvCxnSpPr>
            <p:nvPr/>
          </p:nvCxnSpPr>
          <p:spPr>
            <a:xfrm flipH="1">
              <a:off x="3319604" y="3868141"/>
              <a:ext cx="6057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Straight Arrow Connector 50"/>
            <p:cNvCxnSpPr>
              <a:stCxn id="44" idx="6"/>
              <a:endCxn id="45" idx="2"/>
            </p:cNvCxnSpPr>
            <p:nvPr/>
          </p:nvCxnSpPr>
          <p:spPr>
            <a:xfrm>
              <a:off x="3381621" y="4222594"/>
              <a:ext cx="323436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Arrow Connector 51"/>
            <p:cNvCxnSpPr>
              <a:stCxn id="45" idx="1"/>
              <a:endCxn id="43" idx="5"/>
            </p:cNvCxnSpPr>
            <p:nvPr/>
          </p:nvCxnSpPr>
          <p:spPr>
            <a:xfrm flipH="1" flipV="1">
              <a:off x="3679628" y="3868141"/>
              <a:ext cx="8744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2" name="Bent-Up Arrow 61"/>
          <p:cNvSpPr/>
          <p:nvPr/>
        </p:nvSpPr>
        <p:spPr>
          <a:xfrm rot="5400000">
            <a:off x="2758862" y="2590996"/>
            <a:ext cx="885908" cy="905168"/>
          </a:xfrm>
          <a:prstGeom prst="bent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Oval 62"/>
          <p:cNvSpPr/>
          <p:nvPr/>
        </p:nvSpPr>
        <p:spPr>
          <a:xfrm>
            <a:off x="1788695" y="2504374"/>
            <a:ext cx="489022" cy="489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940453" y="1554564"/>
            <a:ext cx="117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CACHE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7940453" y="3141486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620553" y="3188051"/>
            <a:ext cx="194199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Translate keys,</a:t>
            </a:r>
          </a:p>
          <a:p>
            <a:pPr algn="ctr"/>
            <a:r>
              <a:rPr lang="en-US" sz="2000" dirty="0" smtClean="0"/>
              <a:t>fetch elements</a:t>
            </a:r>
            <a:endParaRPr lang="en-US" sz="2000" dirty="0"/>
          </a:p>
        </p:txBody>
      </p:sp>
      <p:sp>
        <p:nvSpPr>
          <p:cNvPr id="67" name="Up Arrow 66"/>
          <p:cNvSpPr/>
          <p:nvPr/>
        </p:nvSpPr>
        <p:spPr>
          <a:xfrm>
            <a:off x="4125122" y="2112579"/>
            <a:ext cx="568044" cy="892103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8" name="Oval 67"/>
          <p:cNvSpPr/>
          <p:nvPr/>
        </p:nvSpPr>
        <p:spPr>
          <a:xfrm>
            <a:off x="4744004" y="2345305"/>
            <a:ext cx="489022" cy="48902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68695" y="2225741"/>
            <a:ext cx="12409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Allocate</a:t>
            </a:r>
            <a:endParaRPr lang="en-US" sz="20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4547505" y="1356638"/>
            <a:ext cx="1525321" cy="715056"/>
            <a:chOff x="5151354" y="5289772"/>
            <a:chExt cx="1636907" cy="767366"/>
          </a:xfrm>
        </p:grpSpPr>
        <p:sp>
          <p:nvSpPr>
            <p:cNvPr id="91" name="Oval 90"/>
            <p:cNvSpPr/>
            <p:nvPr/>
          </p:nvSpPr>
          <p:spPr>
            <a:xfrm>
              <a:off x="5151354" y="5526827"/>
              <a:ext cx="310979" cy="310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29783" y="5737920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729783" y="5289772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469043" y="5737920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469043" y="5289772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96" name="Straight Arrow Connector 95"/>
            <p:cNvCxnSpPr>
              <a:stCxn id="91" idx="7"/>
              <a:endCxn id="93" idx="1"/>
            </p:cNvCxnSpPr>
            <p:nvPr/>
          </p:nvCxnSpPr>
          <p:spPr>
            <a:xfrm flipV="1">
              <a:off x="5416791" y="5449381"/>
              <a:ext cx="312992" cy="122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Straight Arrow Connector 96"/>
            <p:cNvCxnSpPr>
              <a:stCxn id="91" idx="5"/>
            </p:cNvCxnSpPr>
            <p:nvPr/>
          </p:nvCxnSpPr>
          <p:spPr>
            <a:xfrm>
              <a:off x="5416791" y="5792263"/>
              <a:ext cx="312992" cy="1052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Straight Arrow Connector 97"/>
            <p:cNvCxnSpPr>
              <a:stCxn id="93" idx="3"/>
              <a:endCxn id="95" idx="1"/>
            </p:cNvCxnSpPr>
            <p:nvPr/>
          </p:nvCxnSpPr>
          <p:spPr>
            <a:xfrm>
              <a:off x="6049001" y="5449381"/>
              <a:ext cx="4200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Straight Arrow Connector 98"/>
            <p:cNvCxnSpPr>
              <a:stCxn id="93" idx="3"/>
              <a:endCxn id="94" idx="1"/>
            </p:cNvCxnSpPr>
            <p:nvPr/>
          </p:nvCxnSpPr>
          <p:spPr>
            <a:xfrm>
              <a:off x="6049001" y="5449381"/>
              <a:ext cx="420042" cy="448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470154" y="3007182"/>
            <a:ext cx="3149846" cy="782427"/>
            <a:chOff x="3352800" y="5056416"/>
            <a:chExt cx="3687108" cy="915884"/>
          </a:xfrm>
        </p:grpSpPr>
        <p:sp>
          <p:nvSpPr>
            <p:cNvPr id="111" name="Oval 110"/>
            <p:cNvSpPr/>
            <p:nvPr/>
          </p:nvSpPr>
          <p:spPr>
            <a:xfrm>
              <a:off x="3352800" y="5339351"/>
              <a:ext cx="371166" cy="3711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043179" y="5591300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43179" y="5056416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925517" y="5591300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925517" y="5056416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>
              <a:stCxn id="111" idx="7"/>
              <a:endCxn id="113" idx="1"/>
            </p:cNvCxnSpPr>
            <p:nvPr/>
          </p:nvCxnSpPr>
          <p:spPr>
            <a:xfrm flipV="1">
              <a:off x="3669610" y="5246916"/>
              <a:ext cx="373569" cy="146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Straight Arrow Connector 116"/>
            <p:cNvCxnSpPr>
              <a:stCxn id="111" idx="5"/>
            </p:cNvCxnSpPr>
            <p:nvPr/>
          </p:nvCxnSpPr>
          <p:spPr>
            <a:xfrm>
              <a:off x="3669610" y="5656161"/>
              <a:ext cx="373569" cy="1256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5787450" y="5591300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87450" y="5056416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13" idx="3"/>
              <a:endCxn id="115" idx="1"/>
            </p:cNvCxnSpPr>
            <p:nvPr/>
          </p:nvCxnSpPr>
          <p:spPr>
            <a:xfrm>
              <a:off x="4424179" y="5246916"/>
              <a:ext cx="5013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Straight Arrow Connector 120"/>
            <p:cNvCxnSpPr>
              <a:stCxn id="113" idx="3"/>
              <a:endCxn id="114" idx="1"/>
            </p:cNvCxnSpPr>
            <p:nvPr/>
          </p:nvCxnSpPr>
          <p:spPr>
            <a:xfrm>
              <a:off x="4424179" y="5246916"/>
              <a:ext cx="501338" cy="5348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Straight Arrow Connector 121"/>
            <p:cNvCxnSpPr>
              <a:stCxn id="114" idx="3"/>
              <a:endCxn id="118" idx="1"/>
            </p:cNvCxnSpPr>
            <p:nvPr/>
          </p:nvCxnSpPr>
          <p:spPr>
            <a:xfrm>
              <a:off x="5306517" y="5781800"/>
              <a:ext cx="4809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Straight Arrow Connector 122"/>
            <p:cNvCxnSpPr>
              <a:stCxn id="114" idx="3"/>
              <a:endCxn id="119" idx="1"/>
            </p:cNvCxnSpPr>
            <p:nvPr/>
          </p:nvCxnSpPr>
          <p:spPr>
            <a:xfrm flipV="1">
              <a:off x="5306517" y="5246916"/>
              <a:ext cx="480933" cy="5348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6658908" y="5591300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658908" y="5056416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endCxn id="124" idx="1"/>
            </p:cNvCxnSpPr>
            <p:nvPr/>
          </p:nvCxnSpPr>
          <p:spPr>
            <a:xfrm>
              <a:off x="6177975" y="5781800"/>
              <a:ext cx="4809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7" name="Straight Arrow Connector 126"/>
            <p:cNvCxnSpPr>
              <a:endCxn id="125" idx="1"/>
            </p:cNvCxnSpPr>
            <p:nvPr/>
          </p:nvCxnSpPr>
          <p:spPr>
            <a:xfrm flipV="1">
              <a:off x="6177975" y="5246916"/>
              <a:ext cx="480933" cy="5348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94" y="798694"/>
            <a:ext cx="1792106" cy="1792106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56676" y="4267200"/>
            <a:ext cx="828252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Run asynchronously with compute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Reduce address generation cost 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Granularity of access : Data structure element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Enhanced memory level parallelism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265451" y="1562687"/>
            <a:ext cx="130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3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12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Executive Summary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11341" y="3124200"/>
            <a:ext cx="1346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Data</a:t>
            </a:r>
            <a:endParaRPr lang="en-US" sz="4800" dirty="0"/>
          </a:p>
        </p:txBody>
      </p:sp>
      <p:pic>
        <p:nvPicPr>
          <p:cNvPr id="1026" name="Picture 2" descr="C:\Users\Snehasish\Desktop\office-set\png\finance-and-business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352800"/>
            <a:ext cx="477837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nehasish\Desktop\office-set\png\chat1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4627563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nehasish\Desktop\office-set\png\global4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6" y="5237162"/>
            <a:ext cx="477837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nehasish\Desktop\office-set\png\data-analytics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6" y="1531938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nehasish\Desktop\office-set\png\bos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81200"/>
            <a:ext cx="477838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nehasish\Desktop\office-set\png\contract1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4" y="3190081"/>
            <a:ext cx="477838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nehasish\Desktop\office-set\png\banking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51362"/>
            <a:ext cx="477838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nehasish\Desktop\office-set\png\marketing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057400"/>
            <a:ext cx="477838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186048" y="3527869"/>
            <a:ext cx="4462152" cy="147732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simple()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 = 0;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i&lt;size;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a[i] = b[i] + c[i];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07968" y="2274826"/>
            <a:ext cx="3107432" cy="353943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$400,  %r1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$4,    %r2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%r3,   %r2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add %r1,   %r2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(%r2), %r4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each array</a:t>
            </a:r>
          </a:p>
          <a:p>
            <a:pPr algn="ctr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lement!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711369" y="3830638"/>
            <a:ext cx="1092861" cy="6312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678188" y="3342003"/>
            <a:ext cx="1143000" cy="16137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678188" y="4650903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6970849" y="3372068"/>
            <a:ext cx="1297459" cy="1278835"/>
            <a:chOff x="5750361" y="1981200"/>
            <a:chExt cx="1297459" cy="1278835"/>
          </a:xfrm>
        </p:grpSpPr>
        <p:sp>
          <p:nvSpPr>
            <p:cNvPr id="147" name="Rounded Rectangle 146"/>
            <p:cNvSpPr/>
            <p:nvPr/>
          </p:nvSpPr>
          <p:spPr>
            <a:xfrm>
              <a:off x="5750361" y="1981200"/>
              <a:ext cx="1297459" cy="12788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 smtClean="0"/>
                <a:t>CORE</a:t>
              </a:r>
              <a:endParaRPr lang="en-US" sz="2000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6178857" y="2438400"/>
              <a:ext cx="440466" cy="639829"/>
              <a:chOff x="5960909" y="2559749"/>
              <a:chExt cx="440466" cy="639829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0909" y="2559749"/>
                <a:ext cx="220201" cy="639829"/>
              </a:xfrm>
              <a:prstGeom prst="rect">
                <a:avLst/>
              </a:prstGeom>
            </p:spPr>
          </p:pic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1174" y="2559749"/>
                <a:ext cx="220201" cy="639829"/>
              </a:xfrm>
              <a:prstGeom prst="rect">
                <a:avLst/>
              </a:prstGeom>
            </p:spPr>
          </p:pic>
        </p:grpSp>
      </p:grpSp>
      <p:sp>
        <p:nvSpPr>
          <p:cNvPr id="151" name="TextBox 150"/>
          <p:cNvSpPr txBox="1"/>
          <p:nvPr/>
        </p:nvSpPr>
        <p:spPr>
          <a:xfrm>
            <a:off x="5289774" y="5024735"/>
            <a:ext cx="20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Reorder Buffer</a:t>
            </a:r>
            <a:endParaRPr lang="en-US" sz="2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68456" y="2251770"/>
            <a:ext cx="3107432" cy="353943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$400,  %r1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$4,    %r2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%r3,   %r2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add %r1,   %r2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(%r2), %r4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each array</a:t>
            </a:r>
          </a:p>
          <a:p>
            <a:pPr algn="ctr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lement!</a:t>
            </a:r>
          </a:p>
        </p:txBody>
      </p:sp>
      <p:cxnSp>
        <p:nvCxnSpPr>
          <p:cNvPr id="153" name="Straight Arrow Connector 152"/>
          <p:cNvCxnSpPr>
            <a:endCxn id="145" idx="1"/>
          </p:cNvCxnSpPr>
          <p:nvPr/>
        </p:nvCxnSpPr>
        <p:spPr>
          <a:xfrm>
            <a:off x="3402265" y="2726085"/>
            <a:ext cx="2275923" cy="20772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55" idx="1"/>
          </p:cNvCxnSpPr>
          <p:nvPr/>
        </p:nvCxnSpPr>
        <p:spPr>
          <a:xfrm>
            <a:off x="3402265" y="3030885"/>
            <a:ext cx="2275923" cy="14492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5678188" y="4327778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678188" y="4008357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endCxn id="156" idx="1"/>
          </p:cNvCxnSpPr>
          <p:nvPr/>
        </p:nvCxnSpPr>
        <p:spPr>
          <a:xfrm>
            <a:off x="3402265" y="3358403"/>
            <a:ext cx="2275923" cy="8023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678188" y="3681528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endCxn id="158" idx="1"/>
          </p:cNvCxnSpPr>
          <p:nvPr/>
        </p:nvCxnSpPr>
        <p:spPr>
          <a:xfrm>
            <a:off x="3402265" y="3663203"/>
            <a:ext cx="2275923" cy="1707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5678188" y="3358403"/>
            <a:ext cx="1143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endCxn id="160" idx="1"/>
          </p:cNvCxnSpPr>
          <p:nvPr/>
        </p:nvCxnSpPr>
        <p:spPr>
          <a:xfrm flipV="1">
            <a:off x="3402265" y="3510803"/>
            <a:ext cx="2275923" cy="4755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831217" y="2920342"/>
            <a:ext cx="7051031" cy="8084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Extra work encumbers the core!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84839" y="4464999"/>
            <a:ext cx="8536818" cy="14435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 smtClean="0"/>
              <a:t>DASX : Accelerate the access of and compute on software data structures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457200" y="1981200"/>
            <a:ext cx="1839225" cy="3381615"/>
            <a:chOff x="457200" y="1981200"/>
            <a:chExt cx="1839225" cy="3381615"/>
          </a:xfrm>
        </p:grpSpPr>
        <p:sp>
          <p:nvSpPr>
            <p:cNvPr id="124" name="TextBox 123"/>
            <p:cNvSpPr txBox="1"/>
            <p:nvPr/>
          </p:nvSpPr>
          <p:spPr>
            <a:xfrm>
              <a:off x="1353993" y="2340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25" name="Straight Arrow Connector 124"/>
            <p:cNvCxnSpPr>
              <a:stCxn id="128" idx="2"/>
              <a:endCxn id="129" idx="0"/>
            </p:cNvCxnSpPr>
            <p:nvPr/>
          </p:nvCxnSpPr>
          <p:spPr>
            <a:xfrm flipH="1">
              <a:off x="696119" y="2459038"/>
              <a:ext cx="451353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8" idx="2"/>
            </p:cNvCxnSpPr>
            <p:nvPr/>
          </p:nvCxnSpPr>
          <p:spPr>
            <a:xfrm>
              <a:off x="1147472" y="2459038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30" idx="0"/>
            </p:cNvCxnSpPr>
            <p:nvPr/>
          </p:nvCxnSpPr>
          <p:spPr>
            <a:xfrm flipH="1">
              <a:off x="1160714" y="2955251"/>
              <a:ext cx="416969" cy="47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8553" y="1981200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7200" y="2955251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1795" y="3433089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72949" y="3433089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2" name="Straight Arrow Connector 131"/>
            <p:cNvCxnSpPr/>
            <p:nvPr/>
          </p:nvCxnSpPr>
          <p:spPr>
            <a:xfrm>
              <a:off x="1575304" y="2942312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136" idx="0"/>
            </p:cNvCxnSpPr>
            <p:nvPr/>
          </p:nvCxnSpPr>
          <p:spPr>
            <a:xfrm flipH="1">
              <a:off x="741758" y="3910927"/>
              <a:ext cx="451353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193111" y="3910927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137" idx="0"/>
            </p:cNvCxnSpPr>
            <p:nvPr/>
          </p:nvCxnSpPr>
          <p:spPr>
            <a:xfrm flipH="1">
              <a:off x="1206353" y="4407140"/>
              <a:ext cx="416969" cy="47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2839" y="4407140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67434" y="4884978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18588" y="4884978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9" name="Straight Arrow Connector 138"/>
            <p:cNvCxnSpPr/>
            <p:nvPr/>
          </p:nvCxnSpPr>
          <p:spPr>
            <a:xfrm>
              <a:off x="1620943" y="4394201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3374230" y="4995273"/>
            <a:ext cx="4757736" cy="498594"/>
            <a:chOff x="3374230" y="4995273"/>
            <a:chExt cx="4757736" cy="498594"/>
          </a:xfrm>
        </p:grpSpPr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74230" y="5016030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09217" y="4995273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44204" y="4995273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79191" y="4995273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14178" y="4995273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49165" y="4995273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84152" y="4995273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19139" y="4995273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54129" y="4995273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03" name="Table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80383"/>
              </p:ext>
            </p:extLst>
          </p:nvPr>
        </p:nvGraphicFramePr>
        <p:xfrm>
          <a:off x="3800151" y="1377348"/>
          <a:ext cx="52499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49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H1</a:t>
                      </a:r>
                      <a:endParaRPr lang="en-US" dirty="0"/>
                    </a:p>
                  </a:txBody>
                  <a:tcPr marR="0" marT="91440" marB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650">
                <a:tc>
                  <a:txBody>
                    <a:bodyPr/>
                    <a:lstStyle/>
                    <a:p>
                      <a:r>
                        <a:rPr lang="en-US" dirty="0" smtClean="0"/>
                        <a:t>H2</a:t>
                      </a:r>
                      <a:endParaRPr lang="en-US" dirty="0"/>
                    </a:p>
                  </a:txBody>
                  <a:tcPr marR="0" marT="91440" marB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H3</a:t>
                      </a:r>
                      <a:endParaRPr lang="en-US" dirty="0"/>
                    </a:p>
                  </a:txBody>
                  <a:tcPr marR="0" marT="91440" marB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H4</a:t>
                      </a:r>
                      <a:endParaRPr lang="en-US" dirty="0"/>
                    </a:p>
                  </a:txBody>
                  <a:tcPr marR="0" marT="91440" marB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H5</a:t>
                      </a:r>
                      <a:endParaRPr lang="en-US" dirty="0"/>
                    </a:p>
                  </a:txBody>
                  <a:tcPr marR="0" marT="91440" marB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04" name="Group 203"/>
          <p:cNvGrpSpPr/>
          <p:nvPr/>
        </p:nvGrpSpPr>
        <p:grpSpPr>
          <a:xfrm>
            <a:off x="4325146" y="1422226"/>
            <a:ext cx="2913854" cy="2205309"/>
            <a:chOff x="4325146" y="1422226"/>
            <a:chExt cx="2913854" cy="2205309"/>
          </a:xfrm>
        </p:grpSpPr>
        <p:pic>
          <p:nvPicPr>
            <p:cNvPr id="205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1422226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1881296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2340366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2799436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2"/>
            <p:cNvPicPr>
              <a:picLocks noChangeAspect="1" noChangeArrowheads="1"/>
            </p:cNvPicPr>
            <p:nvPr/>
          </p:nvPicPr>
          <p:blipFill>
            <a:blip r:embed="rId1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3258507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0" name="Group 209"/>
            <p:cNvGrpSpPr/>
            <p:nvPr/>
          </p:nvGrpSpPr>
          <p:grpSpPr>
            <a:xfrm>
              <a:off x="4325146" y="1422226"/>
              <a:ext cx="2913854" cy="2205309"/>
              <a:chOff x="4325146" y="1422226"/>
              <a:chExt cx="2913854" cy="2205309"/>
            </a:xfrm>
          </p:grpSpPr>
          <p:pic>
            <p:nvPicPr>
              <p:cNvPr id="211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142222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2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142222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3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142222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142222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5" name="Straight Arrow Connector 214"/>
              <p:cNvCxnSpPr>
                <a:endCxn id="205" idx="1"/>
              </p:cNvCxnSpPr>
              <p:nvPr/>
            </p:nvCxnSpPr>
            <p:spPr>
              <a:xfrm>
                <a:off x="4325146" y="1606740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6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188129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7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188129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8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188129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188129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0" name="Straight Arrow Connector 219"/>
              <p:cNvCxnSpPr>
                <a:endCxn id="206" idx="1"/>
              </p:cNvCxnSpPr>
              <p:nvPr/>
            </p:nvCxnSpPr>
            <p:spPr>
              <a:xfrm>
                <a:off x="4325146" y="2065810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1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234036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2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234036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3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234036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4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234036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5" name="Straight Arrow Connector 224"/>
              <p:cNvCxnSpPr>
                <a:endCxn id="207" idx="1"/>
              </p:cNvCxnSpPr>
              <p:nvPr/>
            </p:nvCxnSpPr>
            <p:spPr>
              <a:xfrm>
                <a:off x="4325146" y="2524880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6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279943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7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279943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8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279943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9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279943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0" name="Straight Arrow Connector 229"/>
              <p:cNvCxnSpPr>
                <a:endCxn id="208" idx="1"/>
              </p:cNvCxnSpPr>
              <p:nvPr/>
            </p:nvCxnSpPr>
            <p:spPr>
              <a:xfrm>
                <a:off x="4325146" y="2983950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1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3258507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2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3258507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3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3258507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4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3258507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5" name="Straight Arrow Connector 234"/>
              <p:cNvCxnSpPr>
                <a:endCxn id="209" idx="1"/>
              </p:cNvCxnSpPr>
              <p:nvPr/>
            </p:nvCxnSpPr>
            <p:spPr>
              <a:xfrm>
                <a:off x="4325146" y="3443021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5" name="Rounded Rectangle 164"/>
          <p:cNvSpPr/>
          <p:nvPr/>
        </p:nvSpPr>
        <p:spPr>
          <a:xfrm>
            <a:off x="1296107" y="1210872"/>
            <a:ext cx="6314282" cy="8084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High level info lost!</a:t>
            </a:r>
          </a:p>
        </p:txBody>
      </p:sp>
    </p:spTree>
    <p:extLst>
      <p:ext uri="{BB962C8B-B14F-4D97-AF65-F5344CB8AC3E}">
        <p14:creationId xmlns:p14="http://schemas.microsoft.com/office/powerpoint/2010/main" val="2205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14566 -0.53148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-26574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1" grpId="0" animBg="1"/>
      <p:bldP spid="121" grpId="1" animBg="1"/>
      <p:bldP spid="122" grpId="0" animBg="1"/>
      <p:bldP spid="122" grpId="1" animBg="1"/>
      <p:bldP spid="16" grpId="0" animBg="1"/>
      <p:bldP spid="16" grpId="1" animBg="1"/>
      <p:bldP spid="144" grpId="0" animBg="1"/>
      <p:bldP spid="145" grpId="0" animBg="1"/>
      <p:bldP spid="151" grpId="0"/>
      <p:bldP spid="152" grpId="0" animBg="1"/>
      <p:bldP spid="155" grpId="0" animBg="1"/>
      <p:bldP spid="156" grpId="0" animBg="1"/>
      <p:bldP spid="158" grpId="0" animBg="1"/>
      <p:bldP spid="160" grpId="0" animBg="1"/>
      <p:bldP spid="166" grpId="0" animBg="1"/>
      <p:bldP spid="167" grpId="0" animBg="1"/>
      <p:bldP spid="1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762000" y="1409700"/>
            <a:ext cx="2035826" cy="1014228"/>
            <a:chOff x="524658" y="1019481"/>
            <a:chExt cx="2792562" cy="1197716"/>
          </a:xfrm>
        </p:grpSpPr>
        <p:sp>
          <p:nvSpPr>
            <p:cNvPr id="85" name="Rectangle 84"/>
            <p:cNvSpPr/>
            <p:nvPr/>
          </p:nvSpPr>
          <p:spPr>
            <a:xfrm>
              <a:off x="524658" y="1019481"/>
              <a:ext cx="2792562" cy="1197716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85783" y="1206521"/>
              <a:ext cx="2450683" cy="807053"/>
              <a:chOff x="685783" y="1206521"/>
              <a:chExt cx="2450683" cy="807053"/>
            </a:xfrm>
          </p:grpSpPr>
          <p:sp>
            <p:nvSpPr>
              <p:cNvPr id="87" name="Flowchart: Manual Operation 86"/>
              <p:cNvSpPr/>
              <p:nvPr/>
            </p:nvSpPr>
            <p:spPr>
              <a:xfrm>
                <a:off x="685783" y="1222195"/>
                <a:ext cx="576827" cy="255419"/>
              </a:xfrm>
              <a:prstGeom prst="flowChartManualOperation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Manual Operation 87"/>
              <p:cNvSpPr/>
              <p:nvPr/>
            </p:nvSpPr>
            <p:spPr>
              <a:xfrm>
                <a:off x="1441860" y="1208816"/>
                <a:ext cx="576827" cy="255419"/>
              </a:xfrm>
              <a:prstGeom prst="flowChartManualOperation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Manual Operation 88"/>
              <p:cNvSpPr/>
              <p:nvPr/>
            </p:nvSpPr>
            <p:spPr>
              <a:xfrm>
                <a:off x="706467" y="1756145"/>
                <a:ext cx="576827" cy="255419"/>
              </a:xfrm>
              <a:prstGeom prst="flowChartManualOperation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Manual Operation 89"/>
              <p:cNvSpPr/>
              <p:nvPr/>
            </p:nvSpPr>
            <p:spPr>
              <a:xfrm>
                <a:off x="1462543" y="1742765"/>
                <a:ext cx="576827" cy="255419"/>
              </a:xfrm>
              <a:prstGeom prst="flowChartManualOperation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2344065" y="1206521"/>
                <a:ext cx="792401" cy="353852"/>
                <a:chOff x="630380" y="1907597"/>
                <a:chExt cx="858985" cy="362384"/>
              </a:xfrm>
              <a:solidFill>
                <a:srgbClr val="FFC000"/>
              </a:solidFill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630380" y="190759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1108365" y="190759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30380" y="213360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1108365" y="213360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2344065" y="1659722"/>
                <a:ext cx="792401" cy="353852"/>
                <a:chOff x="630380" y="1907597"/>
                <a:chExt cx="858985" cy="362384"/>
              </a:xfrm>
              <a:solidFill>
                <a:srgbClr val="FFC000"/>
              </a:solidFill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630380" y="190759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108365" y="190759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630380" y="213360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1108365" y="213360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2" name="Lightning Bolt 101"/>
            <p:cNvSpPr/>
            <p:nvPr/>
          </p:nvSpPr>
          <p:spPr>
            <a:xfrm>
              <a:off x="1095526" y="1306648"/>
              <a:ext cx="530441" cy="623379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Collector Task 2 : Manage Cache Space</a:t>
            </a:r>
            <a:endParaRPr lang="en-US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3264963" y="2736310"/>
            <a:ext cx="4431237" cy="13022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" y="2758335"/>
            <a:ext cx="2035827" cy="1280265"/>
            <a:chOff x="2286000" y="3484817"/>
            <a:chExt cx="2035827" cy="1280265"/>
          </a:xfrm>
        </p:grpSpPr>
        <p:sp>
          <p:nvSpPr>
            <p:cNvPr id="7" name="Rectangle 6"/>
            <p:cNvSpPr/>
            <p:nvPr/>
          </p:nvSpPr>
          <p:spPr>
            <a:xfrm>
              <a:off x="2286000" y="3484817"/>
              <a:ext cx="2035827" cy="128026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318163" y="3537273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58139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705057" y="4028777"/>
              <a:ext cx="423483" cy="38763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38168" y="3606323"/>
              <a:ext cx="290743" cy="1016809"/>
              <a:chOff x="5710670" y="4349027"/>
              <a:chExt cx="388797" cy="1485476"/>
            </a:xfrm>
            <a:solidFill>
              <a:srgbClr val="92D050"/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5710670" y="4349027"/>
                <a:ext cx="381000" cy="362384"/>
                <a:chOff x="5710670" y="4349027"/>
                <a:chExt cx="381000" cy="362384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5710670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710670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718467" y="4915770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718467" y="5472119"/>
                <a:ext cx="381000" cy="362384"/>
                <a:chOff x="6188655" y="4349027"/>
                <a:chExt cx="381000" cy="362384"/>
              </a:xfrm>
              <a:grpFill/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6188655" y="434902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188655" y="4575030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" name="Freeform 11"/>
            <p:cNvSpPr/>
            <p:nvPr/>
          </p:nvSpPr>
          <p:spPr>
            <a:xfrm>
              <a:off x="2936650" y="3609688"/>
              <a:ext cx="406978" cy="450209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6761028">
              <a:off x="3724771" y="3556095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4090469">
              <a:off x="3361470" y="4194797"/>
              <a:ext cx="372528" cy="491843"/>
            </a:xfrm>
            <a:custGeom>
              <a:avLst/>
              <a:gdLst>
                <a:gd name="connsiteX0" fmla="*/ 137833 w 544233"/>
                <a:gd name="connsiteY0" fmla="*/ 616656 h 616656"/>
                <a:gd name="connsiteX1" fmla="*/ 23533 w 544233"/>
                <a:gd name="connsiteY1" fmla="*/ 38806 h 616656"/>
                <a:gd name="connsiteX2" fmla="*/ 544233 w 544233"/>
                <a:gd name="connsiteY2" fmla="*/ 51506 h 616656"/>
                <a:gd name="connsiteX3" fmla="*/ 544233 w 544233"/>
                <a:gd name="connsiteY3" fmla="*/ 51506 h 616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233" h="616656">
                  <a:moveTo>
                    <a:pt x="137833" y="616656"/>
                  </a:moveTo>
                  <a:cubicBezTo>
                    <a:pt x="46816" y="374827"/>
                    <a:pt x="-44200" y="132998"/>
                    <a:pt x="23533" y="38806"/>
                  </a:cubicBezTo>
                  <a:cubicBezTo>
                    <a:pt x="91266" y="-55386"/>
                    <a:pt x="544233" y="51506"/>
                    <a:pt x="544233" y="51506"/>
                  </a:cubicBezTo>
                  <a:lnTo>
                    <a:pt x="544233" y="51506"/>
                  </a:ln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8" idx="3"/>
              <a:endCxn id="9" idx="7"/>
            </p:cNvCxnSpPr>
            <p:nvPr/>
          </p:nvCxnSpPr>
          <p:spPr>
            <a:xfrm flipH="1">
              <a:off x="3319604" y="3868141"/>
              <a:ext cx="6057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stCxn id="9" idx="6"/>
              <a:endCxn id="10" idx="2"/>
            </p:cNvCxnSpPr>
            <p:nvPr/>
          </p:nvCxnSpPr>
          <p:spPr>
            <a:xfrm>
              <a:off x="3381621" y="4222594"/>
              <a:ext cx="323436" cy="0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>
              <a:stCxn id="10" idx="1"/>
              <a:endCxn id="8" idx="5"/>
            </p:cNvCxnSpPr>
            <p:nvPr/>
          </p:nvCxnSpPr>
          <p:spPr>
            <a:xfrm flipH="1" flipV="1">
              <a:off x="3679628" y="3868141"/>
              <a:ext cx="87446" cy="217404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752044" y="3131018"/>
            <a:ext cx="117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CACHE</a:t>
            </a:r>
            <a:endParaRPr lang="en-US" sz="28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86" y="2612820"/>
            <a:ext cx="877706" cy="87770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42" y="2613736"/>
            <a:ext cx="877706" cy="87770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95" y="2617969"/>
            <a:ext cx="877706" cy="877706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5360033" y="2370803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>
            <a:off x="6030423" y="2394016"/>
            <a:ext cx="25801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Lock iteration data</a:t>
            </a:r>
            <a:endParaRPr lang="en-US" sz="2400" dirty="0"/>
          </a:p>
        </p:txBody>
      </p:sp>
      <p:sp>
        <p:nvSpPr>
          <p:cNvPr id="61" name="Bent-Up Arrow 60"/>
          <p:cNvSpPr/>
          <p:nvPr/>
        </p:nvSpPr>
        <p:spPr>
          <a:xfrm flipH="1">
            <a:off x="2633491" y="2005047"/>
            <a:ext cx="1024109" cy="990600"/>
          </a:xfrm>
          <a:prstGeom prst="bentUpArrow">
            <a:avLst>
              <a:gd name="adj1" fmla="val 30601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352800" y="1752600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23190" y="1779160"/>
            <a:ext cx="235157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Fill local storage</a:t>
            </a:r>
            <a:endParaRPr lang="en-US" sz="2400" dirty="0"/>
          </a:p>
        </p:txBody>
      </p:sp>
      <p:sp>
        <p:nvSpPr>
          <p:cNvPr id="64" name="Bent-Up Arrow 63"/>
          <p:cNvSpPr/>
          <p:nvPr/>
        </p:nvSpPr>
        <p:spPr>
          <a:xfrm rot="5400000">
            <a:off x="2810707" y="1956827"/>
            <a:ext cx="1065497" cy="1276635"/>
          </a:xfrm>
          <a:prstGeom prst="bentUpArrow">
            <a:avLst>
              <a:gd name="adj1" fmla="val 30601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352800" y="1752600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4023189" y="1775813"/>
            <a:ext cx="31733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back dirty data</a:t>
            </a:r>
            <a:endParaRPr lang="en-US" sz="2400" dirty="0"/>
          </a:p>
        </p:txBody>
      </p:sp>
      <p:sp>
        <p:nvSpPr>
          <p:cNvPr id="67" name="Oval 66"/>
          <p:cNvSpPr/>
          <p:nvPr/>
        </p:nvSpPr>
        <p:spPr>
          <a:xfrm>
            <a:off x="5135439" y="2370803"/>
            <a:ext cx="524797" cy="52479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14868" y="2397106"/>
            <a:ext cx="28348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Unlock iteration data</a:t>
            </a:r>
            <a:endParaRPr lang="en-US" sz="2400" dirty="0"/>
          </a:p>
        </p:txBody>
      </p:sp>
      <p:sp>
        <p:nvSpPr>
          <p:cNvPr id="69" name="Isosceles Triangle 68"/>
          <p:cNvSpPr/>
          <p:nvPr/>
        </p:nvSpPr>
        <p:spPr>
          <a:xfrm>
            <a:off x="5021139" y="2889523"/>
            <a:ext cx="228600" cy="127583"/>
          </a:xfrm>
          <a:prstGeom prst="triangle">
            <a:avLst>
              <a:gd name="adj" fmla="val 7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>
            <a:off x="5600895" y="2883206"/>
            <a:ext cx="228600" cy="127583"/>
          </a:xfrm>
          <a:prstGeom prst="triangle">
            <a:avLst>
              <a:gd name="adj" fmla="val 7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6343142" y="2895600"/>
            <a:ext cx="228600" cy="127583"/>
          </a:xfrm>
          <a:prstGeom prst="triangle">
            <a:avLst>
              <a:gd name="adj" fmla="val 7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695734" y="3260872"/>
            <a:ext cx="1525321" cy="715056"/>
            <a:chOff x="5151354" y="5289772"/>
            <a:chExt cx="1636907" cy="767366"/>
          </a:xfrm>
        </p:grpSpPr>
        <p:sp>
          <p:nvSpPr>
            <p:cNvPr id="73" name="Oval 72"/>
            <p:cNvSpPr/>
            <p:nvPr/>
          </p:nvSpPr>
          <p:spPr>
            <a:xfrm>
              <a:off x="5151354" y="5526827"/>
              <a:ext cx="310979" cy="310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729783" y="5737920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29783" y="5289772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69043" y="5737920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69043" y="5289772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8" name="Straight Arrow Connector 77"/>
            <p:cNvCxnSpPr>
              <a:stCxn id="73" idx="7"/>
              <a:endCxn id="75" idx="1"/>
            </p:cNvCxnSpPr>
            <p:nvPr/>
          </p:nvCxnSpPr>
          <p:spPr>
            <a:xfrm flipV="1">
              <a:off x="5416791" y="5449381"/>
              <a:ext cx="312992" cy="122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73" idx="5"/>
            </p:cNvCxnSpPr>
            <p:nvPr/>
          </p:nvCxnSpPr>
          <p:spPr>
            <a:xfrm>
              <a:off x="5416791" y="5792263"/>
              <a:ext cx="312992" cy="1052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Straight Arrow Connector 79"/>
            <p:cNvCxnSpPr>
              <a:stCxn id="75" idx="3"/>
              <a:endCxn id="77" idx="1"/>
            </p:cNvCxnSpPr>
            <p:nvPr/>
          </p:nvCxnSpPr>
          <p:spPr>
            <a:xfrm>
              <a:off x="6049001" y="5449381"/>
              <a:ext cx="4200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>
              <a:stCxn id="75" idx="3"/>
              <a:endCxn id="76" idx="1"/>
            </p:cNvCxnSpPr>
            <p:nvPr/>
          </p:nvCxnSpPr>
          <p:spPr>
            <a:xfrm>
              <a:off x="6049001" y="5449381"/>
              <a:ext cx="420042" cy="448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49333" y="4526340"/>
            <a:ext cx="76326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Manage cache fill and </a:t>
            </a:r>
            <a:r>
              <a:rPr lang="en-US" sz="3200" dirty="0" smtClean="0"/>
              <a:t>replacement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Bulk fill </a:t>
            </a:r>
            <a:r>
              <a:rPr lang="en-US" sz="3200" dirty="0"/>
              <a:t>OBJ-Store </a:t>
            </a:r>
            <a:r>
              <a:rPr lang="en-US" sz="3200" dirty="0" smtClean="0"/>
              <a:t>before iteration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Per element </a:t>
            </a:r>
            <a:r>
              <a:rPr lang="en-US" sz="3200" dirty="0" smtClean="0"/>
              <a:t>refill from cache to OBJ-Store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776252" y="3236550"/>
            <a:ext cx="1525321" cy="715056"/>
            <a:chOff x="5151354" y="5289772"/>
            <a:chExt cx="1636907" cy="767366"/>
          </a:xfrm>
        </p:grpSpPr>
        <p:sp>
          <p:nvSpPr>
            <p:cNvPr id="105" name="Oval 104"/>
            <p:cNvSpPr/>
            <p:nvPr/>
          </p:nvSpPr>
          <p:spPr>
            <a:xfrm>
              <a:off x="5151354" y="5526827"/>
              <a:ext cx="310979" cy="310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29783" y="5737920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29783" y="5289772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69043" y="5737920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69043" y="5289772"/>
              <a:ext cx="319218" cy="319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0" name="Straight Arrow Connector 109"/>
            <p:cNvCxnSpPr>
              <a:stCxn id="105" idx="7"/>
              <a:endCxn id="107" idx="1"/>
            </p:cNvCxnSpPr>
            <p:nvPr/>
          </p:nvCxnSpPr>
          <p:spPr>
            <a:xfrm flipV="1">
              <a:off x="5416791" y="5449381"/>
              <a:ext cx="312992" cy="1229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Straight Arrow Connector 110"/>
            <p:cNvCxnSpPr>
              <a:stCxn id="105" idx="5"/>
            </p:cNvCxnSpPr>
            <p:nvPr/>
          </p:nvCxnSpPr>
          <p:spPr>
            <a:xfrm>
              <a:off x="5416791" y="5792263"/>
              <a:ext cx="312992" cy="1052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Straight Arrow Connector 111"/>
            <p:cNvCxnSpPr>
              <a:stCxn id="107" idx="3"/>
              <a:endCxn id="109" idx="1"/>
            </p:cNvCxnSpPr>
            <p:nvPr/>
          </p:nvCxnSpPr>
          <p:spPr>
            <a:xfrm>
              <a:off x="6049001" y="5449381"/>
              <a:ext cx="4200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Straight Arrow Connector 112"/>
            <p:cNvCxnSpPr>
              <a:stCxn id="107" idx="3"/>
              <a:endCxn id="108" idx="1"/>
            </p:cNvCxnSpPr>
            <p:nvPr/>
          </p:nvCxnSpPr>
          <p:spPr>
            <a:xfrm>
              <a:off x="6049001" y="5449381"/>
              <a:ext cx="420042" cy="448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83" name="TextBox 82"/>
          <p:cNvSpPr txBox="1"/>
          <p:nvPr/>
        </p:nvSpPr>
        <p:spPr>
          <a:xfrm rot="16200000">
            <a:off x="-268645" y="3131955"/>
            <a:ext cx="130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Collector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6097" y="1603685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PEs</a:t>
            </a:r>
            <a:endParaRPr lang="en-US" sz="2400" dirty="0"/>
          </a:p>
        </p:txBody>
      </p:sp>
      <p:sp>
        <p:nvSpPr>
          <p:cNvPr id="86" name="Up-Down Arrow 85"/>
          <p:cNvSpPr/>
          <p:nvPr/>
        </p:nvSpPr>
        <p:spPr>
          <a:xfrm>
            <a:off x="2278466" y="2345113"/>
            <a:ext cx="236134" cy="47672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864268" y="1241568"/>
            <a:ext cx="1042096" cy="13067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355796" y="923036"/>
            <a:ext cx="1407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OBJ-Store</a:t>
            </a:r>
          </a:p>
        </p:txBody>
      </p:sp>
    </p:spTree>
    <p:extLst>
      <p:ext uri="{BB962C8B-B14F-4D97-AF65-F5344CB8AC3E}">
        <p14:creationId xmlns:p14="http://schemas.microsoft.com/office/powerpoint/2010/main" val="42809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2" grpId="0" uiExpand="1" build="p"/>
      <p:bldP spid="27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Outline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Challenges of data-centric applications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Existing mechanisms to address challenges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DASX : Data Structure Accelerator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</a:t>
            </a:r>
            <a:r>
              <a:rPr lang="en-US" sz="3600" b="1" dirty="0" smtClean="0"/>
              <a:t>Benchmarks and Evaluation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42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Benchmarks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64511"/>
            <a:ext cx="25527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477227" y="1478425"/>
            <a:ext cx="2256098" cy="1721975"/>
            <a:chOff x="3916102" y="1554625"/>
            <a:chExt cx="2256098" cy="172197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102" y="2775046"/>
              <a:ext cx="2256098" cy="501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102" y="1554625"/>
              <a:ext cx="2256098" cy="120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28" y="4202129"/>
            <a:ext cx="2287977" cy="18176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480350" y="967015"/>
            <a:ext cx="2053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Recommender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3621332" y="967015"/>
            <a:ext cx="193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Text Search</a:t>
            </a:r>
            <a:endParaRPr lang="en-US" sz="2400" b="1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6607731" y="967015"/>
            <a:ext cx="193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Hash Table</a:t>
            </a:r>
            <a:endParaRPr lang="en-US" sz="2400" b="1" dirty="0"/>
          </a:p>
        </p:txBody>
      </p:sp>
      <p:sp>
        <p:nvSpPr>
          <p:cNvPr id="93" name="TextBox 92"/>
          <p:cNvSpPr txBox="1"/>
          <p:nvPr/>
        </p:nvSpPr>
        <p:spPr>
          <a:xfrm flipH="1">
            <a:off x="485425" y="3659686"/>
            <a:ext cx="193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OLAP Cubing</a:t>
            </a:r>
            <a:endParaRPr lang="en-US" sz="2400" b="1" dirty="0"/>
          </a:p>
        </p:txBody>
      </p:sp>
      <p:sp>
        <p:nvSpPr>
          <p:cNvPr id="94" name="TextBox 93"/>
          <p:cNvSpPr txBox="1"/>
          <p:nvPr/>
        </p:nvSpPr>
        <p:spPr>
          <a:xfrm flipH="1">
            <a:off x="3569548" y="3659686"/>
            <a:ext cx="193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BTree</a:t>
            </a:r>
            <a:endParaRPr lang="en-US" sz="2400" b="1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6555947" y="3659686"/>
            <a:ext cx="193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Black-Scholes </a:t>
            </a:r>
            <a:endParaRPr lang="en-US" sz="2400" b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3532692" y="4278235"/>
            <a:ext cx="875472" cy="1609651"/>
            <a:chOff x="457200" y="1981200"/>
            <a:chExt cx="1839225" cy="3381615"/>
          </a:xfrm>
        </p:grpSpPr>
        <p:sp>
          <p:nvSpPr>
            <p:cNvPr id="97" name="TextBox 96"/>
            <p:cNvSpPr txBox="1"/>
            <p:nvPr/>
          </p:nvSpPr>
          <p:spPr>
            <a:xfrm>
              <a:off x="1353993" y="2340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98" name="Straight Arrow Connector 97"/>
            <p:cNvCxnSpPr>
              <a:stCxn id="101" idx="2"/>
              <a:endCxn id="102" idx="0"/>
            </p:cNvCxnSpPr>
            <p:nvPr/>
          </p:nvCxnSpPr>
          <p:spPr>
            <a:xfrm flipH="1">
              <a:off x="696119" y="2459038"/>
              <a:ext cx="451353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01" idx="2"/>
            </p:cNvCxnSpPr>
            <p:nvPr/>
          </p:nvCxnSpPr>
          <p:spPr>
            <a:xfrm>
              <a:off x="1147472" y="2459038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103" idx="0"/>
            </p:cNvCxnSpPr>
            <p:nvPr/>
          </p:nvCxnSpPr>
          <p:spPr>
            <a:xfrm flipH="1">
              <a:off x="1160714" y="2955251"/>
              <a:ext cx="416969" cy="47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8553" y="1981200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7200" y="2955251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1795" y="3433089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72949" y="3433089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5" name="Straight Arrow Connector 104"/>
            <p:cNvCxnSpPr/>
            <p:nvPr/>
          </p:nvCxnSpPr>
          <p:spPr>
            <a:xfrm>
              <a:off x="1575304" y="2942312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09" idx="0"/>
            </p:cNvCxnSpPr>
            <p:nvPr/>
          </p:nvCxnSpPr>
          <p:spPr>
            <a:xfrm flipH="1">
              <a:off x="741758" y="3910927"/>
              <a:ext cx="451353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193111" y="3910927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110" idx="0"/>
            </p:cNvCxnSpPr>
            <p:nvPr/>
          </p:nvCxnSpPr>
          <p:spPr>
            <a:xfrm flipH="1">
              <a:off x="1206353" y="4407140"/>
              <a:ext cx="416969" cy="47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2839" y="4407140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67434" y="4884978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18588" y="4884978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2" name="Straight Arrow Connector 111"/>
            <p:cNvCxnSpPr/>
            <p:nvPr/>
          </p:nvCxnSpPr>
          <p:spPr>
            <a:xfrm>
              <a:off x="1620943" y="4394201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84829"/>
              </p:ext>
            </p:extLst>
          </p:nvPr>
        </p:nvGraphicFramePr>
        <p:xfrm>
          <a:off x="6222424" y="1600200"/>
          <a:ext cx="337235" cy="186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235"/>
              </a:tblGrid>
              <a:tr h="3391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H1</a:t>
                      </a:r>
                      <a:endParaRPr lang="en-US" sz="1400" dirty="0"/>
                    </a:p>
                  </a:txBody>
                  <a:tcPr marL="79892" marR="0" marT="79892" marB="7989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1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H2</a:t>
                      </a:r>
                      <a:endParaRPr lang="en-US" sz="1400" dirty="0"/>
                    </a:p>
                  </a:txBody>
                  <a:tcPr marL="79892" marR="0" marT="79892" marB="7989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1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H3</a:t>
                      </a:r>
                      <a:endParaRPr lang="en-US" sz="1400" dirty="0"/>
                    </a:p>
                  </a:txBody>
                  <a:tcPr marL="79892" marR="0" marT="79892" marB="7989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1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H4</a:t>
                      </a:r>
                      <a:endParaRPr lang="en-US" sz="1400" dirty="0"/>
                    </a:p>
                  </a:txBody>
                  <a:tcPr marL="79892" marR="0" marT="79892" marB="7989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1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H5</a:t>
                      </a:r>
                      <a:endParaRPr lang="en-US" sz="1400" dirty="0"/>
                    </a:p>
                  </a:txBody>
                  <a:tcPr marL="79892" marR="0" marT="79892" marB="7989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14" name="Group 113"/>
          <p:cNvGrpSpPr/>
          <p:nvPr/>
        </p:nvGrpSpPr>
        <p:grpSpPr>
          <a:xfrm>
            <a:off x="6575103" y="1659940"/>
            <a:ext cx="2307289" cy="1746239"/>
            <a:chOff x="4325146" y="1422226"/>
            <a:chExt cx="2913854" cy="2205309"/>
          </a:xfrm>
        </p:grpSpPr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1422226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1881296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/>
            <p:cNvPicPr>
              <a:picLocks noChangeAspect="1" noChangeArrowheads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2340366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2799436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12115" y="3258507"/>
              <a:ext cx="369028" cy="36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0" name="Group 119"/>
            <p:cNvGrpSpPr/>
            <p:nvPr/>
          </p:nvGrpSpPr>
          <p:grpSpPr>
            <a:xfrm>
              <a:off x="4325146" y="1422226"/>
              <a:ext cx="2913854" cy="2205309"/>
              <a:chOff x="4325146" y="1422226"/>
              <a:chExt cx="2913854" cy="2205309"/>
            </a:xfrm>
          </p:grpSpPr>
          <p:pic>
            <p:nvPicPr>
              <p:cNvPr id="121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142222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142222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142222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142222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5" name="Straight Arrow Connector 124"/>
              <p:cNvCxnSpPr>
                <a:endCxn id="115" idx="1"/>
              </p:cNvCxnSpPr>
              <p:nvPr/>
            </p:nvCxnSpPr>
            <p:spPr>
              <a:xfrm>
                <a:off x="4325146" y="1606740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188129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188129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188129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188129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0" name="Straight Arrow Connector 129"/>
              <p:cNvCxnSpPr>
                <a:endCxn id="116" idx="1"/>
              </p:cNvCxnSpPr>
              <p:nvPr/>
            </p:nvCxnSpPr>
            <p:spPr>
              <a:xfrm>
                <a:off x="4325146" y="2065810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234036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234036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234036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234036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5" name="Straight Arrow Connector 134"/>
              <p:cNvCxnSpPr>
                <a:endCxn id="117" idx="1"/>
              </p:cNvCxnSpPr>
              <p:nvPr/>
            </p:nvCxnSpPr>
            <p:spPr>
              <a:xfrm>
                <a:off x="4325146" y="2524880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6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279943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279943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279943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2799436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0" name="Straight Arrow Connector 139"/>
              <p:cNvCxnSpPr>
                <a:endCxn id="118" idx="1"/>
              </p:cNvCxnSpPr>
              <p:nvPr/>
            </p:nvCxnSpPr>
            <p:spPr>
              <a:xfrm>
                <a:off x="4325146" y="2983950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1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476579" y="3258507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41043" y="3258507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5507" y="3258507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869972" y="3258507"/>
                <a:ext cx="369028" cy="369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5" name="Straight Arrow Connector 144"/>
              <p:cNvCxnSpPr>
                <a:endCxn id="119" idx="1"/>
              </p:cNvCxnSpPr>
              <p:nvPr/>
            </p:nvCxnSpPr>
            <p:spPr>
              <a:xfrm>
                <a:off x="4325146" y="3443021"/>
                <a:ext cx="68696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/>
          <p:cNvGrpSpPr/>
          <p:nvPr/>
        </p:nvGrpSpPr>
        <p:grpSpPr>
          <a:xfrm>
            <a:off x="4538840" y="4278235"/>
            <a:ext cx="875472" cy="1609651"/>
            <a:chOff x="457200" y="1981200"/>
            <a:chExt cx="1839225" cy="3381615"/>
          </a:xfrm>
        </p:grpSpPr>
        <p:sp>
          <p:nvSpPr>
            <p:cNvPr id="147" name="TextBox 146"/>
            <p:cNvSpPr txBox="1"/>
            <p:nvPr/>
          </p:nvSpPr>
          <p:spPr>
            <a:xfrm>
              <a:off x="1353993" y="234021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48" name="Straight Arrow Connector 147"/>
            <p:cNvCxnSpPr>
              <a:stCxn id="151" idx="2"/>
              <a:endCxn id="152" idx="0"/>
            </p:cNvCxnSpPr>
            <p:nvPr/>
          </p:nvCxnSpPr>
          <p:spPr>
            <a:xfrm flipH="1">
              <a:off x="696119" y="2459038"/>
              <a:ext cx="451353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51" idx="2"/>
            </p:cNvCxnSpPr>
            <p:nvPr/>
          </p:nvCxnSpPr>
          <p:spPr>
            <a:xfrm>
              <a:off x="1147472" y="2459038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0"/>
            </p:cNvCxnSpPr>
            <p:nvPr/>
          </p:nvCxnSpPr>
          <p:spPr>
            <a:xfrm flipH="1">
              <a:off x="1160714" y="2955251"/>
              <a:ext cx="416969" cy="47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08553" y="1981200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7200" y="2955251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21795" y="3433089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72949" y="3433089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5" name="Straight Arrow Connector 154"/>
            <p:cNvCxnSpPr/>
            <p:nvPr/>
          </p:nvCxnSpPr>
          <p:spPr>
            <a:xfrm>
              <a:off x="1575304" y="2942312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endCxn id="159" idx="0"/>
            </p:cNvCxnSpPr>
            <p:nvPr/>
          </p:nvCxnSpPr>
          <p:spPr>
            <a:xfrm flipH="1">
              <a:off x="741758" y="3910927"/>
              <a:ext cx="451353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193111" y="3910927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60" idx="0"/>
            </p:cNvCxnSpPr>
            <p:nvPr/>
          </p:nvCxnSpPr>
          <p:spPr>
            <a:xfrm flipH="1">
              <a:off x="1206353" y="4407140"/>
              <a:ext cx="416969" cy="47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2839" y="4407140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67434" y="4884978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/>
            <p:cNvPicPr>
              <a:picLocks noChangeAspect="1" noChangeArrowheads="1"/>
            </p:cNvPicPr>
            <p:nvPr/>
          </p:nvPicPr>
          <p:blipFill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18588" y="4884978"/>
              <a:ext cx="477837" cy="47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2" name="Straight Arrow Connector 161"/>
            <p:cNvCxnSpPr/>
            <p:nvPr/>
          </p:nvCxnSpPr>
          <p:spPr>
            <a:xfrm>
              <a:off x="1620943" y="4394201"/>
              <a:ext cx="436564" cy="496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152400" y="916597"/>
            <a:ext cx="1600201" cy="381568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Evaluation – Setup </a:t>
            </a:r>
            <a:endParaRPr lang="en-US" sz="4000" b="1" dirty="0"/>
          </a:p>
        </p:txBody>
      </p:sp>
      <p:sp>
        <p:nvSpPr>
          <p:cNvPr id="156" name="Rectangle 155"/>
          <p:cNvSpPr/>
          <p:nvPr/>
        </p:nvSpPr>
        <p:spPr>
          <a:xfrm>
            <a:off x="2745976" y="909450"/>
            <a:ext cx="3053870" cy="381568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</p:txBody>
      </p:sp>
      <p:grpSp>
        <p:nvGrpSpPr>
          <p:cNvPr id="75" name="Group 74"/>
          <p:cNvGrpSpPr/>
          <p:nvPr/>
        </p:nvGrpSpPr>
        <p:grpSpPr>
          <a:xfrm>
            <a:off x="6602842" y="909450"/>
            <a:ext cx="2312558" cy="3881460"/>
            <a:chOff x="2057400" y="1160372"/>
            <a:chExt cx="2514600" cy="4220572"/>
          </a:xfrm>
        </p:grpSpPr>
        <p:grpSp>
          <p:nvGrpSpPr>
            <p:cNvPr id="5" name="Group 4"/>
            <p:cNvGrpSpPr/>
            <p:nvPr/>
          </p:nvGrpSpPr>
          <p:grpSpPr>
            <a:xfrm>
              <a:off x="2057400" y="1160372"/>
              <a:ext cx="2514600" cy="4220572"/>
              <a:chOff x="2057400" y="1160372"/>
              <a:chExt cx="2514600" cy="42205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57400" y="1160372"/>
                <a:ext cx="2514600" cy="4149048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12083" y="4734613"/>
                <a:ext cx="12146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/>
                  <a:t>DASX</a:t>
                </a:r>
                <a:endParaRPr lang="en-US" sz="3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286000" y="3484817"/>
              <a:ext cx="2035827" cy="1280265"/>
              <a:chOff x="2286000" y="3484817"/>
              <a:chExt cx="2035827" cy="12802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6000" y="3484817"/>
                <a:ext cx="2035827" cy="1280265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18163" y="3537273"/>
                <a:ext cx="423483" cy="38763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58139" y="4028777"/>
                <a:ext cx="423483" cy="38763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05057" y="4028777"/>
                <a:ext cx="423483" cy="387635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438168" y="3606323"/>
                <a:ext cx="290743" cy="1016809"/>
                <a:chOff x="5710670" y="4349027"/>
                <a:chExt cx="388797" cy="1485476"/>
              </a:xfrm>
              <a:solidFill>
                <a:srgbClr val="92D050"/>
              </a:solidFill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710670" y="4349027"/>
                  <a:ext cx="381000" cy="362384"/>
                  <a:chOff x="5710670" y="4349027"/>
                  <a:chExt cx="381000" cy="362384"/>
                </a:xfrm>
                <a:grpFill/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5710670" y="434902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5710670" y="457503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718467" y="4915770"/>
                  <a:ext cx="381000" cy="362384"/>
                  <a:chOff x="6188655" y="4349027"/>
                  <a:chExt cx="381000" cy="362384"/>
                </a:xfrm>
                <a:grpFill/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6188655" y="434902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188655" y="457503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18467" y="5472119"/>
                  <a:ext cx="381000" cy="362384"/>
                  <a:chOff x="6188655" y="4349027"/>
                  <a:chExt cx="381000" cy="362384"/>
                </a:xfrm>
                <a:grpFill/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6188655" y="434902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6188655" y="457503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14" name="Freeform 13"/>
              <p:cNvSpPr/>
              <p:nvPr/>
            </p:nvSpPr>
            <p:spPr>
              <a:xfrm>
                <a:off x="2936650" y="3609688"/>
                <a:ext cx="406978" cy="450209"/>
              </a:xfrm>
              <a:custGeom>
                <a:avLst/>
                <a:gdLst>
                  <a:gd name="connsiteX0" fmla="*/ 137833 w 544233"/>
                  <a:gd name="connsiteY0" fmla="*/ 616656 h 616656"/>
                  <a:gd name="connsiteX1" fmla="*/ 23533 w 544233"/>
                  <a:gd name="connsiteY1" fmla="*/ 38806 h 616656"/>
                  <a:gd name="connsiteX2" fmla="*/ 544233 w 544233"/>
                  <a:gd name="connsiteY2" fmla="*/ 51506 h 616656"/>
                  <a:gd name="connsiteX3" fmla="*/ 544233 w 544233"/>
                  <a:gd name="connsiteY3" fmla="*/ 51506 h 61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233" h="616656">
                    <a:moveTo>
                      <a:pt x="137833" y="616656"/>
                    </a:moveTo>
                    <a:cubicBezTo>
                      <a:pt x="46816" y="374827"/>
                      <a:pt x="-44200" y="132998"/>
                      <a:pt x="23533" y="38806"/>
                    </a:cubicBezTo>
                    <a:cubicBezTo>
                      <a:pt x="91266" y="-55386"/>
                      <a:pt x="544233" y="51506"/>
                      <a:pt x="544233" y="51506"/>
                    </a:cubicBezTo>
                    <a:lnTo>
                      <a:pt x="544233" y="51506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6761028">
                <a:off x="3724771" y="3556095"/>
                <a:ext cx="372528" cy="491843"/>
              </a:xfrm>
              <a:custGeom>
                <a:avLst/>
                <a:gdLst>
                  <a:gd name="connsiteX0" fmla="*/ 137833 w 544233"/>
                  <a:gd name="connsiteY0" fmla="*/ 616656 h 616656"/>
                  <a:gd name="connsiteX1" fmla="*/ 23533 w 544233"/>
                  <a:gd name="connsiteY1" fmla="*/ 38806 h 616656"/>
                  <a:gd name="connsiteX2" fmla="*/ 544233 w 544233"/>
                  <a:gd name="connsiteY2" fmla="*/ 51506 h 616656"/>
                  <a:gd name="connsiteX3" fmla="*/ 544233 w 544233"/>
                  <a:gd name="connsiteY3" fmla="*/ 51506 h 61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233" h="616656">
                    <a:moveTo>
                      <a:pt x="137833" y="616656"/>
                    </a:moveTo>
                    <a:cubicBezTo>
                      <a:pt x="46816" y="374827"/>
                      <a:pt x="-44200" y="132998"/>
                      <a:pt x="23533" y="38806"/>
                    </a:cubicBezTo>
                    <a:cubicBezTo>
                      <a:pt x="91266" y="-55386"/>
                      <a:pt x="544233" y="51506"/>
                      <a:pt x="544233" y="51506"/>
                    </a:cubicBezTo>
                    <a:lnTo>
                      <a:pt x="544233" y="51506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4090469">
                <a:off x="3361470" y="4194797"/>
                <a:ext cx="372528" cy="491843"/>
              </a:xfrm>
              <a:custGeom>
                <a:avLst/>
                <a:gdLst>
                  <a:gd name="connsiteX0" fmla="*/ 137833 w 544233"/>
                  <a:gd name="connsiteY0" fmla="*/ 616656 h 616656"/>
                  <a:gd name="connsiteX1" fmla="*/ 23533 w 544233"/>
                  <a:gd name="connsiteY1" fmla="*/ 38806 h 616656"/>
                  <a:gd name="connsiteX2" fmla="*/ 544233 w 544233"/>
                  <a:gd name="connsiteY2" fmla="*/ 51506 h 616656"/>
                  <a:gd name="connsiteX3" fmla="*/ 544233 w 544233"/>
                  <a:gd name="connsiteY3" fmla="*/ 51506 h 61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233" h="616656">
                    <a:moveTo>
                      <a:pt x="137833" y="616656"/>
                    </a:moveTo>
                    <a:cubicBezTo>
                      <a:pt x="46816" y="374827"/>
                      <a:pt x="-44200" y="132998"/>
                      <a:pt x="23533" y="38806"/>
                    </a:cubicBezTo>
                    <a:cubicBezTo>
                      <a:pt x="91266" y="-55386"/>
                      <a:pt x="544233" y="51506"/>
                      <a:pt x="544233" y="51506"/>
                    </a:cubicBezTo>
                    <a:lnTo>
                      <a:pt x="544233" y="51506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" name="Straight Arrow Connector 16"/>
              <p:cNvCxnSpPr>
                <a:stCxn id="10" idx="3"/>
                <a:endCxn id="11" idx="7"/>
              </p:cNvCxnSpPr>
              <p:nvPr/>
            </p:nvCxnSpPr>
            <p:spPr>
              <a:xfrm flipH="1">
                <a:off x="3319604" y="3868141"/>
                <a:ext cx="60576" cy="217404"/>
              </a:xfrm>
              <a:prstGeom prst="straightConnector1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17"/>
              <p:cNvCxnSpPr>
                <a:stCxn id="11" idx="6"/>
                <a:endCxn id="12" idx="2"/>
              </p:cNvCxnSpPr>
              <p:nvPr/>
            </p:nvCxnSpPr>
            <p:spPr>
              <a:xfrm>
                <a:off x="3381621" y="4222594"/>
                <a:ext cx="323436" cy="0"/>
              </a:xfrm>
              <a:prstGeom prst="straightConnector1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9" name="Straight Arrow Connector 18"/>
              <p:cNvCxnSpPr>
                <a:stCxn id="12" idx="1"/>
                <a:endCxn id="10" idx="5"/>
              </p:cNvCxnSpPr>
              <p:nvPr/>
            </p:nvCxnSpPr>
            <p:spPr>
              <a:xfrm flipH="1" flipV="1">
                <a:off x="3679628" y="3868141"/>
                <a:ext cx="87446" cy="217404"/>
              </a:xfrm>
              <a:prstGeom prst="straightConnector1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2286000" y="2362200"/>
              <a:ext cx="2035827" cy="1007851"/>
              <a:chOff x="2286000" y="2362200"/>
              <a:chExt cx="2035827" cy="100785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86000" y="2362200"/>
                <a:ext cx="2035827" cy="1007851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440923" y="2552461"/>
                <a:ext cx="1727929" cy="627328"/>
                <a:chOff x="5567798" y="2975910"/>
                <a:chExt cx="2282533" cy="828677"/>
              </a:xfrm>
              <a:solidFill>
                <a:srgbClr val="FFC000"/>
              </a:solidFill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5567798" y="2975910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5567798" y="3440039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6527227" y="2975910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6527227" y="3440039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7469331" y="2978074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7469331" y="320407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469331" y="3442203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7469331" y="3668206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2289831" y="1371600"/>
              <a:ext cx="2031996" cy="871513"/>
              <a:chOff x="2289831" y="1371600"/>
              <a:chExt cx="2031996" cy="87151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289831" y="1371600"/>
                <a:ext cx="2031996" cy="871513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2407073" y="1509369"/>
                <a:ext cx="984932" cy="584116"/>
                <a:chOff x="5697680" y="1621629"/>
                <a:chExt cx="1020040" cy="571501"/>
              </a:xfrm>
              <a:solidFill>
                <a:srgbClr val="00B050"/>
              </a:solidFill>
            </p:grpSpPr>
            <p:sp>
              <p:nvSpPr>
                <p:cNvPr id="71" name="Flowchart: Manual Operation 70"/>
                <p:cNvSpPr/>
                <p:nvPr/>
              </p:nvSpPr>
              <p:spPr>
                <a:xfrm>
                  <a:off x="5697680" y="1631154"/>
                  <a:ext cx="434687" cy="181841"/>
                </a:xfrm>
                <a:prstGeom prst="flowChartManualOperation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2" name="Flowchart: Manual Operation 71"/>
                <p:cNvSpPr/>
                <p:nvPr/>
              </p:nvSpPr>
              <p:spPr>
                <a:xfrm>
                  <a:off x="6267447" y="1621629"/>
                  <a:ext cx="434687" cy="181841"/>
                </a:xfrm>
                <a:prstGeom prst="flowChartManualOperation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3" name="Flowchart: Manual Operation 72"/>
                <p:cNvSpPr/>
                <p:nvPr/>
              </p:nvSpPr>
              <p:spPr>
                <a:xfrm>
                  <a:off x="5713267" y="2011289"/>
                  <a:ext cx="434687" cy="181841"/>
                </a:xfrm>
                <a:prstGeom prst="flowChartManualOperation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4" name="Flowchart: Manual Operation 73"/>
                <p:cNvSpPr/>
                <p:nvPr/>
              </p:nvSpPr>
              <p:spPr>
                <a:xfrm>
                  <a:off x="6283033" y="2001764"/>
                  <a:ext cx="434687" cy="181841"/>
                </a:xfrm>
                <a:prstGeom prst="flowChartManualOperation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613715" y="1507699"/>
                <a:ext cx="576587" cy="587249"/>
                <a:chOff x="5713267" y="2751425"/>
                <a:chExt cx="858985" cy="826513"/>
              </a:xfrm>
              <a:solidFill>
                <a:srgbClr val="92D050"/>
              </a:solidFill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713267" y="2751425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5713267" y="3215554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sp>
            <p:nvSpPr>
              <p:cNvPr id="60" name="Lightning Bolt 59"/>
              <p:cNvSpPr/>
              <p:nvPr/>
            </p:nvSpPr>
            <p:spPr>
              <a:xfrm>
                <a:off x="2705221" y="1580556"/>
                <a:ext cx="385973" cy="453599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1917700" y="2288096"/>
            <a:ext cx="615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vs</a:t>
            </a:r>
            <a:endParaRPr lang="en-US" sz="4000" dirty="0"/>
          </a:p>
        </p:txBody>
      </p:sp>
      <p:sp>
        <p:nvSpPr>
          <p:cNvPr id="77" name="Oval 76"/>
          <p:cNvSpPr/>
          <p:nvPr/>
        </p:nvSpPr>
        <p:spPr>
          <a:xfrm>
            <a:off x="7122544" y="1254035"/>
            <a:ext cx="500830" cy="500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8</a:t>
            </a:r>
            <a:endParaRPr lang="en-US" sz="32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7257661" y="2283190"/>
            <a:ext cx="963866" cy="4314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1KB</a:t>
            </a:r>
            <a:endParaRPr lang="en-US" sz="2800" b="1" dirty="0"/>
          </a:p>
        </p:txBody>
      </p:sp>
      <p:sp>
        <p:nvSpPr>
          <p:cNvPr id="80" name="Rectangle 79"/>
          <p:cNvSpPr/>
          <p:nvPr/>
        </p:nvSpPr>
        <p:spPr>
          <a:xfrm>
            <a:off x="2876812" y="2735968"/>
            <a:ext cx="1294003" cy="11976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32 KB L1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70423" y="2735968"/>
            <a:ext cx="1300915" cy="11976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32 KB L1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876812" y="1124184"/>
            <a:ext cx="1297459" cy="1278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IO CORE</a:t>
            </a:r>
            <a:endParaRPr lang="en-US" sz="2000" dirty="0"/>
          </a:p>
        </p:txBody>
      </p:sp>
      <p:sp>
        <p:nvSpPr>
          <p:cNvPr id="83" name="Rounded Rectangle 82"/>
          <p:cNvSpPr/>
          <p:nvPr/>
        </p:nvSpPr>
        <p:spPr>
          <a:xfrm>
            <a:off x="4397981" y="1117177"/>
            <a:ext cx="1297459" cy="1278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smtClean="0"/>
              <a:t>IO CORE</a:t>
            </a:r>
            <a:endParaRPr lang="en-US" sz="2000" dirty="0"/>
          </a:p>
        </p:txBody>
      </p:sp>
      <p:sp>
        <p:nvSpPr>
          <p:cNvPr id="84" name="Rectangle 83"/>
          <p:cNvSpPr/>
          <p:nvPr/>
        </p:nvSpPr>
        <p:spPr>
          <a:xfrm>
            <a:off x="2926132" y="4181845"/>
            <a:ext cx="2693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MT (8 threads)</a:t>
            </a:r>
            <a:endParaRPr lang="en-US" sz="32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608529" y="1695726"/>
            <a:ext cx="880995" cy="639829"/>
            <a:chOff x="3750853" y="4179144"/>
            <a:chExt cx="1094784" cy="795095"/>
          </a:xfrm>
        </p:grpSpPr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53" y="4179144"/>
              <a:ext cx="273637" cy="795095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569" y="4179144"/>
              <a:ext cx="273637" cy="795095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79144"/>
              <a:ext cx="273637" cy="795095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85" y="4179144"/>
              <a:ext cx="273637" cy="795095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3085043" y="1694799"/>
            <a:ext cx="880995" cy="639829"/>
            <a:chOff x="3750853" y="4179144"/>
            <a:chExt cx="1094784" cy="795095"/>
          </a:xfrm>
        </p:grpSpPr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53" y="4179144"/>
              <a:ext cx="273637" cy="795095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569" y="4179144"/>
              <a:ext cx="273637" cy="795095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79144"/>
              <a:ext cx="273637" cy="795095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85" y="4179144"/>
              <a:ext cx="273637" cy="795095"/>
            </a:xfrm>
            <a:prstGeom prst="rect">
              <a:avLst/>
            </a:prstGeom>
          </p:spPr>
        </p:pic>
      </p:grpSp>
      <p:sp>
        <p:nvSpPr>
          <p:cNvPr id="168" name="Rectangle 167"/>
          <p:cNvSpPr/>
          <p:nvPr/>
        </p:nvSpPr>
        <p:spPr>
          <a:xfrm>
            <a:off x="152400" y="4846122"/>
            <a:ext cx="8763000" cy="685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LLC – 4MB, 16 WAY, NUCA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52400" y="5638800"/>
            <a:ext cx="8763000" cy="685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DRAM – </a:t>
            </a:r>
            <a:r>
              <a:rPr lang="en-US" sz="3600" dirty="0">
                <a:solidFill>
                  <a:schemeClr val="tx1"/>
                </a:solidFill>
              </a:rPr>
              <a:t>DDR2-400, </a:t>
            </a:r>
            <a:r>
              <a:rPr lang="en-US" sz="3600" dirty="0" smtClean="0">
                <a:solidFill>
                  <a:schemeClr val="tx1"/>
                </a:solidFill>
              </a:rPr>
              <a:t>16GB, 4 </a:t>
            </a:r>
            <a:r>
              <a:rPr lang="en-US" sz="3600" dirty="0" err="1" smtClean="0">
                <a:solidFill>
                  <a:schemeClr val="tx1"/>
                </a:solidFill>
              </a:rPr>
              <a:t>Chn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77243" y="2722497"/>
            <a:ext cx="1300915" cy="11976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64 KB L1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04801" y="1103706"/>
            <a:ext cx="1297459" cy="1278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OOO CORE</a:t>
            </a:r>
            <a:endParaRPr lang="en-US" sz="2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867400" y="2297575"/>
            <a:ext cx="615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vs</a:t>
            </a:r>
            <a:endParaRPr lang="en-US" sz="4000" dirty="0"/>
          </a:p>
        </p:txBody>
      </p:sp>
      <p:sp>
        <p:nvSpPr>
          <p:cNvPr id="107" name="Rectangle 106"/>
          <p:cNvSpPr/>
          <p:nvPr/>
        </p:nvSpPr>
        <p:spPr>
          <a:xfrm>
            <a:off x="441283" y="4062635"/>
            <a:ext cx="1016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OOO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31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76" grpId="0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/>
      <p:bldP spid="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Evaluation – Performance Breakdown</a:t>
            </a:r>
            <a:endParaRPr lang="en-US" sz="4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216091"/>
            <a:ext cx="0" cy="44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5533" y="1401501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45533" y="2217859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5533" y="3034217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45533" y="3850575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45533" y="4666933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5533" y="5483291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1139891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1.25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5221681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0.00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4405323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0.25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3588965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0.50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" y="277260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0.75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195624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1.00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1447800" y="1439593"/>
            <a:ext cx="1828800" cy="40507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33800" y="1569659"/>
            <a:ext cx="1828800" cy="39136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81365" y="5456500"/>
            <a:ext cx="1795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D. Cube</a:t>
            </a:r>
          </a:p>
          <a:p>
            <a:pPr algn="ctr"/>
            <a:r>
              <a:rPr lang="en-US" dirty="0" smtClean="0"/>
              <a:t>(Memory Bound)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21151" y="5449033"/>
            <a:ext cx="1854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Black.</a:t>
            </a:r>
          </a:p>
          <a:p>
            <a:pPr algn="ctr"/>
            <a:r>
              <a:rPr lang="en-US" dirty="0" smtClean="0"/>
              <a:t>(Compute Bound)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975931" y="1340004"/>
            <a:ext cx="2895600" cy="87785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 In-Order Core at LLC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0650" y="791900"/>
            <a:ext cx="6494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Normalized to OOO Core ( Lower is better)</a:t>
            </a:r>
            <a:endParaRPr lang="en-US" sz="28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5991364" y="2389874"/>
            <a:ext cx="2895600" cy="87785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+ Collector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(data structure engine)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18372" y="3439744"/>
            <a:ext cx="2895600" cy="8778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– Address Gen. + Local Store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18372" y="4489615"/>
            <a:ext cx="2895600" cy="87785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X 8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442225" y="2191451"/>
            <a:ext cx="1828800" cy="3291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37549" y="1648578"/>
            <a:ext cx="1828800" cy="38404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51125" y="2401548"/>
            <a:ext cx="1828800" cy="3081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734874" y="1944563"/>
            <a:ext cx="1828800" cy="3538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8232" y="4893817"/>
            <a:ext cx="1828800" cy="5852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43556" y="4985257"/>
            <a:ext cx="1828800" cy="4937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1439593"/>
            <a:ext cx="1828800" cy="76246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33501" y="1569658"/>
            <a:ext cx="1828800" cy="8489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5162" y="2202053"/>
            <a:ext cx="1828800" cy="19949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739472" y="1663111"/>
            <a:ext cx="1828800" cy="281452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39849" y="2398571"/>
            <a:ext cx="1840076" cy="249524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733800" y="1944563"/>
            <a:ext cx="1828800" cy="3040694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758506" y="4236574"/>
            <a:ext cx="1752600" cy="343146"/>
            <a:chOff x="1502682" y="3293416"/>
            <a:chExt cx="1752600" cy="34314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502682" y="3425891"/>
              <a:ext cx="1752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2035835" y="3293416"/>
              <a:ext cx="686294" cy="343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MT</a:t>
              </a:r>
              <a:endParaRPr lang="en-US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79532" y="2961371"/>
            <a:ext cx="1752600" cy="343146"/>
            <a:chOff x="1502682" y="3293416"/>
            <a:chExt cx="1752600" cy="343146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02682" y="3425891"/>
              <a:ext cx="1752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2035835" y="3293416"/>
              <a:ext cx="686294" cy="34314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55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" grpId="0" animBg="1"/>
      <p:bldP spid="44" grpId="0" animBg="1"/>
      <p:bldP spid="45" grpId="0" animBg="1"/>
      <p:bldP spid="48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Evaluation – Performance </a:t>
            </a:r>
            <a:endParaRPr lang="en-US" sz="4000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902854"/>
              </p:ext>
            </p:extLst>
          </p:nvPr>
        </p:nvGraphicFramePr>
        <p:xfrm>
          <a:off x="0" y="838200"/>
          <a:ext cx="91440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2578100" y="1371600"/>
            <a:ext cx="1371600" cy="496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57600" y="1460500"/>
            <a:ext cx="14478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1371600"/>
            <a:ext cx="1219200" cy="496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1435100"/>
            <a:ext cx="2667000" cy="496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990600"/>
            <a:ext cx="1295400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MT (8)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Evaluation – Energy </a:t>
            </a:r>
            <a:r>
              <a:rPr lang="en-US" sz="4000" b="1" dirty="0" err="1" smtClean="0"/>
              <a:t>vs</a:t>
            </a:r>
            <a:r>
              <a:rPr lang="en-US" sz="4000" b="1" dirty="0" smtClean="0"/>
              <a:t> Performance</a:t>
            </a:r>
            <a:endParaRPr lang="en-US" sz="4000" b="1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48358129"/>
              </p:ext>
            </p:extLst>
          </p:nvPr>
        </p:nvGraphicFramePr>
        <p:xfrm>
          <a:off x="1094039" y="1432216"/>
          <a:ext cx="6858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77328" y="5791200"/>
            <a:ext cx="2989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Execution Cycles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9372" y="3349629"/>
            <a:ext cx="1340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Energy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7999" y="872234"/>
            <a:ext cx="306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Data-Cubing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5149" y="2254263"/>
            <a:ext cx="10118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MT-32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20418" y="2814935"/>
            <a:ext cx="101181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MT-16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18607" y="3180351"/>
            <a:ext cx="8563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MT-8</a:t>
            </a:r>
            <a:endParaRPr lang="en-US" sz="2400" b="1" dirty="0"/>
          </a:p>
        </p:txBody>
      </p:sp>
      <p:sp>
        <p:nvSpPr>
          <p:cNvPr id="12" name="Oval 11"/>
          <p:cNvSpPr/>
          <p:nvPr/>
        </p:nvSpPr>
        <p:spPr>
          <a:xfrm>
            <a:off x="7507931" y="1541182"/>
            <a:ext cx="188268" cy="1882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96151" y="4823750"/>
            <a:ext cx="11203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DASX-4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98308" y="4823750"/>
            <a:ext cx="11203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DASX-8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19443" y="1079517"/>
            <a:ext cx="8098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OOO</a:t>
            </a:r>
            <a:endParaRPr lang="en-US" sz="2400" b="1" dirty="0"/>
          </a:p>
        </p:txBody>
      </p:sp>
      <p:sp>
        <p:nvSpPr>
          <p:cNvPr id="16" name="Oval 15"/>
          <p:cNvSpPr/>
          <p:nvPr/>
        </p:nvSpPr>
        <p:spPr>
          <a:xfrm>
            <a:off x="5590536" y="2667000"/>
            <a:ext cx="1689316" cy="280410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-2700000">
            <a:off x="1731703" y="4438300"/>
            <a:ext cx="1072262" cy="8879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Best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DASX : Hardware Accelerator for Software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Summary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050" y="1447800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 Highlighted the challenges of data-centric     workloads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 Demonstrated the effectiveness of using data structure specific information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 smtClean="0"/>
              <a:t> Data structure aware hardware accelerator achieves 4.4X performance improvement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407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Q &amp; A</a:t>
            </a:r>
            <a:endParaRPr lang="en-US" sz="4000" b="1" dirty="0"/>
          </a:p>
        </p:txBody>
      </p:sp>
      <p:pic>
        <p:nvPicPr>
          <p:cNvPr id="5" name="Picture 2" descr="C:\Users\Snehasish\AppData\Local\Microsoft\Windows\INetCache\IE\35G6R5IK\question-mar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1287463"/>
            <a:ext cx="4283075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Backup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68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Percentage of data structure instructions – 30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Why collector groups? – 31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Energy breakdown – 32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Obj</a:t>
            </a:r>
            <a:r>
              <a:rPr lang="en-US" sz="3200" dirty="0" smtClean="0"/>
              <a:t>-Store details – 33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Address Translation for keys – 34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98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Outline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610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</a:t>
            </a:r>
            <a:r>
              <a:rPr lang="en-US" sz="3600" b="1" dirty="0" smtClean="0"/>
              <a:t>Challenges of data-centric applications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</a:t>
            </a:r>
            <a:r>
              <a:rPr lang="en-US" sz="3600" dirty="0"/>
              <a:t>Existing m</a:t>
            </a:r>
            <a:r>
              <a:rPr lang="en-US" sz="3600" dirty="0" smtClean="0"/>
              <a:t>echanisms to address challenges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DASX : Data Structure Accelerator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Benchmarks and Evaluation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147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Percentage of data structure instructions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t="20133" r="21740" b="30136"/>
          <a:stretch/>
        </p:blipFill>
        <p:spPr bwMode="auto">
          <a:xfrm>
            <a:off x="319645" y="1600200"/>
            <a:ext cx="8610600" cy="367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" t="12052" r="19662" b="13974"/>
          <a:stretch/>
        </p:blipFill>
        <p:spPr bwMode="auto">
          <a:xfrm>
            <a:off x="457200" y="914400"/>
            <a:ext cx="8518715" cy="475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Why collector groups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872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Evaluation – Energy Reduction </a:t>
            </a:r>
            <a:endParaRPr lang="en-US" sz="40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414488"/>
              </p:ext>
            </p:extLst>
          </p:nvPr>
        </p:nvGraphicFramePr>
        <p:xfrm>
          <a:off x="0" y="914399"/>
          <a:ext cx="9144000" cy="571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295400" y="3237777"/>
            <a:ext cx="19812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Streaming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3257068"/>
            <a:ext cx="28194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Cache Thrashing</a:t>
            </a:r>
          </a:p>
        </p:txBody>
      </p:sp>
    </p:spTree>
    <p:extLst>
      <p:ext uri="{BB962C8B-B14F-4D97-AF65-F5344CB8AC3E}">
        <p14:creationId xmlns:p14="http://schemas.microsoft.com/office/powerpoint/2010/main" val="200581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DASX – OBJ-Store</a:t>
            </a:r>
            <a:endParaRPr lang="en-US" sz="4000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5812773" y="1143000"/>
            <a:ext cx="2797827" cy="1385085"/>
            <a:chOff x="6096000" y="4177515"/>
            <a:chExt cx="2797827" cy="1385085"/>
          </a:xfrm>
        </p:grpSpPr>
        <p:grpSp>
          <p:nvGrpSpPr>
            <p:cNvPr id="8" name="Group 7"/>
            <p:cNvGrpSpPr/>
            <p:nvPr/>
          </p:nvGrpSpPr>
          <p:grpSpPr>
            <a:xfrm>
              <a:off x="6096000" y="4177515"/>
              <a:ext cx="2797827" cy="1385085"/>
              <a:chOff x="2286000" y="2362200"/>
              <a:chExt cx="2035827" cy="100785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86000" y="2362200"/>
                <a:ext cx="2035827" cy="1007851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440923" y="2552461"/>
                <a:ext cx="1727929" cy="627328"/>
                <a:chOff x="5567798" y="2975910"/>
                <a:chExt cx="2282533" cy="828677"/>
              </a:xfrm>
              <a:solidFill>
                <a:srgbClr val="FFC000"/>
              </a:solidFill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5567798" y="2975910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5567798" y="3440039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6527227" y="2975910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6527227" y="3440039"/>
                  <a:ext cx="858985" cy="362384"/>
                  <a:chOff x="630380" y="1907597"/>
                  <a:chExt cx="858985" cy="362384"/>
                </a:xfrm>
                <a:grpFill/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630380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108365" y="1907597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30380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108365" y="2133600"/>
                    <a:ext cx="381000" cy="13638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7469331" y="2978074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7469331" y="3204077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469331" y="3442203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7469331" y="3668206"/>
                  <a:ext cx="381000" cy="136381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Lightning Bolt 14"/>
            <p:cNvSpPr/>
            <p:nvPr/>
          </p:nvSpPr>
          <p:spPr>
            <a:xfrm>
              <a:off x="7242775" y="4558367"/>
              <a:ext cx="530441" cy="623379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18092" y="1296932"/>
            <a:ext cx="4160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Reduce energy –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filter access to LLC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" y="2773740"/>
            <a:ext cx="7636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Organization : </a:t>
            </a:r>
            <a:r>
              <a:rPr lang="en-US" sz="3200" b="1" dirty="0" smtClean="0"/>
              <a:t>Decoupled sector cache (1KB)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Minimize tag overhead for vectors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Adapt to spatial locality (</a:t>
            </a:r>
            <a:r>
              <a:rPr lang="en-US" sz="3200" dirty="0" err="1" smtClean="0"/>
              <a:t>eg</a:t>
            </a:r>
            <a:r>
              <a:rPr lang="en-US" sz="3200" dirty="0" smtClean="0"/>
              <a:t>. </a:t>
            </a:r>
            <a:r>
              <a:rPr lang="en-US" sz="3200" dirty="0" err="1"/>
              <a:t>s</a:t>
            </a:r>
            <a:r>
              <a:rPr lang="en-US" sz="3200" dirty="0" err="1" smtClean="0"/>
              <a:t>truct</a:t>
            </a:r>
            <a:r>
              <a:rPr lang="en-US" sz="3200" dirty="0" smtClean="0"/>
              <a:t> fields)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85886" y="4997300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995486" y="4997300"/>
            <a:ext cx="60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V/I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605086" y="4997300"/>
            <a:ext cx="762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LLC*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020875" y="4422728"/>
            <a:ext cx="752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Tag </a:t>
            </a:r>
            <a:endParaRPr lang="en-US" sz="2800" dirty="0"/>
          </a:p>
        </p:txBody>
      </p:sp>
      <p:sp>
        <p:nvSpPr>
          <p:cNvPr id="63" name="Rectangular Callout 62"/>
          <p:cNvSpPr/>
          <p:nvPr/>
        </p:nvSpPr>
        <p:spPr>
          <a:xfrm>
            <a:off x="1142457" y="5697721"/>
            <a:ext cx="1905000" cy="419100"/>
          </a:xfrm>
          <a:prstGeom prst="wedgeRectCallout">
            <a:avLst>
              <a:gd name="adj1" fmla="val 28283"/>
              <a:gd name="adj2" fmla="val -897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LD / ST – PE  </a:t>
            </a:r>
            <a:endParaRPr lang="en-US" sz="2400" b="1" dirty="0"/>
          </a:p>
        </p:txBody>
      </p:sp>
      <p:sp>
        <p:nvSpPr>
          <p:cNvPr id="64" name="Rectangular Callout 63"/>
          <p:cNvSpPr/>
          <p:nvPr/>
        </p:nvSpPr>
        <p:spPr>
          <a:xfrm>
            <a:off x="3605086" y="5697721"/>
            <a:ext cx="1905000" cy="419100"/>
          </a:xfrm>
          <a:prstGeom prst="wedgeRectCallout">
            <a:avLst>
              <a:gd name="adj1" fmla="val -28647"/>
              <a:gd name="adj2" fmla="val -9225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Write backs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1" idx="3"/>
          </p:cNvCxnSpPr>
          <p:nvPr/>
        </p:nvCxnSpPr>
        <p:spPr>
          <a:xfrm>
            <a:off x="4367086" y="5264000"/>
            <a:ext cx="185892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226011" y="4997300"/>
            <a:ext cx="2003589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851356" y="4419600"/>
            <a:ext cx="86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35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7" grpId="0" animBg="1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DASX – Address Translation for Keys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144780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Reduce energy overhead 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Keys are coalesced by the collector into cache lines 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Only one translation per line vs. per access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No reverse translation, due to back pointer (refer OBJ-Store)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27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Challenge 1/3 : Instruction Overhead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1358205"/>
            <a:ext cx="2747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1D Vector : 2 </a:t>
            </a:r>
          </a:p>
          <a:p>
            <a:r>
              <a:rPr lang="en-US" sz="2800" dirty="0" smtClean="0"/>
              <a:t>2D Vector : 3 </a:t>
            </a:r>
          </a:p>
          <a:p>
            <a:r>
              <a:rPr lang="en-US" sz="2800" dirty="0" smtClean="0"/>
              <a:t>6D Vector : 12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5400" y="8382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Instructions / Element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685800" y="2971800"/>
            <a:ext cx="7772400" cy="762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OLAP Cube </a:t>
            </a:r>
            <a:r>
              <a:rPr lang="en-US" sz="1600" dirty="0" smtClean="0"/>
              <a:t>[Gray et al. DMKD ‘96] </a:t>
            </a:r>
            <a:r>
              <a:rPr lang="en-US" sz="4400" dirty="0" err="1" smtClean="0"/>
              <a:t>upto</a:t>
            </a:r>
            <a:r>
              <a:rPr lang="en-US" sz="4400" dirty="0" smtClean="0"/>
              <a:t> 15D!</a:t>
            </a:r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9471" y="4191000"/>
            <a:ext cx="61464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Unordered Set : avg. 12 instructions</a:t>
            </a:r>
          </a:p>
          <a:p>
            <a:pPr algn="ctr"/>
            <a:r>
              <a:rPr lang="en-US" sz="3200" dirty="0" err="1" smtClean="0"/>
              <a:t>BTree</a:t>
            </a:r>
            <a:r>
              <a:rPr lang="en-US" sz="3200" dirty="0" smtClean="0"/>
              <a:t> : 100s of instructions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3615" y="4599178"/>
            <a:ext cx="8727985" cy="1143000"/>
            <a:chOff x="197925" y="5181600"/>
            <a:chExt cx="8727985" cy="1143000"/>
          </a:xfrm>
        </p:grpSpPr>
        <p:sp>
          <p:nvSpPr>
            <p:cNvPr id="17" name="Left-Right Arrow 16"/>
            <p:cNvSpPr/>
            <p:nvPr/>
          </p:nvSpPr>
          <p:spPr>
            <a:xfrm>
              <a:off x="1404795" y="5181600"/>
              <a:ext cx="5942383" cy="1143000"/>
            </a:xfrm>
            <a:prstGeom prst="leftRightArrow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rgbClr val="FF0000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COMPUTE                </a:t>
              </a:r>
              <a:r>
                <a:rPr lang="en-US" sz="2400" dirty="0" smtClean="0">
                  <a:solidFill>
                    <a:schemeClr val="tx1"/>
                  </a:solidFill>
                </a:rPr>
                <a:t>  </a:t>
              </a:r>
              <a:r>
                <a:rPr lang="en-US" sz="3600" dirty="0" smtClean="0">
                  <a:solidFill>
                    <a:schemeClr val="tx1"/>
                  </a:solidFill>
                </a:rPr>
                <a:t> DATA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925" y="5291435"/>
              <a:ext cx="10310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9%</a:t>
              </a:r>
              <a:endParaRPr lang="en-US" sz="5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43800" y="5291435"/>
              <a:ext cx="13821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66%</a:t>
              </a:r>
              <a:endParaRPr lang="en-US" sz="5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4800" y="1113472"/>
            <a:ext cx="4462152" cy="1477328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simple()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 = 0;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i&lt;size;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a[i] = b[i] + c[i];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Challenge 2/3 : Memory Level Parallelism</a:t>
            </a:r>
            <a:endParaRPr lang="en-US" sz="4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638" y="1167904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1625" y="1147147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6612" y="1147147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1599" y="1147147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6586" y="1147147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573" y="1147147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6560" y="1147147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1547" y="1147147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6537" y="1147147"/>
            <a:ext cx="477837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04800" y="933271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Each element independent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5805380" y="3570603"/>
            <a:ext cx="1143000" cy="16137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05380" y="4879503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mov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098041" y="3600668"/>
            <a:ext cx="1297459" cy="1278835"/>
            <a:chOff x="5750361" y="1981200"/>
            <a:chExt cx="1297459" cy="1278835"/>
          </a:xfrm>
        </p:grpSpPr>
        <p:sp>
          <p:nvSpPr>
            <p:cNvPr id="29" name="Rounded Rectangle 28"/>
            <p:cNvSpPr/>
            <p:nvPr/>
          </p:nvSpPr>
          <p:spPr>
            <a:xfrm>
              <a:off x="5750361" y="1981200"/>
              <a:ext cx="1297459" cy="12788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 smtClean="0"/>
                <a:t>CORE</a:t>
              </a:r>
              <a:endParaRPr lang="en-US" sz="2000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178857" y="2438400"/>
              <a:ext cx="440466" cy="639829"/>
              <a:chOff x="5960909" y="2559749"/>
              <a:chExt cx="440466" cy="639829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0909" y="2559749"/>
                <a:ext cx="220201" cy="639829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1174" y="2559749"/>
                <a:ext cx="220201" cy="639829"/>
              </a:xfrm>
              <a:prstGeom prst="rect">
                <a:avLst/>
              </a:prstGeom>
            </p:spPr>
          </p:pic>
        </p:grpSp>
      </p:grpSp>
      <p:sp>
        <p:nvSpPr>
          <p:cNvPr id="33" name="TextBox 32"/>
          <p:cNvSpPr txBox="1"/>
          <p:nvPr/>
        </p:nvSpPr>
        <p:spPr>
          <a:xfrm>
            <a:off x="5428525" y="5259785"/>
            <a:ext cx="20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Reorder Buffer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914400" y="2480370"/>
            <a:ext cx="3107432" cy="353943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$400,  %r1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$4,    %r2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%r3,   %r2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add %r1,   %r2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(%r2), %r4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each array</a:t>
            </a:r>
          </a:p>
          <a:p>
            <a:pPr algn="ctr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lement!</a:t>
            </a:r>
          </a:p>
        </p:txBody>
      </p:sp>
      <p:cxnSp>
        <p:nvCxnSpPr>
          <p:cNvPr id="35" name="Straight Arrow Connector 34"/>
          <p:cNvCxnSpPr>
            <a:endCxn id="27" idx="1"/>
          </p:cNvCxnSpPr>
          <p:nvPr/>
        </p:nvCxnSpPr>
        <p:spPr>
          <a:xfrm>
            <a:off x="3529457" y="2954685"/>
            <a:ext cx="2275923" cy="20772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7" idx="1"/>
          </p:cNvCxnSpPr>
          <p:nvPr/>
        </p:nvCxnSpPr>
        <p:spPr>
          <a:xfrm>
            <a:off x="3529457" y="3259485"/>
            <a:ext cx="2275923" cy="14492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805380" y="4556378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05380" y="4236957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3529457" y="3587003"/>
            <a:ext cx="2275923" cy="8023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805380" y="3910128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40" idx="1"/>
          </p:cNvCxnSpPr>
          <p:nvPr/>
        </p:nvCxnSpPr>
        <p:spPr>
          <a:xfrm>
            <a:off x="3529457" y="3891803"/>
            <a:ext cx="2275923" cy="1707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805380" y="3587003"/>
            <a:ext cx="1143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 flipV="1">
            <a:off x="3529457" y="3739403"/>
            <a:ext cx="2275923" cy="4755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2317246" y="2343329"/>
            <a:ext cx="3626354" cy="994588"/>
          </a:xfrm>
          <a:prstGeom prst="wedgeRectCallout">
            <a:avLst>
              <a:gd name="adj1" fmla="val 43972"/>
              <a:gd name="adj2" fmla="val 846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Cant discover more MLP</a:t>
            </a:r>
            <a:r>
              <a:rPr lang="en-US" sz="3600" dirty="0"/>
              <a:t>!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5" name="Rounded Rectangle 44"/>
          <p:cNvSpPr/>
          <p:nvPr/>
        </p:nvSpPr>
        <p:spPr>
          <a:xfrm>
            <a:off x="1277937" y="4217404"/>
            <a:ext cx="6493610" cy="10257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Accessing multiple data structures makes this worse!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63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3" grpId="0"/>
      <p:bldP spid="34" grpId="0" animBg="1"/>
      <p:bldP spid="37" grpId="0" animBg="1"/>
      <p:bldP spid="38" grpId="0" animBg="1"/>
      <p:bldP spid="40" grpId="0" animBg="1"/>
      <p:bldP spid="42" grpId="0" animBg="1"/>
      <p:bldP spid="19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2450" y="3353122"/>
            <a:ext cx="3038676" cy="13022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2450" y="4861005"/>
            <a:ext cx="5124550" cy="13022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85062" y="5610681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67400" y="5610681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7400" y="5075797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294683" y="5075797"/>
            <a:ext cx="1071379" cy="654101"/>
            <a:chOff x="4294683" y="5075797"/>
            <a:chExt cx="1071379" cy="654101"/>
          </a:xfrm>
        </p:grpSpPr>
        <p:sp>
          <p:nvSpPr>
            <p:cNvPr id="15" name="Oval 14"/>
            <p:cNvSpPr/>
            <p:nvPr/>
          </p:nvSpPr>
          <p:spPr>
            <a:xfrm>
              <a:off x="4294683" y="5358732"/>
              <a:ext cx="371166" cy="3711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85062" y="5075797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15" idx="7"/>
              <a:endCxn id="18" idx="1"/>
            </p:cNvCxnSpPr>
            <p:nvPr/>
          </p:nvCxnSpPr>
          <p:spPr>
            <a:xfrm flipV="1">
              <a:off x="4611493" y="5266297"/>
              <a:ext cx="373569" cy="146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4" name="Straight Arrow Connector 23"/>
          <p:cNvCxnSpPr>
            <a:stCxn id="15" idx="5"/>
          </p:cNvCxnSpPr>
          <p:nvPr/>
        </p:nvCxnSpPr>
        <p:spPr>
          <a:xfrm>
            <a:off x="4611493" y="5675542"/>
            <a:ext cx="373569" cy="125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44"/>
          <p:cNvCxnSpPr>
            <a:stCxn id="18" idx="3"/>
            <a:endCxn id="20" idx="1"/>
          </p:cNvCxnSpPr>
          <p:nvPr/>
        </p:nvCxnSpPr>
        <p:spPr>
          <a:xfrm>
            <a:off x="5366062" y="5266297"/>
            <a:ext cx="50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18" idx="3"/>
            <a:endCxn id="19" idx="1"/>
          </p:cNvCxnSpPr>
          <p:nvPr/>
        </p:nvCxnSpPr>
        <p:spPr>
          <a:xfrm>
            <a:off x="5366062" y="5266297"/>
            <a:ext cx="501338" cy="534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Challenge 3/3 : Managing Cache Space</a:t>
            </a:r>
            <a:endParaRPr lang="en-US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352449" y="1833784"/>
            <a:ext cx="1632973" cy="13022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352450" y="1066800"/>
            <a:ext cx="1410814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376" y="2192541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L1</a:t>
            </a:r>
            <a:endParaRPr lang="en-US" sz="3200" dirty="0"/>
          </a:p>
        </p:txBody>
      </p:sp>
      <p:sp>
        <p:nvSpPr>
          <p:cNvPr id="97" name="TextBox 96"/>
          <p:cNvSpPr txBox="1"/>
          <p:nvPr/>
        </p:nvSpPr>
        <p:spPr>
          <a:xfrm>
            <a:off x="673376" y="3722234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L2</a:t>
            </a:r>
            <a:endParaRPr lang="en-US" sz="3200" dirty="0"/>
          </a:p>
        </p:txBody>
      </p:sp>
      <p:sp>
        <p:nvSpPr>
          <p:cNvPr id="98" name="TextBox 97"/>
          <p:cNvSpPr txBox="1"/>
          <p:nvPr/>
        </p:nvSpPr>
        <p:spPr>
          <a:xfrm>
            <a:off x="152400" y="5251927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MEM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587500" y="5108024"/>
            <a:ext cx="748380" cy="381000"/>
            <a:chOff x="1587500" y="5108024"/>
            <a:chExt cx="748380" cy="381000"/>
          </a:xfrm>
        </p:grpSpPr>
        <p:sp>
          <p:nvSpPr>
            <p:cNvPr id="99" name="Rectangle 98"/>
            <p:cNvSpPr/>
            <p:nvPr/>
          </p:nvSpPr>
          <p:spPr>
            <a:xfrm>
              <a:off x="1587500" y="5108024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54880" y="5108024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427543" y="5108024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794923" y="5108024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276600" y="5108024"/>
            <a:ext cx="749300" cy="381000"/>
            <a:chOff x="3276600" y="5108024"/>
            <a:chExt cx="749300" cy="381000"/>
          </a:xfrm>
        </p:grpSpPr>
        <p:sp>
          <p:nvSpPr>
            <p:cNvPr id="104" name="Rectangle 103"/>
            <p:cNvSpPr/>
            <p:nvPr/>
          </p:nvSpPr>
          <p:spPr>
            <a:xfrm>
              <a:off x="3276600" y="5108024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644900" y="5108024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587500" y="5612343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954880" y="5612343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427542" y="5612343"/>
            <a:ext cx="748380" cy="381000"/>
            <a:chOff x="2427542" y="5612343"/>
            <a:chExt cx="748380" cy="381000"/>
          </a:xfrm>
        </p:grpSpPr>
        <p:sp>
          <p:nvSpPr>
            <p:cNvPr id="107" name="Rectangle 106"/>
            <p:cNvSpPr/>
            <p:nvPr/>
          </p:nvSpPr>
          <p:spPr>
            <a:xfrm>
              <a:off x="2427542" y="5612343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4922" y="5612343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3276599" y="5612343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657600" y="5612343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1594310" y="4091109"/>
            <a:ext cx="748380" cy="381000"/>
            <a:chOff x="1587500" y="5108024"/>
            <a:chExt cx="748380" cy="381000"/>
          </a:xfrm>
        </p:grpSpPr>
        <p:sp>
          <p:nvSpPr>
            <p:cNvPr id="113" name="Rectangle 112"/>
            <p:cNvSpPr/>
            <p:nvPr/>
          </p:nvSpPr>
          <p:spPr>
            <a:xfrm>
              <a:off x="1587500" y="5108024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54880" y="5108024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427542" y="4091109"/>
            <a:ext cx="748380" cy="381000"/>
            <a:chOff x="2427542" y="5612343"/>
            <a:chExt cx="748380" cy="381000"/>
          </a:xfrm>
        </p:grpSpPr>
        <p:sp>
          <p:nvSpPr>
            <p:cNvPr id="116" name="Rectangle 115"/>
            <p:cNvSpPr/>
            <p:nvPr/>
          </p:nvSpPr>
          <p:spPr>
            <a:xfrm>
              <a:off x="2427542" y="5612343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794922" y="5612343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26622" y="3608221"/>
            <a:ext cx="749300" cy="381000"/>
            <a:chOff x="3276600" y="5108024"/>
            <a:chExt cx="749300" cy="381000"/>
          </a:xfrm>
        </p:grpSpPr>
        <p:sp>
          <p:nvSpPr>
            <p:cNvPr id="119" name="Rectangle 118"/>
            <p:cNvSpPr/>
            <p:nvPr/>
          </p:nvSpPr>
          <p:spPr>
            <a:xfrm>
              <a:off x="3276600" y="5108024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44900" y="5108024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587500" y="5108024"/>
            <a:ext cx="748380" cy="381000"/>
            <a:chOff x="1587500" y="5108024"/>
            <a:chExt cx="748380" cy="381000"/>
          </a:xfrm>
        </p:grpSpPr>
        <p:sp>
          <p:nvSpPr>
            <p:cNvPr id="134" name="Rectangle 133"/>
            <p:cNvSpPr/>
            <p:nvPr/>
          </p:nvSpPr>
          <p:spPr>
            <a:xfrm>
              <a:off x="1587500" y="5108024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954880" y="5108024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427542" y="5612343"/>
            <a:ext cx="748380" cy="381000"/>
            <a:chOff x="2427542" y="5612343"/>
            <a:chExt cx="748380" cy="381000"/>
          </a:xfrm>
        </p:grpSpPr>
        <p:sp>
          <p:nvSpPr>
            <p:cNvPr id="140" name="Rectangle 139"/>
            <p:cNvSpPr/>
            <p:nvPr/>
          </p:nvSpPr>
          <p:spPr>
            <a:xfrm>
              <a:off x="2427542" y="5612343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94922" y="5612343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276600" y="5108024"/>
            <a:ext cx="749300" cy="381000"/>
            <a:chOff x="3276600" y="5108024"/>
            <a:chExt cx="749300" cy="381000"/>
          </a:xfrm>
        </p:grpSpPr>
        <p:sp>
          <p:nvSpPr>
            <p:cNvPr id="144" name="Rectangle 143"/>
            <p:cNvSpPr/>
            <p:nvPr/>
          </p:nvSpPr>
          <p:spPr>
            <a:xfrm>
              <a:off x="3276600" y="5108024"/>
              <a:ext cx="3810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644900" y="5108024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92600" y="5073599"/>
            <a:ext cx="1071379" cy="654101"/>
            <a:chOff x="4294683" y="5075797"/>
            <a:chExt cx="1071379" cy="654101"/>
          </a:xfrm>
        </p:grpSpPr>
        <p:sp>
          <p:nvSpPr>
            <p:cNvPr id="147" name="Oval 146"/>
            <p:cNvSpPr/>
            <p:nvPr/>
          </p:nvSpPr>
          <p:spPr>
            <a:xfrm>
              <a:off x="4294683" y="5358732"/>
              <a:ext cx="371166" cy="3711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85062" y="5075797"/>
              <a:ext cx="381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>
              <a:stCxn id="147" idx="7"/>
              <a:endCxn id="148" idx="1"/>
            </p:cNvCxnSpPr>
            <p:nvPr/>
          </p:nvCxnSpPr>
          <p:spPr>
            <a:xfrm flipV="1">
              <a:off x="4611493" y="5266297"/>
              <a:ext cx="373569" cy="1467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Rectangular Callout 30"/>
          <p:cNvSpPr/>
          <p:nvPr/>
        </p:nvSpPr>
        <p:spPr>
          <a:xfrm>
            <a:off x="3302000" y="1905000"/>
            <a:ext cx="3047078" cy="943532"/>
          </a:xfrm>
          <a:prstGeom prst="wedgeRectCallout">
            <a:avLst>
              <a:gd name="adj1" fmla="val -60339"/>
              <a:gd name="adj2" fmla="val 1269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Not enough space in cache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36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2.77778E-7 -0.15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3.61111E-6 -0.2238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0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-0.09098 -0.2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208 L -0.01615 -0.2152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-106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208 L -0.0230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" y="-1122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163 L -0.10451 -0.24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11146 -0.198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Outline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3716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Challenges of data-centric applications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</a:t>
            </a:r>
            <a:r>
              <a:rPr lang="en-US" sz="3600" b="1" dirty="0"/>
              <a:t>Existing m</a:t>
            </a:r>
            <a:r>
              <a:rPr lang="en-US" sz="3600" b="1" dirty="0" smtClean="0"/>
              <a:t>echanisms to address challenges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DASX : Data Structure Accelerator</a:t>
            </a:r>
          </a:p>
          <a:p>
            <a:pPr marL="285750" indent="-285750">
              <a:lnSpc>
                <a:spcPct val="200000"/>
              </a:lnSpc>
              <a:buFont typeface="Calibri" pitchFamily="34" charset="0"/>
              <a:buChar char="–"/>
            </a:pPr>
            <a:r>
              <a:rPr lang="en-US" sz="3600" dirty="0" smtClean="0"/>
              <a:t> Benchmarks and Evaluation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05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Existing Mechanisms – Prefetching 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38862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+  Increases Memory Level Parallelism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–  </a:t>
            </a:r>
            <a:r>
              <a:rPr lang="en-US" sz="3600" dirty="0">
                <a:solidFill>
                  <a:srgbClr val="FF0000"/>
                </a:solidFill>
              </a:rPr>
              <a:t>Increases instructions (SW PF)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–  Best effort (HW PF)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–  Can cause cache thrashing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90599"/>
            <a:ext cx="5092861" cy="255454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simple()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 = 0;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i&lt;size;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prefetch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 + k);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prefetch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 + k);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prefetch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 + k);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a[i] += b[i] + c[i];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5600" y="1682718"/>
            <a:ext cx="1143000" cy="161370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2991618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5962" y="3434538"/>
            <a:ext cx="20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Reorder Buffer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668493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05600" y="2349072"/>
            <a:ext cx="1143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5600" y="2022243"/>
            <a:ext cx="11430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05600" y="1699118"/>
            <a:ext cx="1143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6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DASX : Hardware Accelerator for Software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Existing </a:t>
            </a:r>
            <a:r>
              <a:rPr lang="en-US" sz="4000" b="1" dirty="0"/>
              <a:t>Mechanisms </a:t>
            </a:r>
            <a:r>
              <a:rPr lang="en-US" sz="4000" b="1" dirty="0" smtClean="0"/>
              <a:t>– SIMD 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38993" y="4262375"/>
            <a:ext cx="4666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+  Reduce Instructions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–  Algorithm change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–  </a:t>
            </a:r>
            <a:r>
              <a:rPr lang="en-US" sz="3600" dirty="0" smtClean="0">
                <a:solidFill>
                  <a:srgbClr val="FF0000"/>
                </a:solidFill>
              </a:rPr>
              <a:t>Increase power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103055"/>
            <a:ext cx="5092861" cy="2554545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simple(){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 = 0;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i&lt;size; i+=k){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SIMD_LOAD(a[i]:a[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i+k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SIMD_LOAD(b[i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]:b[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i+k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SIMD_LOAD(c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]:c[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i+k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SIMD_ADD(a[…], b[…], c[…]);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48400" y="1757065"/>
            <a:ext cx="1143000" cy="1613700"/>
            <a:chOff x="6477000" y="1680865"/>
            <a:chExt cx="1143000" cy="1613700"/>
          </a:xfrm>
        </p:grpSpPr>
        <p:sp>
          <p:nvSpPr>
            <p:cNvPr id="13" name="Rectangle 12"/>
            <p:cNvSpPr/>
            <p:nvPr/>
          </p:nvSpPr>
          <p:spPr>
            <a:xfrm>
              <a:off x="6477000" y="1680865"/>
              <a:ext cx="1143000" cy="16137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0" y="2989765"/>
              <a:ext cx="1143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77000" y="2666640"/>
              <a:ext cx="1143000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0" y="2347219"/>
              <a:ext cx="11430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2200" y="1757065"/>
            <a:ext cx="2209800" cy="1613700"/>
            <a:chOff x="6477000" y="1680865"/>
            <a:chExt cx="1143000" cy="1613700"/>
          </a:xfrm>
        </p:grpSpPr>
        <p:sp>
          <p:nvSpPr>
            <p:cNvPr id="27" name="Rectangle 26"/>
            <p:cNvSpPr/>
            <p:nvPr/>
          </p:nvSpPr>
          <p:spPr>
            <a:xfrm>
              <a:off x="6477000" y="1680865"/>
              <a:ext cx="1143000" cy="1613700"/>
            </a:xfrm>
            <a:prstGeom prst="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77000" y="2989765"/>
              <a:ext cx="1143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77000" y="2666640"/>
              <a:ext cx="1143000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77000" y="2347219"/>
              <a:ext cx="11430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40587" y="3434538"/>
            <a:ext cx="202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Reorder Buffer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17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14254</TotalTime>
  <Words>2239</Words>
  <Application>Microsoft Office PowerPoint</Application>
  <PresentationFormat>On-screen Show (4:3)</PresentationFormat>
  <Paragraphs>556</Paragraphs>
  <Slides>34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Sneaky</dc:creator>
  <cp:lastModifiedBy>Snehasish Kumar</cp:lastModifiedBy>
  <cp:revision>2083</cp:revision>
  <dcterms:created xsi:type="dcterms:W3CDTF">2006-08-16T00:00:00Z</dcterms:created>
  <dcterms:modified xsi:type="dcterms:W3CDTF">2015-06-10T17:58:11Z</dcterms:modified>
</cp:coreProperties>
</file>