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9.xml" ContentType="application/vnd.openxmlformats-officedocument.presentationml.notesSlide+xml"/>
  <Override PartName="/ppt/charts/chart2.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3.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44" r:id="rId3"/>
    <p:sldId id="348" r:id="rId4"/>
    <p:sldId id="291" r:id="rId5"/>
    <p:sldId id="293" r:id="rId6"/>
    <p:sldId id="296" r:id="rId7"/>
    <p:sldId id="331" r:id="rId8"/>
    <p:sldId id="332" r:id="rId9"/>
    <p:sldId id="297" r:id="rId10"/>
    <p:sldId id="298" r:id="rId11"/>
    <p:sldId id="299" r:id="rId12"/>
    <p:sldId id="345" r:id="rId13"/>
    <p:sldId id="333" r:id="rId14"/>
    <p:sldId id="317" r:id="rId15"/>
    <p:sldId id="346" r:id="rId16"/>
    <p:sldId id="347" r:id="rId17"/>
    <p:sldId id="338" r:id="rId18"/>
    <p:sldId id="337" r:id="rId19"/>
    <p:sldId id="309" r:id="rId20"/>
    <p:sldId id="311" r:id="rId21"/>
    <p:sldId id="342" r:id="rId22"/>
    <p:sldId id="315" r:id="rId23"/>
    <p:sldId id="313" r:id="rId24"/>
    <p:sldId id="314" r:id="rId25"/>
    <p:sldId id="328" r:id="rId26"/>
    <p:sldId id="349" r:id="rId27"/>
    <p:sldId id="343" r:id="rId28"/>
    <p:sldId id="350" r:id="rId29"/>
    <p:sldId id="351" r:id="rId30"/>
    <p:sldId id="352" r:id="rId31"/>
    <p:sldId id="353" r:id="rId32"/>
    <p:sldId id="35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A619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853" autoAdjust="0"/>
    <p:restoredTop sz="86599" autoAdjust="0"/>
  </p:normalViewPr>
  <p:slideViewPr>
    <p:cSldViewPr>
      <p:cViewPr>
        <p:scale>
          <a:sx n="80" d="100"/>
          <a:sy n="80" d="100"/>
        </p:scale>
        <p:origin x="-894" y="-72"/>
      </p:cViewPr>
      <p:guideLst>
        <p:guide orient="horz" pos="240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E:\Dropbox\ISCA2015\Submitted%20Plo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Dropbox\ISCA2015\Submitted%20Plots.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E:\Dropbox\FUSION-ISCA\Submitted%20Plo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58130861727969E-2"/>
          <c:y val="0.16302414625334299"/>
          <c:w val="0.9255106644843768"/>
          <c:h val="0.57353528702021728"/>
        </c:manualLayout>
      </c:layout>
      <c:barChart>
        <c:barDir val="col"/>
        <c:grouping val="stacked"/>
        <c:varyColors val="0"/>
        <c:ser>
          <c:idx val="0"/>
          <c:order val="0"/>
          <c:tx>
            <c:strRef>
              <c:f>'SMALL-ENERGY'!$K$1</c:f>
              <c:strCache>
                <c:ptCount val="1"/>
                <c:pt idx="0">
                  <c:v>AXC-CACHE</c:v>
                </c:pt>
              </c:strCache>
            </c:strRef>
          </c:tx>
          <c:spPr>
            <a:solidFill>
              <a:srgbClr val="C00000"/>
            </a:solidFill>
            <a:ln w="6350">
              <a:solidFill>
                <a:schemeClr val="tx1"/>
              </a:solidFill>
            </a:ln>
          </c:spPr>
          <c:invertIfNegative val="0"/>
          <c:cat>
            <c:multiLvlStrRef>
              <c:f>'SMALL-ENERGY'!$I$2:$J$22</c:f>
              <c:multiLvlStrCache>
                <c:ptCount val="21"/>
                <c:lvl>
                  <c:pt idx="0">
                    <c:v>SCRATCH</c:v>
                  </c:pt>
                  <c:pt idx="1">
                    <c:v>SHARED</c:v>
                  </c:pt>
                  <c:pt idx="2">
                    <c:v>FUSION</c:v>
                  </c:pt>
                  <c:pt idx="3">
                    <c:v>SCRATCH</c:v>
                  </c:pt>
                  <c:pt idx="4">
                    <c:v>SHARED</c:v>
                  </c:pt>
                  <c:pt idx="5">
                    <c:v>FUSION</c:v>
                  </c:pt>
                  <c:pt idx="6">
                    <c:v>SCRATCH</c:v>
                  </c:pt>
                  <c:pt idx="7">
                    <c:v>SHARED</c:v>
                  </c:pt>
                  <c:pt idx="8">
                    <c:v>FUSION</c:v>
                  </c:pt>
                  <c:pt idx="9">
                    <c:v>SCRATCH</c:v>
                  </c:pt>
                  <c:pt idx="10">
                    <c:v>SHARED</c:v>
                  </c:pt>
                  <c:pt idx="11">
                    <c:v>FUSION</c:v>
                  </c:pt>
                  <c:pt idx="12">
                    <c:v>SCRATCH</c:v>
                  </c:pt>
                  <c:pt idx="13">
                    <c:v>SHARED</c:v>
                  </c:pt>
                  <c:pt idx="14">
                    <c:v>FUSION</c:v>
                  </c:pt>
                  <c:pt idx="15">
                    <c:v>SCRATCH</c:v>
                  </c:pt>
                  <c:pt idx="16">
                    <c:v>SHARED</c:v>
                  </c:pt>
                  <c:pt idx="17">
                    <c:v>FUSION</c:v>
                  </c:pt>
                  <c:pt idx="18">
                    <c:v>SCRATCH</c:v>
                  </c:pt>
                  <c:pt idx="19">
                    <c:v>SHARED</c:v>
                  </c:pt>
                  <c:pt idx="20">
                    <c:v>FUSION</c:v>
                  </c:pt>
                </c:lvl>
                <c:lvl>
                  <c:pt idx="0">
                    <c:v>FFT</c:v>
                  </c:pt>
                  <c:pt idx="3">
                    <c:v>DISP</c:v>
                  </c:pt>
                  <c:pt idx="6">
                    <c:v>TRACK</c:v>
                  </c:pt>
                  <c:pt idx="9">
                    <c:v>ADPCM</c:v>
                  </c:pt>
                  <c:pt idx="12">
                    <c:v>SUSAN</c:v>
                  </c:pt>
                  <c:pt idx="15">
                    <c:v>FILTER</c:v>
                  </c:pt>
                  <c:pt idx="18">
                    <c:v>HIST</c:v>
                  </c:pt>
                </c:lvl>
              </c:multiLvlStrCache>
            </c:multiLvlStrRef>
          </c:cat>
          <c:val>
            <c:numRef>
              <c:f>'SMALL-ENERGY'!$K$2:$K$22</c:f>
              <c:numCache>
                <c:formatCode>General</c:formatCode>
                <c:ptCount val="21"/>
                <c:pt idx="0">
                  <c:v>2.0190663332423694E-2</c:v>
                </c:pt>
                <c:pt idx="1">
                  <c:v>3.4107785480240703E-2</c:v>
                </c:pt>
                <c:pt idx="2">
                  <c:v>3.3559340156550821E-2</c:v>
                </c:pt>
                <c:pt idx="3">
                  <c:v>1.4429114128120091E-2</c:v>
                </c:pt>
                <c:pt idx="4">
                  <c:v>2.5074970158978249E-2</c:v>
                </c:pt>
                <c:pt idx="5">
                  <c:v>2.6412775231629895E-2</c:v>
                </c:pt>
                <c:pt idx="6">
                  <c:v>0.14778241459993607</c:v>
                </c:pt>
                <c:pt idx="7">
                  <c:v>0.23473486096087284</c:v>
                </c:pt>
                <c:pt idx="8">
                  <c:v>0.17295280878942884</c:v>
                </c:pt>
                <c:pt idx="9">
                  <c:v>0.68658409633755746</c:v>
                </c:pt>
                <c:pt idx="10">
                  <c:v>1.1164322902539285</c:v>
                </c:pt>
                <c:pt idx="11">
                  <c:v>0.8151995844024098</c:v>
                </c:pt>
                <c:pt idx="12">
                  <c:v>0.89371132753619353</c:v>
                </c:pt>
                <c:pt idx="13">
                  <c:v>1.4336935872067189</c:v>
                </c:pt>
                <c:pt idx="14">
                  <c:v>1.0264785296212027</c:v>
                </c:pt>
                <c:pt idx="15">
                  <c:v>0.67258587733566166</c:v>
                </c:pt>
                <c:pt idx="16">
                  <c:v>1.1310009977293685</c:v>
                </c:pt>
                <c:pt idx="17">
                  <c:v>0.86219289672828481</c:v>
                </c:pt>
                <c:pt idx="18">
                  <c:v>0.52584171770706578</c:v>
                </c:pt>
                <c:pt idx="19">
                  <c:v>0.90092496596511318</c:v>
                </c:pt>
                <c:pt idx="20">
                  <c:v>0.70435747172703433</c:v>
                </c:pt>
              </c:numCache>
            </c:numRef>
          </c:val>
        </c:ser>
        <c:ser>
          <c:idx val="1"/>
          <c:order val="1"/>
          <c:tx>
            <c:strRef>
              <c:f>'SMALL-ENERGY'!$L$1</c:f>
              <c:strCache>
                <c:ptCount val="1"/>
                <c:pt idx="0">
                  <c:v>LLC</c:v>
                </c:pt>
              </c:strCache>
            </c:strRef>
          </c:tx>
          <c:spPr>
            <a:solidFill>
              <a:srgbClr val="FFFF00"/>
            </a:solidFill>
            <a:ln w="6350">
              <a:solidFill>
                <a:schemeClr val="tx1"/>
              </a:solidFill>
            </a:ln>
          </c:spPr>
          <c:invertIfNegative val="0"/>
          <c:cat>
            <c:multiLvlStrRef>
              <c:f>'SMALL-ENERGY'!$I$2:$J$22</c:f>
              <c:multiLvlStrCache>
                <c:ptCount val="21"/>
                <c:lvl>
                  <c:pt idx="0">
                    <c:v>SCRATCH</c:v>
                  </c:pt>
                  <c:pt idx="1">
                    <c:v>SHARED</c:v>
                  </c:pt>
                  <c:pt idx="2">
                    <c:v>FUSION</c:v>
                  </c:pt>
                  <c:pt idx="3">
                    <c:v>SCRATCH</c:v>
                  </c:pt>
                  <c:pt idx="4">
                    <c:v>SHARED</c:v>
                  </c:pt>
                  <c:pt idx="5">
                    <c:v>FUSION</c:v>
                  </c:pt>
                  <c:pt idx="6">
                    <c:v>SCRATCH</c:v>
                  </c:pt>
                  <c:pt idx="7">
                    <c:v>SHARED</c:v>
                  </c:pt>
                  <c:pt idx="8">
                    <c:v>FUSION</c:v>
                  </c:pt>
                  <c:pt idx="9">
                    <c:v>SCRATCH</c:v>
                  </c:pt>
                  <c:pt idx="10">
                    <c:v>SHARED</c:v>
                  </c:pt>
                  <c:pt idx="11">
                    <c:v>FUSION</c:v>
                  </c:pt>
                  <c:pt idx="12">
                    <c:v>SCRATCH</c:v>
                  </c:pt>
                  <c:pt idx="13">
                    <c:v>SHARED</c:v>
                  </c:pt>
                  <c:pt idx="14">
                    <c:v>FUSION</c:v>
                  </c:pt>
                  <c:pt idx="15">
                    <c:v>SCRATCH</c:v>
                  </c:pt>
                  <c:pt idx="16">
                    <c:v>SHARED</c:v>
                  </c:pt>
                  <c:pt idx="17">
                    <c:v>FUSION</c:v>
                  </c:pt>
                  <c:pt idx="18">
                    <c:v>SCRATCH</c:v>
                  </c:pt>
                  <c:pt idx="19">
                    <c:v>SHARED</c:v>
                  </c:pt>
                  <c:pt idx="20">
                    <c:v>FUSION</c:v>
                  </c:pt>
                </c:lvl>
                <c:lvl>
                  <c:pt idx="0">
                    <c:v>FFT</c:v>
                  </c:pt>
                  <c:pt idx="3">
                    <c:v>DISP</c:v>
                  </c:pt>
                  <c:pt idx="6">
                    <c:v>TRACK</c:v>
                  </c:pt>
                  <c:pt idx="9">
                    <c:v>ADPCM</c:v>
                  </c:pt>
                  <c:pt idx="12">
                    <c:v>SUSAN</c:v>
                  </c:pt>
                  <c:pt idx="15">
                    <c:v>FILTER</c:v>
                  </c:pt>
                  <c:pt idx="18">
                    <c:v>HIST</c:v>
                  </c:pt>
                </c:lvl>
              </c:multiLvlStrCache>
            </c:multiLvlStrRef>
          </c:cat>
          <c:val>
            <c:numRef>
              <c:f>'SMALL-ENERGY'!$L$2:$L$22</c:f>
              <c:numCache>
                <c:formatCode>General</c:formatCode>
                <c:ptCount val="21"/>
                <c:pt idx="0">
                  <c:v>0.94754135365197578</c:v>
                </c:pt>
                <c:pt idx="1">
                  <c:v>5.5179473922760333E-3</c:v>
                </c:pt>
                <c:pt idx="2">
                  <c:v>5.5179473922760333E-3</c:v>
                </c:pt>
                <c:pt idx="3">
                  <c:v>0.88602525075698535</c:v>
                </c:pt>
                <c:pt idx="4">
                  <c:v>2.8527595907350278E-2</c:v>
                </c:pt>
                <c:pt idx="5">
                  <c:v>2.8527595907350278E-2</c:v>
                </c:pt>
                <c:pt idx="6">
                  <c:v>0.80876354223309366</c:v>
                </c:pt>
                <c:pt idx="7">
                  <c:v>3.8579636589596358E-2</c:v>
                </c:pt>
                <c:pt idx="8">
                  <c:v>3.8579636589596358E-2</c:v>
                </c:pt>
                <c:pt idx="9">
                  <c:v>0.17297023165428124</c:v>
                </c:pt>
                <c:pt idx="10">
                  <c:v>3.2303916676880241E-2</c:v>
                </c:pt>
                <c:pt idx="11">
                  <c:v>3.2303916676880241E-2</c:v>
                </c:pt>
                <c:pt idx="12">
                  <c:v>4.165951070146906E-2</c:v>
                </c:pt>
                <c:pt idx="13">
                  <c:v>7.9344301530103432E-3</c:v>
                </c:pt>
                <c:pt idx="14">
                  <c:v>7.9344301530103432E-3</c:v>
                </c:pt>
                <c:pt idx="15">
                  <c:v>0.14891087919864598</c:v>
                </c:pt>
                <c:pt idx="16">
                  <c:v>8.1240793064838342E-3</c:v>
                </c:pt>
                <c:pt idx="17">
                  <c:v>8.1240793064838342E-3</c:v>
                </c:pt>
                <c:pt idx="18">
                  <c:v>0.20603284052806597</c:v>
                </c:pt>
                <c:pt idx="19">
                  <c:v>0.12961313831151705</c:v>
                </c:pt>
                <c:pt idx="20">
                  <c:v>0.12961313831151705</c:v>
                </c:pt>
              </c:numCache>
            </c:numRef>
          </c:val>
        </c:ser>
        <c:ser>
          <c:idx val="2"/>
          <c:order val="2"/>
          <c:tx>
            <c:strRef>
              <c:f>'SMALL-ENERGY'!$M$1</c:f>
              <c:strCache>
                <c:ptCount val="1"/>
                <c:pt idx="0">
                  <c:v>LINK </c:v>
                </c:pt>
              </c:strCache>
            </c:strRef>
          </c:tx>
          <c:spPr>
            <a:solidFill>
              <a:srgbClr val="0070C0"/>
            </a:solidFill>
            <a:ln w="6350">
              <a:solidFill>
                <a:schemeClr val="tx1"/>
              </a:solidFill>
            </a:ln>
          </c:spPr>
          <c:invertIfNegative val="0"/>
          <c:cat>
            <c:multiLvlStrRef>
              <c:f>'SMALL-ENERGY'!$I$2:$J$22</c:f>
              <c:multiLvlStrCache>
                <c:ptCount val="21"/>
                <c:lvl>
                  <c:pt idx="0">
                    <c:v>SCRATCH</c:v>
                  </c:pt>
                  <c:pt idx="1">
                    <c:v>SHARED</c:v>
                  </c:pt>
                  <c:pt idx="2">
                    <c:v>FUSION</c:v>
                  </c:pt>
                  <c:pt idx="3">
                    <c:v>SCRATCH</c:v>
                  </c:pt>
                  <c:pt idx="4">
                    <c:v>SHARED</c:v>
                  </c:pt>
                  <c:pt idx="5">
                    <c:v>FUSION</c:v>
                  </c:pt>
                  <c:pt idx="6">
                    <c:v>SCRATCH</c:v>
                  </c:pt>
                  <c:pt idx="7">
                    <c:v>SHARED</c:v>
                  </c:pt>
                  <c:pt idx="8">
                    <c:v>FUSION</c:v>
                  </c:pt>
                  <c:pt idx="9">
                    <c:v>SCRATCH</c:v>
                  </c:pt>
                  <c:pt idx="10">
                    <c:v>SHARED</c:v>
                  </c:pt>
                  <c:pt idx="11">
                    <c:v>FUSION</c:v>
                  </c:pt>
                  <c:pt idx="12">
                    <c:v>SCRATCH</c:v>
                  </c:pt>
                  <c:pt idx="13">
                    <c:v>SHARED</c:v>
                  </c:pt>
                  <c:pt idx="14">
                    <c:v>FUSION</c:v>
                  </c:pt>
                  <c:pt idx="15">
                    <c:v>SCRATCH</c:v>
                  </c:pt>
                  <c:pt idx="16">
                    <c:v>SHARED</c:v>
                  </c:pt>
                  <c:pt idx="17">
                    <c:v>FUSION</c:v>
                  </c:pt>
                  <c:pt idx="18">
                    <c:v>SCRATCH</c:v>
                  </c:pt>
                  <c:pt idx="19">
                    <c:v>SHARED</c:v>
                  </c:pt>
                  <c:pt idx="20">
                    <c:v>FUSION</c:v>
                  </c:pt>
                </c:lvl>
                <c:lvl>
                  <c:pt idx="0">
                    <c:v>FFT</c:v>
                  </c:pt>
                  <c:pt idx="3">
                    <c:v>DISP</c:v>
                  </c:pt>
                  <c:pt idx="6">
                    <c:v>TRACK</c:v>
                  </c:pt>
                  <c:pt idx="9">
                    <c:v>ADPCM</c:v>
                  </c:pt>
                  <c:pt idx="12">
                    <c:v>SUSAN</c:v>
                  </c:pt>
                  <c:pt idx="15">
                    <c:v>FILTER</c:v>
                  </c:pt>
                  <c:pt idx="18">
                    <c:v>HIST</c:v>
                  </c:pt>
                </c:lvl>
              </c:multiLvlStrCache>
            </c:multiLvlStrRef>
          </c:cat>
          <c:val>
            <c:numRef>
              <c:f>'SMALL-ENERGY'!$M$2:$M$22</c:f>
              <c:numCache>
                <c:formatCode>General</c:formatCode>
                <c:ptCount val="21"/>
                <c:pt idx="0">
                  <c:v>3.2267983015600479E-2</c:v>
                </c:pt>
                <c:pt idx="1">
                  <c:v>5.2311572652938211E-2</c:v>
                </c:pt>
                <c:pt idx="2">
                  <c:v>1.1423510907464738E-2</c:v>
                </c:pt>
                <c:pt idx="3">
                  <c:v>9.9545635114894573E-2</c:v>
                </c:pt>
                <c:pt idx="4">
                  <c:v>7.7201694253674416E-2</c:v>
                </c:pt>
                <c:pt idx="5">
                  <c:v>3.3398869484251859E-2</c:v>
                </c:pt>
                <c:pt idx="6">
                  <c:v>4.3454043166970303E-2</c:v>
                </c:pt>
                <c:pt idx="7">
                  <c:v>0.18271087056882721</c:v>
                </c:pt>
                <c:pt idx="8">
                  <c:v>4.0795015906641204E-2</c:v>
                </c:pt>
                <c:pt idx="9">
                  <c:v>0.14044567200816133</c:v>
                </c:pt>
                <c:pt idx="10">
                  <c:v>1.7427928071731513</c:v>
                </c:pt>
                <c:pt idx="11">
                  <c:v>0.11659354938186854</c:v>
                </c:pt>
                <c:pt idx="12">
                  <c:v>6.4629161762337448E-2</c:v>
                </c:pt>
                <c:pt idx="13">
                  <c:v>0.8933791535835286</c:v>
                </c:pt>
                <c:pt idx="14">
                  <c:v>6.7895072541503232E-2</c:v>
                </c:pt>
                <c:pt idx="15">
                  <c:v>0.17850324346569232</c:v>
                </c:pt>
                <c:pt idx="16">
                  <c:v>1.7851848624922146</c:v>
                </c:pt>
                <c:pt idx="17">
                  <c:v>0.19285104858148344</c:v>
                </c:pt>
                <c:pt idx="18">
                  <c:v>0.26812544176486836</c:v>
                </c:pt>
                <c:pt idx="19">
                  <c:v>1.8247008845030492</c:v>
                </c:pt>
                <c:pt idx="20">
                  <c:v>0.31598918334433451</c:v>
                </c:pt>
              </c:numCache>
            </c:numRef>
          </c:val>
        </c:ser>
        <c:dLbls>
          <c:showLegendKey val="0"/>
          <c:showVal val="0"/>
          <c:showCatName val="0"/>
          <c:showSerName val="0"/>
          <c:showPercent val="0"/>
          <c:showBubbleSize val="0"/>
        </c:dLbls>
        <c:gapWidth val="36"/>
        <c:overlap val="100"/>
        <c:axId val="50139648"/>
        <c:axId val="85186752"/>
      </c:barChart>
      <c:catAx>
        <c:axId val="50139648"/>
        <c:scaling>
          <c:orientation val="minMax"/>
        </c:scaling>
        <c:delete val="0"/>
        <c:axPos val="b"/>
        <c:numFmt formatCode="General" sourceLinked="0"/>
        <c:majorTickMark val="out"/>
        <c:minorTickMark val="none"/>
        <c:tickLblPos val="nextTo"/>
        <c:txPr>
          <a:bodyPr rot="-5400000" vert="horz"/>
          <a:lstStyle/>
          <a:p>
            <a:pPr>
              <a:defRPr sz="2000"/>
            </a:pPr>
            <a:endParaRPr lang="en-US"/>
          </a:p>
        </c:txPr>
        <c:crossAx val="85186752"/>
        <c:crosses val="autoZero"/>
        <c:auto val="1"/>
        <c:lblAlgn val="ctr"/>
        <c:lblOffset val="10"/>
        <c:noMultiLvlLbl val="0"/>
      </c:catAx>
      <c:valAx>
        <c:axId val="85186752"/>
        <c:scaling>
          <c:orientation val="minMax"/>
          <c:max val="1.5"/>
          <c:min val="0"/>
        </c:scaling>
        <c:delete val="0"/>
        <c:axPos val="l"/>
        <c:majorGridlines>
          <c:spPr>
            <a:ln>
              <a:solidFill>
                <a:schemeClr val="tx1"/>
              </a:solidFill>
            </a:ln>
          </c:spPr>
        </c:majorGridlines>
        <c:minorGridlines>
          <c:spPr>
            <a:ln>
              <a:solidFill>
                <a:schemeClr val="tx1"/>
              </a:solidFill>
            </a:ln>
          </c:spPr>
        </c:minorGridlines>
        <c:numFmt formatCode="#,##0.0" sourceLinked="0"/>
        <c:majorTickMark val="out"/>
        <c:minorTickMark val="none"/>
        <c:tickLblPos val="nextTo"/>
        <c:spPr>
          <a:ln>
            <a:solidFill>
              <a:schemeClr val="tx1"/>
            </a:solidFill>
          </a:ln>
        </c:spPr>
        <c:txPr>
          <a:bodyPr/>
          <a:lstStyle/>
          <a:p>
            <a:pPr>
              <a:defRPr sz="2400"/>
            </a:pPr>
            <a:endParaRPr lang="en-US"/>
          </a:p>
        </c:txPr>
        <c:crossAx val="50139648"/>
        <c:crosses val="autoZero"/>
        <c:crossBetween val="between"/>
        <c:majorUnit val="0.5"/>
        <c:minorUnit val="0.25"/>
      </c:valAx>
    </c:plotArea>
    <c:legend>
      <c:legendPos val="r"/>
      <c:layout>
        <c:manualLayout>
          <c:xMode val="edge"/>
          <c:yMode val="edge"/>
          <c:x val="0.14197241122416113"/>
          <c:y val="1.2665956057183979E-3"/>
          <c:w val="0.71651248516324362"/>
          <c:h val="7.0527576941427278E-2"/>
        </c:manualLayout>
      </c:layout>
      <c:overlay val="0"/>
      <c:spPr>
        <a:noFill/>
      </c:spPr>
      <c:txPr>
        <a:bodyPr/>
        <a:lstStyle/>
        <a:p>
          <a:pPr>
            <a:defRPr sz="3200"/>
          </a:pPr>
          <a:endParaRPr lang="en-US"/>
        </a:p>
      </c:txPr>
    </c:legend>
    <c:plotVisOnly val="1"/>
    <c:dispBlanksAs val="gap"/>
    <c:showDLblsOverMax val="0"/>
  </c:chart>
  <c:spPr>
    <a:ln>
      <a:noFill/>
    </a:ln>
  </c:spPr>
  <c:txPr>
    <a:bodyPr/>
    <a:lstStyle/>
    <a:p>
      <a:pPr>
        <a:defRPr sz="1600">
          <a:latin typeface="+mj-lt"/>
          <a:cs typeface="Times New Roman" panose="02020603050405020304" pitchFamily="18"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551092130432852E-2"/>
          <c:y val="8.7146945173519993E-2"/>
          <c:w val="0.90863027714755995"/>
          <c:h val="0.56229348935549728"/>
        </c:manualLayout>
      </c:layout>
      <c:barChart>
        <c:barDir val="col"/>
        <c:grouping val="stacked"/>
        <c:varyColors val="0"/>
        <c:ser>
          <c:idx val="0"/>
          <c:order val="0"/>
          <c:tx>
            <c:strRef>
              <c:f>'CYCLES-SMALL-DATA'!$S$15</c:f>
              <c:strCache>
                <c:ptCount val="1"/>
                <c:pt idx="0">
                  <c:v>DMA</c:v>
                </c:pt>
              </c:strCache>
            </c:strRef>
          </c:tx>
          <c:spPr>
            <a:solidFill>
              <a:srgbClr val="C00000"/>
            </a:solidFill>
            <a:ln>
              <a:solidFill>
                <a:schemeClr val="tx1"/>
              </a:solidFill>
            </a:ln>
          </c:spPr>
          <c:invertIfNegative val="0"/>
          <c:cat>
            <c:multiLvlStrRef>
              <c:f>'CYCLES-SMALL-DATA'!$Q$16:$R$29</c:f>
              <c:multiLvlStrCache>
                <c:ptCount val="14"/>
                <c:lvl>
                  <c:pt idx="0">
                    <c:v>SCRATCH</c:v>
                  </c:pt>
                  <c:pt idx="1">
                    <c:v>FUSION</c:v>
                  </c:pt>
                  <c:pt idx="2">
                    <c:v>SCRATCH</c:v>
                  </c:pt>
                  <c:pt idx="3">
                    <c:v>FUSION</c:v>
                  </c:pt>
                  <c:pt idx="4">
                    <c:v>SCRATCH</c:v>
                  </c:pt>
                  <c:pt idx="5">
                    <c:v>FUSION</c:v>
                  </c:pt>
                  <c:pt idx="6">
                    <c:v>SCRATCH</c:v>
                  </c:pt>
                  <c:pt idx="7">
                    <c:v>FUSION</c:v>
                  </c:pt>
                  <c:pt idx="8">
                    <c:v>SCRATCH</c:v>
                  </c:pt>
                  <c:pt idx="9">
                    <c:v>FUSION</c:v>
                  </c:pt>
                  <c:pt idx="10">
                    <c:v>SCRATCH</c:v>
                  </c:pt>
                  <c:pt idx="11">
                    <c:v>FUSION</c:v>
                  </c:pt>
                  <c:pt idx="12">
                    <c:v>SCRATCH</c:v>
                  </c:pt>
                  <c:pt idx="13">
                    <c:v>FUSION</c:v>
                  </c:pt>
                </c:lvl>
                <c:lvl>
                  <c:pt idx="0">
                    <c:v>FFT</c:v>
                  </c:pt>
                  <c:pt idx="2">
                    <c:v>DISP</c:v>
                  </c:pt>
                  <c:pt idx="4">
                    <c:v>TRACK</c:v>
                  </c:pt>
                  <c:pt idx="6">
                    <c:v>ADPCM</c:v>
                  </c:pt>
                  <c:pt idx="8">
                    <c:v>SUSAN</c:v>
                  </c:pt>
                  <c:pt idx="10">
                    <c:v>FILTER</c:v>
                  </c:pt>
                  <c:pt idx="12">
                    <c:v>HIST</c:v>
                  </c:pt>
                </c:lvl>
              </c:multiLvlStrCache>
            </c:multiLvlStrRef>
          </c:cat>
          <c:val>
            <c:numRef>
              <c:f>'CYCLES-SMALL-DATA'!$S$16:$S$29</c:f>
              <c:numCache>
                <c:formatCode>General</c:formatCode>
                <c:ptCount val="14"/>
                <c:pt idx="0">
                  <c:v>0.94817430686186932</c:v>
                </c:pt>
                <c:pt idx="1">
                  <c:v>0</c:v>
                </c:pt>
                <c:pt idx="2">
                  <c:v>0.97727430274348803</c:v>
                </c:pt>
                <c:pt idx="3">
                  <c:v>0</c:v>
                </c:pt>
                <c:pt idx="4">
                  <c:v>0.73650965965930071</c:v>
                </c:pt>
                <c:pt idx="5">
                  <c:v>0</c:v>
                </c:pt>
                <c:pt idx="6">
                  <c:v>0.38349677482148009</c:v>
                </c:pt>
                <c:pt idx="7">
                  <c:v>0</c:v>
                </c:pt>
                <c:pt idx="8">
                  <c:v>0.1071610716280067</c:v>
                </c:pt>
                <c:pt idx="9">
                  <c:v>0</c:v>
                </c:pt>
                <c:pt idx="10">
                  <c:v>0.27536855100829544</c:v>
                </c:pt>
                <c:pt idx="11">
                  <c:v>0</c:v>
                </c:pt>
                <c:pt idx="12">
                  <c:v>0.66421678124504313</c:v>
                </c:pt>
                <c:pt idx="13">
                  <c:v>0</c:v>
                </c:pt>
              </c:numCache>
            </c:numRef>
          </c:val>
        </c:ser>
        <c:ser>
          <c:idx val="1"/>
          <c:order val="1"/>
          <c:tx>
            <c:strRef>
              <c:f>'CYCLES-SMALL-DATA'!$T$15</c:f>
              <c:strCache>
                <c:ptCount val="1"/>
                <c:pt idx="0">
                  <c:v>AXC</c:v>
                </c:pt>
              </c:strCache>
            </c:strRef>
          </c:tx>
          <c:spPr>
            <a:solidFill>
              <a:srgbClr val="FFFF00"/>
            </a:solidFill>
            <a:ln>
              <a:solidFill>
                <a:schemeClr val="tx1"/>
              </a:solidFill>
            </a:ln>
          </c:spPr>
          <c:invertIfNegative val="0"/>
          <c:cat>
            <c:multiLvlStrRef>
              <c:f>'CYCLES-SMALL-DATA'!$Q$16:$R$29</c:f>
              <c:multiLvlStrCache>
                <c:ptCount val="14"/>
                <c:lvl>
                  <c:pt idx="0">
                    <c:v>SCRATCH</c:v>
                  </c:pt>
                  <c:pt idx="1">
                    <c:v>FUSION</c:v>
                  </c:pt>
                  <c:pt idx="2">
                    <c:v>SCRATCH</c:v>
                  </c:pt>
                  <c:pt idx="3">
                    <c:v>FUSION</c:v>
                  </c:pt>
                  <c:pt idx="4">
                    <c:v>SCRATCH</c:v>
                  </c:pt>
                  <c:pt idx="5">
                    <c:v>FUSION</c:v>
                  </c:pt>
                  <c:pt idx="6">
                    <c:v>SCRATCH</c:v>
                  </c:pt>
                  <c:pt idx="7">
                    <c:v>FUSION</c:v>
                  </c:pt>
                  <c:pt idx="8">
                    <c:v>SCRATCH</c:v>
                  </c:pt>
                  <c:pt idx="9">
                    <c:v>FUSION</c:v>
                  </c:pt>
                  <c:pt idx="10">
                    <c:v>SCRATCH</c:v>
                  </c:pt>
                  <c:pt idx="11">
                    <c:v>FUSION</c:v>
                  </c:pt>
                  <c:pt idx="12">
                    <c:v>SCRATCH</c:v>
                  </c:pt>
                  <c:pt idx="13">
                    <c:v>FUSION</c:v>
                  </c:pt>
                </c:lvl>
                <c:lvl>
                  <c:pt idx="0">
                    <c:v>FFT</c:v>
                  </c:pt>
                  <c:pt idx="2">
                    <c:v>DISP</c:v>
                  </c:pt>
                  <c:pt idx="4">
                    <c:v>TRACK</c:v>
                  </c:pt>
                  <c:pt idx="6">
                    <c:v>ADPCM</c:v>
                  </c:pt>
                  <c:pt idx="8">
                    <c:v>SUSAN</c:v>
                  </c:pt>
                  <c:pt idx="10">
                    <c:v>FILTER</c:v>
                  </c:pt>
                  <c:pt idx="12">
                    <c:v>HIST</c:v>
                  </c:pt>
                </c:lvl>
              </c:multiLvlStrCache>
            </c:multiLvlStrRef>
          </c:cat>
          <c:val>
            <c:numRef>
              <c:f>'CYCLES-SMALL-DATA'!$T$16:$T$29</c:f>
              <c:numCache>
                <c:formatCode>General</c:formatCode>
                <c:ptCount val="14"/>
                <c:pt idx="0">
                  <c:v>5.1825693138130659E-2</c:v>
                </c:pt>
                <c:pt idx="1">
                  <c:v>5.1424215368777934E-2</c:v>
                </c:pt>
                <c:pt idx="2">
                  <c:v>2.2725697256512016E-2</c:v>
                </c:pt>
                <c:pt idx="3">
                  <c:v>1.856800549069031E-2</c:v>
                </c:pt>
                <c:pt idx="4">
                  <c:v>0.26349034034069929</c:v>
                </c:pt>
                <c:pt idx="5">
                  <c:v>0.26288885643162713</c:v>
                </c:pt>
                <c:pt idx="6">
                  <c:v>0.61650322517851996</c:v>
                </c:pt>
                <c:pt idx="7">
                  <c:v>0.61364984905504416</c:v>
                </c:pt>
                <c:pt idx="8">
                  <c:v>0.8928389283719933</c:v>
                </c:pt>
                <c:pt idx="9">
                  <c:v>0.89233550961377095</c:v>
                </c:pt>
                <c:pt idx="10">
                  <c:v>0.72463144899170462</c:v>
                </c:pt>
                <c:pt idx="11">
                  <c:v>0.72472613613547587</c:v>
                </c:pt>
                <c:pt idx="12">
                  <c:v>0.33578321875495681</c:v>
                </c:pt>
                <c:pt idx="13">
                  <c:v>0.32954713041649453</c:v>
                </c:pt>
              </c:numCache>
            </c:numRef>
          </c:val>
        </c:ser>
        <c:dLbls>
          <c:showLegendKey val="0"/>
          <c:showVal val="0"/>
          <c:showCatName val="0"/>
          <c:showSerName val="0"/>
          <c:showPercent val="0"/>
          <c:showBubbleSize val="0"/>
        </c:dLbls>
        <c:gapWidth val="40"/>
        <c:overlap val="100"/>
        <c:axId val="50895872"/>
        <c:axId val="92111424"/>
      </c:barChart>
      <c:catAx>
        <c:axId val="50895872"/>
        <c:scaling>
          <c:orientation val="minMax"/>
        </c:scaling>
        <c:delete val="0"/>
        <c:axPos val="b"/>
        <c:majorTickMark val="out"/>
        <c:minorTickMark val="none"/>
        <c:tickLblPos val="nextTo"/>
        <c:spPr>
          <a:ln>
            <a:solidFill>
              <a:schemeClr val="tx1"/>
            </a:solidFill>
          </a:ln>
        </c:spPr>
        <c:crossAx val="92111424"/>
        <c:crosses val="autoZero"/>
        <c:auto val="1"/>
        <c:lblAlgn val="ctr"/>
        <c:lblOffset val="100"/>
        <c:noMultiLvlLbl val="0"/>
      </c:catAx>
      <c:valAx>
        <c:axId val="92111424"/>
        <c:scaling>
          <c:orientation val="minMax"/>
          <c:max val="1"/>
          <c:min val="0"/>
        </c:scaling>
        <c:delete val="0"/>
        <c:axPos val="l"/>
        <c:majorGridlines>
          <c:spPr>
            <a:ln>
              <a:solidFill>
                <a:schemeClr val="tx1"/>
              </a:solidFill>
            </a:ln>
          </c:spPr>
        </c:majorGridlines>
        <c:numFmt formatCode="#,##0.0" sourceLinked="0"/>
        <c:majorTickMark val="out"/>
        <c:minorTickMark val="none"/>
        <c:tickLblPos val="nextTo"/>
        <c:spPr>
          <a:ln>
            <a:solidFill>
              <a:schemeClr val="tx1"/>
            </a:solidFill>
          </a:ln>
        </c:spPr>
        <c:crossAx val="50895872"/>
        <c:crosses val="autoZero"/>
        <c:crossBetween val="between"/>
        <c:majorUnit val="0.2"/>
      </c:valAx>
    </c:plotArea>
    <c:legend>
      <c:legendPos val="r"/>
      <c:layout>
        <c:manualLayout>
          <c:xMode val="edge"/>
          <c:yMode val="edge"/>
          <c:x val="0.28058545367779442"/>
          <c:y val="0"/>
          <c:w val="0.46270265287087048"/>
          <c:h val="8.1027996500437446E-2"/>
        </c:manualLayout>
      </c:layout>
      <c:overlay val="0"/>
      <c:txPr>
        <a:bodyPr/>
        <a:lstStyle/>
        <a:p>
          <a:pPr>
            <a:defRPr sz="3200"/>
          </a:pPr>
          <a:endParaRPr lang="en-US"/>
        </a:p>
      </c:txPr>
    </c:legend>
    <c:plotVisOnly val="1"/>
    <c:dispBlanksAs val="gap"/>
    <c:showDLblsOverMax val="0"/>
  </c:chart>
  <c:txPr>
    <a:bodyPr/>
    <a:lstStyle/>
    <a:p>
      <a:pPr>
        <a:defRPr sz="24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4811898512687"/>
          <c:y val="2.8303478581731576E-2"/>
          <c:w val="0.85019783464566923"/>
          <c:h val="0.64831773506423807"/>
        </c:manualLayout>
      </c:layout>
      <c:barChart>
        <c:barDir val="col"/>
        <c:grouping val="stacked"/>
        <c:varyColors val="0"/>
        <c:ser>
          <c:idx val="0"/>
          <c:order val="0"/>
          <c:tx>
            <c:strRef>
              <c:f>'CYCLES-SMALL-DATA'!$J$1</c:f>
              <c:strCache>
                <c:ptCount val="1"/>
                <c:pt idx="0">
                  <c:v>DMA</c:v>
                </c:pt>
              </c:strCache>
            </c:strRef>
          </c:tx>
          <c:spPr>
            <a:solidFill>
              <a:schemeClr val="tx2">
                <a:lumMod val="60000"/>
                <a:lumOff val="40000"/>
              </a:schemeClr>
            </a:solidFill>
            <a:ln w="6350">
              <a:solidFill>
                <a:schemeClr val="tx1">
                  <a:lumMod val="85000"/>
                  <a:lumOff val="15000"/>
                </a:schemeClr>
              </a:solidFill>
            </a:ln>
          </c:spPr>
          <c:invertIfNegative val="0"/>
          <c:cat>
            <c:multiLvlStrRef>
              <c:f>'CYCLES-SMALL-DATA'!$H$2:$I$22</c:f>
              <c:multiLvlStrCache>
                <c:ptCount val="21"/>
                <c:lvl>
                  <c:pt idx="0">
                    <c:v>SC</c:v>
                  </c:pt>
                  <c:pt idx="1">
                    <c:v>SH</c:v>
                  </c:pt>
                  <c:pt idx="2">
                    <c:v>FU</c:v>
                  </c:pt>
                  <c:pt idx="3">
                    <c:v>SC</c:v>
                  </c:pt>
                  <c:pt idx="4">
                    <c:v>SH</c:v>
                  </c:pt>
                  <c:pt idx="5">
                    <c:v>FU</c:v>
                  </c:pt>
                  <c:pt idx="6">
                    <c:v>SC</c:v>
                  </c:pt>
                  <c:pt idx="7">
                    <c:v>SH</c:v>
                  </c:pt>
                  <c:pt idx="8">
                    <c:v>FU</c:v>
                  </c:pt>
                  <c:pt idx="9">
                    <c:v>SC</c:v>
                  </c:pt>
                  <c:pt idx="10">
                    <c:v>SH</c:v>
                  </c:pt>
                  <c:pt idx="11">
                    <c:v>FU</c:v>
                  </c:pt>
                  <c:pt idx="12">
                    <c:v>SC</c:v>
                  </c:pt>
                  <c:pt idx="13">
                    <c:v>SH</c:v>
                  </c:pt>
                  <c:pt idx="14">
                    <c:v>FU</c:v>
                  </c:pt>
                  <c:pt idx="15">
                    <c:v>SC</c:v>
                  </c:pt>
                  <c:pt idx="16">
                    <c:v>SH</c:v>
                  </c:pt>
                  <c:pt idx="17">
                    <c:v>FU</c:v>
                  </c:pt>
                  <c:pt idx="18">
                    <c:v>SC</c:v>
                  </c:pt>
                  <c:pt idx="19">
                    <c:v>SH</c:v>
                  </c:pt>
                  <c:pt idx="20">
                    <c:v>FU</c:v>
                  </c:pt>
                </c:lvl>
                <c:lvl>
                  <c:pt idx="0">
                    <c:v>FFT</c:v>
                  </c:pt>
                  <c:pt idx="3">
                    <c:v>DISP</c:v>
                  </c:pt>
                  <c:pt idx="6">
                    <c:v>TRACK</c:v>
                  </c:pt>
                  <c:pt idx="9">
                    <c:v>ADPCM</c:v>
                  </c:pt>
                  <c:pt idx="12">
                    <c:v>SUSAN</c:v>
                  </c:pt>
                  <c:pt idx="15">
                    <c:v>FILTER</c:v>
                  </c:pt>
                  <c:pt idx="18">
                    <c:v>HIST</c:v>
                  </c:pt>
                </c:lvl>
              </c:multiLvlStrCache>
            </c:multiLvlStrRef>
          </c:cat>
          <c:val>
            <c:numRef>
              <c:f>'CYCLES-SMALL-DATA'!$J$2:$J$22</c:f>
              <c:numCache>
                <c:formatCode>General</c:formatCode>
                <c:ptCount val="21"/>
                <c:pt idx="0">
                  <c:v>0.94817430686186932</c:v>
                </c:pt>
                <c:pt idx="1">
                  <c:v>0</c:v>
                </c:pt>
                <c:pt idx="2">
                  <c:v>0</c:v>
                </c:pt>
                <c:pt idx="3">
                  <c:v>0.97727430274348803</c:v>
                </c:pt>
                <c:pt idx="4">
                  <c:v>0</c:v>
                </c:pt>
                <c:pt idx="5">
                  <c:v>0</c:v>
                </c:pt>
                <c:pt idx="6">
                  <c:v>0.73650965965930071</c:v>
                </c:pt>
                <c:pt idx="7">
                  <c:v>0</c:v>
                </c:pt>
                <c:pt idx="8">
                  <c:v>0</c:v>
                </c:pt>
                <c:pt idx="9">
                  <c:v>0.38349677482148009</c:v>
                </c:pt>
                <c:pt idx="10">
                  <c:v>0</c:v>
                </c:pt>
                <c:pt idx="11">
                  <c:v>0</c:v>
                </c:pt>
                <c:pt idx="12">
                  <c:v>0.1071610716280067</c:v>
                </c:pt>
                <c:pt idx="13">
                  <c:v>0</c:v>
                </c:pt>
                <c:pt idx="14">
                  <c:v>0</c:v>
                </c:pt>
                <c:pt idx="15">
                  <c:v>0.27536855100829544</c:v>
                </c:pt>
                <c:pt idx="16">
                  <c:v>0</c:v>
                </c:pt>
                <c:pt idx="17">
                  <c:v>0</c:v>
                </c:pt>
                <c:pt idx="18">
                  <c:v>0.66421678124504313</c:v>
                </c:pt>
                <c:pt idx="19">
                  <c:v>0</c:v>
                </c:pt>
                <c:pt idx="20">
                  <c:v>0</c:v>
                </c:pt>
              </c:numCache>
            </c:numRef>
          </c:val>
        </c:ser>
        <c:ser>
          <c:idx val="1"/>
          <c:order val="1"/>
          <c:tx>
            <c:strRef>
              <c:f>'CYCLES-SMALL-DATA'!$K$1</c:f>
              <c:strCache>
                <c:ptCount val="1"/>
                <c:pt idx="0">
                  <c:v>AXC</c:v>
                </c:pt>
              </c:strCache>
            </c:strRef>
          </c:tx>
          <c:spPr>
            <a:solidFill>
              <a:srgbClr val="FFC000"/>
            </a:solidFill>
            <a:ln w="6350">
              <a:solidFill>
                <a:schemeClr val="tx1">
                  <a:lumMod val="85000"/>
                  <a:lumOff val="15000"/>
                </a:schemeClr>
              </a:solidFill>
            </a:ln>
          </c:spPr>
          <c:invertIfNegative val="0"/>
          <c:cat>
            <c:multiLvlStrRef>
              <c:f>'CYCLES-SMALL-DATA'!$H$2:$I$22</c:f>
              <c:multiLvlStrCache>
                <c:ptCount val="21"/>
                <c:lvl>
                  <c:pt idx="0">
                    <c:v>SC</c:v>
                  </c:pt>
                  <c:pt idx="1">
                    <c:v>SH</c:v>
                  </c:pt>
                  <c:pt idx="2">
                    <c:v>FU</c:v>
                  </c:pt>
                  <c:pt idx="3">
                    <c:v>SC</c:v>
                  </c:pt>
                  <c:pt idx="4">
                    <c:v>SH</c:v>
                  </c:pt>
                  <c:pt idx="5">
                    <c:v>FU</c:v>
                  </c:pt>
                  <c:pt idx="6">
                    <c:v>SC</c:v>
                  </c:pt>
                  <c:pt idx="7">
                    <c:v>SH</c:v>
                  </c:pt>
                  <c:pt idx="8">
                    <c:v>FU</c:v>
                  </c:pt>
                  <c:pt idx="9">
                    <c:v>SC</c:v>
                  </c:pt>
                  <c:pt idx="10">
                    <c:v>SH</c:v>
                  </c:pt>
                  <c:pt idx="11">
                    <c:v>FU</c:v>
                  </c:pt>
                  <c:pt idx="12">
                    <c:v>SC</c:v>
                  </c:pt>
                  <c:pt idx="13">
                    <c:v>SH</c:v>
                  </c:pt>
                  <c:pt idx="14">
                    <c:v>FU</c:v>
                  </c:pt>
                  <c:pt idx="15">
                    <c:v>SC</c:v>
                  </c:pt>
                  <c:pt idx="16">
                    <c:v>SH</c:v>
                  </c:pt>
                  <c:pt idx="17">
                    <c:v>FU</c:v>
                  </c:pt>
                  <c:pt idx="18">
                    <c:v>SC</c:v>
                  </c:pt>
                  <c:pt idx="19">
                    <c:v>SH</c:v>
                  </c:pt>
                  <c:pt idx="20">
                    <c:v>FU</c:v>
                  </c:pt>
                </c:lvl>
                <c:lvl>
                  <c:pt idx="0">
                    <c:v>FFT</c:v>
                  </c:pt>
                  <c:pt idx="3">
                    <c:v>DISP</c:v>
                  </c:pt>
                  <c:pt idx="6">
                    <c:v>TRACK</c:v>
                  </c:pt>
                  <c:pt idx="9">
                    <c:v>ADPCM</c:v>
                  </c:pt>
                  <c:pt idx="12">
                    <c:v>SUSAN</c:v>
                  </c:pt>
                  <c:pt idx="15">
                    <c:v>FILTER</c:v>
                  </c:pt>
                  <c:pt idx="18">
                    <c:v>HIST</c:v>
                  </c:pt>
                </c:lvl>
              </c:multiLvlStrCache>
            </c:multiLvlStrRef>
          </c:cat>
          <c:val>
            <c:numRef>
              <c:f>'CYCLES-SMALL-DATA'!$K$2:$K$22</c:f>
              <c:numCache>
                <c:formatCode>General</c:formatCode>
                <c:ptCount val="21"/>
                <c:pt idx="0">
                  <c:v>5.1825693138130659E-2</c:v>
                </c:pt>
                <c:pt idx="1">
                  <c:v>6.3977709274142022E-2</c:v>
                </c:pt>
                <c:pt idx="2">
                  <c:v>5.1424215368777934E-2</c:v>
                </c:pt>
                <c:pt idx="3">
                  <c:v>2.2725697256512016E-2</c:v>
                </c:pt>
                <c:pt idx="4">
                  <c:v>3.6301863067304832E-2</c:v>
                </c:pt>
                <c:pt idx="5">
                  <c:v>1.856800549069031E-2</c:v>
                </c:pt>
                <c:pt idx="6">
                  <c:v>0.26349034034069929</c:v>
                </c:pt>
                <c:pt idx="7">
                  <c:v>0.31103910304420401</c:v>
                </c:pt>
                <c:pt idx="8">
                  <c:v>0.26288885643162713</c:v>
                </c:pt>
                <c:pt idx="9">
                  <c:v>0.61650322517851996</c:v>
                </c:pt>
                <c:pt idx="10">
                  <c:v>1.2039492116868997</c:v>
                </c:pt>
                <c:pt idx="11">
                  <c:v>0.61364984905504416</c:v>
                </c:pt>
                <c:pt idx="12">
                  <c:v>0.8928389283719933</c:v>
                </c:pt>
                <c:pt idx="13">
                  <c:v>1.0741058471233509</c:v>
                </c:pt>
                <c:pt idx="14">
                  <c:v>0.89233550961377095</c:v>
                </c:pt>
                <c:pt idx="15">
                  <c:v>0.72463144899170462</c:v>
                </c:pt>
                <c:pt idx="16">
                  <c:v>1.1843969527414508</c:v>
                </c:pt>
                <c:pt idx="17">
                  <c:v>0.72472613613547587</c:v>
                </c:pt>
                <c:pt idx="18">
                  <c:v>0.33578321875495681</c:v>
                </c:pt>
                <c:pt idx="19">
                  <c:v>0.72555949441745715</c:v>
                </c:pt>
                <c:pt idx="20">
                  <c:v>0.32954713041649453</c:v>
                </c:pt>
              </c:numCache>
            </c:numRef>
          </c:val>
        </c:ser>
        <c:dLbls>
          <c:showLegendKey val="0"/>
          <c:showVal val="0"/>
          <c:showCatName val="0"/>
          <c:showSerName val="0"/>
          <c:showPercent val="0"/>
          <c:showBubbleSize val="0"/>
        </c:dLbls>
        <c:gapWidth val="36"/>
        <c:overlap val="100"/>
        <c:axId val="50576896"/>
        <c:axId val="92115456"/>
      </c:barChart>
      <c:catAx>
        <c:axId val="50576896"/>
        <c:scaling>
          <c:orientation val="minMax"/>
        </c:scaling>
        <c:delete val="0"/>
        <c:axPos val="b"/>
        <c:numFmt formatCode="General" sourceLinked="0"/>
        <c:majorTickMark val="out"/>
        <c:minorTickMark val="none"/>
        <c:tickLblPos val="nextTo"/>
        <c:txPr>
          <a:bodyPr rot="-5400000" vert="horz"/>
          <a:lstStyle/>
          <a:p>
            <a:pPr>
              <a:defRPr/>
            </a:pPr>
            <a:endParaRPr lang="en-US"/>
          </a:p>
        </c:txPr>
        <c:crossAx val="92115456"/>
        <c:crosses val="autoZero"/>
        <c:auto val="1"/>
        <c:lblAlgn val="ctr"/>
        <c:lblOffset val="100"/>
        <c:noMultiLvlLbl val="0"/>
      </c:catAx>
      <c:valAx>
        <c:axId val="92115456"/>
        <c:scaling>
          <c:orientation val="minMax"/>
          <c:max val="1.2"/>
          <c:min val="0"/>
        </c:scaling>
        <c:delete val="0"/>
        <c:axPos val="l"/>
        <c:majorGridlines>
          <c:spPr>
            <a:ln>
              <a:solidFill>
                <a:schemeClr val="tx1"/>
              </a:solidFill>
            </a:ln>
          </c:spPr>
        </c:majorGridlines>
        <c:minorGridlines>
          <c:spPr>
            <a:ln>
              <a:solidFill>
                <a:schemeClr val="tx1"/>
              </a:solidFill>
            </a:ln>
          </c:spPr>
        </c:minorGridlines>
        <c:numFmt formatCode="#,##0.0" sourceLinked="0"/>
        <c:majorTickMark val="out"/>
        <c:minorTickMark val="none"/>
        <c:tickLblPos val="nextTo"/>
        <c:spPr>
          <a:ln>
            <a:solidFill>
              <a:schemeClr val="tx1"/>
            </a:solidFill>
          </a:ln>
        </c:spPr>
        <c:crossAx val="50576896"/>
        <c:crosses val="autoZero"/>
        <c:crossBetween val="between"/>
        <c:majorUnit val="0.2"/>
        <c:minorUnit val="0.2"/>
      </c:valAx>
    </c:plotArea>
    <c:legend>
      <c:legendPos val="r"/>
      <c:layout>
        <c:manualLayout>
          <c:xMode val="edge"/>
          <c:yMode val="edge"/>
          <c:x val="0.11448895450568679"/>
          <c:y val="3.9415484217235251E-2"/>
          <c:w val="0.25539795342243693"/>
          <c:h val="9.8786111111111088E-2"/>
        </c:manualLayout>
      </c:layout>
      <c:overlay val="0"/>
    </c:legend>
    <c:plotVisOnly val="1"/>
    <c:dispBlanksAs val="gap"/>
    <c:showDLblsOverMax val="0"/>
  </c:chart>
  <c:spPr>
    <a:ln>
      <a:noFill/>
    </a:ln>
  </c:spPr>
  <c:txPr>
    <a:bodyPr/>
    <a:lstStyle/>
    <a:p>
      <a:pPr>
        <a:defRPr sz="2400" baseline="0">
          <a:latin typeface="Times New Roman" panose="02020603050405020304" pitchFamily="18" charset="0"/>
          <a:cs typeface="Times New Roman" panose="02020603050405020304" pitchFamily="18" charset="0"/>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0.61656</cdr:x>
      <cdr:y>0.06754</cdr:y>
    </cdr:from>
    <cdr:to>
      <cdr:x>0.65077</cdr:x>
      <cdr:y>0.14259</cdr:y>
    </cdr:to>
    <cdr:sp macro="" textlink="">
      <cdr:nvSpPr>
        <cdr:cNvPr id="2" name="TextBox 1"/>
        <cdr:cNvSpPr txBox="1"/>
      </cdr:nvSpPr>
      <cdr:spPr>
        <a:xfrm xmlns:a="http://schemas.openxmlformats.org/drawingml/2006/main">
          <a:off x="6524625" y="342901"/>
          <a:ext cx="361950" cy="38099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0.52221</cdr:x>
      <cdr:y>0.09885</cdr:y>
    </cdr:from>
    <cdr:to>
      <cdr:x>0.56175</cdr:x>
      <cdr:y>0.15268</cdr:y>
    </cdr:to>
    <cdr:sp macro="" textlink="">
      <cdr:nvSpPr>
        <cdr:cNvPr id="3" name="TextBox 2"/>
        <cdr:cNvSpPr txBox="1"/>
      </cdr:nvSpPr>
      <cdr:spPr>
        <a:xfrm xmlns:a="http://schemas.openxmlformats.org/drawingml/2006/main">
          <a:off x="4651566" y="543295"/>
          <a:ext cx="352201" cy="29589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000" b="1" dirty="0">
              <a:latin typeface="+mj-lt"/>
              <a:cs typeface="Times New Roman" panose="02020603050405020304" pitchFamily="18" charset="0"/>
            </a:rPr>
            <a:t>2.9</a:t>
          </a:r>
        </a:p>
      </cdr:txBody>
    </cdr:sp>
  </cdr:relSizeAnchor>
  <cdr:relSizeAnchor xmlns:cdr="http://schemas.openxmlformats.org/drawingml/2006/chartDrawing">
    <cdr:from>
      <cdr:x>0.75878</cdr:x>
      <cdr:y>0.09006</cdr:y>
    </cdr:from>
    <cdr:to>
      <cdr:x>0.84518</cdr:x>
      <cdr:y>0.27017</cdr:y>
    </cdr:to>
    <cdr:sp macro="" textlink="">
      <cdr:nvSpPr>
        <cdr:cNvPr id="4" name="TextBox 3"/>
        <cdr:cNvSpPr txBox="1"/>
      </cdr:nvSpPr>
      <cdr:spPr>
        <a:xfrm xmlns:a="http://schemas.openxmlformats.org/drawingml/2006/main">
          <a:off x="8029575" y="4572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0.64543</cdr:x>
      <cdr:y>0.09885</cdr:y>
    </cdr:from>
    <cdr:to>
      <cdr:x>0.68908</cdr:x>
      <cdr:y>0.1543</cdr:y>
    </cdr:to>
    <cdr:sp macro="" textlink="">
      <cdr:nvSpPr>
        <cdr:cNvPr id="5" name="TextBox 4"/>
        <cdr:cNvSpPr txBox="1"/>
      </cdr:nvSpPr>
      <cdr:spPr>
        <a:xfrm xmlns:a="http://schemas.openxmlformats.org/drawingml/2006/main">
          <a:off x="5749132" y="543295"/>
          <a:ext cx="388823" cy="3048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000" b="1" dirty="0">
              <a:latin typeface="+mj-lt"/>
              <a:cs typeface="Times New Roman" panose="02020603050405020304" pitchFamily="18" charset="0"/>
            </a:rPr>
            <a:t>2.3</a:t>
          </a:r>
        </a:p>
      </cdr:txBody>
    </cdr:sp>
  </cdr:relSizeAnchor>
  <cdr:relSizeAnchor xmlns:cdr="http://schemas.openxmlformats.org/drawingml/2006/chartDrawing">
    <cdr:from>
      <cdr:x>0.91062</cdr:x>
      <cdr:y>0.09885</cdr:y>
    </cdr:from>
    <cdr:to>
      <cdr:x>0.96418</cdr:x>
      <cdr:y>0.16817</cdr:y>
    </cdr:to>
    <cdr:sp macro="" textlink="">
      <cdr:nvSpPr>
        <cdr:cNvPr id="7" name="TextBox 6"/>
        <cdr:cNvSpPr txBox="1"/>
      </cdr:nvSpPr>
      <cdr:spPr>
        <a:xfrm xmlns:a="http://schemas.openxmlformats.org/drawingml/2006/main">
          <a:off x="8111332" y="543295"/>
          <a:ext cx="477084" cy="3810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000" b="1" dirty="0">
              <a:latin typeface="+mj-lt"/>
              <a:cs typeface="Times New Roman" panose="02020603050405020304" pitchFamily="18" charset="0"/>
            </a:rPr>
            <a:t>2.8</a:t>
          </a:r>
        </a:p>
      </cdr:txBody>
    </cdr:sp>
  </cdr:relSizeAnchor>
  <cdr:relSizeAnchor xmlns:cdr="http://schemas.openxmlformats.org/drawingml/2006/chartDrawing">
    <cdr:from>
      <cdr:x>0.77375</cdr:x>
      <cdr:y>0.08498</cdr:y>
    </cdr:from>
    <cdr:to>
      <cdr:x>0.82584</cdr:x>
      <cdr:y>0.1543</cdr:y>
    </cdr:to>
    <cdr:sp macro="" textlink="">
      <cdr:nvSpPr>
        <cdr:cNvPr id="9" name="TextBox 8"/>
        <cdr:cNvSpPr txBox="1"/>
      </cdr:nvSpPr>
      <cdr:spPr>
        <a:xfrm xmlns:a="http://schemas.openxmlformats.org/drawingml/2006/main" rot="5400000">
          <a:off x="6933627" y="425600"/>
          <a:ext cx="381000" cy="463990"/>
        </a:xfrm>
        <a:prstGeom xmlns:a="http://schemas.openxmlformats.org/drawingml/2006/main" prst="rect">
          <a:avLst/>
        </a:prstGeom>
      </cdr:spPr>
      <cdr:txBody>
        <a:bodyPr xmlns:a="http://schemas.openxmlformats.org/drawingml/2006/main" vertOverflow="clip" vert="vert270" wrap="none" rtlCol="0"/>
        <a:lstStyle xmlns:a="http://schemas.openxmlformats.org/drawingml/2006/main"/>
        <a:p xmlns:a="http://schemas.openxmlformats.org/drawingml/2006/main">
          <a:pPr algn="ctr"/>
          <a:r>
            <a:rPr lang="en-CA" sz="2000" b="1" dirty="0">
              <a:latin typeface="+mj-lt"/>
              <a:cs typeface="Times New Roman" panose="02020603050405020304" pitchFamily="18" charset="0"/>
            </a:rPr>
            <a:t>2.3</a:t>
          </a:r>
        </a:p>
      </cdr:txBody>
    </cdr:sp>
  </cdr:relSizeAnchor>
  <cdr:relSizeAnchor xmlns:cdr="http://schemas.openxmlformats.org/drawingml/2006/chartDrawing">
    <cdr:from>
      <cdr:x>0.10649</cdr:x>
      <cdr:y>0.07916</cdr:y>
    </cdr:from>
    <cdr:to>
      <cdr:x>0.39734</cdr:x>
      <cdr:y>0.17152</cdr:y>
    </cdr:to>
    <cdr:sp macro="" textlink="">
      <cdr:nvSpPr>
        <cdr:cNvPr id="6" name="TextBox 5"/>
        <cdr:cNvSpPr txBox="1"/>
      </cdr:nvSpPr>
      <cdr:spPr>
        <a:xfrm xmlns:a="http://schemas.openxmlformats.org/drawingml/2006/main">
          <a:off x="948532" y="457199"/>
          <a:ext cx="2590800" cy="533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3200" b="1" dirty="0" smtClean="0"/>
            <a:t>DMA Intensive</a:t>
          </a:r>
          <a:endParaRPr lang="en-US" sz="3200" b="1" dirty="0"/>
        </a:p>
      </cdr:txBody>
    </cdr:sp>
  </cdr:relSizeAnchor>
  <cdr:relSizeAnchor xmlns:cdr="http://schemas.openxmlformats.org/drawingml/2006/chartDrawing">
    <cdr:from>
      <cdr:x>0.47434</cdr:x>
      <cdr:y>0.09618</cdr:y>
    </cdr:from>
    <cdr:to>
      <cdr:x>0.47434</cdr:x>
      <cdr:y>1</cdr:y>
    </cdr:to>
    <cdr:cxnSp macro="">
      <cdr:nvCxnSpPr>
        <cdr:cNvPr id="10" name="Straight Connector 9"/>
        <cdr:cNvCxnSpPr/>
      </cdr:nvCxnSpPr>
      <cdr:spPr>
        <a:xfrm xmlns:a="http://schemas.openxmlformats.org/drawingml/2006/main">
          <a:off x="4225132" y="566993"/>
          <a:ext cx="0" cy="5219850"/>
        </a:xfrm>
        <a:prstGeom xmlns:a="http://schemas.openxmlformats.org/drawingml/2006/main" prst="line">
          <a:avLst/>
        </a:prstGeom>
        <a:ln xmlns:a="http://schemas.openxmlformats.org/drawingml/2006/main" w="38100">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0.11113</cdr:x>
      <cdr:y>0.22886</cdr:y>
    </cdr:from>
    <cdr:to>
      <cdr:x>0.19579</cdr:x>
      <cdr:y>0.35586</cdr:y>
    </cdr:to>
    <cdr:sp macro="" textlink="">
      <cdr:nvSpPr>
        <cdr:cNvPr id="2" name="TextBox 1"/>
        <cdr:cNvSpPr txBox="1"/>
      </cdr:nvSpPr>
      <cdr:spPr>
        <a:xfrm xmlns:a="http://schemas.openxmlformats.org/drawingml/2006/main">
          <a:off x="1200150" y="1647827"/>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CA"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88853B-F8F1-40C0-8EBA-F7B3C2E4DFFE}" type="datetimeFigureOut">
              <a:rPr lang="en-US" smtClean="0"/>
              <a:t>6/17/2015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5D188-4C0F-4792-B197-89FE035211A2}" type="slidenum">
              <a:rPr lang="en-US" smtClean="0"/>
              <a:t>‹#›</a:t>
            </a:fld>
            <a:endParaRPr lang="en-US"/>
          </a:p>
        </p:txBody>
      </p:sp>
    </p:spTree>
    <p:extLst>
      <p:ext uri="{BB962C8B-B14F-4D97-AF65-F5344CB8AC3E}">
        <p14:creationId xmlns:p14="http://schemas.microsoft.com/office/powerpoint/2010/main" val="2448312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245D188-4C0F-4792-B197-89FE035211A2}" type="slidenum">
              <a:rPr lang="en-US" smtClean="0"/>
              <a:t>1</a:t>
            </a:fld>
            <a:endParaRPr lang="en-US"/>
          </a:p>
        </p:txBody>
      </p:sp>
    </p:spTree>
    <p:extLst>
      <p:ext uri="{BB962C8B-B14F-4D97-AF65-F5344CB8AC3E}">
        <p14:creationId xmlns:p14="http://schemas.microsoft.com/office/powerpoint/2010/main" val="2023426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timelines I show you, only functions 2 and 3 are used to illustrate the designs. </a:t>
            </a:r>
          </a:p>
          <a:p>
            <a:endParaRPr lang="en-US" dirty="0" smtClean="0"/>
          </a:p>
        </p:txBody>
      </p:sp>
      <p:sp>
        <p:nvSpPr>
          <p:cNvPr id="4" name="Slide Number Placeholder 3"/>
          <p:cNvSpPr>
            <a:spLocks noGrp="1"/>
          </p:cNvSpPr>
          <p:nvPr>
            <p:ph type="sldNum" sz="quarter" idx="10"/>
          </p:nvPr>
        </p:nvSpPr>
        <p:spPr/>
        <p:txBody>
          <a:bodyPr/>
          <a:lstStyle/>
          <a:p>
            <a:fld id="{4245D188-4C0F-4792-B197-89FE035211A2}" type="slidenum">
              <a:rPr lang="en-US" smtClean="0"/>
              <a:t>10</a:t>
            </a:fld>
            <a:endParaRPr lang="en-US"/>
          </a:p>
        </p:txBody>
      </p:sp>
    </p:spTree>
    <p:extLst>
      <p:ext uri="{BB962C8B-B14F-4D97-AF65-F5344CB8AC3E}">
        <p14:creationId xmlns:p14="http://schemas.microsoft.com/office/powerpoint/2010/main" val="1674025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245D188-4C0F-4792-B197-89FE035211A2}" type="slidenum">
              <a:rPr lang="en-US" smtClean="0"/>
              <a:t>11</a:t>
            </a:fld>
            <a:endParaRPr lang="en-US"/>
          </a:p>
        </p:txBody>
      </p:sp>
    </p:spTree>
    <p:extLst>
      <p:ext uri="{BB962C8B-B14F-4D97-AF65-F5344CB8AC3E}">
        <p14:creationId xmlns:p14="http://schemas.microsoft.com/office/powerpoint/2010/main" val="2163133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there</a:t>
            </a:r>
            <a:r>
              <a:rPr lang="en-US" baseline="0" dirty="0" smtClean="0"/>
              <a:t> is no private local storage for each accelerator, instead a shared L1 is introduced.</a:t>
            </a:r>
            <a:endParaRPr lang="en-US" dirty="0" smtClean="0"/>
          </a:p>
        </p:txBody>
      </p:sp>
      <p:sp>
        <p:nvSpPr>
          <p:cNvPr id="4" name="Slide Number Placeholder 3"/>
          <p:cNvSpPr>
            <a:spLocks noGrp="1"/>
          </p:cNvSpPr>
          <p:nvPr>
            <p:ph type="sldNum" sz="quarter" idx="10"/>
          </p:nvPr>
        </p:nvSpPr>
        <p:spPr/>
        <p:txBody>
          <a:bodyPr/>
          <a:lstStyle/>
          <a:p>
            <a:fld id="{4245D188-4C0F-4792-B197-89FE035211A2}" type="slidenum">
              <a:rPr lang="en-US" smtClean="0"/>
              <a:t>12</a:t>
            </a:fld>
            <a:endParaRPr lang="en-US"/>
          </a:p>
        </p:txBody>
      </p:sp>
    </p:spTree>
    <p:extLst>
      <p:ext uri="{BB962C8B-B14F-4D97-AF65-F5344CB8AC3E}">
        <p14:creationId xmlns:p14="http://schemas.microsoft.com/office/powerpoint/2010/main" val="1674025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45D188-4C0F-4792-B197-89FE035211A2}" type="slidenum">
              <a:rPr lang="en-US" smtClean="0"/>
              <a:t>13</a:t>
            </a:fld>
            <a:endParaRPr lang="en-US"/>
          </a:p>
        </p:txBody>
      </p:sp>
    </p:spTree>
    <p:extLst>
      <p:ext uri="{BB962C8B-B14F-4D97-AF65-F5344CB8AC3E}">
        <p14:creationId xmlns:p14="http://schemas.microsoft.com/office/powerpoint/2010/main" val="3870044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Accelerator L1X is the only visible peer from the Multicore tile.</a:t>
            </a:r>
          </a:p>
          <a:p>
            <a:r>
              <a:rPr lang="en-US" baseline="0" dirty="0" smtClean="0"/>
              <a:t>We only translate on misses from the L1X, I don’t have the time to discuss it here, please refer to the paper for a discussion.</a:t>
            </a:r>
          </a:p>
        </p:txBody>
      </p:sp>
      <p:sp>
        <p:nvSpPr>
          <p:cNvPr id="4" name="Slide Number Placeholder 3"/>
          <p:cNvSpPr>
            <a:spLocks noGrp="1"/>
          </p:cNvSpPr>
          <p:nvPr>
            <p:ph type="sldNum" sz="quarter" idx="10"/>
          </p:nvPr>
        </p:nvSpPr>
        <p:spPr/>
        <p:txBody>
          <a:bodyPr/>
          <a:lstStyle/>
          <a:p>
            <a:fld id="{4245D188-4C0F-4792-B197-89FE035211A2}" type="slidenum">
              <a:rPr lang="en-US" smtClean="0"/>
              <a:t>14</a:t>
            </a:fld>
            <a:endParaRPr lang="en-US"/>
          </a:p>
        </p:txBody>
      </p:sp>
    </p:spTree>
    <p:extLst>
      <p:ext uri="{BB962C8B-B14F-4D97-AF65-F5344CB8AC3E}">
        <p14:creationId xmlns:p14="http://schemas.microsoft.com/office/powerpoint/2010/main" val="4022005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DMA is responsible not CPU.. When talking about this </a:t>
            </a:r>
          </a:p>
          <a:p>
            <a:r>
              <a:rPr lang="en-US" dirty="0" smtClean="0"/>
              <a:t>Popup</a:t>
            </a:r>
            <a:r>
              <a:rPr lang="en-US" baseline="0" dirty="0" smtClean="0"/>
              <a:t> right after B, not at end</a:t>
            </a:r>
          </a:p>
          <a:p>
            <a:r>
              <a:rPr lang="en-US" baseline="0" dirty="0" smtClean="0"/>
              <a:t>Dotted line to show tile separation.  Move to right side make the LD, ST smaller.</a:t>
            </a:r>
          </a:p>
          <a:p>
            <a:endParaRPr lang="en-US" baseline="0" dirty="0" smtClean="0"/>
          </a:p>
          <a:p>
            <a:r>
              <a:rPr lang="en-US" baseline="0" dirty="0" smtClean="0"/>
              <a:t>Big Conclusion – </a:t>
            </a:r>
            <a:r>
              <a:rPr lang="en-US" baseline="0" dirty="0" err="1" smtClean="0"/>
              <a:t>Everytime</a:t>
            </a:r>
            <a:r>
              <a:rPr lang="en-US" baseline="0" dirty="0" smtClean="0"/>
              <a:t> 1 </a:t>
            </a:r>
            <a:r>
              <a:rPr lang="en-US" baseline="0" dirty="0" err="1" smtClean="0"/>
              <a:t>acc</a:t>
            </a:r>
            <a:r>
              <a:rPr lang="en-US" baseline="0" dirty="0" smtClean="0"/>
              <a:t> talks to another , data has to make a round trip.</a:t>
            </a:r>
            <a:endParaRPr lang="en-US" dirty="0" smtClean="0"/>
          </a:p>
        </p:txBody>
      </p:sp>
      <p:sp>
        <p:nvSpPr>
          <p:cNvPr id="4" name="Slide Number Placeholder 3"/>
          <p:cNvSpPr>
            <a:spLocks noGrp="1"/>
          </p:cNvSpPr>
          <p:nvPr>
            <p:ph type="sldNum" sz="quarter" idx="10"/>
          </p:nvPr>
        </p:nvSpPr>
        <p:spPr/>
        <p:txBody>
          <a:bodyPr/>
          <a:lstStyle/>
          <a:p>
            <a:fld id="{4245D188-4C0F-4792-B197-89FE035211A2}" type="slidenum">
              <a:rPr lang="en-US" smtClean="0"/>
              <a:t>15</a:t>
            </a:fld>
            <a:endParaRPr lang="en-US"/>
          </a:p>
        </p:txBody>
      </p:sp>
    </p:spTree>
    <p:extLst>
      <p:ext uri="{BB962C8B-B14F-4D97-AF65-F5344CB8AC3E}">
        <p14:creationId xmlns:p14="http://schemas.microsoft.com/office/powerpoint/2010/main" val="1674025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found a common producer – consumer pattern amongst</a:t>
            </a:r>
            <a:r>
              <a:rPr lang="en-US" baseline="0" dirty="0" smtClean="0"/>
              <a:t> the workloads we studied.</a:t>
            </a:r>
            <a:endParaRPr lang="en-US" dirty="0" smtClean="0"/>
          </a:p>
        </p:txBody>
      </p:sp>
      <p:sp>
        <p:nvSpPr>
          <p:cNvPr id="4" name="Slide Number Placeholder 3"/>
          <p:cNvSpPr>
            <a:spLocks noGrp="1"/>
          </p:cNvSpPr>
          <p:nvPr>
            <p:ph type="sldNum" sz="quarter" idx="10"/>
          </p:nvPr>
        </p:nvSpPr>
        <p:spPr/>
        <p:txBody>
          <a:bodyPr/>
          <a:lstStyle/>
          <a:p>
            <a:fld id="{4245D188-4C0F-4792-B197-89FE035211A2}" type="slidenum">
              <a:rPr lang="en-US" smtClean="0"/>
              <a:t>16</a:t>
            </a:fld>
            <a:endParaRPr lang="en-US"/>
          </a:p>
        </p:txBody>
      </p:sp>
    </p:spTree>
    <p:extLst>
      <p:ext uri="{BB962C8B-B14F-4D97-AF65-F5344CB8AC3E}">
        <p14:creationId xmlns:p14="http://schemas.microsoft.com/office/powerpoint/2010/main" val="1674025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build the Accelerator Protocol on timestamp based, self invalidating proposals such as Temporal Coherence</a:t>
            </a:r>
          </a:p>
          <a:p>
            <a:r>
              <a:rPr lang="en-US" baseline="0" dirty="0" smtClean="0"/>
              <a:t>and Library Cache Coherence. </a:t>
            </a:r>
            <a:endParaRPr lang="en-US" baseline="0" dirty="0"/>
          </a:p>
          <a:p>
            <a:endParaRPr lang="en-US" baseline="0" dirty="0" smtClean="0"/>
          </a:p>
          <a:p>
            <a:r>
              <a:rPr lang="en-US" baseline="0" dirty="0" smtClean="0"/>
              <a:t>A key difference is that both these works advocate the use of Write Through private caches whereas we found Write Caching an important feature for our workloads. Implementing write caching is non-trivial for such type of protocols and more details can be found in the paper.</a:t>
            </a:r>
          </a:p>
          <a:p>
            <a:endParaRPr lang="en-US" baseline="0" dirty="0" smtClean="0"/>
          </a:p>
          <a:p>
            <a:r>
              <a:rPr lang="en-US" baseline="0" dirty="0" smtClean="0"/>
              <a:t>Data is exclusively cached between CPU and accelerator tiles; this reduces invalidation traffic across tiles.</a:t>
            </a:r>
          </a:p>
          <a:p>
            <a:endParaRPr lang="en-US" baseline="0" dirty="0" smtClean="0"/>
          </a:p>
          <a:p>
            <a:r>
              <a:rPr lang="en-US" baseline="0" dirty="0" smtClean="0"/>
              <a:t>Address translations are only performed on accelerator tile misses, this reduces the TLB accesses by operating in a virtual address space.</a:t>
            </a:r>
            <a:endParaRPr lang="en-US" baseline="0" dirty="0"/>
          </a:p>
        </p:txBody>
      </p:sp>
      <p:sp>
        <p:nvSpPr>
          <p:cNvPr id="4" name="Slide Number Placeholder 3"/>
          <p:cNvSpPr>
            <a:spLocks noGrp="1"/>
          </p:cNvSpPr>
          <p:nvPr>
            <p:ph type="sldNum" sz="quarter" idx="10"/>
          </p:nvPr>
        </p:nvSpPr>
        <p:spPr/>
        <p:txBody>
          <a:bodyPr/>
          <a:lstStyle/>
          <a:p>
            <a:fld id="{4245D188-4C0F-4792-B197-89FE035211A2}" type="slidenum">
              <a:rPr lang="en-US" smtClean="0"/>
              <a:t>17</a:t>
            </a:fld>
            <a:endParaRPr lang="en-US"/>
          </a:p>
        </p:txBody>
      </p:sp>
    </p:spTree>
    <p:extLst>
      <p:ext uri="{BB962C8B-B14F-4D97-AF65-F5344CB8AC3E}">
        <p14:creationId xmlns:p14="http://schemas.microsoft.com/office/powerpoint/2010/main" val="4049077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energy evaluation is broken down into energy spent in LINKS, Last Level Cache and Accelerator Caches / Scratchpad. The values are normalized to the Scratchpad baseline.</a:t>
            </a:r>
          </a:p>
          <a:p>
            <a:endParaRPr lang="en-US" baseline="0" dirty="0" smtClean="0"/>
          </a:p>
          <a:p>
            <a:r>
              <a:rPr lang="en-US" baseline="0" dirty="0" smtClean="0"/>
              <a:t>For DMA intensive applications, introducing a shared cache reduces the number of accesses to the LLC and saves energy. This can be seen from the diminished yellow stack.</a:t>
            </a:r>
          </a:p>
          <a:p>
            <a:endParaRPr lang="en-US" baseline="0" dirty="0" smtClean="0"/>
          </a:p>
          <a:p>
            <a:r>
              <a:rPr lang="en-US" baseline="0" dirty="0" smtClean="0"/>
              <a:t>For compute intensive applications, the Shared-L1X approach suffers from the high overhead of frequent accesses to the L1X. Additionally, there is a significant cost in sending messages over the link. The Shared L1X approach performs rather poorly but Fusion is comparable to the Scratchpad based approach.</a:t>
            </a:r>
          </a:p>
          <a:p>
            <a:endParaRPr lang="en-US" baseline="0" dirty="0" smtClean="0"/>
          </a:p>
          <a:p>
            <a:r>
              <a:rPr lang="en-US" baseline="0" dirty="0" smtClean="0"/>
              <a:t>Why is scratchpad </a:t>
            </a:r>
            <a:r>
              <a:rPr lang="en-US" baseline="0" dirty="0" err="1" smtClean="0"/>
              <a:t>vs</a:t>
            </a:r>
            <a:r>
              <a:rPr lang="en-US" baseline="0" dirty="0" smtClean="0"/>
              <a:t> cache access energy comparable? --- </a:t>
            </a:r>
            <a:endParaRPr lang="en-US" dirty="0"/>
          </a:p>
        </p:txBody>
      </p:sp>
      <p:sp>
        <p:nvSpPr>
          <p:cNvPr id="4" name="Slide Number Placeholder 3"/>
          <p:cNvSpPr>
            <a:spLocks noGrp="1"/>
          </p:cNvSpPr>
          <p:nvPr>
            <p:ph type="sldNum" sz="quarter" idx="10"/>
          </p:nvPr>
        </p:nvSpPr>
        <p:spPr/>
        <p:txBody>
          <a:bodyPr/>
          <a:lstStyle/>
          <a:p>
            <a:fld id="{4245D188-4C0F-4792-B197-89FE035211A2}" type="slidenum">
              <a:rPr lang="en-US" smtClean="0"/>
              <a:t>20</a:t>
            </a:fld>
            <a:endParaRPr lang="en-US"/>
          </a:p>
        </p:txBody>
      </p:sp>
    </p:spTree>
    <p:extLst>
      <p:ext uri="{BB962C8B-B14F-4D97-AF65-F5344CB8AC3E}">
        <p14:creationId xmlns:p14="http://schemas.microsoft.com/office/powerpoint/2010/main" val="930926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 not show the Shared-L1X approach in this</a:t>
            </a:r>
            <a:r>
              <a:rPr lang="en-US" baseline="0" dirty="0" smtClean="0"/>
              <a:t> graph since it is not energy efficient compared to Scratch and Fusion. The message in this graph is simple, eliminating DMA improves performance as the Fusion design is able to </a:t>
            </a:r>
          </a:p>
          <a:p>
            <a:r>
              <a:rPr lang="en-US" baseline="0" dirty="0" smtClean="0"/>
              <a:t>Overlap the memory accesses with the compute in a fine grain fashion.</a:t>
            </a:r>
          </a:p>
          <a:p>
            <a:endParaRPr lang="en-US" baseline="0" dirty="0" smtClean="0"/>
          </a:p>
          <a:p>
            <a:r>
              <a:rPr lang="en-US" baseline="0" dirty="0" smtClean="0"/>
              <a:t>Double buffering ? We want small scratchpads for energy, but double buffering needs 2x size scratchpad. </a:t>
            </a:r>
          </a:p>
          <a:p>
            <a:r>
              <a:rPr lang="en-US" baseline="0" dirty="0" smtClean="0"/>
              <a:t>Also can’t double buffer producer-consumer.</a:t>
            </a:r>
            <a:endParaRPr lang="en-US" dirty="0"/>
          </a:p>
        </p:txBody>
      </p:sp>
      <p:sp>
        <p:nvSpPr>
          <p:cNvPr id="4" name="Slide Number Placeholder 3"/>
          <p:cNvSpPr>
            <a:spLocks noGrp="1"/>
          </p:cNvSpPr>
          <p:nvPr>
            <p:ph type="sldNum" sz="quarter" idx="10"/>
          </p:nvPr>
        </p:nvSpPr>
        <p:spPr/>
        <p:txBody>
          <a:bodyPr/>
          <a:lstStyle/>
          <a:p>
            <a:fld id="{4245D188-4C0F-4792-B197-89FE035211A2}" type="slidenum">
              <a:rPr lang="en-US" smtClean="0"/>
              <a:t>21</a:t>
            </a:fld>
            <a:endParaRPr lang="en-US"/>
          </a:p>
        </p:txBody>
      </p:sp>
    </p:spTree>
    <p:extLst>
      <p:ext uri="{BB962C8B-B14F-4D97-AF65-F5344CB8AC3E}">
        <p14:creationId xmlns:p14="http://schemas.microsoft.com/office/powerpoint/2010/main" val="3777699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current generation systems</a:t>
            </a:r>
            <a:r>
              <a:rPr lang="en-US" baseline="0" dirty="0" smtClean="0"/>
              <a:t>, wires haven’t scaled as well compute. So the</a:t>
            </a:r>
            <a:r>
              <a:rPr lang="en-US" dirty="0" smtClean="0"/>
              <a:t> energy consumed</a:t>
            </a:r>
            <a:r>
              <a:rPr lang="en-US" baseline="0" dirty="0" smtClean="0"/>
              <a:t> during data transfer </a:t>
            </a:r>
            <a:r>
              <a:rPr lang="en-US" dirty="0" smtClean="0"/>
              <a:t>is a significant overhead.</a:t>
            </a:r>
          </a:p>
          <a:p>
            <a:endParaRPr lang="en-US" baseline="0" dirty="0" smtClean="0"/>
          </a:p>
          <a:p>
            <a:r>
              <a:rPr lang="en-US" dirty="0" smtClean="0"/>
              <a:t>For example, fetching</a:t>
            </a:r>
            <a:r>
              <a:rPr lang="en-US" baseline="0" dirty="0" smtClean="0"/>
              <a:t> operands over a mm of wire for an integer add costs 16 times as much as actually performing the addition.</a:t>
            </a:r>
            <a:endParaRPr lang="en-US" dirty="0" smtClean="0"/>
          </a:p>
          <a:p>
            <a:endParaRPr lang="en-US" dirty="0" smtClean="0"/>
          </a:p>
          <a:p>
            <a:r>
              <a:rPr lang="en-US" dirty="0" smtClean="0"/>
              <a:t>Introducing accelerators makes the problem worse</a:t>
            </a:r>
            <a:r>
              <a:rPr lang="en-US" baseline="0" dirty="0" smtClean="0"/>
              <a:t> because </a:t>
            </a:r>
          </a:p>
          <a:p>
            <a:pPr marL="228600" indent="-228600">
              <a:buAutoNum type="alphaLcParenR"/>
            </a:pPr>
            <a:r>
              <a:rPr lang="en-US" baseline="0" dirty="0" smtClean="0"/>
              <a:t>Now we have reduced the energy cost of computation by specialization</a:t>
            </a:r>
          </a:p>
          <a:p>
            <a:pPr marL="228600" indent="-228600">
              <a:buAutoNum type="alphaLcParenR"/>
            </a:pPr>
            <a:r>
              <a:rPr lang="en-US" baseline="0" dirty="0" smtClean="0"/>
              <a:t>Introduced data movement to and from the accelerator</a:t>
            </a:r>
          </a:p>
          <a:p>
            <a:pPr marL="228600" indent="-228600">
              <a:buAutoNum type="alphaLcParenR"/>
            </a:pPr>
            <a:endParaRPr lang="en-US" baseline="0" dirty="0"/>
          </a:p>
          <a:p>
            <a:pPr marL="0" indent="0">
              <a:buNone/>
            </a:pPr>
            <a:r>
              <a:rPr lang="en-US" baseline="0" dirty="0" smtClean="0"/>
              <a:t>With the increasing use of accelerators, data migration cost is the key energy overhead we need to address.</a:t>
            </a:r>
          </a:p>
        </p:txBody>
      </p:sp>
      <p:sp>
        <p:nvSpPr>
          <p:cNvPr id="4" name="Slide Number Placeholder 3"/>
          <p:cNvSpPr>
            <a:spLocks noGrp="1"/>
          </p:cNvSpPr>
          <p:nvPr>
            <p:ph type="sldNum" sz="quarter" idx="10"/>
          </p:nvPr>
        </p:nvSpPr>
        <p:spPr/>
        <p:txBody>
          <a:bodyPr/>
          <a:lstStyle/>
          <a:p>
            <a:fld id="{4245D188-4C0F-4792-B197-89FE035211A2}" type="slidenum">
              <a:rPr lang="en-US" smtClean="0"/>
              <a:t>2</a:t>
            </a:fld>
            <a:endParaRPr lang="en-US"/>
          </a:p>
        </p:txBody>
      </p:sp>
    </p:spTree>
    <p:extLst>
      <p:ext uri="{BB962C8B-B14F-4D97-AF65-F5344CB8AC3E}">
        <p14:creationId xmlns:p14="http://schemas.microsoft.com/office/powerpoint/2010/main" val="2714667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45D188-4C0F-4792-B197-89FE035211A2}" type="slidenum">
              <a:rPr lang="en-US" smtClean="0"/>
              <a:t>22</a:t>
            </a:fld>
            <a:endParaRPr lang="en-US"/>
          </a:p>
        </p:txBody>
      </p:sp>
    </p:spTree>
    <p:extLst>
      <p:ext uri="{BB962C8B-B14F-4D97-AF65-F5344CB8AC3E}">
        <p14:creationId xmlns:p14="http://schemas.microsoft.com/office/powerpoint/2010/main" val="3130833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45D188-4C0F-4792-B197-89FE035211A2}" type="slidenum">
              <a:rPr lang="en-US" smtClean="0"/>
              <a:t>23</a:t>
            </a:fld>
            <a:endParaRPr lang="en-US"/>
          </a:p>
        </p:txBody>
      </p:sp>
    </p:spTree>
    <p:extLst>
      <p:ext uri="{BB962C8B-B14F-4D97-AF65-F5344CB8AC3E}">
        <p14:creationId xmlns:p14="http://schemas.microsoft.com/office/powerpoint/2010/main" val="3665061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245D188-4C0F-4792-B197-89FE035211A2}" type="slidenum">
              <a:rPr lang="en-US" smtClean="0"/>
              <a:t>24</a:t>
            </a:fld>
            <a:endParaRPr lang="en-US"/>
          </a:p>
        </p:txBody>
      </p:sp>
    </p:spTree>
    <p:extLst>
      <p:ext uri="{BB962C8B-B14F-4D97-AF65-F5344CB8AC3E}">
        <p14:creationId xmlns:p14="http://schemas.microsoft.com/office/powerpoint/2010/main" val="4261468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ADPCM, SUSAN, FILTER – Working</a:t>
            </a:r>
            <a:r>
              <a:rPr lang="en-US" baseline="0" dirty="0" smtClean="0"/>
              <a:t> set size less than 30kb with less DMA.</a:t>
            </a:r>
            <a:endParaRPr lang="en-US" dirty="0"/>
          </a:p>
        </p:txBody>
      </p:sp>
      <p:sp>
        <p:nvSpPr>
          <p:cNvPr id="4" name="Slide Number Placeholder 3"/>
          <p:cNvSpPr>
            <a:spLocks noGrp="1"/>
          </p:cNvSpPr>
          <p:nvPr>
            <p:ph type="sldNum" sz="quarter" idx="10"/>
          </p:nvPr>
        </p:nvSpPr>
        <p:spPr/>
        <p:txBody>
          <a:bodyPr/>
          <a:lstStyle/>
          <a:p>
            <a:fld id="{4245D188-4C0F-4792-B197-89FE035211A2}" type="slidenum">
              <a:rPr lang="en-US" smtClean="0"/>
              <a:t>27</a:t>
            </a:fld>
            <a:endParaRPr lang="en-US"/>
          </a:p>
        </p:txBody>
      </p:sp>
    </p:spTree>
    <p:extLst>
      <p:ext uri="{BB962C8B-B14F-4D97-AF65-F5344CB8AC3E}">
        <p14:creationId xmlns:p14="http://schemas.microsoft.com/office/powerpoint/2010/main" val="407449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 split organization</a:t>
            </a:r>
            <a:r>
              <a:rPr lang="en-US" baseline="0" dirty="0" smtClean="0"/>
              <a:t> where fixed function accelerators are grouped in a tile.</a:t>
            </a:r>
            <a:endParaRPr lang="en-US" dirty="0" smtClean="0"/>
          </a:p>
          <a:p>
            <a:r>
              <a:rPr lang="en-US" dirty="0" smtClean="0"/>
              <a:t>So</a:t>
            </a:r>
            <a:r>
              <a:rPr lang="en-US" baseline="0" dirty="0" smtClean="0"/>
              <a:t> given an organization with distinct Multicore and Accelerator tiles, the questions we answer in this work are :</a:t>
            </a:r>
          </a:p>
          <a:p>
            <a:endParaRPr lang="en-US" baseline="0" dirty="0" smtClean="0"/>
          </a:p>
          <a:p>
            <a:pPr marL="228600" indent="-228600">
              <a:buAutoNum type="arabicPeriod"/>
            </a:pPr>
            <a:r>
              <a:rPr lang="en-US" baseline="0" dirty="0" smtClean="0"/>
              <a:t>How to transfer data efficiently between the CPU and Accelerators</a:t>
            </a:r>
          </a:p>
          <a:p>
            <a:pPr marL="228600" indent="-228600">
              <a:buAutoNum type="arabicPeriod"/>
            </a:pPr>
            <a:r>
              <a:rPr lang="en-US" baseline="0" dirty="0" smtClean="0"/>
              <a:t>How to cache data efficiently within an accelerator tile</a:t>
            </a:r>
          </a:p>
          <a:p>
            <a:pPr marL="228600" indent="-228600">
              <a:buAutoNum type="arabicPeriod"/>
            </a:pPr>
            <a:r>
              <a:rPr lang="en-US" baseline="0" dirty="0" smtClean="0"/>
              <a:t>How to transfer data efficiently between accelerators</a:t>
            </a:r>
          </a:p>
        </p:txBody>
      </p:sp>
      <p:sp>
        <p:nvSpPr>
          <p:cNvPr id="4" name="Slide Number Placeholder 3"/>
          <p:cNvSpPr>
            <a:spLocks noGrp="1"/>
          </p:cNvSpPr>
          <p:nvPr>
            <p:ph type="sldNum" sz="quarter" idx="10"/>
          </p:nvPr>
        </p:nvSpPr>
        <p:spPr/>
        <p:txBody>
          <a:bodyPr/>
          <a:lstStyle/>
          <a:p>
            <a:fld id="{4245D188-4C0F-4792-B197-89FE035211A2}" type="slidenum">
              <a:rPr lang="en-US" smtClean="0"/>
              <a:t>3</a:t>
            </a:fld>
            <a:endParaRPr lang="en-US"/>
          </a:p>
        </p:txBody>
      </p:sp>
    </p:spTree>
    <p:extLst>
      <p:ext uri="{BB962C8B-B14F-4D97-AF65-F5344CB8AC3E}">
        <p14:creationId xmlns:p14="http://schemas.microsoft.com/office/powerpoint/2010/main" val="1333306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rest of my</a:t>
            </a:r>
            <a:r>
              <a:rPr lang="en-US" baseline="0" dirty="0" smtClean="0"/>
              <a:t> talk is organized as follows.</a:t>
            </a:r>
          </a:p>
          <a:p>
            <a:r>
              <a:rPr lang="en-US" baseline="0" dirty="0" smtClean="0"/>
              <a:t>I am going to discuss the key discerning features between sequential execution on a CPU versus that on an Accelerator using an example.</a:t>
            </a:r>
          </a:p>
          <a:p>
            <a:r>
              <a:rPr lang="en-US" baseline="0" dirty="0" smtClean="0"/>
              <a:t>I will briefly touch upon a couple of current approaches employed</a:t>
            </a:r>
          </a:p>
          <a:p>
            <a:r>
              <a:rPr lang="en-US" baseline="0" dirty="0" smtClean="0"/>
              <a:t>I will then describe our approach entitled Fusion and an optimized version, Fusion-Direct</a:t>
            </a:r>
          </a:p>
          <a:p>
            <a:r>
              <a:rPr lang="en-US" baseline="0" dirty="0" smtClean="0"/>
              <a:t>Finally, I will conclude by describing our modeling infrastructure, benchmarks and evaluation</a:t>
            </a:r>
            <a:endParaRPr lang="en-US" dirty="0"/>
          </a:p>
        </p:txBody>
      </p:sp>
      <p:sp>
        <p:nvSpPr>
          <p:cNvPr id="4" name="Slide Number Placeholder 3"/>
          <p:cNvSpPr>
            <a:spLocks noGrp="1"/>
          </p:cNvSpPr>
          <p:nvPr>
            <p:ph type="sldNum" sz="quarter" idx="10"/>
          </p:nvPr>
        </p:nvSpPr>
        <p:spPr/>
        <p:txBody>
          <a:bodyPr/>
          <a:lstStyle/>
          <a:p>
            <a:fld id="{4245D188-4C0F-4792-B197-89FE035211A2}" type="slidenum">
              <a:rPr lang="en-US" smtClean="0"/>
              <a:t>4</a:t>
            </a:fld>
            <a:endParaRPr lang="en-US"/>
          </a:p>
        </p:txBody>
      </p:sp>
    </p:spTree>
    <p:extLst>
      <p:ext uri="{BB962C8B-B14F-4D97-AF65-F5344CB8AC3E}">
        <p14:creationId xmlns:p14="http://schemas.microsoft.com/office/powerpoint/2010/main" val="2618603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consists of 4 functions which perform contrast enhancement.</a:t>
            </a:r>
          </a:p>
          <a:p>
            <a:r>
              <a:rPr lang="en-US" dirty="0" smtClean="0"/>
              <a:t>As</a:t>
            </a:r>
            <a:r>
              <a:rPr lang="en-US" baseline="0" dirty="0" smtClean="0"/>
              <a:t> they execute in a sequential order, you can see the data allocated and retained in the cache memory hierarchy.</a:t>
            </a:r>
          </a:p>
          <a:p>
            <a:r>
              <a:rPr lang="en-US" baseline="0" dirty="0" smtClean="0"/>
              <a:t>When the next function executes, the required data is supplied from the cache hierarchy.</a:t>
            </a:r>
          </a:p>
          <a:p>
            <a:r>
              <a:rPr lang="en-US" baseline="0" dirty="0" smtClean="0"/>
              <a:t>Similarly for function 3 and finally function 4 produces the final resulting image.</a:t>
            </a:r>
          </a:p>
          <a:p>
            <a:r>
              <a:rPr lang="en-US" dirty="0" smtClean="0"/>
              <a:t>The key feature</a:t>
            </a:r>
            <a:r>
              <a:rPr lang="en-US" baseline="0" dirty="0" smtClean="0"/>
              <a:t> of the sequential execution is </a:t>
            </a:r>
          </a:p>
          <a:p>
            <a:pPr marL="228600" indent="-228600">
              <a:buAutoNum type="arabicPeriod"/>
            </a:pPr>
            <a:r>
              <a:rPr lang="en-US" baseline="0" dirty="0" smtClean="0"/>
              <a:t>the caches capture locality </a:t>
            </a:r>
          </a:p>
          <a:p>
            <a:pPr marL="228600" indent="-228600">
              <a:buAutoNum type="arabicPeriod"/>
            </a:pPr>
            <a:r>
              <a:rPr lang="en-US" baseline="0" dirty="0" smtClean="0"/>
              <a:t>Coherence moves data implicitly when required.</a:t>
            </a:r>
            <a:endParaRPr lang="en-US" dirty="0"/>
          </a:p>
        </p:txBody>
      </p:sp>
      <p:sp>
        <p:nvSpPr>
          <p:cNvPr id="4" name="Slide Number Placeholder 3"/>
          <p:cNvSpPr>
            <a:spLocks noGrp="1"/>
          </p:cNvSpPr>
          <p:nvPr>
            <p:ph type="sldNum" sz="quarter" idx="10"/>
          </p:nvPr>
        </p:nvSpPr>
        <p:spPr/>
        <p:txBody>
          <a:bodyPr/>
          <a:lstStyle/>
          <a:p>
            <a:fld id="{4245D188-4C0F-4792-B197-89FE035211A2}" type="slidenum">
              <a:rPr lang="en-US" smtClean="0"/>
              <a:t>5</a:t>
            </a:fld>
            <a:endParaRPr lang="en-US"/>
          </a:p>
        </p:txBody>
      </p:sp>
    </p:spTree>
    <p:extLst>
      <p:ext uri="{BB962C8B-B14F-4D97-AF65-F5344CB8AC3E}">
        <p14:creationId xmlns:p14="http://schemas.microsoft.com/office/powerpoint/2010/main" val="643740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look at how execution would proceed on an accelerator tile. </a:t>
            </a:r>
          </a:p>
          <a:p>
            <a:r>
              <a:rPr lang="en-US" baseline="0" dirty="0" smtClean="0"/>
              <a:t>Note that we have mapped </a:t>
            </a:r>
            <a:r>
              <a:rPr lang="en-US" baseline="0" dirty="0" err="1" smtClean="0"/>
              <a:t>functionX</a:t>
            </a:r>
            <a:r>
              <a:rPr lang="en-US" baseline="0" dirty="0" smtClean="0"/>
              <a:t> described in the previous slide to </a:t>
            </a:r>
            <a:r>
              <a:rPr lang="en-US" baseline="0" dirty="0" err="1" smtClean="0"/>
              <a:t>acceleratorX</a:t>
            </a:r>
            <a:r>
              <a:rPr lang="en-US" baseline="0" dirty="0" smtClean="0"/>
              <a:t>.</a:t>
            </a:r>
          </a:p>
          <a:p>
            <a:endParaRPr lang="en-US" baseline="0" dirty="0" smtClean="0"/>
          </a:p>
          <a:p>
            <a:r>
              <a:rPr lang="en-US" baseline="0" dirty="0" smtClean="0"/>
              <a:t>The storage and communication structures for the accelerator tile are depicted in a nebulous fashion as I will discuss the actual designs later on in my talk.</a:t>
            </a:r>
          </a:p>
          <a:p>
            <a:endParaRPr lang="en-US" baseline="0" dirty="0" smtClean="0"/>
          </a:p>
          <a:p>
            <a:r>
              <a:rPr lang="en-US" baseline="0" dirty="0" smtClean="0"/>
              <a:t>--Walkthrough animation—</a:t>
            </a:r>
          </a:p>
          <a:p>
            <a:endParaRPr lang="en-US" baseline="0" dirty="0" smtClean="0"/>
          </a:p>
          <a:p>
            <a:r>
              <a:rPr lang="en-US" baseline="0" dirty="0" smtClean="0"/>
              <a:t>The key difference is that the data now needs to be transferred across tiles and between accelerators.</a:t>
            </a:r>
          </a:p>
        </p:txBody>
      </p:sp>
      <p:sp>
        <p:nvSpPr>
          <p:cNvPr id="4" name="Slide Number Placeholder 3"/>
          <p:cNvSpPr>
            <a:spLocks noGrp="1"/>
          </p:cNvSpPr>
          <p:nvPr>
            <p:ph type="sldNum" sz="quarter" idx="10"/>
          </p:nvPr>
        </p:nvSpPr>
        <p:spPr/>
        <p:txBody>
          <a:bodyPr/>
          <a:lstStyle/>
          <a:p>
            <a:fld id="{4245D188-4C0F-4792-B197-89FE035211A2}" type="slidenum">
              <a:rPr lang="en-US" smtClean="0"/>
              <a:t>6</a:t>
            </a:fld>
            <a:endParaRPr lang="en-US"/>
          </a:p>
        </p:txBody>
      </p:sp>
    </p:spTree>
    <p:extLst>
      <p:ext uri="{BB962C8B-B14F-4D97-AF65-F5344CB8AC3E}">
        <p14:creationId xmlns:p14="http://schemas.microsoft.com/office/powerpoint/2010/main" val="3810478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first question that comes to mind when trying to address </a:t>
            </a:r>
          </a:p>
          <a:p>
            <a:r>
              <a:rPr lang="en-US" baseline="0" dirty="0" smtClean="0"/>
              <a:t>inter-accelerator communication overheads is why not just build a monolithic structure?</a:t>
            </a:r>
          </a:p>
          <a:p>
            <a:endParaRPr lang="en-US" baseline="0" dirty="0" smtClean="0"/>
          </a:p>
          <a:p>
            <a:r>
              <a:rPr lang="en-US" baseline="0" dirty="0" smtClean="0"/>
              <a:t>Monolithic approach localizes communication but now you don’t have any data path reuse and need to provision local storage inside.</a:t>
            </a:r>
          </a:p>
          <a:p>
            <a:endParaRPr lang="en-US" baseline="0" dirty="0" smtClean="0"/>
          </a:p>
          <a:p>
            <a:r>
              <a:rPr lang="en-US" baseline="0" dirty="0" smtClean="0"/>
              <a:t>A modular design enables data path reuse.</a:t>
            </a:r>
          </a:p>
          <a:p>
            <a:r>
              <a:rPr lang="en-US" baseline="0" dirty="0" smtClean="0"/>
              <a:t>A cache hierarchy complements a modular approach</a:t>
            </a:r>
          </a:p>
          <a:p>
            <a:r>
              <a:rPr lang="en-US" baseline="0" dirty="0" smtClean="0"/>
              <a:t>by automatically transferring and managing data instead of punting the problem to software.</a:t>
            </a:r>
          </a:p>
          <a:p>
            <a:r>
              <a:rPr lang="en-US" baseline="0" dirty="0" smtClean="0"/>
              <a:t>However, we now need to address how to efficiently support</a:t>
            </a:r>
          </a:p>
          <a:p>
            <a:pPr marL="228600" indent="-228600">
              <a:buAutoNum type="arabicPeriod"/>
            </a:pPr>
            <a:r>
              <a:rPr lang="en-US" baseline="0" dirty="0" smtClean="0"/>
              <a:t>Data migration</a:t>
            </a:r>
          </a:p>
          <a:p>
            <a:pPr marL="228600" indent="-228600">
              <a:buAutoNum type="arabicPeriod"/>
            </a:pPr>
            <a:r>
              <a:rPr lang="en-US" baseline="0" dirty="0" smtClean="0"/>
              <a:t>Coherence </a:t>
            </a:r>
          </a:p>
          <a:p>
            <a:pPr marL="228600" indent="-228600">
              <a:buAutoNum type="arabicPeriod"/>
            </a:pPr>
            <a:r>
              <a:rPr lang="en-US" baseline="0" dirty="0" smtClean="0"/>
              <a:t>Virtual Memory</a:t>
            </a:r>
          </a:p>
          <a:p>
            <a:pPr marL="0" indent="0">
              <a:buNone/>
            </a:pPr>
            <a:endParaRPr lang="en-US" baseline="0" dirty="0" smtClean="0"/>
          </a:p>
          <a:p>
            <a:pPr marL="0" indent="0">
              <a:buNone/>
            </a:pPr>
            <a:r>
              <a:rPr lang="en-US" baseline="0" dirty="0" smtClean="0"/>
              <a:t>Our approach is entitled Fusion</a:t>
            </a:r>
          </a:p>
        </p:txBody>
      </p:sp>
      <p:sp>
        <p:nvSpPr>
          <p:cNvPr id="4" name="Slide Number Placeholder 3"/>
          <p:cNvSpPr>
            <a:spLocks noGrp="1"/>
          </p:cNvSpPr>
          <p:nvPr>
            <p:ph type="sldNum" sz="quarter" idx="10"/>
          </p:nvPr>
        </p:nvSpPr>
        <p:spPr/>
        <p:txBody>
          <a:bodyPr/>
          <a:lstStyle/>
          <a:p>
            <a:fld id="{4245D188-4C0F-4792-B197-89FE035211A2}" type="slidenum">
              <a:rPr lang="en-US" smtClean="0"/>
              <a:t>7</a:t>
            </a:fld>
            <a:endParaRPr lang="en-US"/>
          </a:p>
        </p:txBody>
      </p:sp>
    </p:spTree>
    <p:extLst>
      <p:ext uri="{BB962C8B-B14F-4D97-AF65-F5344CB8AC3E}">
        <p14:creationId xmlns:p14="http://schemas.microsoft.com/office/powerpoint/2010/main" val="778751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45D188-4C0F-4792-B197-89FE035211A2}" type="slidenum">
              <a:rPr lang="en-US" smtClean="0"/>
              <a:t>8</a:t>
            </a:fld>
            <a:endParaRPr lang="en-US"/>
          </a:p>
        </p:txBody>
      </p:sp>
    </p:spTree>
    <p:extLst>
      <p:ext uri="{BB962C8B-B14F-4D97-AF65-F5344CB8AC3E}">
        <p14:creationId xmlns:p14="http://schemas.microsoft.com/office/powerpoint/2010/main" val="3926428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scratchpad based model transfers</a:t>
            </a:r>
            <a:r>
              <a:rPr lang="en-US" baseline="0" dirty="0" smtClean="0"/>
              <a:t> data to and from </a:t>
            </a:r>
          </a:p>
          <a:p>
            <a:r>
              <a:rPr lang="en-US" baseline="0" dirty="0" smtClean="0"/>
              <a:t>the private accelerator storage via explicit DMA operations.</a:t>
            </a:r>
          </a:p>
          <a:p>
            <a:endParaRPr lang="en-US" baseline="0" dirty="0"/>
          </a:p>
          <a:p>
            <a:r>
              <a:rPr lang="en-US" baseline="0" dirty="0" smtClean="0"/>
              <a:t>This is a push based model, as data is pushed into the scratchpad via explicit software management.</a:t>
            </a:r>
          </a:p>
          <a:p>
            <a:r>
              <a:rPr lang="en-US" baseline="0" dirty="0" smtClean="0">
                <a:sym typeface="Wingdings" pitchFamily="2" charset="2"/>
              </a:rPr>
              <a:t></a:t>
            </a:r>
            <a:endParaRPr lang="en-US" baseline="0" dirty="0" smtClean="0"/>
          </a:p>
          <a:p>
            <a:r>
              <a:rPr lang="en-US" baseline="0" dirty="0" smtClean="0"/>
              <a:t>This is great for monolithic or compute intensive accelerators. But not so good for fine grain data sharing or when inter-accelerator communication is frequent.</a:t>
            </a:r>
          </a:p>
        </p:txBody>
      </p:sp>
      <p:sp>
        <p:nvSpPr>
          <p:cNvPr id="4" name="Slide Number Placeholder 3"/>
          <p:cNvSpPr>
            <a:spLocks noGrp="1"/>
          </p:cNvSpPr>
          <p:nvPr>
            <p:ph type="sldNum" sz="quarter" idx="10"/>
          </p:nvPr>
        </p:nvSpPr>
        <p:spPr/>
        <p:txBody>
          <a:bodyPr/>
          <a:lstStyle/>
          <a:p>
            <a:fld id="{4245D188-4C0F-4792-B197-89FE035211A2}" type="slidenum">
              <a:rPr lang="en-US" smtClean="0"/>
              <a:t>9</a:t>
            </a:fld>
            <a:endParaRPr lang="en-US"/>
          </a:p>
        </p:txBody>
      </p:sp>
    </p:spTree>
    <p:extLst>
      <p:ext uri="{BB962C8B-B14F-4D97-AF65-F5344CB8AC3E}">
        <p14:creationId xmlns:p14="http://schemas.microsoft.com/office/powerpoint/2010/main" val="687888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ED6941-20FC-4E5B-BBFF-54F0454C7C47}" type="datetime1">
              <a:rPr lang="en-US" smtClean="0"/>
              <a:t>6/17/2015</a:t>
            </a:fld>
            <a:endParaRPr lang="en-US"/>
          </a:p>
        </p:txBody>
      </p:sp>
      <p:sp>
        <p:nvSpPr>
          <p:cNvPr id="5" name="Footer Placeholder 4"/>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FC2F8-675C-452D-A37E-234E75E40415}" type="datetime1">
              <a:rPr lang="en-US" smtClean="0"/>
              <a:t>6/17/2015</a:t>
            </a:fld>
            <a:endParaRPr lang="en-US"/>
          </a:p>
        </p:txBody>
      </p:sp>
      <p:sp>
        <p:nvSpPr>
          <p:cNvPr id="5" name="Footer Placeholder 4"/>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80F3F9-B3A5-445B-88F3-808DD6325E41}" type="datetime1">
              <a:rPr lang="en-US" smtClean="0"/>
              <a:t>6/17/2015</a:t>
            </a:fld>
            <a:endParaRPr lang="en-US"/>
          </a:p>
        </p:txBody>
      </p:sp>
      <p:sp>
        <p:nvSpPr>
          <p:cNvPr id="5" name="Footer Placeholder 4"/>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A7EA88-7850-4B94-B69F-03D469FE6E55}" type="datetime1">
              <a:rPr lang="en-US" smtClean="0"/>
              <a:t>6/17/2015</a:t>
            </a:fld>
            <a:endParaRPr lang="en-US"/>
          </a:p>
        </p:txBody>
      </p:sp>
      <p:sp>
        <p:nvSpPr>
          <p:cNvPr id="5" name="Footer Placeholder 4"/>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F5F7C4-C5B0-486C-9F0E-0708B2A6F1F2}" type="datetime1">
              <a:rPr lang="en-US" smtClean="0"/>
              <a:t>6/17/2015</a:t>
            </a:fld>
            <a:endParaRPr lang="en-US"/>
          </a:p>
        </p:txBody>
      </p:sp>
      <p:sp>
        <p:nvSpPr>
          <p:cNvPr id="5" name="Footer Placeholder 4"/>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A4937E-16BF-4A4D-A87C-E311E4194DB5}" type="datetime1">
              <a:rPr lang="en-US" smtClean="0"/>
              <a:t>6/17/2015</a:t>
            </a:fld>
            <a:endParaRPr lang="en-US"/>
          </a:p>
        </p:txBody>
      </p:sp>
      <p:sp>
        <p:nvSpPr>
          <p:cNvPr id="6" name="Footer Placeholder 5"/>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A7788A-7B84-4E67-A68F-C14D9821841C}" type="datetime1">
              <a:rPr lang="en-US" smtClean="0"/>
              <a:t>6/17/2015</a:t>
            </a:fld>
            <a:endParaRPr lang="en-US"/>
          </a:p>
        </p:txBody>
      </p:sp>
      <p:sp>
        <p:nvSpPr>
          <p:cNvPr id="8" name="Footer Placeholder 7"/>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99D9DB-C837-4690-A249-53E03029FB58}" type="datetime1">
              <a:rPr lang="en-US" smtClean="0"/>
              <a:t>6/17/2015</a:t>
            </a:fld>
            <a:endParaRPr lang="en-US"/>
          </a:p>
        </p:txBody>
      </p:sp>
      <p:sp>
        <p:nvSpPr>
          <p:cNvPr id="4" name="Footer Placeholder 3"/>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4C928-B5B3-4349-84CF-7574136A55B1}" type="datetime1">
              <a:rPr lang="en-US" smtClean="0"/>
              <a:t>6/17/2015</a:t>
            </a:fld>
            <a:endParaRPr lang="en-US"/>
          </a:p>
        </p:txBody>
      </p:sp>
      <p:sp>
        <p:nvSpPr>
          <p:cNvPr id="3" name="Footer Placeholder 2"/>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B177D-7D8E-4427-9419-62D3083C7FF8}" type="datetime1">
              <a:rPr lang="en-US" smtClean="0"/>
              <a:t>6/17/2015</a:t>
            </a:fld>
            <a:endParaRPr lang="en-US"/>
          </a:p>
        </p:txBody>
      </p:sp>
      <p:sp>
        <p:nvSpPr>
          <p:cNvPr id="6" name="Footer Placeholder 5"/>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77293-1E84-4BD4-9D56-FDD0C9920DC2}" type="datetime1">
              <a:rPr lang="en-US" smtClean="0"/>
              <a:t>6/17/2015</a:t>
            </a:fld>
            <a:endParaRPr lang="en-US"/>
          </a:p>
        </p:txBody>
      </p:sp>
      <p:sp>
        <p:nvSpPr>
          <p:cNvPr id="6" name="Footer Placeholder 5"/>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5020A9-3994-4B78-84D8-3409E3D85AE4}" type="datetime1">
              <a:rPr lang="en-US" smtClean="0"/>
              <a:t>6/17/2015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Fusion : Design Tradeoffs in Coherent Cache Hierarchies for Accelerators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3419" y="4904839"/>
            <a:ext cx="6137162" cy="1419761"/>
          </a:xfrm>
          <a:prstGeom prst="rect">
            <a:avLst/>
          </a:prstGeom>
        </p:spPr>
      </p:pic>
      <p:sp>
        <p:nvSpPr>
          <p:cNvPr id="6" name="TextBox 5"/>
          <p:cNvSpPr txBox="1"/>
          <p:nvPr/>
        </p:nvSpPr>
        <p:spPr>
          <a:xfrm>
            <a:off x="0" y="685800"/>
            <a:ext cx="9150246" cy="2308324"/>
          </a:xfrm>
          <a:prstGeom prst="rect">
            <a:avLst/>
          </a:prstGeom>
          <a:noFill/>
        </p:spPr>
        <p:txBody>
          <a:bodyPr wrap="square" rtlCol="0">
            <a:spAutoFit/>
          </a:bodyPr>
          <a:lstStyle/>
          <a:p>
            <a:pPr algn="ctr"/>
            <a:r>
              <a:rPr lang="en-US" sz="4800" b="1" dirty="0" smtClean="0">
                <a:latin typeface="+mj-lt"/>
                <a:ea typeface="Segoe UI" pitchFamily="34" charset="0"/>
                <a:cs typeface="Segoe UI" pitchFamily="34" charset="0"/>
              </a:rPr>
              <a:t>Fusion : Design Tradeoffs in Coherent Cache Hierarchies for Accelerators</a:t>
            </a:r>
            <a:endParaRPr lang="en-US" sz="4800" b="1" dirty="0">
              <a:latin typeface="+mj-lt"/>
              <a:ea typeface="Segoe UI" pitchFamily="34" charset="0"/>
              <a:cs typeface="Segoe UI" pitchFamily="34" charset="0"/>
            </a:endParaRPr>
          </a:p>
        </p:txBody>
      </p:sp>
      <p:sp>
        <p:nvSpPr>
          <p:cNvPr id="7" name="TextBox 6"/>
          <p:cNvSpPr txBox="1"/>
          <p:nvPr/>
        </p:nvSpPr>
        <p:spPr>
          <a:xfrm>
            <a:off x="381000" y="3581400"/>
            <a:ext cx="8229599" cy="1261884"/>
          </a:xfrm>
          <a:prstGeom prst="rect">
            <a:avLst/>
          </a:prstGeom>
          <a:noFill/>
        </p:spPr>
        <p:txBody>
          <a:bodyPr wrap="square" rtlCol="0">
            <a:spAutoFit/>
          </a:bodyPr>
          <a:lstStyle/>
          <a:p>
            <a:pPr algn="ctr"/>
            <a:r>
              <a:rPr lang="en-US" sz="2800" b="1" dirty="0" err="1" smtClean="0"/>
              <a:t>Snehasish</a:t>
            </a:r>
            <a:r>
              <a:rPr lang="en-US" sz="2800" b="1" dirty="0" smtClean="0"/>
              <a:t> Kumar</a:t>
            </a:r>
            <a:r>
              <a:rPr lang="en-US" sz="2800" dirty="0" smtClean="0"/>
              <a:t>,  </a:t>
            </a:r>
            <a:r>
              <a:rPr lang="en-US" sz="2800" dirty="0" err="1" smtClean="0"/>
              <a:t>Arrvindh</a:t>
            </a:r>
            <a:r>
              <a:rPr lang="en-US" sz="2800" dirty="0" smtClean="0"/>
              <a:t> </a:t>
            </a:r>
            <a:r>
              <a:rPr lang="en-US" sz="2800" dirty="0" err="1" smtClean="0"/>
              <a:t>Shriraman</a:t>
            </a:r>
            <a:r>
              <a:rPr lang="en-US" sz="2800" dirty="0" smtClean="0"/>
              <a:t>,  Naveen </a:t>
            </a:r>
            <a:r>
              <a:rPr lang="en-US" sz="2800" dirty="0" err="1" smtClean="0"/>
              <a:t>Vedula</a:t>
            </a:r>
            <a:endParaRPr lang="en-US" sz="2800" dirty="0" smtClean="0"/>
          </a:p>
          <a:p>
            <a:pPr algn="ctr"/>
            <a:r>
              <a:rPr lang="en-US" sz="2400" dirty="0" smtClean="0"/>
              <a:t/>
            </a:r>
            <a:br>
              <a:rPr lang="en-US" sz="2400" dirty="0" smtClean="0"/>
            </a:br>
            <a:endParaRPr lang="en-US" sz="2400" dirty="0" smtClean="0"/>
          </a:p>
        </p:txBody>
      </p:sp>
    </p:spTree>
    <p:extLst>
      <p:ext uri="{BB962C8B-B14F-4D97-AF65-F5344CB8AC3E}">
        <p14:creationId xmlns:p14="http://schemas.microsoft.com/office/powerpoint/2010/main" val="4243992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p:nvPr/>
        </p:nvCxnSpPr>
        <p:spPr>
          <a:xfrm>
            <a:off x="2133600" y="838200"/>
            <a:ext cx="0" cy="60198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171281" y="3962160"/>
            <a:ext cx="0" cy="2286240"/>
          </a:xfrm>
          <a:prstGeom prst="line">
            <a:avLst/>
          </a:prstGeom>
          <a:ln w="57150">
            <a:solidFill>
              <a:srgbClr val="002060"/>
            </a:solidFill>
            <a:beve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175367" y="1467810"/>
            <a:ext cx="0" cy="2158440"/>
          </a:xfrm>
          <a:prstGeom prst="line">
            <a:avLst/>
          </a:prstGeom>
          <a:ln w="57150">
            <a:solidFill>
              <a:srgbClr val="002060"/>
            </a:solidFill>
            <a:beve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Scratchpad : Execution Timeline</a:t>
            </a:r>
            <a:endParaRPr lang="en-US" sz="4000" b="1" dirty="0"/>
          </a:p>
        </p:txBody>
      </p:sp>
      <p:grpSp>
        <p:nvGrpSpPr>
          <p:cNvPr id="10" name="Group 9"/>
          <p:cNvGrpSpPr/>
          <p:nvPr/>
        </p:nvGrpSpPr>
        <p:grpSpPr>
          <a:xfrm>
            <a:off x="92333" y="2819400"/>
            <a:ext cx="517267" cy="1752600"/>
            <a:chOff x="320933" y="2819400"/>
            <a:chExt cx="517267" cy="1752600"/>
          </a:xfrm>
        </p:grpSpPr>
        <p:cxnSp>
          <p:nvCxnSpPr>
            <p:cNvPr id="6" name="Straight Arrow Connector 5"/>
            <p:cNvCxnSpPr/>
            <p:nvPr/>
          </p:nvCxnSpPr>
          <p:spPr>
            <a:xfrm>
              <a:off x="838200" y="2819400"/>
              <a:ext cx="0" cy="1752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54918" y="3347649"/>
              <a:ext cx="1213367" cy="461665"/>
            </a:xfrm>
            <a:prstGeom prst="rect">
              <a:avLst/>
            </a:prstGeom>
            <a:noFill/>
            <a:ln w="38100">
              <a:noFill/>
            </a:ln>
          </p:spPr>
          <p:txBody>
            <a:bodyPr wrap="square" rtlCol="0">
              <a:spAutoFit/>
            </a:bodyPr>
            <a:lstStyle/>
            <a:p>
              <a:pPr algn="ctr"/>
              <a:r>
                <a:rPr lang="en-US" sz="2400" dirty="0" smtClean="0"/>
                <a:t>TIME</a:t>
              </a:r>
              <a:endParaRPr lang="en-US" sz="2400" dirty="0"/>
            </a:p>
          </p:txBody>
        </p:sp>
      </p:grpSp>
      <p:cxnSp>
        <p:nvCxnSpPr>
          <p:cNvPr id="12" name="Straight Connector 11"/>
          <p:cNvCxnSpPr/>
          <p:nvPr/>
        </p:nvCxnSpPr>
        <p:spPr>
          <a:xfrm>
            <a:off x="1295400" y="1484531"/>
            <a:ext cx="0" cy="4687669"/>
          </a:xfrm>
          <a:prstGeom prst="line">
            <a:avLst/>
          </a:prstGeom>
          <a:ln w="57150">
            <a:solidFill>
              <a:srgbClr val="FFC000"/>
            </a:soli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645086" y="1484531"/>
            <a:ext cx="1172116" cy="584775"/>
          </a:xfrm>
          <a:prstGeom prst="rect">
            <a:avLst/>
          </a:prstGeom>
        </p:spPr>
        <p:txBody>
          <a:bodyPr wrap="none">
            <a:spAutoFit/>
          </a:bodyPr>
          <a:lstStyle/>
          <a:p>
            <a:pPr algn="ctr"/>
            <a:r>
              <a:rPr lang="en-US" sz="3200" b="1" dirty="0" smtClean="0">
                <a:latin typeface="Courier New" pitchFamily="49" charset="0"/>
                <a:cs typeface="Courier New" pitchFamily="49" charset="0"/>
              </a:rPr>
              <a:t>AXC2</a:t>
            </a:r>
            <a:endParaRPr lang="en-US" sz="3200" dirty="0"/>
          </a:p>
        </p:txBody>
      </p:sp>
      <p:sp>
        <p:nvSpPr>
          <p:cNvPr id="35" name="Rectangle 34"/>
          <p:cNvSpPr/>
          <p:nvPr/>
        </p:nvSpPr>
        <p:spPr>
          <a:xfrm>
            <a:off x="5633868" y="3962160"/>
            <a:ext cx="1172116" cy="584775"/>
          </a:xfrm>
          <a:prstGeom prst="rect">
            <a:avLst/>
          </a:prstGeom>
        </p:spPr>
        <p:txBody>
          <a:bodyPr wrap="none">
            <a:spAutoFit/>
          </a:bodyPr>
          <a:lstStyle/>
          <a:p>
            <a:pPr algn="ctr"/>
            <a:r>
              <a:rPr lang="en-US" sz="3200" b="1" dirty="0" smtClean="0">
                <a:latin typeface="Courier New" pitchFamily="49" charset="0"/>
                <a:cs typeface="Courier New" pitchFamily="49" charset="0"/>
              </a:rPr>
              <a:t>AXC3</a:t>
            </a:r>
            <a:endParaRPr lang="en-US" sz="3200" dirty="0"/>
          </a:p>
        </p:txBody>
      </p:sp>
      <p:sp>
        <p:nvSpPr>
          <p:cNvPr id="36" name="Rectangle 35"/>
          <p:cNvSpPr/>
          <p:nvPr/>
        </p:nvSpPr>
        <p:spPr>
          <a:xfrm>
            <a:off x="1104900" y="1775262"/>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Rectangle 42"/>
          <p:cNvSpPr/>
          <p:nvPr/>
        </p:nvSpPr>
        <p:spPr>
          <a:xfrm rot="16200000">
            <a:off x="3603867" y="2314940"/>
            <a:ext cx="1143000" cy="457200"/>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0" name="Rectangle 49"/>
          <p:cNvSpPr/>
          <p:nvPr/>
        </p:nvSpPr>
        <p:spPr>
          <a:xfrm rot="16200000">
            <a:off x="4599781" y="4744289"/>
            <a:ext cx="1143000" cy="457200"/>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Rectangle 51"/>
          <p:cNvSpPr/>
          <p:nvPr/>
        </p:nvSpPr>
        <p:spPr>
          <a:xfrm>
            <a:off x="3984867" y="2092762"/>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endParaRPr lang="en-US" dirty="0"/>
          </a:p>
        </p:txBody>
      </p:sp>
      <p:cxnSp>
        <p:nvCxnSpPr>
          <p:cNvPr id="54" name="Straight Arrow Connector 53"/>
          <p:cNvCxnSpPr>
            <a:stCxn id="36" idx="3"/>
          </p:cNvCxnSpPr>
          <p:nvPr/>
        </p:nvCxnSpPr>
        <p:spPr>
          <a:xfrm>
            <a:off x="1485900" y="1965762"/>
            <a:ext cx="2460867" cy="31750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983935" y="2626162"/>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1" name="Straight Arrow Connector 60"/>
          <p:cNvCxnSpPr>
            <a:stCxn id="60" idx="1"/>
            <a:endCxn id="62" idx="3"/>
          </p:cNvCxnSpPr>
          <p:nvPr/>
        </p:nvCxnSpPr>
        <p:spPr>
          <a:xfrm flipH="1">
            <a:off x="1485900" y="2816662"/>
            <a:ext cx="2498035" cy="34290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104900" y="2969062"/>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Rectangle 62"/>
          <p:cNvSpPr/>
          <p:nvPr/>
        </p:nvSpPr>
        <p:spPr>
          <a:xfrm>
            <a:off x="1104900" y="4401388"/>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Rectangle 63"/>
          <p:cNvSpPr/>
          <p:nvPr/>
        </p:nvSpPr>
        <p:spPr>
          <a:xfrm>
            <a:off x="1104900" y="3854850"/>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5" name="Straight Arrow Connector 64"/>
          <p:cNvCxnSpPr>
            <a:stCxn id="64" idx="3"/>
            <a:endCxn id="68" idx="1"/>
          </p:cNvCxnSpPr>
          <p:nvPr/>
        </p:nvCxnSpPr>
        <p:spPr>
          <a:xfrm>
            <a:off x="1485900" y="4045350"/>
            <a:ext cx="3494881" cy="678634"/>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4986973" y="5026462"/>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8" name="Rectangle 67"/>
          <p:cNvSpPr/>
          <p:nvPr/>
        </p:nvSpPr>
        <p:spPr>
          <a:xfrm>
            <a:off x="4980781" y="4533484"/>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9" name="Straight Arrow Connector 68"/>
          <p:cNvCxnSpPr>
            <a:stCxn id="63" idx="3"/>
            <a:endCxn id="67" idx="1"/>
          </p:cNvCxnSpPr>
          <p:nvPr/>
        </p:nvCxnSpPr>
        <p:spPr>
          <a:xfrm>
            <a:off x="1485900" y="4591888"/>
            <a:ext cx="3501073" cy="625074"/>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8" idx="1"/>
            <a:endCxn id="71" idx="3"/>
          </p:cNvCxnSpPr>
          <p:nvPr/>
        </p:nvCxnSpPr>
        <p:spPr>
          <a:xfrm flipH="1">
            <a:off x="1485900" y="4723984"/>
            <a:ext cx="3494881" cy="1163888"/>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104900" y="5697372"/>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TextBox 71"/>
          <p:cNvSpPr txBox="1"/>
          <p:nvPr/>
        </p:nvSpPr>
        <p:spPr>
          <a:xfrm>
            <a:off x="6068699" y="2014955"/>
            <a:ext cx="1261884" cy="707886"/>
          </a:xfrm>
          <a:prstGeom prst="rect">
            <a:avLst/>
          </a:prstGeom>
          <a:noFill/>
        </p:spPr>
        <p:txBody>
          <a:bodyPr wrap="none" rtlCol="0">
            <a:spAutoFit/>
          </a:bodyPr>
          <a:lstStyle/>
          <a:p>
            <a:r>
              <a:rPr lang="en-US" sz="2000" b="1" dirty="0" smtClean="0">
                <a:latin typeface="Courier New" pitchFamily="49" charset="0"/>
                <a:cs typeface="Courier New" pitchFamily="49" charset="0"/>
              </a:rPr>
              <a:t>LD temp</a:t>
            </a:r>
          </a:p>
          <a:p>
            <a:r>
              <a:rPr lang="en-US" sz="2000" b="1" dirty="0" smtClean="0">
                <a:latin typeface="Courier New" pitchFamily="49" charset="0"/>
                <a:cs typeface="Courier New" pitchFamily="49" charset="0"/>
              </a:rPr>
              <a:t>ST </a:t>
            </a:r>
            <a:r>
              <a:rPr lang="en-US" sz="2000" b="1" dirty="0" err="1" smtClean="0">
                <a:latin typeface="Courier New" pitchFamily="49" charset="0"/>
                <a:cs typeface="Courier New" pitchFamily="49" charset="0"/>
              </a:rPr>
              <a:t>hist</a:t>
            </a:r>
            <a:endParaRPr lang="en-US" sz="2000" b="1" dirty="0">
              <a:latin typeface="Courier New" pitchFamily="49" charset="0"/>
              <a:cs typeface="Courier New" pitchFamily="49" charset="0"/>
            </a:endParaRPr>
          </a:p>
        </p:txBody>
      </p:sp>
      <p:sp>
        <p:nvSpPr>
          <p:cNvPr id="73" name="TextBox 72"/>
          <p:cNvSpPr txBox="1"/>
          <p:nvPr/>
        </p:nvSpPr>
        <p:spPr>
          <a:xfrm>
            <a:off x="7026890" y="4618945"/>
            <a:ext cx="2031325" cy="707886"/>
          </a:xfrm>
          <a:prstGeom prst="rect">
            <a:avLst/>
          </a:prstGeom>
          <a:noFill/>
        </p:spPr>
        <p:txBody>
          <a:bodyPr wrap="none" rtlCol="0">
            <a:spAutoFit/>
          </a:bodyPr>
          <a:lstStyle/>
          <a:p>
            <a:r>
              <a:rPr lang="en-US" sz="2000" b="1" dirty="0" smtClean="0">
                <a:latin typeface="Courier New" pitchFamily="49" charset="0"/>
                <a:cs typeface="Courier New" pitchFamily="49" charset="0"/>
              </a:rPr>
              <a:t>LD </a:t>
            </a:r>
            <a:r>
              <a:rPr lang="en-US" sz="2000" b="1" dirty="0" err="1" smtClean="0">
                <a:latin typeface="Courier New" pitchFamily="49" charset="0"/>
                <a:cs typeface="Courier New" pitchFamily="49" charset="0"/>
              </a:rPr>
              <a:t>temp,hist</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ST temp</a:t>
            </a:r>
            <a:endParaRPr lang="en-US" sz="2000" b="1" dirty="0">
              <a:latin typeface="Courier New" pitchFamily="49" charset="0"/>
              <a:cs typeface="Courier New" pitchFamily="49" charset="0"/>
            </a:endParaRPr>
          </a:p>
        </p:txBody>
      </p:sp>
      <p:sp>
        <p:nvSpPr>
          <p:cNvPr id="82" name="TextBox 81"/>
          <p:cNvSpPr txBox="1"/>
          <p:nvPr/>
        </p:nvSpPr>
        <p:spPr>
          <a:xfrm>
            <a:off x="898498" y="838200"/>
            <a:ext cx="814518" cy="646331"/>
          </a:xfrm>
          <a:prstGeom prst="rect">
            <a:avLst/>
          </a:prstGeom>
          <a:noFill/>
        </p:spPr>
        <p:txBody>
          <a:bodyPr wrap="none" rtlCol="0">
            <a:spAutoFit/>
          </a:bodyPr>
          <a:lstStyle/>
          <a:p>
            <a:r>
              <a:rPr lang="en-US" sz="3600" dirty="0" smtClean="0"/>
              <a:t>LLC</a:t>
            </a:r>
            <a:endParaRPr lang="en-US" sz="3600" dirty="0"/>
          </a:p>
        </p:txBody>
      </p:sp>
      <p:grpSp>
        <p:nvGrpSpPr>
          <p:cNvPr id="55" name="Group 54"/>
          <p:cNvGrpSpPr/>
          <p:nvPr/>
        </p:nvGrpSpPr>
        <p:grpSpPr>
          <a:xfrm>
            <a:off x="5684052" y="4426613"/>
            <a:ext cx="1071744" cy="1071744"/>
            <a:chOff x="7213386" y="1540241"/>
            <a:chExt cx="1071744" cy="1071744"/>
          </a:xfrm>
        </p:grpSpPr>
        <p:sp>
          <p:nvSpPr>
            <p:cNvPr id="56" name="Rounded Rectangle 55"/>
            <p:cNvSpPr/>
            <p:nvPr/>
          </p:nvSpPr>
          <p:spPr>
            <a:xfrm>
              <a:off x="7213386" y="1540241"/>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5" y="1656540"/>
              <a:ext cx="839146" cy="839146"/>
            </a:xfrm>
            <a:prstGeom prst="rect">
              <a:avLst/>
            </a:prstGeom>
            <a:solidFill>
              <a:schemeClr val="bg1"/>
            </a:solidFill>
            <a:ln>
              <a:noFill/>
            </a:ln>
          </p:spPr>
        </p:pic>
      </p:grpSp>
      <p:grpSp>
        <p:nvGrpSpPr>
          <p:cNvPr id="58" name="Group 57"/>
          <p:cNvGrpSpPr/>
          <p:nvPr/>
        </p:nvGrpSpPr>
        <p:grpSpPr>
          <a:xfrm>
            <a:off x="4695270" y="2007667"/>
            <a:ext cx="1071744" cy="1071744"/>
            <a:chOff x="7213386" y="1540241"/>
            <a:chExt cx="1071744" cy="1071744"/>
          </a:xfrm>
        </p:grpSpPr>
        <p:sp>
          <p:nvSpPr>
            <p:cNvPr id="59" name="Rounded Rectangle 58"/>
            <p:cNvSpPr/>
            <p:nvPr/>
          </p:nvSpPr>
          <p:spPr>
            <a:xfrm>
              <a:off x="7213386" y="1540241"/>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5" y="1656540"/>
              <a:ext cx="839146" cy="839146"/>
            </a:xfrm>
            <a:prstGeom prst="rect">
              <a:avLst/>
            </a:prstGeom>
            <a:solidFill>
              <a:schemeClr val="bg1"/>
            </a:solidFill>
            <a:ln>
              <a:noFill/>
            </a:ln>
          </p:spPr>
        </p:pic>
      </p:grpSp>
      <p:cxnSp>
        <p:nvCxnSpPr>
          <p:cNvPr id="11" name="Straight Connector 10"/>
          <p:cNvCxnSpPr/>
          <p:nvPr/>
        </p:nvCxnSpPr>
        <p:spPr>
          <a:xfrm>
            <a:off x="4942681" y="6248400"/>
            <a:ext cx="4572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946767" y="3633850"/>
            <a:ext cx="4572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581400" y="820375"/>
            <a:ext cx="1245213" cy="523220"/>
          </a:xfrm>
          <a:prstGeom prst="rect">
            <a:avLst/>
          </a:prstGeom>
          <a:noFill/>
        </p:spPr>
        <p:txBody>
          <a:bodyPr wrap="none" rtlCol="0">
            <a:spAutoFit/>
          </a:bodyPr>
          <a:lstStyle/>
          <a:p>
            <a:r>
              <a:rPr lang="en-US" sz="2800" dirty="0" smtClean="0"/>
              <a:t>Scratch</a:t>
            </a:r>
            <a:endParaRPr lang="en-US" sz="2800" dirty="0"/>
          </a:p>
        </p:txBody>
      </p:sp>
      <p:sp>
        <p:nvSpPr>
          <p:cNvPr id="51" name="TextBox 50"/>
          <p:cNvSpPr txBox="1"/>
          <p:nvPr/>
        </p:nvSpPr>
        <p:spPr>
          <a:xfrm>
            <a:off x="4608535" y="3362980"/>
            <a:ext cx="1245213" cy="523220"/>
          </a:xfrm>
          <a:prstGeom prst="rect">
            <a:avLst/>
          </a:prstGeom>
          <a:noFill/>
        </p:spPr>
        <p:txBody>
          <a:bodyPr wrap="none" rtlCol="0">
            <a:spAutoFit/>
          </a:bodyPr>
          <a:lstStyle/>
          <a:p>
            <a:r>
              <a:rPr lang="en-US" sz="2800" dirty="0" smtClean="0"/>
              <a:t>Scratch</a:t>
            </a:r>
            <a:endParaRPr lang="en-US" sz="2800" dirty="0"/>
          </a:p>
        </p:txBody>
      </p:sp>
      <p:sp>
        <p:nvSpPr>
          <p:cNvPr id="53" name="Rectangular Callout 52"/>
          <p:cNvSpPr/>
          <p:nvPr/>
        </p:nvSpPr>
        <p:spPr>
          <a:xfrm>
            <a:off x="2895880" y="3581400"/>
            <a:ext cx="3352520" cy="1212860"/>
          </a:xfrm>
          <a:prstGeom prst="wedgeRectCallout">
            <a:avLst>
              <a:gd name="adj1" fmla="val -64277"/>
              <a:gd name="adj2" fmla="val 2986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Extra DMA for inter-AXC transfer </a:t>
            </a:r>
            <a:endParaRPr lang="en-US" sz="3200" dirty="0"/>
          </a:p>
        </p:txBody>
      </p:sp>
      <p:sp>
        <p:nvSpPr>
          <p:cNvPr id="74" name="Rectangular Callout 73"/>
          <p:cNvSpPr/>
          <p:nvPr/>
        </p:nvSpPr>
        <p:spPr>
          <a:xfrm>
            <a:off x="5007743" y="1586880"/>
            <a:ext cx="4038294" cy="1212860"/>
          </a:xfrm>
          <a:prstGeom prst="wedgeRectCallout">
            <a:avLst>
              <a:gd name="adj1" fmla="val -64277"/>
              <a:gd name="adj2" fmla="val 2986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Short term locality captured in scratchpad</a:t>
            </a:r>
            <a:endParaRPr lang="en-US" sz="3200" dirty="0"/>
          </a:p>
        </p:txBody>
      </p:sp>
      <p:sp>
        <p:nvSpPr>
          <p:cNvPr id="21" name="Rectangular Callout 20"/>
          <p:cNvSpPr/>
          <p:nvPr/>
        </p:nvSpPr>
        <p:spPr>
          <a:xfrm>
            <a:off x="2951558" y="4426613"/>
            <a:ext cx="4343400" cy="1058465"/>
          </a:xfrm>
          <a:prstGeom prst="wedgeRectCallout">
            <a:avLst>
              <a:gd name="adj1" fmla="val -68699"/>
              <a:gd name="adj2" fmla="val -752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Multicore – Accelerator Tile Boundary</a:t>
            </a:r>
            <a:endParaRPr lang="en-US" sz="3200" dirty="0"/>
          </a:p>
        </p:txBody>
      </p:sp>
      <p:sp>
        <p:nvSpPr>
          <p:cNvPr id="78" name="Oval 77"/>
          <p:cNvSpPr/>
          <p:nvPr/>
        </p:nvSpPr>
        <p:spPr>
          <a:xfrm>
            <a:off x="1905000" y="1853863"/>
            <a:ext cx="559574" cy="5595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1</a:t>
            </a:r>
          </a:p>
        </p:txBody>
      </p:sp>
      <p:sp>
        <p:nvSpPr>
          <p:cNvPr id="79" name="Oval 78"/>
          <p:cNvSpPr/>
          <p:nvPr/>
        </p:nvSpPr>
        <p:spPr>
          <a:xfrm>
            <a:off x="1905000" y="2727375"/>
            <a:ext cx="559574" cy="5595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t>2</a:t>
            </a:r>
            <a:endParaRPr lang="en-US" sz="3600" dirty="0"/>
          </a:p>
        </p:txBody>
      </p:sp>
      <p:sp>
        <p:nvSpPr>
          <p:cNvPr id="80" name="Oval 79"/>
          <p:cNvSpPr/>
          <p:nvPr/>
        </p:nvSpPr>
        <p:spPr>
          <a:xfrm>
            <a:off x="1905000" y="4164826"/>
            <a:ext cx="559574" cy="5595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3</a:t>
            </a:r>
          </a:p>
        </p:txBody>
      </p:sp>
      <p:sp>
        <p:nvSpPr>
          <p:cNvPr id="81" name="Oval 80"/>
          <p:cNvSpPr/>
          <p:nvPr/>
        </p:nvSpPr>
        <p:spPr>
          <a:xfrm>
            <a:off x="1905000" y="5384026"/>
            <a:ext cx="559574" cy="5595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t>4</a:t>
            </a:r>
            <a:endParaRPr lang="en-US" sz="3600" dirty="0"/>
          </a:p>
        </p:txBody>
      </p:sp>
      <p:grpSp>
        <p:nvGrpSpPr>
          <p:cNvPr id="31" name="Group 30"/>
          <p:cNvGrpSpPr/>
          <p:nvPr/>
        </p:nvGrpSpPr>
        <p:grpSpPr>
          <a:xfrm>
            <a:off x="0" y="838200"/>
            <a:ext cx="9144000" cy="6019799"/>
            <a:chOff x="0" y="838200"/>
            <a:chExt cx="9144000" cy="6019799"/>
          </a:xfrm>
        </p:grpSpPr>
        <p:sp>
          <p:nvSpPr>
            <p:cNvPr id="30" name="Rectangle 29"/>
            <p:cNvSpPr/>
            <p:nvPr/>
          </p:nvSpPr>
          <p:spPr>
            <a:xfrm>
              <a:off x="0" y="838200"/>
              <a:ext cx="9144000" cy="6019799"/>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617274" y="3094543"/>
              <a:ext cx="5933202" cy="1270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  Inter-AXC transfer crosses tile boundary</a:t>
              </a:r>
              <a:endParaRPr lang="en-US" sz="3600" dirty="0"/>
            </a:p>
          </p:txBody>
        </p:sp>
      </p:grpSp>
    </p:spTree>
    <p:extLst>
      <p:ext uri="{BB962C8B-B14F-4D97-AF65-F5344CB8AC3E}">
        <p14:creationId xmlns:p14="http://schemas.microsoft.com/office/powerpoint/2010/main" val="260788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500"/>
                                        <p:tgtEl>
                                          <p:spTgt spid="36"/>
                                        </p:tgtEl>
                                      </p:cBhvr>
                                    </p:animEffect>
                                  </p:childTnLst>
                                </p:cTn>
                              </p:par>
                              <p:par>
                                <p:cTn id="10" presetID="10" presetClass="entr" presetSubtype="0"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500"/>
                                        <p:tgtEl>
                                          <p:spTgt spid="7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fade">
                                      <p:cBhvr>
                                        <p:cTn id="23" dur="500"/>
                                        <p:tgtEl>
                                          <p:spTgt spid="7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10"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5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8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childTnLst>
                                </p:cTn>
                              </p:par>
                              <p:par>
                                <p:cTn id="44" presetID="10" presetClass="entr" presetSubtype="0"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 presetClass="entr" presetSubtype="0"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par>
                                <p:cTn id="53" presetID="10"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par>
                                <p:cTn id="61" presetID="10" presetClass="entr" presetSubtype="0"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fade">
                                      <p:cBhvr>
                                        <p:cTn id="63" dur="500"/>
                                        <p:tgtEl>
                                          <p:spTgt spid="6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500"/>
                                        <p:tgtEl>
                                          <p:spTgt spid="63"/>
                                        </p:tgtEl>
                                      </p:cBhvr>
                                    </p:animEffect>
                                  </p:childTnLst>
                                </p:cTn>
                              </p:par>
                              <p:par>
                                <p:cTn id="67" presetID="10" presetClass="entr" presetSubtype="0"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fade">
                                      <p:cBhvr>
                                        <p:cTn id="69" dur="500"/>
                                        <p:tgtEl>
                                          <p:spTgt spid="6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0"/>
                                        </p:tgtEl>
                                        <p:attrNameLst>
                                          <p:attrName>style.visibility</p:attrName>
                                        </p:attrNameLst>
                                      </p:cBhvr>
                                      <p:to>
                                        <p:strVal val="visible"/>
                                      </p:to>
                                    </p:set>
                                    <p:animEffect transition="in" filter="fade">
                                      <p:cBhvr>
                                        <p:cTn id="72" dur="500"/>
                                        <p:tgtEl>
                                          <p:spTgt spid="8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fade">
                                      <p:cBhvr>
                                        <p:cTn id="75" dur="500"/>
                                        <p:tgtEl>
                                          <p:spTgt spid="6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500"/>
                                        <p:tgtEl>
                                          <p:spTgt spid="6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fade">
                                      <p:cBhvr>
                                        <p:cTn id="83" dur="500"/>
                                        <p:tgtEl>
                                          <p:spTgt spid="5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fade">
                                      <p:cBhvr>
                                        <p:cTn id="88" dur="500"/>
                                        <p:tgtEl>
                                          <p:spTgt spid="7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1"/>
                                        </p:tgtEl>
                                        <p:attrNameLst>
                                          <p:attrName>style.visibility</p:attrName>
                                        </p:attrNameLst>
                                      </p:cBhvr>
                                      <p:to>
                                        <p:strVal val="visible"/>
                                      </p:to>
                                    </p:set>
                                    <p:animEffect transition="in" filter="fade">
                                      <p:cBhvr>
                                        <p:cTn id="91" dur="500"/>
                                        <p:tgtEl>
                                          <p:spTgt spid="8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1"/>
                                        </p:tgtEl>
                                        <p:attrNameLst>
                                          <p:attrName>style.visibility</p:attrName>
                                        </p:attrNameLst>
                                      </p:cBhvr>
                                      <p:to>
                                        <p:strVal val="visible"/>
                                      </p:to>
                                    </p:set>
                                    <p:animEffect transition="in" filter="fade">
                                      <p:cBhvr>
                                        <p:cTn id="94" dur="500"/>
                                        <p:tgtEl>
                                          <p:spTgt spid="7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fade">
                                      <p:cBhvr>
                                        <p:cTn id="9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50" grpId="0" animBg="1"/>
      <p:bldP spid="52" grpId="0" animBg="1"/>
      <p:bldP spid="60" grpId="0" animBg="1"/>
      <p:bldP spid="62" grpId="0" animBg="1"/>
      <p:bldP spid="63" grpId="0" animBg="1"/>
      <p:bldP spid="64" grpId="0" animBg="1"/>
      <p:bldP spid="67" grpId="0" animBg="1"/>
      <p:bldP spid="68" grpId="0" animBg="1"/>
      <p:bldP spid="71" grpId="0" animBg="1"/>
      <p:bldP spid="73" grpId="0"/>
      <p:bldP spid="51" grpId="0"/>
      <p:bldP spid="53" grpId="0" animBg="1"/>
      <p:bldP spid="74" grpId="0" animBg="1"/>
      <p:bldP spid="21" grpId="0" animBg="1"/>
      <p:bldP spid="78" grpId="0" animBg="1"/>
      <p:bldP spid="79" grpId="0" animBg="1"/>
      <p:bldP spid="80" grpId="0" animBg="1"/>
      <p:bldP spid="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flipH="1">
            <a:off x="3948030" y="838200"/>
            <a:ext cx="1" cy="60198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Current Approach : Shared L1X   </a:t>
            </a:r>
            <a:r>
              <a:rPr lang="en-US" sz="1400" b="1" dirty="0" smtClean="0"/>
              <a:t>[</a:t>
            </a:r>
            <a:r>
              <a:rPr lang="en-US" sz="1400" b="1" dirty="0" err="1" smtClean="0"/>
              <a:t>Zheng</a:t>
            </a:r>
            <a:r>
              <a:rPr lang="en-US" sz="1400" b="1" dirty="0"/>
              <a:t> </a:t>
            </a:r>
            <a:r>
              <a:rPr lang="en-US" sz="1400" b="1" dirty="0" smtClean="0"/>
              <a:t>et al. TECS 2013]</a:t>
            </a:r>
            <a:endParaRPr lang="en-US" sz="4000" b="1" dirty="0"/>
          </a:p>
        </p:txBody>
      </p:sp>
      <p:sp>
        <p:nvSpPr>
          <p:cNvPr id="62" name="Rectangle 61"/>
          <p:cNvSpPr/>
          <p:nvPr/>
        </p:nvSpPr>
        <p:spPr>
          <a:xfrm>
            <a:off x="4911175" y="3195351"/>
            <a:ext cx="1460264" cy="584106"/>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smtClean="0">
                <a:solidFill>
                  <a:schemeClr val="tx1"/>
                </a:solidFill>
              </a:rPr>
              <a:t>Scratch</a:t>
            </a:r>
            <a:endParaRPr lang="en-US" sz="3200" dirty="0">
              <a:solidFill>
                <a:schemeClr val="tx1"/>
              </a:solidFill>
            </a:endParaRPr>
          </a:p>
        </p:txBody>
      </p:sp>
      <p:grpSp>
        <p:nvGrpSpPr>
          <p:cNvPr id="68" name="Group 67"/>
          <p:cNvGrpSpPr/>
          <p:nvPr/>
        </p:nvGrpSpPr>
        <p:grpSpPr>
          <a:xfrm>
            <a:off x="4956692" y="1433622"/>
            <a:ext cx="1369229" cy="1369230"/>
            <a:chOff x="7213386" y="1540241"/>
            <a:chExt cx="1071744" cy="1071744"/>
          </a:xfrm>
        </p:grpSpPr>
        <p:sp>
          <p:nvSpPr>
            <p:cNvPr id="69" name="Rounded Rectangle 68"/>
            <p:cNvSpPr/>
            <p:nvPr/>
          </p:nvSpPr>
          <p:spPr>
            <a:xfrm>
              <a:off x="7213386" y="1540241"/>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5" y="1656540"/>
              <a:ext cx="839146" cy="839146"/>
            </a:xfrm>
            <a:prstGeom prst="rect">
              <a:avLst/>
            </a:prstGeom>
            <a:solidFill>
              <a:schemeClr val="bg1"/>
            </a:solidFill>
            <a:ln>
              <a:noFill/>
            </a:ln>
          </p:spPr>
        </p:pic>
      </p:grpSp>
      <p:sp>
        <p:nvSpPr>
          <p:cNvPr id="63" name="Rectangle 62"/>
          <p:cNvSpPr/>
          <p:nvPr/>
        </p:nvSpPr>
        <p:spPr>
          <a:xfrm>
            <a:off x="6540736" y="3195352"/>
            <a:ext cx="1460264" cy="584105"/>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smtClean="0">
                <a:solidFill>
                  <a:schemeClr val="tx1"/>
                </a:solidFill>
              </a:rPr>
              <a:t>Scratch</a:t>
            </a:r>
            <a:endParaRPr lang="en-US" sz="3200" dirty="0">
              <a:solidFill>
                <a:schemeClr val="tx1"/>
              </a:solidFill>
            </a:endParaRPr>
          </a:p>
        </p:txBody>
      </p:sp>
      <p:grpSp>
        <p:nvGrpSpPr>
          <p:cNvPr id="71" name="Group 70"/>
          <p:cNvGrpSpPr/>
          <p:nvPr/>
        </p:nvGrpSpPr>
        <p:grpSpPr>
          <a:xfrm>
            <a:off x="6586253" y="1433623"/>
            <a:ext cx="1369229" cy="1369229"/>
            <a:chOff x="7213386" y="1540241"/>
            <a:chExt cx="1071744" cy="1071744"/>
          </a:xfrm>
        </p:grpSpPr>
        <p:sp>
          <p:nvSpPr>
            <p:cNvPr id="72" name="Rounded Rectangle 71"/>
            <p:cNvSpPr/>
            <p:nvPr/>
          </p:nvSpPr>
          <p:spPr>
            <a:xfrm>
              <a:off x="7213386" y="1540241"/>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5" y="1656540"/>
              <a:ext cx="839146" cy="839146"/>
            </a:xfrm>
            <a:prstGeom prst="rect">
              <a:avLst/>
            </a:prstGeom>
            <a:solidFill>
              <a:schemeClr val="bg1"/>
            </a:solidFill>
            <a:ln>
              <a:noFill/>
            </a:ln>
          </p:spPr>
        </p:pic>
      </p:grpSp>
      <p:sp>
        <p:nvSpPr>
          <p:cNvPr id="61" name="Rounded Rectangle 60"/>
          <p:cNvSpPr/>
          <p:nvPr/>
        </p:nvSpPr>
        <p:spPr>
          <a:xfrm>
            <a:off x="1385373" y="1422619"/>
            <a:ext cx="1524000" cy="152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tx1"/>
                </a:solidFill>
              </a:rPr>
              <a:t>CPU</a:t>
            </a:r>
            <a:endParaRPr lang="en-US" sz="5400" b="1" dirty="0">
              <a:solidFill>
                <a:schemeClr val="tx1"/>
              </a:solidFill>
            </a:endParaRPr>
          </a:p>
        </p:txBody>
      </p:sp>
      <p:sp>
        <p:nvSpPr>
          <p:cNvPr id="64" name="Rectangle 63"/>
          <p:cNvSpPr/>
          <p:nvPr/>
        </p:nvSpPr>
        <p:spPr>
          <a:xfrm>
            <a:off x="1385373" y="3143948"/>
            <a:ext cx="1524000" cy="614855"/>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solidFill>
                  <a:schemeClr val="tx1"/>
                </a:solidFill>
              </a:rPr>
              <a:t>L1D</a:t>
            </a:r>
            <a:endParaRPr lang="en-US" sz="3600" dirty="0">
              <a:solidFill>
                <a:schemeClr val="tx1"/>
              </a:solidFill>
            </a:endParaRPr>
          </a:p>
        </p:txBody>
      </p:sp>
      <p:sp>
        <p:nvSpPr>
          <p:cNvPr id="74" name="Rectangle 73"/>
          <p:cNvSpPr/>
          <p:nvPr/>
        </p:nvSpPr>
        <p:spPr>
          <a:xfrm>
            <a:off x="1371600" y="3938612"/>
            <a:ext cx="1524000" cy="614855"/>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solidFill>
                  <a:schemeClr val="tx1"/>
                </a:solidFill>
              </a:rPr>
              <a:t>LLC</a:t>
            </a:r>
            <a:endParaRPr lang="en-US" sz="3600" dirty="0">
              <a:solidFill>
                <a:schemeClr val="tx1"/>
              </a:solidFill>
            </a:endParaRPr>
          </a:p>
        </p:txBody>
      </p:sp>
      <p:sp>
        <p:nvSpPr>
          <p:cNvPr id="75" name="Rectangle 74"/>
          <p:cNvSpPr/>
          <p:nvPr/>
        </p:nvSpPr>
        <p:spPr>
          <a:xfrm>
            <a:off x="4911174" y="3197650"/>
            <a:ext cx="3089825" cy="584105"/>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solidFill>
                  <a:schemeClr val="tx1"/>
                </a:solidFill>
              </a:rPr>
              <a:t>L1X</a:t>
            </a:r>
            <a:endParaRPr lang="en-US" sz="3600" dirty="0">
              <a:solidFill>
                <a:schemeClr val="tx1"/>
              </a:solidFill>
            </a:endParaRPr>
          </a:p>
        </p:txBody>
      </p:sp>
      <p:sp>
        <p:nvSpPr>
          <p:cNvPr id="81" name="TextBox 80"/>
          <p:cNvSpPr txBox="1"/>
          <p:nvPr/>
        </p:nvSpPr>
        <p:spPr>
          <a:xfrm>
            <a:off x="1574109" y="4932355"/>
            <a:ext cx="6655491" cy="132802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dirty="0" smtClean="0"/>
              <a:t>+  Enable sharing without DMA</a:t>
            </a:r>
          </a:p>
          <a:p>
            <a:r>
              <a:rPr lang="en-US" sz="3600" dirty="0" smtClean="0"/>
              <a:t>–  Every access incurs high penalty</a:t>
            </a:r>
          </a:p>
        </p:txBody>
      </p:sp>
      <p:sp>
        <p:nvSpPr>
          <p:cNvPr id="34" name="TextBox 33"/>
          <p:cNvSpPr txBox="1"/>
          <p:nvPr/>
        </p:nvSpPr>
        <p:spPr>
          <a:xfrm>
            <a:off x="3383452" y="990600"/>
            <a:ext cx="1129155"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600" dirty="0" smtClean="0"/>
              <a:t>MESI</a:t>
            </a:r>
            <a:endParaRPr lang="en-US" sz="3600" dirty="0"/>
          </a:p>
        </p:txBody>
      </p:sp>
      <p:sp>
        <p:nvSpPr>
          <p:cNvPr id="35" name="Rectangular Callout 34"/>
          <p:cNvSpPr/>
          <p:nvPr/>
        </p:nvSpPr>
        <p:spPr>
          <a:xfrm>
            <a:off x="4883092" y="4192737"/>
            <a:ext cx="3422708" cy="1212860"/>
          </a:xfrm>
          <a:prstGeom prst="wedgeRectCallout">
            <a:avLst>
              <a:gd name="adj1" fmla="val 7528"/>
              <a:gd name="adj2" fmla="val -83711"/>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Replace scratchpad with shared L1X</a:t>
            </a:r>
            <a:endParaRPr lang="en-US" sz="3200" dirty="0"/>
          </a:p>
        </p:txBody>
      </p:sp>
    </p:spTree>
    <p:extLst>
      <p:ext uri="{BB962C8B-B14F-4D97-AF65-F5344CB8AC3E}">
        <p14:creationId xmlns:p14="http://schemas.microsoft.com/office/powerpoint/2010/main" val="335769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1000"/>
                                        <p:tgtEl>
                                          <p:spTgt spid="62"/>
                                        </p:tgtEl>
                                        <p:attrNameLst>
                                          <p:attrName>ppt_w</p:attrName>
                                        </p:attrNameLst>
                                      </p:cBhvr>
                                      <p:tavLst>
                                        <p:tav tm="0">
                                          <p:val>
                                            <p:strVal val="ppt_w"/>
                                          </p:val>
                                        </p:tav>
                                        <p:tav tm="100000">
                                          <p:val>
                                            <p:fltVal val="0"/>
                                          </p:val>
                                        </p:tav>
                                      </p:tavLst>
                                    </p:anim>
                                    <p:anim calcmode="lin" valueType="num">
                                      <p:cBhvr>
                                        <p:cTn id="7" dur="1000"/>
                                        <p:tgtEl>
                                          <p:spTgt spid="62"/>
                                        </p:tgtEl>
                                        <p:attrNameLst>
                                          <p:attrName>ppt_h</p:attrName>
                                        </p:attrNameLst>
                                      </p:cBhvr>
                                      <p:tavLst>
                                        <p:tav tm="0">
                                          <p:val>
                                            <p:strVal val="ppt_h"/>
                                          </p:val>
                                        </p:tav>
                                        <p:tav tm="100000">
                                          <p:val>
                                            <p:fltVal val="0"/>
                                          </p:val>
                                        </p:tav>
                                      </p:tavLst>
                                    </p:anim>
                                    <p:animEffect transition="out" filter="fade">
                                      <p:cBhvr>
                                        <p:cTn id="8" dur="1000"/>
                                        <p:tgtEl>
                                          <p:spTgt spid="62"/>
                                        </p:tgtEl>
                                      </p:cBhvr>
                                    </p:animEffect>
                                    <p:set>
                                      <p:cBhvr>
                                        <p:cTn id="9" dur="1" fill="hold">
                                          <p:stCondLst>
                                            <p:cond delay="999"/>
                                          </p:stCondLst>
                                        </p:cTn>
                                        <p:tgtEl>
                                          <p:spTgt spid="62"/>
                                        </p:tgtEl>
                                        <p:attrNameLst>
                                          <p:attrName>style.visibility</p:attrName>
                                        </p:attrNameLst>
                                      </p:cBhvr>
                                      <p:to>
                                        <p:strVal val="hidden"/>
                                      </p:to>
                                    </p:set>
                                  </p:childTnLst>
                                </p:cTn>
                              </p:par>
                              <p:par>
                                <p:cTn id="10" presetID="53" presetClass="exit" presetSubtype="32" fill="hold" grpId="0" nodeType="withEffect">
                                  <p:stCondLst>
                                    <p:cond delay="0"/>
                                  </p:stCondLst>
                                  <p:childTnLst>
                                    <p:anim calcmode="lin" valueType="num">
                                      <p:cBhvr>
                                        <p:cTn id="11" dur="1000"/>
                                        <p:tgtEl>
                                          <p:spTgt spid="63"/>
                                        </p:tgtEl>
                                        <p:attrNameLst>
                                          <p:attrName>ppt_w</p:attrName>
                                        </p:attrNameLst>
                                      </p:cBhvr>
                                      <p:tavLst>
                                        <p:tav tm="0">
                                          <p:val>
                                            <p:strVal val="ppt_w"/>
                                          </p:val>
                                        </p:tav>
                                        <p:tav tm="100000">
                                          <p:val>
                                            <p:fltVal val="0"/>
                                          </p:val>
                                        </p:tav>
                                      </p:tavLst>
                                    </p:anim>
                                    <p:anim calcmode="lin" valueType="num">
                                      <p:cBhvr>
                                        <p:cTn id="12" dur="1000"/>
                                        <p:tgtEl>
                                          <p:spTgt spid="63"/>
                                        </p:tgtEl>
                                        <p:attrNameLst>
                                          <p:attrName>ppt_h</p:attrName>
                                        </p:attrNameLst>
                                      </p:cBhvr>
                                      <p:tavLst>
                                        <p:tav tm="0">
                                          <p:val>
                                            <p:strVal val="ppt_h"/>
                                          </p:val>
                                        </p:tav>
                                        <p:tav tm="100000">
                                          <p:val>
                                            <p:fltVal val="0"/>
                                          </p:val>
                                        </p:tav>
                                      </p:tavLst>
                                    </p:anim>
                                    <p:animEffect transition="out" filter="fade">
                                      <p:cBhvr>
                                        <p:cTn id="13" dur="1000"/>
                                        <p:tgtEl>
                                          <p:spTgt spid="63"/>
                                        </p:tgtEl>
                                      </p:cBhvr>
                                    </p:animEffect>
                                    <p:set>
                                      <p:cBhvr>
                                        <p:cTn id="14" dur="1" fill="hold">
                                          <p:stCondLst>
                                            <p:cond delay="999"/>
                                          </p:stCondLst>
                                        </p:cTn>
                                        <p:tgtEl>
                                          <p:spTgt spid="63"/>
                                        </p:tgtEl>
                                        <p:attrNameLst>
                                          <p:attrName>style.visibility</p:attrName>
                                        </p:attrNameLst>
                                      </p:cBhvr>
                                      <p:to>
                                        <p:strVal val="hidden"/>
                                      </p:to>
                                    </p:se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fade">
                                      <p:cBhvr>
                                        <p:cTn id="18" dur="1000"/>
                                        <p:tgtEl>
                                          <p:spTgt spid="7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35"/>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75" grpId="0" animBg="1"/>
      <p:bldP spid="81" grpId="0" animBg="1"/>
      <p:bldP spid="34" grpId="0" animBg="1"/>
      <p:bldP spid="35" grpId="0" animBg="1"/>
      <p:bldP spid="3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Arrow Connector 90"/>
          <p:cNvCxnSpPr>
            <a:endCxn id="62" idx="3"/>
          </p:cNvCxnSpPr>
          <p:nvPr/>
        </p:nvCxnSpPr>
        <p:spPr>
          <a:xfrm flipH="1">
            <a:off x="1485900" y="2140536"/>
            <a:ext cx="2689467" cy="296331"/>
          </a:xfrm>
          <a:prstGeom prst="straightConnector1">
            <a:avLst/>
          </a:prstGeom>
          <a:ln w="381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16825" y="838200"/>
            <a:ext cx="0" cy="60198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171281" y="3962160"/>
            <a:ext cx="0" cy="2286240"/>
          </a:xfrm>
          <a:prstGeom prst="line">
            <a:avLst/>
          </a:prstGeom>
          <a:ln w="57150">
            <a:solidFill>
              <a:srgbClr val="002060"/>
            </a:solidFill>
            <a:beve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175367" y="1467810"/>
            <a:ext cx="0" cy="2158440"/>
          </a:xfrm>
          <a:prstGeom prst="line">
            <a:avLst/>
          </a:prstGeom>
          <a:ln w="57150">
            <a:solidFill>
              <a:srgbClr val="002060"/>
            </a:solidFill>
            <a:beve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Shared-L1X : Execution Timeline</a:t>
            </a:r>
            <a:endParaRPr lang="en-US" sz="4000" b="1" dirty="0"/>
          </a:p>
        </p:txBody>
      </p:sp>
      <p:grpSp>
        <p:nvGrpSpPr>
          <p:cNvPr id="10" name="Group 9"/>
          <p:cNvGrpSpPr/>
          <p:nvPr/>
        </p:nvGrpSpPr>
        <p:grpSpPr>
          <a:xfrm>
            <a:off x="92333" y="2819400"/>
            <a:ext cx="517267" cy="1752600"/>
            <a:chOff x="320933" y="2819400"/>
            <a:chExt cx="517267" cy="1752600"/>
          </a:xfrm>
        </p:grpSpPr>
        <p:cxnSp>
          <p:nvCxnSpPr>
            <p:cNvPr id="6" name="Straight Arrow Connector 5"/>
            <p:cNvCxnSpPr/>
            <p:nvPr/>
          </p:nvCxnSpPr>
          <p:spPr>
            <a:xfrm>
              <a:off x="838200" y="2819400"/>
              <a:ext cx="0" cy="1752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54918" y="3347649"/>
              <a:ext cx="1213367" cy="461665"/>
            </a:xfrm>
            <a:prstGeom prst="rect">
              <a:avLst/>
            </a:prstGeom>
            <a:noFill/>
            <a:ln w="38100">
              <a:noFill/>
            </a:ln>
          </p:spPr>
          <p:txBody>
            <a:bodyPr wrap="square" rtlCol="0">
              <a:spAutoFit/>
            </a:bodyPr>
            <a:lstStyle/>
            <a:p>
              <a:pPr algn="ctr"/>
              <a:r>
                <a:rPr lang="en-US" sz="2400" dirty="0" smtClean="0"/>
                <a:t>TIME</a:t>
              </a:r>
              <a:endParaRPr lang="en-US" sz="2400" dirty="0"/>
            </a:p>
          </p:txBody>
        </p:sp>
      </p:grpSp>
      <p:cxnSp>
        <p:nvCxnSpPr>
          <p:cNvPr id="12" name="Straight Connector 11"/>
          <p:cNvCxnSpPr/>
          <p:nvPr/>
        </p:nvCxnSpPr>
        <p:spPr>
          <a:xfrm>
            <a:off x="1295400" y="1484531"/>
            <a:ext cx="0" cy="4687669"/>
          </a:xfrm>
          <a:prstGeom prst="line">
            <a:avLst/>
          </a:prstGeom>
          <a:ln w="57150">
            <a:solidFill>
              <a:srgbClr val="FFC000"/>
            </a:soli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645086" y="1484531"/>
            <a:ext cx="1172116" cy="584775"/>
          </a:xfrm>
          <a:prstGeom prst="rect">
            <a:avLst/>
          </a:prstGeom>
        </p:spPr>
        <p:txBody>
          <a:bodyPr wrap="none">
            <a:spAutoFit/>
          </a:bodyPr>
          <a:lstStyle/>
          <a:p>
            <a:pPr algn="ctr"/>
            <a:r>
              <a:rPr lang="en-US" sz="3200" b="1" dirty="0" smtClean="0">
                <a:latin typeface="Courier New" pitchFamily="49" charset="0"/>
                <a:cs typeface="Courier New" pitchFamily="49" charset="0"/>
              </a:rPr>
              <a:t>AXC2</a:t>
            </a:r>
            <a:endParaRPr lang="en-US" sz="3200" dirty="0"/>
          </a:p>
        </p:txBody>
      </p:sp>
      <p:sp>
        <p:nvSpPr>
          <p:cNvPr id="35" name="Rectangle 34"/>
          <p:cNvSpPr/>
          <p:nvPr/>
        </p:nvSpPr>
        <p:spPr>
          <a:xfrm>
            <a:off x="5633868" y="3962160"/>
            <a:ext cx="1172116" cy="584775"/>
          </a:xfrm>
          <a:prstGeom prst="rect">
            <a:avLst/>
          </a:prstGeom>
        </p:spPr>
        <p:txBody>
          <a:bodyPr wrap="none">
            <a:spAutoFit/>
          </a:bodyPr>
          <a:lstStyle/>
          <a:p>
            <a:pPr algn="ctr"/>
            <a:r>
              <a:rPr lang="en-US" sz="3200" b="1" dirty="0" smtClean="0">
                <a:latin typeface="Courier New" pitchFamily="49" charset="0"/>
                <a:cs typeface="Courier New" pitchFamily="49" charset="0"/>
              </a:rPr>
              <a:t>AXC3</a:t>
            </a:r>
            <a:endParaRPr lang="en-US" sz="3200" dirty="0"/>
          </a:p>
        </p:txBody>
      </p:sp>
      <p:sp>
        <p:nvSpPr>
          <p:cNvPr id="36" name="Rectangle 35"/>
          <p:cNvSpPr/>
          <p:nvPr/>
        </p:nvSpPr>
        <p:spPr>
          <a:xfrm>
            <a:off x="1104900" y="1775262"/>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Rectangle 61"/>
          <p:cNvSpPr/>
          <p:nvPr/>
        </p:nvSpPr>
        <p:spPr>
          <a:xfrm>
            <a:off x="1104900" y="2246367"/>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2" name="TextBox 71"/>
          <p:cNvSpPr txBox="1"/>
          <p:nvPr/>
        </p:nvSpPr>
        <p:spPr>
          <a:xfrm>
            <a:off x="6068699" y="2014955"/>
            <a:ext cx="1261884" cy="707886"/>
          </a:xfrm>
          <a:prstGeom prst="rect">
            <a:avLst/>
          </a:prstGeom>
          <a:noFill/>
        </p:spPr>
        <p:txBody>
          <a:bodyPr wrap="none" rtlCol="0">
            <a:spAutoFit/>
          </a:bodyPr>
          <a:lstStyle/>
          <a:p>
            <a:r>
              <a:rPr lang="en-US" sz="2000" b="1" dirty="0" smtClean="0">
                <a:latin typeface="Courier New" pitchFamily="49" charset="0"/>
                <a:cs typeface="Courier New" pitchFamily="49" charset="0"/>
              </a:rPr>
              <a:t>LD temp</a:t>
            </a:r>
          </a:p>
          <a:p>
            <a:r>
              <a:rPr lang="en-US" sz="2000" b="1" dirty="0" smtClean="0">
                <a:latin typeface="Courier New" pitchFamily="49" charset="0"/>
                <a:cs typeface="Courier New" pitchFamily="49" charset="0"/>
              </a:rPr>
              <a:t>ST </a:t>
            </a:r>
            <a:r>
              <a:rPr lang="en-US" sz="2000" b="1" dirty="0" err="1" smtClean="0">
                <a:latin typeface="Courier New" pitchFamily="49" charset="0"/>
                <a:cs typeface="Courier New" pitchFamily="49" charset="0"/>
              </a:rPr>
              <a:t>hist</a:t>
            </a:r>
            <a:endParaRPr lang="en-US" sz="2000" b="1" dirty="0">
              <a:latin typeface="Courier New" pitchFamily="49" charset="0"/>
              <a:cs typeface="Courier New" pitchFamily="49" charset="0"/>
            </a:endParaRPr>
          </a:p>
        </p:txBody>
      </p:sp>
      <p:sp>
        <p:nvSpPr>
          <p:cNvPr id="73" name="TextBox 72"/>
          <p:cNvSpPr txBox="1"/>
          <p:nvPr/>
        </p:nvSpPr>
        <p:spPr>
          <a:xfrm>
            <a:off x="7026890" y="4618945"/>
            <a:ext cx="2031325" cy="707886"/>
          </a:xfrm>
          <a:prstGeom prst="rect">
            <a:avLst/>
          </a:prstGeom>
          <a:noFill/>
        </p:spPr>
        <p:txBody>
          <a:bodyPr wrap="none" rtlCol="0">
            <a:spAutoFit/>
          </a:bodyPr>
          <a:lstStyle/>
          <a:p>
            <a:r>
              <a:rPr lang="en-US" sz="2000" b="1" dirty="0" smtClean="0">
                <a:latin typeface="Courier New" pitchFamily="49" charset="0"/>
                <a:cs typeface="Courier New" pitchFamily="49" charset="0"/>
              </a:rPr>
              <a:t>LD </a:t>
            </a:r>
            <a:r>
              <a:rPr lang="en-US" sz="2000" b="1" dirty="0" err="1" smtClean="0">
                <a:latin typeface="Courier New" pitchFamily="49" charset="0"/>
                <a:cs typeface="Courier New" pitchFamily="49" charset="0"/>
              </a:rPr>
              <a:t>temp,hist</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ST temp</a:t>
            </a:r>
            <a:endParaRPr lang="en-US" sz="2000" b="1" dirty="0">
              <a:latin typeface="Courier New" pitchFamily="49" charset="0"/>
              <a:cs typeface="Courier New" pitchFamily="49" charset="0"/>
            </a:endParaRPr>
          </a:p>
        </p:txBody>
      </p:sp>
      <p:sp>
        <p:nvSpPr>
          <p:cNvPr id="82" name="TextBox 81"/>
          <p:cNvSpPr txBox="1"/>
          <p:nvPr/>
        </p:nvSpPr>
        <p:spPr>
          <a:xfrm>
            <a:off x="898498" y="838200"/>
            <a:ext cx="814518" cy="646331"/>
          </a:xfrm>
          <a:prstGeom prst="rect">
            <a:avLst/>
          </a:prstGeom>
          <a:noFill/>
        </p:spPr>
        <p:txBody>
          <a:bodyPr wrap="none" rtlCol="0">
            <a:spAutoFit/>
          </a:bodyPr>
          <a:lstStyle/>
          <a:p>
            <a:r>
              <a:rPr lang="en-US" sz="3600" dirty="0" smtClean="0"/>
              <a:t>LLC</a:t>
            </a:r>
            <a:endParaRPr lang="en-US" sz="3600" dirty="0"/>
          </a:p>
        </p:txBody>
      </p:sp>
      <p:grpSp>
        <p:nvGrpSpPr>
          <p:cNvPr id="55" name="Group 54"/>
          <p:cNvGrpSpPr/>
          <p:nvPr/>
        </p:nvGrpSpPr>
        <p:grpSpPr>
          <a:xfrm>
            <a:off x="5684052" y="4426613"/>
            <a:ext cx="1071744" cy="1071744"/>
            <a:chOff x="7213386" y="1540241"/>
            <a:chExt cx="1071744" cy="1071744"/>
          </a:xfrm>
        </p:grpSpPr>
        <p:sp>
          <p:nvSpPr>
            <p:cNvPr id="56" name="Rounded Rectangle 55"/>
            <p:cNvSpPr/>
            <p:nvPr/>
          </p:nvSpPr>
          <p:spPr>
            <a:xfrm>
              <a:off x="7213386" y="1540241"/>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5" y="1656540"/>
              <a:ext cx="839146" cy="839146"/>
            </a:xfrm>
            <a:prstGeom prst="rect">
              <a:avLst/>
            </a:prstGeom>
            <a:solidFill>
              <a:schemeClr val="bg1"/>
            </a:solidFill>
            <a:ln>
              <a:noFill/>
            </a:ln>
          </p:spPr>
        </p:pic>
      </p:grpSp>
      <p:grpSp>
        <p:nvGrpSpPr>
          <p:cNvPr id="58" name="Group 57"/>
          <p:cNvGrpSpPr/>
          <p:nvPr/>
        </p:nvGrpSpPr>
        <p:grpSpPr>
          <a:xfrm>
            <a:off x="4695270" y="2007667"/>
            <a:ext cx="1071744" cy="1071744"/>
            <a:chOff x="7213386" y="1540241"/>
            <a:chExt cx="1071744" cy="1071744"/>
          </a:xfrm>
        </p:grpSpPr>
        <p:sp>
          <p:nvSpPr>
            <p:cNvPr id="59" name="Rounded Rectangle 58"/>
            <p:cNvSpPr/>
            <p:nvPr/>
          </p:nvSpPr>
          <p:spPr>
            <a:xfrm>
              <a:off x="7213386" y="1540241"/>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5" y="1656540"/>
              <a:ext cx="839146" cy="839146"/>
            </a:xfrm>
            <a:prstGeom prst="rect">
              <a:avLst/>
            </a:prstGeom>
            <a:solidFill>
              <a:schemeClr val="bg1"/>
            </a:solidFill>
            <a:ln>
              <a:noFill/>
            </a:ln>
          </p:spPr>
        </p:pic>
      </p:grpSp>
      <p:cxnSp>
        <p:nvCxnSpPr>
          <p:cNvPr id="11" name="Straight Connector 10"/>
          <p:cNvCxnSpPr/>
          <p:nvPr/>
        </p:nvCxnSpPr>
        <p:spPr>
          <a:xfrm>
            <a:off x="4942681" y="6248400"/>
            <a:ext cx="4572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946767" y="3633850"/>
            <a:ext cx="4572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4" name="Rectangular Callout 73"/>
          <p:cNvSpPr/>
          <p:nvPr/>
        </p:nvSpPr>
        <p:spPr>
          <a:xfrm>
            <a:off x="4695270" y="1762468"/>
            <a:ext cx="3230983" cy="1212860"/>
          </a:xfrm>
          <a:prstGeom prst="wedgeRectCallout">
            <a:avLst>
              <a:gd name="adj1" fmla="val -64277"/>
              <a:gd name="adj2" fmla="val 2986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No local private storage!</a:t>
            </a:r>
            <a:endParaRPr lang="en-US" sz="3200" dirty="0"/>
          </a:p>
        </p:txBody>
      </p:sp>
      <p:cxnSp>
        <p:nvCxnSpPr>
          <p:cNvPr id="76" name="Straight Connector 75"/>
          <p:cNvCxnSpPr/>
          <p:nvPr/>
        </p:nvCxnSpPr>
        <p:spPr>
          <a:xfrm>
            <a:off x="2979286" y="1563469"/>
            <a:ext cx="0" cy="4608731"/>
          </a:xfrm>
          <a:prstGeom prst="line">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242686" y="840938"/>
            <a:ext cx="1491114" cy="646331"/>
          </a:xfrm>
          <a:prstGeom prst="rect">
            <a:avLst/>
          </a:prstGeom>
          <a:noFill/>
        </p:spPr>
        <p:txBody>
          <a:bodyPr wrap="none" rtlCol="0">
            <a:spAutoFit/>
          </a:bodyPr>
          <a:lstStyle/>
          <a:p>
            <a:r>
              <a:rPr lang="en-US" sz="3600" dirty="0" smtClean="0"/>
              <a:t>SH-L1X</a:t>
            </a:r>
            <a:endParaRPr lang="en-US" sz="3600" dirty="0"/>
          </a:p>
        </p:txBody>
      </p:sp>
      <p:sp>
        <p:nvSpPr>
          <p:cNvPr id="83" name="Rectangular Callout 82"/>
          <p:cNvSpPr/>
          <p:nvPr/>
        </p:nvSpPr>
        <p:spPr>
          <a:xfrm>
            <a:off x="3653401" y="4185165"/>
            <a:ext cx="3492959" cy="1058465"/>
          </a:xfrm>
          <a:prstGeom prst="wedgeRectCallout">
            <a:avLst>
              <a:gd name="adj1" fmla="val -68699"/>
              <a:gd name="adj2" fmla="val -752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Shared cache for accelerators</a:t>
            </a:r>
            <a:endParaRPr lang="en-US" sz="3200" dirty="0"/>
          </a:p>
        </p:txBody>
      </p:sp>
      <p:sp>
        <p:nvSpPr>
          <p:cNvPr id="21" name="Rectangular Callout 20"/>
          <p:cNvSpPr/>
          <p:nvPr/>
        </p:nvSpPr>
        <p:spPr>
          <a:xfrm>
            <a:off x="2841330" y="5383275"/>
            <a:ext cx="4343400" cy="1058465"/>
          </a:xfrm>
          <a:prstGeom prst="wedgeRectCallout">
            <a:avLst>
              <a:gd name="adj1" fmla="val -68699"/>
              <a:gd name="adj2" fmla="val -752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Multicore – Accelerator Tile Boundary</a:t>
            </a:r>
            <a:endParaRPr lang="en-US" sz="3200" dirty="0"/>
          </a:p>
        </p:txBody>
      </p:sp>
      <p:cxnSp>
        <p:nvCxnSpPr>
          <p:cNvPr id="85" name="Straight Arrow Connector 84"/>
          <p:cNvCxnSpPr>
            <a:endCxn id="36" idx="3"/>
          </p:cNvCxnSpPr>
          <p:nvPr/>
        </p:nvCxnSpPr>
        <p:spPr>
          <a:xfrm flipH="1">
            <a:off x="1485900" y="1690191"/>
            <a:ext cx="2670664" cy="275571"/>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36" idx="3"/>
          </p:cNvCxnSpPr>
          <p:nvPr/>
        </p:nvCxnSpPr>
        <p:spPr>
          <a:xfrm>
            <a:off x="1485900" y="1965762"/>
            <a:ext cx="2670664" cy="246293"/>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9" name="Rounded Rectangle 88"/>
          <p:cNvSpPr/>
          <p:nvPr/>
        </p:nvSpPr>
        <p:spPr>
          <a:xfrm>
            <a:off x="1423957" y="1461562"/>
            <a:ext cx="1637458" cy="4301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TILE MISS</a:t>
            </a:r>
            <a:endParaRPr lang="en-US" sz="2800" dirty="0"/>
          </a:p>
        </p:txBody>
      </p:sp>
      <p:sp>
        <p:nvSpPr>
          <p:cNvPr id="90" name="Rectangle 89"/>
          <p:cNvSpPr/>
          <p:nvPr/>
        </p:nvSpPr>
        <p:spPr>
          <a:xfrm>
            <a:off x="2827248" y="1950036"/>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2" name="Straight Arrow Connector 91"/>
          <p:cNvCxnSpPr>
            <a:stCxn id="62" idx="3"/>
          </p:cNvCxnSpPr>
          <p:nvPr/>
        </p:nvCxnSpPr>
        <p:spPr>
          <a:xfrm>
            <a:off x="1485900" y="2436867"/>
            <a:ext cx="2670664" cy="285974"/>
          </a:xfrm>
          <a:prstGeom prst="straightConnector1">
            <a:avLst/>
          </a:prstGeom>
          <a:ln w="381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2827248" y="2438846"/>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4" name="Rounded Rectangle 93"/>
          <p:cNvSpPr/>
          <p:nvPr/>
        </p:nvSpPr>
        <p:spPr>
          <a:xfrm>
            <a:off x="1423957" y="2056349"/>
            <a:ext cx="1637458" cy="4301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TILE MISS</a:t>
            </a:r>
            <a:endParaRPr lang="en-US" sz="2800" dirty="0"/>
          </a:p>
        </p:txBody>
      </p:sp>
      <p:sp>
        <p:nvSpPr>
          <p:cNvPr id="63" name="Rectangle 62"/>
          <p:cNvSpPr/>
          <p:nvPr/>
        </p:nvSpPr>
        <p:spPr>
          <a:xfrm>
            <a:off x="2788786" y="5023533"/>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Rectangle 63"/>
          <p:cNvSpPr/>
          <p:nvPr/>
        </p:nvSpPr>
        <p:spPr>
          <a:xfrm>
            <a:off x="2788786" y="4537245"/>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5" name="Straight Arrow Connector 94"/>
          <p:cNvCxnSpPr>
            <a:endCxn id="64" idx="3"/>
          </p:cNvCxnSpPr>
          <p:nvPr/>
        </p:nvCxnSpPr>
        <p:spPr>
          <a:xfrm flipH="1">
            <a:off x="3169786" y="4495800"/>
            <a:ext cx="2001495" cy="231945"/>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4" idx="3"/>
          </p:cNvCxnSpPr>
          <p:nvPr/>
        </p:nvCxnSpPr>
        <p:spPr>
          <a:xfrm>
            <a:off x="3169786" y="4727745"/>
            <a:ext cx="2001495" cy="361985"/>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63" idx="3"/>
          </p:cNvCxnSpPr>
          <p:nvPr/>
        </p:nvCxnSpPr>
        <p:spPr>
          <a:xfrm flipH="1">
            <a:off x="3169786" y="4918245"/>
            <a:ext cx="2001495" cy="295788"/>
          </a:xfrm>
          <a:prstGeom prst="straightConnector1">
            <a:avLst/>
          </a:prstGeom>
          <a:ln w="381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3" idx="3"/>
          </p:cNvCxnSpPr>
          <p:nvPr/>
        </p:nvCxnSpPr>
        <p:spPr>
          <a:xfrm>
            <a:off x="3169786" y="5214033"/>
            <a:ext cx="2001495" cy="404930"/>
          </a:xfrm>
          <a:prstGeom prst="straightConnector1">
            <a:avLst/>
          </a:prstGeom>
          <a:ln w="381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9" name="Rectangular Callout 98"/>
          <p:cNvSpPr/>
          <p:nvPr/>
        </p:nvSpPr>
        <p:spPr>
          <a:xfrm>
            <a:off x="3670141" y="4107967"/>
            <a:ext cx="3352520" cy="1212860"/>
          </a:xfrm>
          <a:prstGeom prst="wedgeRectCallout">
            <a:avLst>
              <a:gd name="adj1" fmla="val -64277"/>
              <a:gd name="adj2" fmla="val 2986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Inter AXC reuse captured by L1X</a:t>
            </a:r>
            <a:endParaRPr lang="en-US" sz="3200" dirty="0"/>
          </a:p>
        </p:txBody>
      </p:sp>
      <p:grpSp>
        <p:nvGrpSpPr>
          <p:cNvPr id="31" name="Group 30"/>
          <p:cNvGrpSpPr/>
          <p:nvPr/>
        </p:nvGrpSpPr>
        <p:grpSpPr>
          <a:xfrm>
            <a:off x="1975" y="838200"/>
            <a:ext cx="9144000" cy="6019799"/>
            <a:chOff x="0" y="838200"/>
            <a:chExt cx="9144000" cy="6019799"/>
          </a:xfrm>
        </p:grpSpPr>
        <p:sp>
          <p:nvSpPr>
            <p:cNvPr id="30" name="Rectangle 29"/>
            <p:cNvSpPr/>
            <p:nvPr/>
          </p:nvSpPr>
          <p:spPr>
            <a:xfrm>
              <a:off x="0" y="838200"/>
              <a:ext cx="9144000" cy="6019799"/>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770970" y="2799740"/>
              <a:ext cx="7848600" cy="1860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  Every access incurs penalty of accessing large L1X</a:t>
              </a:r>
              <a:endParaRPr lang="en-US" sz="3600" dirty="0"/>
            </a:p>
          </p:txBody>
        </p:sp>
      </p:grpSp>
    </p:spTree>
    <p:extLst>
      <p:ext uri="{BB962C8B-B14F-4D97-AF65-F5344CB8AC3E}">
        <p14:creationId xmlns:p14="http://schemas.microsoft.com/office/powerpoint/2010/main" val="44450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 presetClass="entr" presetSubtype="0" fill="hold" grpId="1" nodeType="withEffect">
                                  <p:stCondLst>
                                    <p:cond delay="0"/>
                                  </p:stCondLst>
                                  <p:childTnLst>
                                    <p:set>
                                      <p:cBhvr>
                                        <p:cTn id="15" dur="1" fill="hold">
                                          <p:stCondLst>
                                            <p:cond delay="0"/>
                                          </p:stCondLst>
                                        </p:cTn>
                                        <p:tgtEl>
                                          <p:spTgt spid="8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83"/>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0"/>
                                        </p:tgtEl>
                                        <p:attrNameLst>
                                          <p:attrName>style.visibility</p:attrName>
                                        </p:attrNameLst>
                                      </p:cBhvr>
                                      <p:to>
                                        <p:strVal val="visible"/>
                                      </p:to>
                                    </p:set>
                                  </p:childTnLst>
                                </p:cTn>
                              </p:par>
                              <p:par>
                                <p:cTn id="24" presetID="10" presetClass="entr" presetSubtype="0" fill="hold" grpId="0" nodeType="withEffect">
                                  <p:stCondLst>
                                    <p:cond delay="0"/>
                                  </p:stCondLst>
                                  <p:childTnLst>
                                    <p:set>
                                      <p:cBhvr>
                                        <p:cTn id="25" dur="1" fill="hold">
                                          <p:stCondLst>
                                            <p:cond delay="0"/>
                                          </p:stCondLst>
                                        </p:cTn>
                                        <p:tgtEl>
                                          <p:spTgt spid="89"/>
                                        </p:tgtEl>
                                        <p:attrNameLst>
                                          <p:attrName>style.visibility</p:attrName>
                                        </p:attrNameLst>
                                      </p:cBhvr>
                                      <p:to>
                                        <p:strVal val="visible"/>
                                      </p:to>
                                    </p:set>
                                    <p:animEffect transition="in" filter="fade">
                                      <p:cBhvr>
                                        <p:cTn id="26" dur="500"/>
                                        <p:tgtEl>
                                          <p:spTgt spid="89"/>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nodeType="with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fade">
                                      <p:cBhvr>
                                        <p:cTn id="37" dur="500"/>
                                        <p:tgtEl>
                                          <p:spTgt spid="9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500"/>
                                        <p:tgtEl>
                                          <p:spTgt spid="62"/>
                                        </p:tgtEl>
                                      </p:cBhvr>
                                    </p:animEffect>
                                  </p:childTnLst>
                                </p:cTn>
                              </p:par>
                              <p:par>
                                <p:cTn id="41" presetID="10" presetClass="entr" presetSubtype="0" fill="hold" nodeType="withEffect">
                                  <p:stCondLst>
                                    <p:cond delay="0"/>
                                  </p:stCondLst>
                                  <p:childTnLst>
                                    <p:set>
                                      <p:cBhvr>
                                        <p:cTn id="42" dur="1" fill="hold">
                                          <p:stCondLst>
                                            <p:cond delay="0"/>
                                          </p:stCondLst>
                                        </p:cTn>
                                        <p:tgtEl>
                                          <p:spTgt spid="92"/>
                                        </p:tgtEl>
                                        <p:attrNameLst>
                                          <p:attrName>style.visibility</p:attrName>
                                        </p:attrNameLst>
                                      </p:cBhvr>
                                      <p:to>
                                        <p:strVal val="visible"/>
                                      </p:to>
                                    </p:set>
                                    <p:animEffect transition="in" filter="fade">
                                      <p:cBhvr>
                                        <p:cTn id="43" dur="500"/>
                                        <p:tgtEl>
                                          <p:spTgt spid="9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3"/>
                                        </p:tgtEl>
                                        <p:attrNameLst>
                                          <p:attrName>style.visibility</p:attrName>
                                        </p:attrNameLst>
                                      </p:cBhvr>
                                      <p:to>
                                        <p:strVal val="visible"/>
                                      </p:to>
                                    </p:set>
                                    <p:animEffect transition="in" filter="fade">
                                      <p:cBhvr>
                                        <p:cTn id="46" dur="500"/>
                                        <p:tgtEl>
                                          <p:spTgt spid="9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88"/>
                                        </p:tgtEl>
                                        <p:attrNameLst>
                                          <p:attrName>style.visibility</p:attrName>
                                        </p:attrNameLst>
                                      </p:cBhvr>
                                      <p:to>
                                        <p:strVal val="visible"/>
                                      </p:to>
                                    </p:set>
                                  </p:childTnLst>
                                </p:cTn>
                              </p:par>
                              <p:par>
                                <p:cTn id="56" presetID="10" presetClass="entr" presetSubtype="0"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6"/>
                                        </p:tgtEl>
                                        <p:attrNameLst>
                                          <p:attrName>style.visibility</p:attrName>
                                        </p:attrNameLst>
                                      </p:cBhvr>
                                      <p:to>
                                        <p:strVal val="visible"/>
                                      </p:to>
                                    </p:set>
                                  </p:childTnLst>
                                </p:cTn>
                              </p:par>
                              <p:par>
                                <p:cTn id="75" presetID="10" presetClass="entr" presetSubtype="0" fill="hold" nodeType="withEffect">
                                  <p:stCondLst>
                                    <p:cond delay="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500"/>
                                        <p:tgtEl>
                                          <p:spTgt spid="97"/>
                                        </p:tgtEl>
                                      </p:cBhvr>
                                    </p:animEffect>
                                  </p:childTnLst>
                                </p:cTn>
                              </p:par>
                              <p:par>
                                <p:cTn id="78" presetID="10" presetClass="entr" presetSubtype="0" fill="hold" nodeType="withEffect">
                                  <p:stCondLst>
                                    <p:cond delay="0"/>
                                  </p:stCondLst>
                                  <p:childTnLst>
                                    <p:set>
                                      <p:cBhvr>
                                        <p:cTn id="79" dur="1" fill="hold">
                                          <p:stCondLst>
                                            <p:cond delay="0"/>
                                          </p:stCondLst>
                                        </p:cTn>
                                        <p:tgtEl>
                                          <p:spTgt spid="98"/>
                                        </p:tgtEl>
                                        <p:attrNameLst>
                                          <p:attrName>style.visibility</p:attrName>
                                        </p:attrNameLst>
                                      </p:cBhvr>
                                      <p:to>
                                        <p:strVal val="visible"/>
                                      </p:to>
                                    </p:set>
                                    <p:animEffect transition="in" filter="fade">
                                      <p:cBhvr>
                                        <p:cTn id="80" dur="500"/>
                                        <p:tgtEl>
                                          <p:spTgt spid="9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99"/>
                                        </p:tgtEl>
                                        <p:attrNameLst>
                                          <p:attrName>style.visibility</p:attrName>
                                        </p:attrNameLst>
                                      </p:cBhvr>
                                      <p:to>
                                        <p:strVal val="visible"/>
                                      </p:to>
                                    </p:set>
                                    <p:animEffect transition="in" filter="fade">
                                      <p:cBhvr>
                                        <p:cTn id="85" dur="500"/>
                                        <p:tgtEl>
                                          <p:spTgt spid="99"/>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62" grpId="0" animBg="1"/>
      <p:bldP spid="73" grpId="0"/>
      <p:bldP spid="74" grpId="0" animBg="1"/>
      <p:bldP spid="77" grpId="0"/>
      <p:bldP spid="83" grpId="0" animBg="1"/>
      <p:bldP spid="83" grpId="1" animBg="1"/>
      <p:bldP spid="21" grpId="0" animBg="1"/>
      <p:bldP spid="89" grpId="0" animBg="1"/>
      <p:bldP spid="90" grpId="0" animBg="1"/>
      <p:bldP spid="93" grpId="0" animBg="1"/>
      <p:bldP spid="94" grpId="0" animBg="1"/>
      <p:bldP spid="63" grpId="0" animBg="1"/>
      <p:bldP spid="64" grpId="0" animBg="1"/>
      <p:bldP spid="9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Outline</a:t>
            </a:r>
            <a:endParaRPr lang="en-US" sz="4000" b="1" dirty="0"/>
          </a:p>
        </p:txBody>
      </p:sp>
      <p:sp>
        <p:nvSpPr>
          <p:cNvPr id="6" name="TextBox 5"/>
          <p:cNvSpPr txBox="1"/>
          <p:nvPr/>
        </p:nvSpPr>
        <p:spPr>
          <a:xfrm>
            <a:off x="1143000" y="1447800"/>
            <a:ext cx="184731" cy="369332"/>
          </a:xfrm>
          <a:prstGeom prst="rect">
            <a:avLst/>
          </a:prstGeom>
          <a:noFill/>
        </p:spPr>
        <p:txBody>
          <a:bodyPr wrap="none" rtlCol="0">
            <a:spAutoFit/>
          </a:bodyPr>
          <a:lstStyle/>
          <a:p>
            <a:endParaRPr lang="en-US" dirty="0"/>
          </a:p>
        </p:txBody>
      </p:sp>
      <p:sp>
        <p:nvSpPr>
          <p:cNvPr id="7" name="TextBox 6"/>
          <p:cNvSpPr txBox="1"/>
          <p:nvPr/>
        </p:nvSpPr>
        <p:spPr>
          <a:xfrm>
            <a:off x="384958" y="1295400"/>
            <a:ext cx="8382000" cy="4524315"/>
          </a:xfrm>
          <a:prstGeom prst="rect">
            <a:avLst/>
          </a:prstGeom>
          <a:noFill/>
        </p:spPr>
        <p:txBody>
          <a:bodyPr wrap="square" rtlCol="0">
            <a:spAutoFit/>
          </a:bodyPr>
          <a:lstStyle/>
          <a:p>
            <a:pPr>
              <a:lnSpc>
                <a:spcPct val="200000"/>
              </a:lnSpc>
            </a:pPr>
            <a:r>
              <a:rPr lang="en-US" sz="3600" dirty="0" smtClean="0"/>
              <a:t> CPU  and  Accelerator Execution</a:t>
            </a:r>
          </a:p>
          <a:p>
            <a:pPr>
              <a:lnSpc>
                <a:spcPct val="200000"/>
              </a:lnSpc>
            </a:pPr>
            <a:r>
              <a:rPr lang="en-US" sz="3600" dirty="0" smtClean="0"/>
              <a:t> Current approaches </a:t>
            </a:r>
          </a:p>
          <a:p>
            <a:pPr>
              <a:lnSpc>
                <a:spcPct val="200000"/>
              </a:lnSpc>
            </a:pPr>
            <a:r>
              <a:rPr lang="en-US" sz="3600" dirty="0"/>
              <a:t> </a:t>
            </a:r>
            <a:r>
              <a:rPr lang="en-US" sz="3600" b="1" dirty="0" smtClean="0"/>
              <a:t>Our approach : Fusion and Fusion-DX</a:t>
            </a:r>
          </a:p>
          <a:p>
            <a:pPr>
              <a:lnSpc>
                <a:spcPct val="200000"/>
              </a:lnSpc>
            </a:pPr>
            <a:r>
              <a:rPr lang="en-US" sz="3600" dirty="0" smtClean="0"/>
              <a:t> Modeling, Benchmarks &amp; Evaluation</a:t>
            </a:r>
          </a:p>
        </p:txBody>
      </p:sp>
    </p:spTree>
    <p:extLst>
      <p:ext uri="{BB962C8B-B14F-4D97-AF65-F5344CB8AC3E}">
        <p14:creationId xmlns:p14="http://schemas.microsoft.com/office/powerpoint/2010/main" val="2188631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Our Approach : Fusion</a:t>
            </a:r>
            <a:endParaRPr lang="en-US" sz="4000" b="1" dirty="0"/>
          </a:p>
        </p:txBody>
      </p:sp>
      <p:cxnSp>
        <p:nvCxnSpPr>
          <p:cNvPr id="29" name="Straight Connector 28"/>
          <p:cNvCxnSpPr/>
          <p:nvPr/>
        </p:nvCxnSpPr>
        <p:spPr>
          <a:xfrm flipH="1">
            <a:off x="3781300" y="838200"/>
            <a:ext cx="1" cy="60198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648202" y="3830132"/>
            <a:ext cx="1460264" cy="584106"/>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smtClean="0">
                <a:solidFill>
                  <a:schemeClr val="tx1"/>
                </a:solidFill>
              </a:rPr>
              <a:t>L0X</a:t>
            </a:r>
            <a:endParaRPr lang="en-US" sz="3200" dirty="0">
              <a:solidFill>
                <a:schemeClr val="tx1"/>
              </a:solidFill>
            </a:endParaRPr>
          </a:p>
        </p:txBody>
      </p:sp>
      <p:grpSp>
        <p:nvGrpSpPr>
          <p:cNvPr id="41" name="Group 40"/>
          <p:cNvGrpSpPr/>
          <p:nvPr/>
        </p:nvGrpSpPr>
        <p:grpSpPr>
          <a:xfrm>
            <a:off x="4693719" y="2068403"/>
            <a:ext cx="1369229" cy="1369230"/>
            <a:chOff x="7213386" y="1540241"/>
            <a:chExt cx="1071744" cy="1071744"/>
          </a:xfrm>
        </p:grpSpPr>
        <p:sp>
          <p:nvSpPr>
            <p:cNvPr id="42" name="Rounded Rectangle 41"/>
            <p:cNvSpPr/>
            <p:nvPr/>
          </p:nvSpPr>
          <p:spPr>
            <a:xfrm>
              <a:off x="7213386" y="1540241"/>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5" y="1656540"/>
              <a:ext cx="839146" cy="839146"/>
            </a:xfrm>
            <a:prstGeom prst="rect">
              <a:avLst/>
            </a:prstGeom>
            <a:solidFill>
              <a:schemeClr val="bg1"/>
            </a:solidFill>
            <a:ln>
              <a:noFill/>
            </a:ln>
          </p:spPr>
        </p:pic>
      </p:grpSp>
      <p:sp>
        <p:nvSpPr>
          <p:cNvPr id="44" name="Rectangle 43"/>
          <p:cNvSpPr/>
          <p:nvPr/>
        </p:nvSpPr>
        <p:spPr>
          <a:xfrm>
            <a:off x="6277763" y="3830133"/>
            <a:ext cx="1460264" cy="584105"/>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smtClean="0">
                <a:solidFill>
                  <a:schemeClr val="tx1"/>
                </a:solidFill>
              </a:rPr>
              <a:t>L0X</a:t>
            </a:r>
            <a:endParaRPr lang="en-US" sz="3200" dirty="0">
              <a:solidFill>
                <a:schemeClr val="tx1"/>
              </a:solidFill>
            </a:endParaRPr>
          </a:p>
        </p:txBody>
      </p:sp>
      <p:grpSp>
        <p:nvGrpSpPr>
          <p:cNvPr id="45" name="Group 44"/>
          <p:cNvGrpSpPr/>
          <p:nvPr/>
        </p:nvGrpSpPr>
        <p:grpSpPr>
          <a:xfrm>
            <a:off x="6323280" y="2068404"/>
            <a:ext cx="1369229" cy="1369229"/>
            <a:chOff x="7213386" y="1540241"/>
            <a:chExt cx="1071744" cy="1071744"/>
          </a:xfrm>
        </p:grpSpPr>
        <p:sp>
          <p:nvSpPr>
            <p:cNvPr id="46" name="Rounded Rectangle 45"/>
            <p:cNvSpPr/>
            <p:nvPr/>
          </p:nvSpPr>
          <p:spPr>
            <a:xfrm>
              <a:off x="7213386" y="1540241"/>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5" y="1656540"/>
              <a:ext cx="839146" cy="839146"/>
            </a:xfrm>
            <a:prstGeom prst="rect">
              <a:avLst/>
            </a:prstGeom>
            <a:solidFill>
              <a:schemeClr val="bg1"/>
            </a:solidFill>
            <a:ln>
              <a:noFill/>
            </a:ln>
          </p:spPr>
        </p:pic>
      </p:grpSp>
      <p:sp>
        <p:nvSpPr>
          <p:cNvPr id="48" name="Rounded Rectangle 47"/>
          <p:cNvSpPr/>
          <p:nvPr/>
        </p:nvSpPr>
        <p:spPr>
          <a:xfrm>
            <a:off x="1385373" y="2057400"/>
            <a:ext cx="1524000" cy="152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tx1"/>
                </a:solidFill>
              </a:rPr>
              <a:t>CPU</a:t>
            </a:r>
            <a:endParaRPr lang="en-US" sz="5400" b="1" dirty="0">
              <a:solidFill>
                <a:schemeClr val="tx1"/>
              </a:solidFill>
            </a:endParaRPr>
          </a:p>
        </p:txBody>
      </p:sp>
      <p:sp>
        <p:nvSpPr>
          <p:cNvPr id="51" name="Rectangle 50"/>
          <p:cNvSpPr/>
          <p:nvPr/>
        </p:nvSpPr>
        <p:spPr>
          <a:xfrm>
            <a:off x="1385373" y="3778729"/>
            <a:ext cx="1524000" cy="614855"/>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solidFill>
                  <a:schemeClr val="tx1"/>
                </a:solidFill>
              </a:rPr>
              <a:t>L1</a:t>
            </a:r>
            <a:endParaRPr lang="en-US" sz="3600" dirty="0">
              <a:solidFill>
                <a:schemeClr val="tx1"/>
              </a:solidFill>
            </a:endParaRPr>
          </a:p>
        </p:txBody>
      </p:sp>
      <p:sp>
        <p:nvSpPr>
          <p:cNvPr id="52" name="Rectangle 51"/>
          <p:cNvSpPr/>
          <p:nvPr/>
        </p:nvSpPr>
        <p:spPr>
          <a:xfrm>
            <a:off x="1371600" y="4573393"/>
            <a:ext cx="1524000" cy="614855"/>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solidFill>
                  <a:schemeClr val="tx1"/>
                </a:solidFill>
              </a:rPr>
              <a:t>LLC</a:t>
            </a:r>
            <a:endParaRPr lang="en-US" sz="3600" dirty="0">
              <a:solidFill>
                <a:schemeClr val="tx1"/>
              </a:solidFill>
            </a:endParaRPr>
          </a:p>
        </p:txBody>
      </p:sp>
      <p:sp>
        <p:nvSpPr>
          <p:cNvPr id="53" name="Rectangle 52"/>
          <p:cNvSpPr/>
          <p:nvPr/>
        </p:nvSpPr>
        <p:spPr>
          <a:xfrm>
            <a:off x="4648201" y="3794100"/>
            <a:ext cx="3089825" cy="642517"/>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solidFill>
                  <a:schemeClr val="tx1"/>
                </a:solidFill>
              </a:rPr>
              <a:t>L1X</a:t>
            </a:r>
            <a:endParaRPr lang="en-US" sz="3600" dirty="0">
              <a:solidFill>
                <a:schemeClr val="tx1"/>
              </a:solidFill>
            </a:endParaRPr>
          </a:p>
        </p:txBody>
      </p:sp>
      <p:sp>
        <p:nvSpPr>
          <p:cNvPr id="54" name="TextBox 53"/>
          <p:cNvSpPr txBox="1"/>
          <p:nvPr/>
        </p:nvSpPr>
        <p:spPr>
          <a:xfrm>
            <a:off x="3212275" y="990600"/>
            <a:ext cx="1129155"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600" dirty="0" smtClean="0"/>
              <a:t>MESI</a:t>
            </a:r>
            <a:endParaRPr lang="en-US" sz="3600" dirty="0"/>
          </a:p>
        </p:txBody>
      </p:sp>
      <p:sp>
        <p:nvSpPr>
          <p:cNvPr id="55" name="Rectangle 54"/>
          <p:cNvSpPr/>
          <p:nvPr/>
        </p:nvSpPr>
        <p:spPr>
          <a:xfrm>
            <a:off x="4648200" y="4573393"/>
            <a:ext cx="3089825" cy="584105"/>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solidFill>
                  <a:schemeClr val="tx1"/>
                </a:solidFill>
              </a:rPr>
              <a:t>L1X</a:t>
            </a:r>
            <a:endParaRPr lang="en-US" sz="3600" dirty="0">
              <a:solidFill>
                <a:schemeClr val="tx1"/>
              </a:solidFill>
            </a:endParaRPr>
          </a:p>
        </p:txBody>
      </p:sp>
      <p:sp>
        <p:nvSpPr>
          <p:cNvPr id="56" name="Rectangular Callout 55"/>
          <p:cNvSpPr/>
          <p:nvPr/>
        </p:nvSpPr>
        <p:spPr>
          <a:xfrm>
            <a:off x="7924800" y="2534672"/>
            <a:ext cx="1072069" cy="1212860"/>
          </a:xfrm>
          <a:prstGeom prst="wedgeRectCallout">
            <a:avLst>
              <a:gd name="adj1" fmla="val -65581"/>
              <a:gd name="adj2" fmla="val 83718"/>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Add L0X</a:t>
            </a:r>
            <a:endParaRPr lang="en-US" sz="3200" dirty="0"/>
          </a:p>
        </p:txBody>
      </p:sp>
      <p:sp>
        <p:nvSpPr>
          <p:cNvPr id="57" name="TextBox 56"/>
          <p:cNvSpPr txBox="1"/>
          <p:nvPr/>
        </p:nvSpPr>
        <p:spPr>
          <a:xfrm>
            <a:off x="1569022" y="1143000"/>
            <a:ext cx="1129155"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600" dirty="0" smtClean="0"/>
              <a:t>MESI</a:t>
            </a:r>
            <a:endParaRPr lang="en-US" sz="3600" dirty="0"/>
          </a:p>
        </p:txBody>
      </p:sp>
      <p:sp>
        <p:nvSpPr>
          <p:cNvPr id="58" name="TextBox 57"/>
          <p:cNvSpPr txBox="1"/>
          <p:nvPr/>
        </p:nvSpPr>
        <p:spPr>
          <a:xfrm>
            <a:off x="4696489" y="1142999"/>
            <a:ext cx="3041538"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600" dirty="0" smtClean="0"/>
              <a:t>AXC Coherence</a:t>
            </a:r>
            <a:endParaRPr lang="en-US" sz="3600" dirty="0"/>
          </a:p>
        </p:txBody>
      </p:sp>
      <p:sp>
        <p:nvSpPr>
          <p:cNvPr id="5" name="Left-Right Arrow 4"/>
          <p:cNvSpPr/>
          <p:nvPr/>
        </p:nvSpPr>
        <p:spPr>
          <a:xfrm>
            <a:off x="2949987" y="4495800"/>
            <a:ext cx="1662627" cy="803248"/>
          </a:xfrm>
          <a:prstGeom prst="leftRightArrow">
            <a:avLst>
              <a:gd name="adj1" fmla="val 50000"/>
              <a:gd name="adj2" fmla="val 32795"/>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TRANSLATE</a:t>
            </a:r>
            <a:endParaRPr lang="en-US" b="1" dirty="0"/>
          </a:p>
        </p:txBody>
      </p:sp>
      <p:sp>
        <p:nvSpPr>
          <p:cNvPr id="7" name="Rectangle 6"/>
          <p:cNvSpPr/>
          <p:nvPr/>
        </p:nvSpPr>
        <p:spPr>
          <a:xfrm>
            <a:off x="4854833" y="5566363"/>
            <a:ext cx="2724849" cy="584775"/>
          </a:xfrm>
          <a:prstGeom prst="rect">
            <a:avLst/>
          </a:prstGeom>
        </p:spPr>
        <p:txBody>
          <a:bodyPr wrap="none">
            <a:spAutoFit/>
          </a:bodyPr>
          <a:lstStyle/>
          <a:p>
            <a:r>
              <a:rPr lang="en-US" sz="3200" dirty="0" smtClean="0"/>
              <a:t>Virtual Address</a:t>
            </a:r>
            <a:endParaRPr lang="en-US" sz="3200" dirty="0"/>
          </a:p>
        </p:txBody>
      </p:sp>
      <p:sp>
        <p:nvSpPr>
          <p:cNvPr id="59" name="Rectangle 58"/>
          <p:cNvSpPr/>
          <p:nvPr/>
        </p:nvSpPr>
        <p:spPr>
          <a:xfrm>
            <a:off x="669576" y="5575074"/>
            <a:ext cx="2928046" cy="584775"/>
          </a:xfrm>
          <a:prstGeom prst="rect">
            <a:avLst/>
          </a:prstGeom>
        </p:spPr>
        <p:txBody>
          <a:bodyPr wrap="none">
            <a:spAutoFit/>
          </a:bodyPr>
          <a:lstStyle/>
          <a:p>
            <a:r>
              <a:rPr lang="en-US" sz="3200" dirty="0" smtClean="0"/>
              <a:t>Physical Address</a:t>
            </a:r>
            <a:endParaRPr lang="en-US" sz="3200" dirty="0"/>
          </a:p>
        </p:txBody>
      </p:sp>
    </p:spTree>
    <p:extLst>
      <p:ext uri="{BB962C8B-B14F-4D97-AF65-F5344CB8AC3E}">
        <p14:creationId xmlns:p14="http://schemas.microsoft.com/office/powerpoint/2010/main" val="299944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3"/>
                                        </p:tgtEl>
                                      </p:cBhvr>
                                    </p:animEffect>
                                    <p:set>
                                      <p:cBhvr>
                                        <p:cTn id="7" dur="1" fill="hold">
                                          <p:stCondLst>
                                            <p:cond delay="499"/>
                                          </p:stCondLst>
                                        </p:cTn>
                                        <p:tgtEl>
                                          <p:spTgt spid="53"/>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56"/>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54"/>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fade">
                                      <p:cBhvr>
                                        <p:cTn id="33" dur="500"/>
                                        <p:tgtEl>
                                          <p:spTgt spid="5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6" grpId="1" animBg="1"/>
      <p:bldP spid="57" grpId="0" animBg="1"/>
      <p:bldP spid="58" grpId="0" animBg="1"/>
      <p:bldP spid="5" grpId="0" animBg="1"/>
      <p:bldP spid="7" grpId="0"/>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Straight Arrow Connector 84"/>
          <p:cNvCxnSpPr>
            <a:endCxn id="36" idx="3"/>
          </p:cNvCxnSpPr>
          <p:nvPr/>
        </p:nvCxnSpPr>
        <p:spPr>
          <a:xfrm flipH="1">
            <a:off x="1485900" y="1563469"/>
            <a:ext cx="3391744" cy="402293"/>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16825" y="838200"/>
            <a:ext cx="0" cy="60198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171281" y="3962160"/>
            <a:ext cx="0" cy="2286240"/>
          </a:xfrm>
          <a:prstGeom prst="line">
            <a:avLst/>
          </a:prstGeom>
          <a:ln w="57150">
            <a:solidFill>
              <a:srgbClr val="002060"/>
            </a:solidFill>
            <a:beve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877644" y="1575360"/>
            <a:ext cx="0" cy="1929840"/>
          </a:xfrm>
          <a:prstGeom prst="line">
            <a:avLst/>
          </a:prstGeom>
          <a:ln w="57150">
            <a:solidFill>
              <a:srgbClr val="002060"/>
            </a:solidFill>
            <a:beve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Fusion : Execution Timeline</a:t>
            </a:r>
            <a:endParaRPr lang="en-US" sz="4000" b="1" dirty="0"/>
          </a:p>
        </p:txBody>
      </p:sp>
      <p:grpSp>
        <p:nvGrpSpPr>
          <p:cNvPr id="10" name="Group 9"/>
          <p:cNvGrpSpPr/>
          <p:nvPr/>
        </p:nvGrpSpPr>
        <p:grpSpPr>
          <a:xfrm>
            <a:off x="92333" y="2819400"/>
            <a:ext cx="517267" cy="1752600"/>
            <a:chOff x="320933" y="2819400"/>
            <a:chExt cx="517267" cy="1752600"/>
          </a:xfrm>
        </p:grpSpPr>
        <p:cxnSp>
          <p:nvCxnSpPr>
            <p:cNvPr id="6" name="Straight Arrow Connector 5"/>
            <p:cNvCxnSpPr/>
            <p:nvPr/>
          </p:nvCxnSpPr>
          <p:spPr>
            <a:xfrm>
              <a:off x="838200" y="2819400"/>
              <a:ext cx="0" cy="1752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54918" y="3347649"/>
              <a:ext cx="1213367" cy="461665"/>
            </a:xfrm>
            <a:prstGeom prst="rect">
              <a:avLst/>
            </a:prstGeom>
            <a:noFill/>
            <a:ln w="38100">
              <a:noFill/>
            </a:ln>
          </p:spPr>
          <p:txBody>
            <a:bodyPr wrap="square" rtlCol="0">
              <a:spAutoFit/>
            </a:bodyPr>
            <a:lstStyle/>
            <a:p>
              <a:pPr algn="ctr"/>
              <a:r>
                <a:rPr lang="en-US" sz="2400" dirty="0" smtClean="0"/>
                <a:t>TIME</a:t>
              </a:r>
              <a:endParaRPr lang="en-US" sz="2400" dirty="0"/>
            </a:p>
          </p:txBody>
        </p:sp>
      </p:grpSp>
      <p:cxnSp>
        <p:nvCxnSpPr>
          <p:cNvPr id="12" name="Straight Connector 11"/>
          <p:cNvCxnSpPr/>
          <p:nvPr/>
        </p:nvCxnSpPr>
        <p:spPr>
          <a:xfrm>
            <a:off x="1295400" y="1484531"/>
            <a:ext cx="0" cy="4687669"/>
          </a:xfrm>
          <a:prstGeom prst="line">
            <a:avLst/>
          </a:prstGeom>
          <a:ln w="57150">
            <a:solidFill>
              <a:srgbClr val="FFC000"/>
            </a:soli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347363" y="1484531"/>
            <a:ext cx="1172116" cy="584775"/>
          </a:xfrm>
          <a:prstGeom prst="rect">
            <a:avLst/>
          </a:prstGeom>
        </p:spPr>
        <p:txBody>
          <a:bodyPr wrap="none">
            <a:spAutoFit/>
          </a:bodyPr>
          <a:lstStyle/>
          <a:p>
            <a:pPr algn="ctr"/>
            <a:r>
              <a:rPr lang="en-US" sz="3200" b="1" dirty="0" smtClean="0">
                <a:latin typeface="Courier New" pitchFamily="49" charset="0"/>
                <a:cs typeface="Courier New" pitchFamily="49" charset="0"/>
              </a:rPr>
              <a:t>AXC2</a:t>
            </a:r>
            <a:endParaRPr lang="en-US" sz="3200" dirty="0"/>
          </a:p>
        </p:txBody>
      </p:sp>
      <p:sp>
        <p:nvSpPr>
          <p:cNvPr id="35" name="Rectangle 34"/>
          <p:cNvSpPr/>
          <p:nvPr/>
        </p:nvSpPr>
        <p:spPr>
          <a:xfrm>
            <a:off x="5633868" y="3962160"/>
            <a:ext cx="1172116" cy="584775"/>
          </a:xfrm>
          <a:prstGeom prst="rect">
            <a:avLst/>
          </a:prstGeom>
        </p:spPr>
        <p:txBody>
          <a:bodyPr wrap="none">
            <a:spAutoFit/>
          </a:bodyPr>
          <a:lstStyle/>
          <a:p>
            <a:pPr algn="ctr"/>
            <a:r>
              <a:rPr lang="en-US" sz="3200" b="1" dirty="0" smtClean="0">
                <a:latin typeface="Courier New" pitchFamily="49" charset="0"/>
                <a:cs typeface="Courier New" pitchFamily="49" charset="0"/>
              </a:rPr>
              <a:t>AXC3</a:t>
            </a:r>
            <a:endParaRPr lang="en-US" sz="3200" dirty="0"/>
          </a:p>
        </p:txBody>
      </p:sp>
      <p:sp>
        <p:nvSpPr>
          <p:cNvPr id="36" name="Rectangle 35"/>
          <p:cNvSpPr/>
          <p:nvPr/>
        </p:nvSpPr>
        <p:spPr>
          <a:xfrm>
            <a:off x="1104900" y="1775262"/>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Rectangle 61"/>
          <p:cNvSpPr/>
          <p:nvPr/>
        </p:nvSpPr>
        <p:spPr>
          <a:xfrm>
            <a:off x="1104900" y="2246367"/>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2" name="TextBox 71"/>
          <p:cNvSpPr txBox="1"/>
          <p:nvPr/>
        </p:nvSpPr>
        <p:spPr>
          <a:xfrm>
            <a:off x="6770976" y="2014955"/>
            <a:ext cx="1261884" cy="707886"/>
          </a:xfrm>
          <a:prstGeom prst="rect">
            <a:avLst/>
          </a:prstGeom>
          <a:noFill/>
        </p:spPr>
        <p:txBody>
          <a:bodyPr wrap="none" rtlCol="0">
            <a:spAutoFit/>
          </a:bodyPr>
          <a:lstStyle/>
          <a:p>
            <a:r>
              <a:rPr lang="en-US" sz="2000" b="1" dirty="0" smtClean="0">
                <a:latin typeface="Courier New" pitchFamily="49" charset="0"/>
                <a:cs typeface="Courier New" pitchFamily="49" charset="0"/>
              </a:rPr>
              <a:t>LD temp</a:t>
            </a:r>
          </a:p>
          <a:p>
            <a:r>
              <a:rPr lang="en-US" sz="2000" b="1" dirty="0" smtClean="0">
                <a:latin typeface="Courier New" pitchFamily="49" charset="0"/>
                <a:cs typeface="Courier New" pitchFamily="49" charset="0"/>
              </a:rPr>
              <a:t>ST </a:t>
            </a:r>
            <a:r>
              <a:rPr lang="en-US" sz="2000" b="1" dirty="0" err="1" smtClean="0">
                <a:latin typeface="Courier New" pitchFamily="49" charset="0"/>
                <a:cs typeface="Courier New" pitchFamily="49" charset="0"/>
              </a:rPr>
              <a:t>hist</a:t>
            </a:r>
            <a:endParaRPr lang="en-US" sz="2000" b="1" dirty="0">
              <a:latin typeface="Courier New" pitchFamily="49" charset="0"/>
              <a:cs typeface="Courier New" pitchFamily="49" charset="0"/>
            </a:endParaRPr>
          </a:p>
        </p:txBody>
      </p:sp>
      <p:sp>
        <p:nvSpPr>
          <p:cNvPr id="73" name="TextBox 72"/>
          <p:cNvSpPr txBox="1"/>
          <p:nvPr/>
        </p:nvSpPr>
        <p:spPr>
          <a:xfrm>
            <a:off x="7026890" y="4618945"/>
            <a:ext cx="2031325" cy="707886"/>
          </a:xfrm>
          <a:prstGeom prst="rect">
            <a:avLst/>
          </a:prstGeom>
          <a:noFill/>
        </p:spPr>
        <p:txBody>
          <a:bodyPr wrap="none" rtlCol="0">
            <a:spAutoFit/>
          </a:bodyPr>
          <a:lstStyle/>
          <a:p>
            <a:r>
              <a:rPr lang="en-US" sz="2000" b="1" dirty="0" smtClean="0">
                <a:latin typeface="Courier New" pitchFamily="49" charset="0"/>
                <a:cs typeface="Courier New" pitchFamily="49" charset="0"/>
              </a:rPr>
              <a:t>LD </a:t>
            </a:r>
            <a:r>
              <a:rPr lang="en-US" sz="2000" b="1" dirty="0" err="1" smtClean="0">
                <a:latin typeface="Courier New" pitchFamily="49" charset="0"/>
                <a:cs typeface="Courier New" pitchFamily="49" charset="0"/>
              </a:rPr>
              <a:t>temp,hist</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ST temp</a:t>
            </a:r>
            <a:endParaRPr lang="en-US" sz="2000" b="1" dirty="0">
              <a:latin typeface="Courier New" pitchFamily="49" charset="0"/>
              <a:cs typeface="Courier New" pitchFamily="49" charset="0"/>
            </a:endParaRPr>
          </a:p>
        </p:txBody>
      </p:sp>
      <p:sp>
        <p:nvSpPr>
          <p:cNvPr id="82" name="TextBox 81"/>
          <p:cNvSpPr txBox="1"/>
          <p:nvPr/>
        </p:nvSpPr>
        <p:spPr>
          <a:xfrm>
            <a:off x="898498" y="838200"/>
            <a:ext cx="814518" cy="646331"/>
          </a:xfrm>
          <a:prstGeom prst="rect">
            <a:avLst/>
          </a:prstGeom>
          <a:noFill/>
        </p:spPr>
        <p:txBody>
          <a:bodyPr wrap="none" rtlCol="0">
            <a:spAutoFit/>
          </a:bodyPr>
          <a:lstStyle/>
          <a:p>
            <a:r>
              <a:rPr lang="en-US" sz="3600" dirty="0" smtClean="0"/>
              <a:t>LLC</a:t>
            </a:r>
            <a:endParaRPr lang="en-US" sz="3600" dirty="0"/>
          </a:p>
        </p:txBody>
      </p:sp>
      <p:grpSp>
        <p:nvGrpSpPr>
          <p:cNvPr id="55" name="Group 54"/>
          <p:cNvGrpSpPr/>
          <p:nvPr/>
        </p:nvGrpSpPr>
        <p:grpSpPr>
          <a:xfrm>
            <a:off x="5684052" y="4426613"/>
            <a:ext cx="1071744" cy="1071744"/>
            <a:chOff x="7213386" y="1540241"/>
            <a:chExt cx="1071744" cy="1071744"/>
          </a:xfrm>
        </p:grpSpPr>
        <p:sp>
          <p:nvSpPr>
            <p:cNvPr id="56" name="Rounded Rectangle 55"/>
            <p:cNvSpPr/>
            <p:nvPr/>
          </p:nvSpPr>
          <p:spPr>
            <a:xfrm>
              <a:off x="7213386" y="1540241"/>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5" y="1656540"/>
              <a:ext cx="839146" cy="839146"/>
            </a:xfrm>
            <a:prstGeom prst="rect">
              <a:avLst/>
            </a:prstGeom>
            <a:solidFill>
              <a:schemeClr val="bg1"/>
            </a:solidFill>
            <a:ln>
              <a:noFill/>
            </a:ln>
          </p:spPr>
        </p:pic>
      </p:grpSp>
      <p:grpSp>
        <p:nvGrpSpPr>
          <p:cNvPr id="58" name="Group 57"/>
          <p:cNvGrpSpPr/>
          <p:nvPr/>
        </p:nvGrpSpPr>
        <p:grpSpPr>
          <a:xfrm>
            <a:off x="5397547" y="2007667"/>
            <a:ext cx="1071744" cy="1071744"/>
            <a:chOff x="7213386" y="1540241"/>
            <a:chExt cx="1071744" cy="1071744"/>
          </a:xfrm>
        </p:grpSpPr>
        <p:sp>
          <p:nvSpPr>
            <p:cNvPr id="59" name="Rounded Rectangle 58"/>
            <p:cNvSpPr/>
            <p:nvPr/>
          </p:nvSpPr>
          <p:spPr>
            <a:xfrm>
              <a:off x="7213386" y="1540241"/>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5" y="1656540"/>
              <a:ext cx="839146" cy="839146"/>
            </a:xfrm>
            <a:prstGeom prst="rect">
              <a:avLst/>
            </a:prstGeom>
            <a:solidFill>
              <a:schemeClr val="bg1"/>
            </a:solidFill>
            <a:ln>
              <a:noFill/>
            </a:ln>
          </p:spPr>
        </p:pic>
      </p:grpSp>
      <p:cxnSp>
        <p:nvCxnSpPr>
          <p:cNvPr id="11" name="Straight Connector 10"/>
          <p:cNvCxnSpPr/>
          <p:nvPr/>
        </p:nvCxnSpPr>
        <p:spPr>
          <a:xfrm>
            <a:off x="4942681" y="6248400"/>
            <a:ext cx="4572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649044" y="3505200"/>
            <a:ext cx="4572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979286" y="1563469"/>
            <a:ext cx="0" cy="4608731"/>
          </a:xfrm>
          <a:prstGeom prst="line">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242686" y="840938"/>
            <a:ext cx="1491114" cy="646331"/>
          </a:xfrm>
          <a:prstGeom prst="rect">
            <a:avLst/>
          </a:prstGeom>
          <a:noFill/>
        </p:spPr>
        <p:txBody>
          <a:bodyPr wrap="none" rtlCol="0">
            <a:spAutoFit/>
          </a:bodyPr>
          <a:lstStyle/>
          <a:p>
            <a:r>
              <a:rPr lang="en-US" sz="3600" dirty="0" smtClean="0"/>
              <a:t>SH-L1X</a:t>
            </a:r>
            <a:endParaRPr lang="en-US" sz="3600" dirty="0"/>
          </a:p>
        </p:txBody>
      </p:sp>
      <p:sp>
        <p:nvSpPr>
          <p:cNvPr id="89" name="Rounded Rectangle 88"/>
          <p:cNvSpPr/>
          <p:nvPr/>
        </p:nvSpPr>
        <p:spPr>
          <a:xfrm>
            <a:off x="1423957" y="1461562"/>
            <a:ext cx="1637458" cy="4301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TILE MISS</a:t>
            </a:r>
            <a:endParaRPr lang="en-US" sz="2800" dirty="0"/>
          </a:p>
        </p:txBody>
      </p:sp>
      <p:sp>
        <p:nvSpPr>
          <p:cNvPr id="90" name="Rectangle 89"/>
          <p:cNvSpPr/>
          <p:nvPr/>
        </p:nvSpPr>
        <p:spPr>
          <a:xfrm>
            <a:off x="2827248" y="1950036"/>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3" name="Rectangle 92"/>
          <p:cNvSpPr/>
          <p:nvPr/>
        </p:nvSpPr>
        <p:spPr>
          <a:xfrm>
            <a:off x="2827248" y="2438846"/>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Rectangle 62"/>
          <p:cNvSpPr/>
          <p:nvPr/>
        </p:nvSpPr>
        <p:spPr>
          <a:xfrm>
            <a:off x="2788786" y="5023533"/>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Rectangle 63"/>
          <p:cNvSpPr/>
          <p:nvPr/>
        </p:nvSpPr>
        <p:spPr>
          <a:xfrm>
            <a:off x="2788786" y="4537245"/>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5" name="Straight Arrow Connector 94"/>
          <p:cNvCxnSpPr>
            <a:endCxn id="64" idx="3"/>
          </p:cNvCxnSpPr>
          <p:nvPr/>
        </p:nvCxnSpPr>
        <p:spPr>
          <a:xfrm flipH="1">
            <a:off x="3169786" y="4495800"/>
            <a:ext cx="2001495" cy="231945"/>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4" idx="3"/>
          </p:cNvCxnSpPr>
          <p:nvPr/>
        </p:nvCxnSpPr>
        <p:spPr>
          <a:xfrm>
            <a:off x="3169786" y="4727745"/>
            <a:ext cx="2001495" cy="361985"/>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63" idx="3"/>
          </p:cNvCxnSpPr>
          <p:nvPr/>
        </p:nvCxnSpPr>
        <p:spPr>
          <a:xfrm flipH="1">
            <a:off x="3169786" y="4918245"/>
            <a:ext cx="2001495" cy="295788"/>
          </a:xfrm>
          <a:prstGeom prst="straightConnector1">
            <a:avLst/>
          </a:prstGeom>
          <a:ln w="381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3" idx="3"/>
          </p:cNvCxnSpPr>
          <p:nvPr/>
        </p:nvCxnSpPr>
        <p:spPr>
          <a:xfrm>
            <a:off x="3169786" y="5214033"/>
            <a:ext cx="2001495" cy="404930"/>
          </a:xfrm>
          <a:prstGeom prst="straightConnector1">
            <a:avLst/>
          </a:prstGeom>
          <a:ln w="381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50" idx="3"/>
            <a:endCxn id="62" idx="3"/>
          </p:cNvCxnSpPr>
          <p:nvPr/>
        </p:nvCxnSpPr>
        <p:spPr>
          <a:xfrm flipH="1">
            <a:off x="1485900" y="1941863"/>
            <a:ext cx="3391744" cy="495004"/>
          </a:xfrm>
          <a:prstGeom prst="straightConnector1">
            <a:avLst/>
          </a:prstGeom>
          <a:ln w="381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16200000">
            <a:off x="4306144" y="2284763"/>
            <a:ext cx="1143000" cy="457200"/>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2" name="Straight Arrow Connector 91"/>
          <p:cNvCxnSpPr>
            <a:stCxn id="62" idx="3"/>
            <a:endCxn id="52" idx="1"/>
          </p:cNvCxnSpPr>
          <p:nvPr/>
        </p:nvCxnSpPr>
        <p:spPr>
          <a:xfrm>
            <a:off x="1485900" y="2436867"/>
            <a:ext cx="3201244" cy="315615"/>
          </a:xfrm>
          <a:prstGeom prst="straightConnector1">
            <a:avLst/>
          </a:prstGeom>
          <a:ln w="381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36" idx="3"/>
            <a:endCxn id="51" idx="1"/>
          </p:cNvCxnSpPr>
          <p:nvPr/>
        </p:nvCxnSpPr>
        <p:spPr>
          <a:xfrm>
            <a:off x="1485900" y="1965762"/>
            <a:ext cx="3201244" cy="29791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4" name="Rounded Rectangle 93"/>
          <p:cNvSpPr/>
          <p:nvPr/>
        </p:nvSpPr>
        <p:spPr>
          <a:xfrm>
            <a:off x="1423957" y="2056349"/>
            <a:ext cx="1637458" cy="4301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TILE MISS</a:t>
            </a:r>
            <a:endParaRPr lang="en-US" sz="2800" dirty="0"/>
          </a:p>
        </p:txBody>
      </p:sp>
      <p:sp>
        <p:nvSpPr>
          <p:cNvPr id="51" name="Rectangle 50"/>
          <p:cNvSpPr/>
          <p:nvPr/>
        </p:nvSpPr>
        <p:spPr>
          <a:xfrm>
            <a:off x="4687144" y="2073172"/>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Rectangle 51"/>
          <p:cNvSpPr/>
          <p:nvPr/>
        </p:nvSpPr>
        <p:spPr>
          <a:xfrm>
            <a:off x="4687144" y="2561982"/>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TextBox 59"/>
          <p:cNvSpPr txBox="1"/>
          <p:nvPr/>
        </p:nvSpPr>
        <p:spPr>
          <a:xfrm>
            <a:off x="4451886" y="821479"/>
            <a:ext cx="851515" cy="646331"/>
          </a:xfrm>
          <a:prstGeom prst="rect">
            <a:avLst/>
          </a:prstGeom>
          <a:noFill/>
        </p:spPr>
        <p:txBody>
          <a:bodyPr wrap="none" rtlCol="0">
            <a:spAutoFit/>
          </a:bodyPr>
          <a:lstStyle/>
          <a:p>
            <a:r>
              <a:rPr lang="en-US" sz="3600" dirty="0" smtClean="0"/>
              <a:t>L0X</a:t>
            </a:r>
            <a:endParaRPr lang="en-US" sz="3600" dirty="0"/>
          </a:p>
        </p:txBody>
      </p:sp>
      <p:sp>
        <p:nvSpPr>
          <p:cNvPr id="74" name="Rectangular Callout 73"/>
          <p:cNvSpPr/>
          <p:nvPr/>
        </p:nvSpPr>
        <p:spPr>
          <a:xfrm>
            <a:off x="5633868" y="1906932"/>
            <a:ext cx="3230983" cy="1212860"/>
          </a:xfrm>
          <a:prstGeom prst="wedgeRectCallout">
            <a:avLst>
              <a:gd name="adj1" fmla="val -64277"/>
              <a:gd name="adj2" fmla="val 2986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Intra-AXC reuse captured by L0X</a:t>
            </a:r>
            <a:endParaRPr lang="en-US" sz="3200" dirty="0"/>
          </a:p>
        </p:txBody>
      </p:sp>
      <p:sp>
        <p:nvSpPr>
          <p:cNvPr id="65" name="Rectangular Callout 64"/>
          <p:cNvSpPr/>
          <p:nvPr/>
        </p:nvSpPr>
        <p:spPr>
          <a:xfrm>
            <a:off x="3353044" y="1750252"/>
            <a:ext cx="1072069" cy="1212860"/>
          </a:xfrm>
          <a:prstGeom prst="wedgeRectCallout">
            <a:avLst>
              <a:gd name="adj1" fmla="val 75097"/>
              <a:gd name="adj2" fmla="val 11263"/>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Add L0X</a:t>
            </a:r>
            <a:endParaRPr lang="en-US" sz="3200" dirty="0"/>
          </a:p>
        </p:txBody>
      </p:sp>
      <p:sp>
        <p:nvSpPr>
          <p:cNvPr id="67" name="Rectangle 66"/>
          <p:cNvSpPr/>
          <p:nvPr/>
        </p:nvSpPr>
        <p:spPr>
          <a:xfrm rot="16200000">
            <a:off x="4610100" y="4848136"/>
            <a:ext cx="1143000" cy="457200"/>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8" name="Rectangle 67"/>
          <p:cNvSpPr/>
          <p:nvPr/>
        </p:nvSpPr>
        <p:spPr>
          <a:xfrm>
            <a:off x="4991100" y="4636545"/>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Rectangle 68"/>
          <p:cNvSpPr/>
          <p:nvPr/>
        </p:nvSpPr>
        <p:spPr>
          <a:xfrm>
            <a:off x="4991100" y="5125355"/>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ular Callout 20"/>
          <p:cNvSpPr/>
          <p:nvPr/>
        </p:nvSpPr>
        <p:spPr>
          <a:xfrm>
            <a:off x="2827248" y="5383275"/>
            <a:ext cx="4343400" cy="1058465"/>
          </a:xfrm>
          <a:prstGeom prst="wedgeRectCallout">
            <a:avLst>
              <a:gd name="adj1" fmla="val -68699"/>
              <a:gd name="adj2" fmla="val -752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Multicore – Accelerator Tile Boundary</a:t>
            </a:r>
            <a:endParaRPr lang="en-US" sz="3200" dirty="0"/>
          </a:p>
        </p:txBody>
      </p:sp>
      <p:sp>
        <p:nvSpPr>
          <p:cNvPr id="99" name="Rectangular Callout 98"/>
          <p:cNvSpPr/>
          <p:nvPr/>
        </p:nvSpPr>
        <p:spPr>
          <a:xfrm>
            <a:off x="3656059" y="4107967"/>
            <a:ext cx="3352520" cy="1212860"/>
          </a:xfrm>
          <a:prstGeom prst="wedgeRectCallout">
            <a:avLst>
              <a:gd name="adj1" fmla="val -64277"/>
              <a:gd name="adj2" fmla="val 2986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Inter-AXC reuse captured by L1X</a:t>
            </a:r>
            <a:endParaRPr lang="en-US" sz="3200" dirty="0"/>
          </a:p>
        </p:txBody>
      </p:sp>
      <p:sp>
        <p:nvSpPr>
          <p:cNvPr id="70" name="Rectangle 69"/>
          <p:cNvSpPr/>
          <p:nvPr/>
        </p:nvSpPr>
        <p:spPr>
          <a:xfrm>
            <a:off x="2827248" y="2971800"/>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1" name="Straight Arrow Connector 70"/>
          <p:cNvCxnSpPr>
            <a:endCxn id="70" idx="3"/>
          </p:cNvCxnSpPr>
          <p:nvPr/>
        </p:nvCxnSpPr>
        <p:spPr>
          <a:xfrm flipH="1">
            <a:off x="3208248" y="2819846"/>
            <a:ext cx="1440796" cy="342454"/>
          </a:xfrm>
          <a:prstGeom prst="straightConnector1">
            <a:avLst/>
          </a:prstGeom>
          <a:ln w="381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4950" y="845385"/>
            <a:ext cx="9144000" cy="6019799"/>
            <a:chOff x="0" y="838200"/>
            <a:chExt cx="9144000" cy="6019799"/>
          </a:xfrm>
        </p:grpSpPr>
        <p:sp>
          <p:nvSpPr>
            <p:cNvPr id="30" name="Rectangle 29"/>
            <p:cNvSpPr/>
            <p:nvPr/>
          </p:nvSpPr>
          <p:spPr>
            <a:xfrm>
              <a:off x="0" y="838200"/>
              <a:ext cx="9144000" cy="6019799"/>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p:cNvSpPr/>
            <p:nvPr/>
          </p:nvSpPr>
          <p:spPr>
            <a:xfrm>
              <a:off x="770970" y="2799740"/>
              <a:ext cx="7848600" cy="1860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Features :</a:t>
              </a:r>
            </a:p>
            <a:p>
              <a:r>
                <a:rPr lang="en-US" sz="3600" dirty="0" smtClean="0"/>
                <a:t>+ 2-level cache hierarchy</a:t>
              </a:r>
            </a:p>
            <a:p>
              <a:r>
                <a:rPr lang="en-US" sz="3600" dirty="0" smtClean="0"/>
                <a:t>+ Localized coherence between AXCs</a:t>
              </a:r>
              <a:endParaRPr lang="en-US" sz="3600" dirty="0"/>
            </a:p>
          </p:txBody>
        </p:sp>
      </p:grpSp>
    </p:spTree>
    <p:extLst>
      <p:ext uri="{BB962C8B-B14F-4D97-AF65-F5344CB8AC3E}">
        <p14:creationId xmlns:p14="http://schemas.microsoft.com/office/powerpoint/2010/main" val="155979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animEffect transition="in" filter="fade">
                                      <p:cBhvr>
                                        <p:cTn id="9" dur="500"/>
                                        <p:tgtEl>
                                          <p:spTgt spid="6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0"/>
                                        </p:tgtEl>
                                        <p:attrNameLst>
                                          <p:attrName>style.visibility</p:attrName>
                                        </p:attrNameLst>
                                      </p:cBhvr>
                                      <p:to>
                                        <p:strVal val="visible"/>
                                      </p:to>
                                    </p:set>
                                  </p:childTnLst>
                                </p:cTn>
                              </p:par>
                              <p:par>
                                <p:cTn id="26" presetID="10" presetClass="entr" presetSubtype="0" fill="hold" grpId="0" nodeType="with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fade">
                                      <p:cBhvr>
                                        <p:cTn id="28" dur="500"/>
                                        <p:tgtEl>
                                          <p:spTgt spid="89"/>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6"/>
                                        </p:tgtEl>
                                        <p:attrNameLst>
                                          <p:attrName>style.visibility</p:attrName>
                                        </p:attrNameLst>
                                      </p:cBhvr>
                                      <p:to>
                                        <p:strVal val="visible"/>
                                      </p:to>
                                    </p:se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fade">
                                      <p:cBhvr>
                                        <p:cTn id="36" dur="500"/>
                                        <p:tgtEl>
                                          <p:spTgt spid="94"/>
                                        </p:tgtEl>
                                      </p:cBhvr>
                                    </p:animEffect>
                                  </p:childTnLst>
                                </p:cTn>
                              </p:par>
                              <p:par>
                                <p:cTn id="37" presetID="10" presetClass="entr" presetSubtype="0" fill="hold" nodeType="withEffect">
                                  <p:stCondLst>
                                    <p:cond delay="0"/>
                                  </p:stCondLst>
                                  <p:childTnLst>
                                    <p:set>
                                      <p:cBhvr>
                                        <p:cTn id="38" dur="1" fill="hold">
                                          <p:stCondLst>
                                            <p:cond delay="0"/>
                                          </p:stCondLst>
                                        </p:cTn>
                                        <p:tgtEl>
                                          <p:spTgt spid="91"/>
                                        </p:tgtEl>
                                        <p:attrNameLst>
                                          <p:attrName>style.visibility</p:attrName>
                                        </p:attrNameLst>
                                      </p:cBhvr>
                                      <p:to>
                                        <p:strVal val="visible"/>
                                      </p:to>
                                    </p:set>
                                    <p:animEffect transition="in" filter="fade">
                                      <p:cBhvr>
                                        <p:cTn id="39" dur="500"/>
                                        <p:tgtEl>
                                          <p:spTgt spid="9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par>
                                <p:cTn id="43" presetID="10" presetClass="entr" presetSubtype="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animEffect transition="in" filter="fade">
                                      <p:cBhvr>
                                        <p:cTn id="45" dur="500"/>
                                        <p:tgtEl>
                                          <p:spTgt spid="9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fade">
                                      <p:cBhvr>
                                        <p:cTn id="48" dur="500"/>
                                        <p:tgtEl>
                                          <p:spTgt spid="93"/>
                                        </p:tgtEl>
                                      </p:cBhvr>
                                    </p:animEffec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0"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fade">
                                      <p:cBhvr>
                                        <p:cTn id="53" dur="500"/>
                                        <p:tgtEl>
                                          <p:spTgt spid="70"/>
                                        </p:tgtEl>
                                      </p:cBhvr>
                                    </p:animEffect>
                                  </p:childTnLst>
                                </p:cTn>
                              </p:par>
                              <p:par>
                                <p:cTn id="54" presetID="10" presetClass="entr" presetSubtype="0" fill="hold" nodeType="with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fade">
                                      <p:cBhvr>
                                        <p:cTn id="56" dur="500"/>
                                        <p:tgtEl>
                                          <p:spTgt spid="7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4"/>
                                        </p:tgtEl>
                                        <p:attrNameLst>
                                          <p:attrName>style.visibility</p:attrName>
                                        </p:attrNameLst>
                                      </p:cBhvr>
                                      <p:to>
                                        <p:strVal val="visible"/>
                                      </p:to>
                                    </p:set>
                                    <p:animEffect transition="in" filter="fade">
                                      <p:cBhvr>
                                        <p:cTn id="64" dur="500"/>
                                        <p:tgtEl>
                                          <p:spTgt spid="74"/>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8"/>
                                        </p:tgtEl>
                                        <p:attrNameLst>
                                          <p:attrName>style.visibility</p:attrName>
                                        </p:attrNameLst>
                                      </p:cBhvr>
                                      <p:to>
                                        <p:strVal val="visible"/>
                                      </p:to>
                                    </p:set>
                                  </p:childTnLst>
                                </p:cTn>
                              </p:par>
                              <p:par>
                                <p:cTn id="69" presetID="10" presetClass="entr" presetSubtype="0" fill="hold" grpId="0" nodeType="with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500"/>
                                        <p:tgtEl>
                                          <p:spTgt spid="67"/>
                                        </p:tgtEl>
                                      </p:cBhvr>
                                    </p:animEffect>
                                  </p:childTnLst>
                                </p:cTn>
                              </p:par>
                              <p:par>
                                <p:cTn id="72" presetID="10" presetClass="entr" presetSubtype="0" fill="hold"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fade">
                                      <p:cBhvr>
                                        <p:cTn id="74" dur="500"/>
                                        <p:tgtEl>
                                          <p:spTgt spid="11"/>
                                        </p:tgtEl>
                                      </p:cBhvr>
                                    </p:animEffect>
                                  </p:childTnLst>
                                </p:cTn>
                              </p:par>
                              <p:par>
                                <p:cTn id="75" presetID="1" presetClass="entr" presetSubtype="0" fill="hold"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9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6"/>
                                        </p:tgtEl>
                                        <p:attrNameLst>
                                          <p:attrName>style.visibility</p:attrName>
                                        </p:attrNameLst>
                                      </p:cBhvr>
                                      <p:to>
                                        <p:strVal val="visible"/>
                                      </p:to>
                                    </p:set>
                                  </p:childTnLst>
                                </p:cTn>
                              </p:par>
                              <p:par>
                                <p:cTn id="91" presetID="10" presetClass="entr" presetSubtype="0" fill="hold" nodeType="with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childTnLst>
                                </p:cTn>
                              </p:par>
                              <p:par>
                                <p:cTn id="94" presetID="10" presetClass="entr" presetSubtype="0" fill="hold" nodeType="withEffect">
                                  <p:stCondLst>
                                    <p:cond delay="0"/>
                                  </p:stCondLst>
                                  <p:childTnLst>
                                    <p:set>
                                      <p:cBhvr>
                                        <p:cTn id="95" dur="1" fill="hold">
                                          <p:stCondLst>
                                            <p:cond delay="0"/>
                                          </p:stCondLst>
                                        </p:cTn>
                                        <p:tgtEl>
                                          <p:spTgt spid="98"/>
                                        </p:tgtEl>
                                        <p:attrNameLst>
                                          <p:attrName>style.visibility</p:attrName>
                                        </p:attrNameLst>
                                      </p:cBhvr>
                                      <p:to>
                                        <p:strVal val="visible"/>
                                      </p:to>
                                    </p:set>
                                    <p:animEffect transition="in" filter="fade">
                                      <p:cBhvr>
                                        <p:cTn id="96" dur="500"/>
                                        <p:tgtEl>
                                          <p:spTgt spid="98"/>
                                        </p:tgtEl>
                                      </p:cBhvr>
                                    </p:animEffect>
                                  </p:childTnLst>
                                </p:cTn>
                              </p:par>
                              <p:par>
                                <p:cTn id="97" presetID="1" presetClass="entr" presetSubtype="0" fill="hold" grpId="0" nodeType="withEffect">
                                  <p:stCondLst>
                                    <p:cond delay="0"/>
                                  </p:stCondLst>
                                  <p:childTnLst>
                                    <p:set>
                                      <p:cBhvr>
                                        <p:cTn id="98" dur="1" fill="hold">
                                          <p:stCondLst>
                                            <p:cond delay="0"/>
                                          </p:stCondLst>
                                        </p:cTn>
                                        <p:tgtEl>
                                          <p:spTgt spid="68"/>
                                        </p:tgtEl>
                                        <p:attrNameLst>
                                          <p:attrName>style.visibility</p:attrName>
                                        </p:attrNameLst>
                                      </p:cBhvr>
                                      <p:to>
                                        <p:strVal val="visible"/>
                                      </p:to>
                                    </p:set>
                                  </p:childTnLst>
                                </p:cTn>
                              </p:par>
                              <p:par>
                                <p:cTn id="99" presetID="10" presetClass="entr" presetSubtype="0" fill="hold" grpId="0" nodeType="with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fade">
                                      <p:cBhvr>
                                        <p:cTn id="101" dur="500"/>
                                        <p:tgtEl>
                                          <p:spTgt spid="69"/>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99"/>
                                        </p:tgtEl>
                                        <p:attrNameLst>
                                          <p:attrName>style.visibility</p:attrName>
                                        </p:attrNameLst>
                                      </p:cBhvr>
                                      <p:to>
                                        <p:strVal val="visible"/>
                                      </p:to>
                                    </p:set>
                                    <p:animEffect transition="in" filter="fade">
                                      <p:cBhvr>
                                        <p:cTn id="106" dur="500"/>
                                        <p:tgtEl>
                                          <p:spTgt spid="9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62" grpId="0" animBg="1"/>
      <p:bldP spid="73" grpId="0"/>
      <p:bldP spid="89" grpId="0" animBg="1"/>
      <p:bldP spid="90" grpId="0" animBg="1"/>
      <p:bldP spid="93" grpId="0" animBg="1"/>
      <p:bldP spid="63" grpId="0" animBg="1"/>
      <p:bldP spid="64" grpId="0" animBg="1"/>
      <p:bldP spid="50" grpId="0" animBg="1"/>
      <p:bldP spid="94" grpId="0" animBg="1"/>
      <p:bldP spid="51" grpId="0" animBg="1"/>
      <p:bldP spid="52" grpId="0" animBg="1"/>
      <p:bldP spid="60" grpId="0"/>
      <p:bldP spid="74" grpId="0" animBg="1"/>
      <p:bldP spid="65" grpId="0" animBg="1"/>
      <p:bldP spid="65" grpId="1" animBg="1"/>
      <p:bldP spid="67" grpId="0" animBg="1"/>
      <p:bldP spid="68" grpId="0" animBg="1"/>
      <p:bldP spid="69" grpId="0" animBg="1"/>
      <p:bldP spid="21" grpId="0" animBg="1"/>
      <p:bldP spid="99" grpId="0" animBg="1"/>
      <p:bldP spid="7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Straight Arrow Connector 84"/>
          <p:cNvCxnSpPr>
            <a:endCxn id="36" idx="3"/>
          </p:cNvCxnSpPr>
          <p:nvPr/>
        </p:nvCxnSpPr>
        <p:spPr>
          <a:xfrm flipH="1">
            <a:off x="1485900" y="1563469"/>
            <a:ext cx="3391744" cy="402293"/>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16825" y="838200"/>
            <a:ext cx="0" cy="60198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171281" y="3962160"/>
            <a:ext cx="0" cy="2286240"/>
          </a:xfrm>
          <a:prstGeom prst="line">
            <a:avLst/>
          </a:prstGeom>
          <a:ln w="57150">
            <a:solidFill>
              <a:srgbClr val="002060"/>
            </a:solidFill>
            <a:beve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877644" y="1575360"/>
            <a:ext cx="0" cy="1929840"/>
          </a:xfrm>
          <a:prstGeom prst="line">
            <a:avLst/>
          </a:prstGeom>
          <a:ln w="57150">
            <a:solidFill>
              <a:srgbClr val="002060"/>
            </a:solidFill>
            <a:beve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Fusion-DX : Producer – Consumer</a:t>
            </a:r>
            <a:endParaRPr lang="en-US" sz="4000" b="1" dirty="0"/>
          </a:p>
        </p:txBody>
      </p:sp>
      <p:grpSp>
        <p:nvGrpSpPr>
          <p:cNvPr id="10" name="Group 9"/>
          <p:cNvGrpSpPr/>
          <p:nvPr/>
        </p:nvGrpSpPr>
        <p:grpSpPr>
          <a:xfrm>
            <a:off x="92333" y="2819400"/>
            <a:ext cx="517267" cy="1752600"/>
            <a:chOff x="320933" y="2819400"/>
            <a:chExt cx="517267" cy="1752600"/>
          </a:xfrm>
        </p:grpSpPr>
        <p:cxnSp>
          <p:nvCxnSpPr>
            <p:cNvPr id="6" name="Straight Arrow Connector 5"/>
            <p:cNvCxnSpPr/>
            <p:nvPr/>
          </p:nvCxnSpPr>
          <p:spPr>
            <a:xfrm>
              <a:off x="838200" y="2819400"/>
              <a:ext cx="0" cy="1752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54918" y="3347649"/>
              <a:ext cx="1213367" cy="461665"/>
            </a:xfrm>
            <a:prstGeom prst="rect">
              <a:avLst/>
            </a:prstGeom>
            <a:noFill/>
            <a:ln w="38100">
              <a:noFill/>
            </a:ln>
          </p:spPr>
          <p:txBody>
            <a:bodyPr wrap="square" rtlCol="0">
              <a:spAutoFit/>
            </a:bodyPr>
            <a:lstStyle/>
            <a:p>
              <a:pPr algn="ctr"/>
              <a:r>
                <a:rPr lang="en-US" sz="2400" dirty="0" smtClean="0"/>
                <a:t>TIME</a:t>
              </a:r>
              <a:endParaRPr lang="en-US" sz="2400" dirty="0"/>
            </a:p>
          </p:txBody>
        </p:sp>
      </p:grpSp>
      <p:cxnSp>
        <p:nvCxnSpPr>
          <p:cNvPr id="12" name="Straight Connector 11"/>
          <p:cNvCxnSpPr/>
          <p:nvPr/>
        </p:nvCxnSpPr>
        <p:spPr>
          <a:xfrm>
            <a:off x="1295400" y="1484531"/>
            <a:ext cx="0" cy="4687669"/>
          </a:xfrm>
          <a:prstGeom prst="line">
            <a:avLst/>
          </a:prstGeom>
          <a:ln w="57150">
            <a:solidFill>
              <a:srgbClr val="FFC000"/>
            </a:soli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347363" y="1484531"/>
            <a:ext cx="1172116" cy="584775"/>
          </a:xfrm>
          <a:prstGeom prst="rect">
            <a:avLst/>
          </a:prstGeom>
        </p:spPr>
        <p:txBody>
          <a:bodyPr wrap="none">
            <a:spAutoFit/>
          </a:bodyPr>
          <a:lstStyle/>
          <a:p>
            <a:pPr algn="ctr"/>
            <a:r>
              <a:rPr lang="en-US" sz="3200" b="1" dirty="0" smtClean="0">
                <a:latin typeface="Courier New" pitchFamily="49" charset="0"/>
                <a:cs typeface="Courier New" pitchFamily="49" charset="0"/>
              </a:rPr>
              <a:t>AXC2</a:t>
            </a:r>
            <a:endParaRPr lang="en-US" sz="3200" dirty="0"/>
          </a:p>
        </p:txBody>
      </p:sp>
      <p:sp>
        <p:nvSpPr>
          <p:cNvPr id="35" name="Rectangle 34"/>
          <p:cNvSpPr/>
          <p:nvPr/>
        </p:nvSpPr>
        <p:spPr>
          <a:xfrm>
            <a:off x="5685884" y="3911025"/>
            <a:ext cx="1172116" cy="584775"/>
          </a:xfrm>
          <a:prstGeom prst="rect">
            <a:avLst/>
          </a:prstGeom>
        </p:spPr>
        <p:txBody>
          <a:bodyPr wrap="none">
            <a:spAutoFit/>
          </a:bodyPr>
          <a:lstStyle/>
          <a:p>
            <a:pPr algn="ctr"/>
            <a:r>
              <a:rPr lang="en-US" sz="3200" b="1" dirty="0" smtClean="0">
                <a:latin typeface="Courier New" pitchFamily="49" charset="0"/>
                <a:cs typeface="Courier New" pitchFamily="49" charset="0"/>
              </a:rPr>
              <a:t>AXC3</a:t>
            </a:r>
            <a:endParaRPr lang="en-US" sz="3200" dirty="0"/>
          </a:p>
        </p:txBody>
      </p:sp>
      <p:sp>
        <p:nvSpPr>
          <p:cNvPr id="36" name="Rectangle 35"/>
          <p:cNvSpPr/>
          <p:nvPr/>
        </p:nvSpPr>
        <p:spPr>
          <a:xfrm>
            <a:off x="1104900" y="1775262"/>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Rectangle 61"/>
          <p:cNvSpPr/>
          <p:nvPr/>
        </p:nvSpPr>
        <p:spPr>
          <a:xfrm>
            <a:off x="1104900" y="2246367"/>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2" name="TextBox 71"/>
          <p:cNvSpPr txBox="1"/>
          <p:nvPr/>
        </p:nvSpPr>
        <p:spPr>
          <a:xfrm>
            <a:off x="7026890" y="1981200"/>
            <a:ext cx="1261884" cy="707886"/>
          </a:xfrm>
          <a:prstGeom prst="rect">
            <a:avLst/>
          </a:prstGeom>
          <a:noFill/>
        </p:spPr>
        <p:txBody>
          <a:bodyPr wrap="none" rtlCol="0">
            <a:spAutoFit/>
          </a:bodyPr>
          <a:lstStyle/>
          <a:p>
            <a:r>
              <a:rPr lang="en-US" sz="2000" b="1" dirty="0" smtClean="0">
                <a:latin typeface="Courier New" pitchFamily="49" charset="0"/>
                <a:cs typeface="Courier New" pitchFamily="49" charset="0"/>
              </a:rPr>
              <a:t>LD temp</a:t>
            </a:r>
          </a:p>
          <a:p>
            <a:r>
              <a:rPr lang="en-US" sz="2000" b="1" dirty="0" smtClean="0">
                <a:latin typeface="Courier New" pitchFamily="49" charset="0"/>
                <a:cs typeface="Courier New" pitchFamily="49" charset="0"/>
              </a:rPr>
              <a:t>ST </a:t>
            </a:r>
            <a:r>
              <a:rPr lang="en-US" sz="2000" b="1" dirty="0" err="1" smtClean="0">
                <a:latin typeface="Courier New" pitchFamily="49" charset="0"/>
                <a:cs typeface="Courier New" pitchFamily="49" charset="0"/>
              </a:rPr>
              <a:t>hist</a:t>
            </a:r>
            <a:endParaRPr lang="en-US" sz="2000" b="1" dirty="0">
              <a:latin typeface="Courier New" pitchFamily="49" charset="0"/>
              <a:cs typeface="Courier New" pitchFamily="49" charset="0"/>
            </a:endParaRPr>
          </a:p>
        </p:txBody>
      </p:sp>
      <p:sp>
        <p:nvSpPr>
          <p:cNvPr id="73" name="TextBox 72"/>
          <p:cNvSpPr txBox="1"/>
          <p:nvPr/>
        </p:nvSpPr>
        <p:spPr>
          <a:xfrm>
            <a:off x="7026890" y="4702314"/>
            <a:ext cx="2031325" cy="707886"/>
          </a:xfrm>
          <a:prstGeom prst="rect">
            <a:avLst/>
          </a:prstGeom>
          <a:noFill/>
        </p:spPr>
        <p:txBody>
          <a:bodyPr wrap="none" rtlCol="0">
            <a:spAutoFit/>
          </a:bodyPr>
          <a:lstStyle/>
          <a:p>
            <a:r>
              <a:rPr lang="en-US" sz="2000" b="1" dirty="0" smtClean="0">
                <a:latin typeface="Courier New" pitchFamily="49" charset="0"/>
                <a:cs typeface="Courier New" pitchFamily="49" charset="0"/>
              </a:rPr>
              <a:t>LD </a:t>
            </a:r>
            <a:r>
              <a:rPr lang="en-US" sz="2000" b="1" dirty="0" err="1" smtClean="0">
                <a:latin typeface="Courier New" pitchFamily="49" charset="0"/>
                <a:cs typeface="Courier New" pitchFamily="49" charset="0"/>
              </a:rPr>
              <a:t>hist,temp</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ST temp</a:t>
            </a:r>
            <a:endParaRPr lang="en-US" sz="2000" b="1" dirty="0">
              <a:latin typeface="Courier New" pitchFamily="49" charset="0"/>
              <a:cs typeface="Courier New" pitchFamily="49" charset="0"/>
            </a:endParaRPr>
          </a:p>
        </p:txBody>
      </p:sp>
      <p:sp>
        <p:nvSpPr>
          <p:cNvPr id="82" name="TextBox 81"/>
          <p:cNvSpPr txBox="1"/>
          <p:nvPr/>
        </p:nvSpPr>
        <p:spPr>
          <a:xfrm>
            <a:off x="898498" y="838200"/>
            <a:ext cx="814518" cy="646331"/>
          </a:xfrm>
          <a:prstGeom prst="rect">
            <a:avLst/>
          </a:prstGeom>
          <a:noFill/>
        </p:spPr>
        <p:txBody>
          <a:bodyPr wrap="none" rtlCol="0">
            <a:spAutoFit/>
          </a:bodyPr>
          <a:lstStyle/>
          <a:p>
            <a:r>
              <a:rPr lang="en-US" sz="3600" dirty="0" smtClean="0"/>
              <a:t>LLC</a:t>
            </a:r>
            <a:endParaRPr lang="en-US" sz="3600" dirty="0"/>
          </a:p>
        </p:txBody>
      </p:sp>
      <p:grpSp>
        <p:nvGrpSpPr>
          <p:cNvPr id="55" name="Group 54"/>
          <p:cNvGrpSpPr/>
          <p:nvPr/>
        </p:nvGrpSpPr>
        <p:grpSpPr>
          <a:xfrm>
            <a:off x="5684052" y="4426613"/>
            <a:ext cx="1071744" cy="1071744"/>
            <a:chOff x="7213386" y="1540241"/>
            <a:chExt cx="1071744" cy="1071744"/>
          </a:xfrm>
        </p:grpSpPr>
        <p:sp>
          <p:nvSpPr>
            <p:cNvPr id="56" name="Rounded Rectangle 55"/>
            <p:cNvSpPr/>
            <p:nvPr/>
          </p:nvSpPr>
          <p:spPr>
            <a:xfrm>
              <a:off x="7213386" y="1540241"/>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5" y="1656540"/>
              <a:ext cx="839146" cy="839146"/>
            </a:xfrm>
            <a:prstGeom prst="rect">
              <a:avLst/>
            </a:prstGeom>
            <a:solidFill>
              <a:schemeClr val="bg1"/>
            </a:solidFill>
            <a:ln>
              <a:noFill/>
            </a:ln>
          </p:spPr>
        </p:pic>
      </p:grpSp>
      <p:grpSp>
        <p:nvGrpSpPr>
          <p:cNvPr id="58" name="Group 57"/>
          <p:cNvGrpSpPr/>
          <p:nvPr/>
        </p:nvGrpSpPr>
        <p:grpSpPr>
          <a:xfrm>
            <a:off x="5397547" y="2007667"/>
            <a:ext cx="1071744" cy="1071744"/>
            <a:chOff x="7213386" y="1540241"/>
            <a:chExt cx="1071744" cy="1071744"/>
          </a:xfrm>
        </p:grpSpPr>
        <p:sp>
          <p:nvSpPr>
            <p:cNvPr id="59" name="Rounded Rectangle 58"/>
            <p:cNvSpPr/>
            <p:nvPr/>
          </p:nvSpPr>
          <p:spPr>
            <a:xfrm>
              <a:off x="7213386" y="1540241"/>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5" y="1656540"/>
              <a:ext cx="839146" cy="839146"/>
            </a:xfrm>
            <a:prstGeom prst="rect">
              <a:avLst/>
            </a:prstGeom>
            <a:solidFill>
              <a:schemeClr val="bg1"/>
            </a:solidFill>
            <a:ln>
              <a:noFill/>
            </a:ln>
          </p:spPr>
        </p:pic>
      </p:grpSp>
      <p:cxnSp>
        <p:nvCxnSpPr>
          <p:cNvPr id="11" name="Straight Connector 10"/>
          <p:cNvCxnSpPr/>
          <p:nvPr/>
        </p:nvCxnSpPr>
        <p:spPr>
          <a:xfrm>
            <a:off x="4942681" y="6248400"/>
            <a:ext cx="4572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649044" y="3505200"/>
            <a:ext cx="4572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979286" y="1563469"/>
            <a:ext cx="0" cy="4608731"/>
          </a:xfrm>
          <a:prstGeom prst="line">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242686" y="840938"/>
            <a:ext cx="1491114" cy="646331"/>
          </a:xfrm>
          <a:prstGeom prst="rect">
            <a:avLst/>
          </a:prstGeom>
          <a:noFill/>
        </p:spPr>
        <p:txBody>
          <a:bodyPr wrap="none" rtlCol="0">
            <a:spAutoFit/>
          </a:bodyPr>
          <a:lstStyle/>
          <a:p>
            <a:r>
              <a:rPr lang="en-US" sz="3600" dirty="0" smtClean="0"/>
              <a:t>SH-L1X</a:t>
            </a:r>
            <a:endParaRPr lang="en-US" sz="3600" dirty="0"/>
          </a:p>
        </p:txBody>
      </p:sp>
      <p:sp>
        <p:nvSpPr>
          <p:cNvPr id="89" name="Rounded Rectangle 88"/>
          <p:cNvSpPr/>
          <p:nvPr/>
        </p:nvSpPr>
        <p:spPr>
          <a:xfrm>
            <a:off x="1423957" y="1461562"/>
            <a:ext cx="1637458" cy="4301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TILE MISS</a:t>
            </a:r>
            <a:endParaRPr lang="en-US" sz="2800" dirty="0"/>
          </a:p>
        </p:txBody>
      </p:sp>
      <p:sp>
        <p:nvSpPr>
          <p:cNvPr id="90" name="Rectangle 89"/>
          <p:cNvSpPr/>
          <p:nvPr/>
        </p:nvSpPr>
        <p:spPr>
          <a:xfrm>
            <a:off x="2827248" y="1950036"/>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3" name="Rectangle 92"/>
          <p:cNvSpPr/>
          <p:nvPr/>
        </p:nvSpPr>
        <p:spPr>
          <a:xfrm>
            <a:off x="2827248" y="2438846"/>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Rectangle 62"/>
          <p:cNvSpPr/>
          <p:nvPr/>
        </p:nvSpPr>
        <p:spPr>
          <a:xfrm>
            <a:off x="2788786" y="5023533"/>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Rectangle 63"/>
          <p:cNvSpPr/>
          <p:nvPr/>
        </p:nvSpPr>
        <p:spPr>
          <a:xfrm>
            <a:off x="2788786" y="4537245"/>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5" name="Straight Arrow Connector 94"/>
          <p:cNvCxnSpPr>
            <a:endCxn id="64" idx="3"/>
          </p:cNvCxnSpPr>
          <p:nvPr/>
        </p:nvCxnSpPr>
        <p:spPr>
          <a:xfrm flipH="1">
            <a:off x="3169786" y="4495800"/>
            <a:ext cx="2001495" cy="231945"/>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4" idx="3"/>
          </p:cNvCxnSpPr>
          <p:nvPr/>
        </p:nvCxnSpPr>
        <p:spPr>
          <a:xfrm>
            <a:off x="3169786" y="4727745"/>
            <a:ext cx="2001495" cy="361985"/>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63" idx="3"/>
          </p:cNvCxnSpPr>
          <p:nvPr/>
        </p:nvCxnSpPr>
        <p:spPr>
          <a:xfrm flipH="1">
            <a:off x="3169786" y="4918245"/>
            <a:ext cx="2001495" cy="295788"/>
          </a:xfrm>
          <a:prstGeom prst="straightConnector1">
            <a:avLst/>
          </a:prstGeom>
          <a:ln w="381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3" idx="3"/>
            <a:endCxn id="69" idx="1"/>
          </p:cNvCxnSpPr>
          <p:nvPr/>
        </p:nvCxnSpPr>
        <p:spPr>
          <a:xfrm>
            <a:off x="3169786" y="5214033"/>
            <a:ext cx="1821314" cy="101822"/>
          </a:xfrm>
          <a:prstGeom prst="straightConnector1">
            <a:avLst/>
          </a:prstGeom>
          <a:ln w="381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50" idx="3"/>
            <a:endCxn id="62" idx="3"/>
          </p:cNvCxnSpPr>
          <p:nvPr/>
        </p:nvCxnSpPr>
        <p:spPr>
          <a:xfrm flipH="1">
            <a:off x="1485900" y="1941863"/>
            <a:ext cx="3391744" cy="495004"/>
          </a:xfrm>
          <a:prstGeom prst="straightConnector1">
            <a:avLst/>
          </a:prstGeom>
          <a:ln w="381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16200000">
            <a:off x="4306144" y="2284763"/>
            <a:ext cx="1143000" cy="457200"/>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2" name="Straight Arrow Connector 91"/>
          <p:cNvCxnSpPr>
            <a:stCxn id="62" idx="3"/>
            <a:endCxn id="52" idx="1"/>
          </p:cNvCxnSpPr>
          <p:nvPr/>
        </p:nvCxnSpPr>
        <p:spPr>
          <a:xfrm>
            <a:off x="1485900" y="2436867"/>
            <a:ext cx="3201244" cy="315615"/>
          </a:xfrm>
          <a:prstGeom prst="straightConnector1">
            <a:avLst/>
          </a:prstGeom>
          <a:ln w="381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36" idx="3"/>
            <a:endCxn id="51" idx="1"/>
          </p:cNvCxnSpPr>
          <p:nvPr/>
        </p:nvCxnSpPr>
        <p:spPr>
          <a:xfrm>
            <a:off x="1485900" y="1965762"/>
            <a:ext cx="3201244" cy="29791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4" name="Rounded Rectangle 93"/>
          <p:cNvSpPr/>
          <p:nvPr/>
        </p:nvSpPr>
        <p:spPr>
          <a:xfrm>
            <a:off x="1423957" y="2056349"/>
            <a:ext cx="1637458" cy="4301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TILE MISS</a:t>
            </a:r>
            <a:endParaRPr lang="en-US" sz="2800" dirty="0"/>
          </a:p>
        </p:txBody>
      </p:sp>
      <p:sp>
        <p:nvSpPr>
          <p:cNvPr id="51" name="Rectangle 50"/>
          <p:cNvSpPr/>
          <p:nvPr/>
        </p:nvSpPr>
        <p:spPr>
          <a:xfrm>
            <a:off x="4687144" y="2073172"/>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Rectangle 51"/>
          <p:cNvSpPr/>
          <p:nvPr/>
        </p:nvSpPr>
        <p:spPr>
          <a:xfrm>
            <a:off x="4687144" y="2561982"/>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TextBox 59"/>
          <p:cNvSpPr txBox="1"/>
          <p:nvPr/>
        </p:nvSpPr>
        <p:spPr>
          <a:xfrm>
            <a:off x="4451886" y="821479"/>
            <a:ext cx="851515" cy="646331"/>
          </a:xfrm>
          <a:prstGeom prst="rect">
            <a:avLst/>
          </a:prstGeom>
          <a:noFill/>
        </p:spPr>
        <p:txBody>
          <a:bodyPr wrap="none" rtlCol="0">
            <a:spAutoFit/>
          </a:bodyPr>
          <a:lstStyle/>
          <a:p>
            <a:r>
              <a:rPr lang="en-US" sz="3600" dirty="0" smtClean="0"/>
              <a:t>L0X</a:t>
            </a:r>
            <a:endParaRPr lang="en-US" sz="3600" dirty="0"/>
          </a:p>
        </p:txBody>
      </p:sp>
      <p:sp>
        <p:nvSpPr>
          <p:cNvPr id="67" name="Rectangle 66"/>
          <p:cNvSpPr/>
          <p:nvPr/>
        </p:nvSpPr>
        <p:spPr>
          <a:xfrm rot="16200000">
            <a:off x="4610100" y="4848136"/>
            <a:ext cx="1143000" cy="457200"/>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8" name="Rectangle 67"/>
          <p:cNvSpPr/>
          <p:nvPr/>
        </p:nvSpPr>
        <p:spPr>
          <a:xfrm>
            <a:off x="4991100" y="4636545"/>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Rectangle 68"/>
          <p:cNvSpPr/>
          <p:nvPr/>
        </p:nvSpPr>
        <p:spPr>
          <a:xfrm>
            <a:off x="4991100" y="5125355"/>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0" name="Rectangle 69"/>
          <p:cNvSpPr/>
          <p:nvPr/>
        </p:nvSpPr>
        <p:spPr>
          <a:xfrm>
            <a:off x="2827248" y="2971800"/>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1" name="Straight Arrow Connector 70"/>
          <p:cNvCxnSpPr>
            <a:endCxn id="70" idx="3"/>
          </p:cNvCxnSpPr>
          <p:nvPr/>
        </p:nvCxnSpPr>
        <p:spPr>
          <a:xfrm flipH="1">
            <a:off x="3208248" y="2819846"/>
            <a:ext cx="1440796" cy="342454"/>
          </a:xfrm>
          <a:prstGeom prst="straightConnector1">
            <a:avLst/>
          </a:prstGeom>
          <a:ln w="381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 name="Rectangular Callout 7"/>
          <p:cNvSpPr/>
          <p:nvPr/>
        </p:nvSpPr>
        <p:spPr>
          <a:xfrm>
            <a:off x="6805984" y="2991073"/>
            <a:ext cx="1957016" cy="704627"/>
          </a:xfrm>
          <a:prstGeom prst="wedgeRectCallout">
            <a:avLst>
              <a:gd name="adj1" fmla="val -6876"/>
              <a:gd name="adj2" fmla="val -95922"/>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PRODUCE</a:t>
            </a:r>
            <a:endParaRPr lang="en-US" sz="3200" dirty="0"/>
          </a:p>
        </p:txBody>
      </p:sp>
      <p:sp>
        <p:nvSpPr>
          <p:cNvPr id="61" name="Rectangular Callout 60"/>
          <p:cNvSpPr/>
          <p:nvPr/>
        </p:nvSpPr>
        <p:spPr>
          <a:xfrm>
            <a:off x="6805984" y="3768446"/>
            <a:ext cx="1957016" cy="704627"/>
          </a:xfrm>
          <a:prstGeom prst="wedgeRectCallout">
            <a:avLst>
              <a:gd name="adj1" fmla="val -808"/>
              <a:gd name="adj2" fmla="val 8609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CONSUME</a:t>
            </a:r>
            <a:endParaRPr lang="en-US" sz="3200" dirty="0"/>
          </a:p>
        </p:txBody>
      </p:sp>
      <p:sp>
        <p:nvSpPr>
          <p:cNvPr id="78" name="Rectangular Callout 77"/>
          <p:cNvSpPr/>
          <p:nvPr/>
        </p:nvSpPr>
        <p:spPr>
          <a:xfrm>
            <a:off x="1988406" y="1764616"/>
            <a:ext cx="2198903" cy="913444"/>
          </a:xfrm>
          <a:prstGeom prst="wedgeRectCallout">
            <a:avLst>
              <a:gd name="adj1" fmla="val 36207"/>
              <a:gd name="adj2" fmla="val 87779"/>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Write Back</a:t>
            </a:r>
          </a:p>
          <a:p>
            <a:pPr algn="ctr"/>
            <a:r>
              <a:rPr lang="en-US" sz="3200" dirty="0" smtClean="0"/>
              <a:t>+L1X Access</a:t>
            </a:r>
            <a:endParaRPr lang="en-US" sz="3200" dirty="0"/>
          </a:p>
        </p:txBody>
      </p:sp>
      <p:sp>
        <p:nvSpPr>
          <p:cNvPr id="79" name="Rectangular Callout 78"/>
          <p:cNvSpPr/>
          <p:nvPr/>
        </p:nvSpPr>
        <p:spPr>
          <a:xfrm>
            <a:off x="2242686" y="3787975"/>
            <a:ext cx="2312491" cy="916020"/>
          </a:xfrm>
          <a:prstGeom prst="wedgeRectCallout">
            <a:avLst>
              <a:gd name="adj1" fmla="val 36207"/>
              <a:gd name="adj2" fmla="val 87779"/>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Request</a:t>
            </a:r>
          </a:p>
          <a:p>
            <a:pPr algn="ctr"/>
            <a:r>
              <a:rPr lang="en-US" sz="3200" dirty="0" smtClean="0"/>
              <a:t>+L1X Access</a:t>
            </a:r>
            <a:endParaRPr lang="en-US" sz="3200" dirty="0"/>
          </a:p>
        </p:txBody>
      </p:sp>
      <p:sp>
        <p:nvSpPr>
          <p:cNvPr id="80" name="Rectangular Callout 79"/>
          <p:cNvSpPr/>
          <p:nvPr/>
        </p:nvSpPr>
        <p:spPr>
          <a:xfrm>
            <a:off x="2611080" y="5486400"/>
            <a:ext cx="1884720" cy="523964"/>
          </a:xfrm>
          <a:prstGeom prst="wedgeRectCallout">
            <a:avLst>
              <a:gd name="adj1" fmla="val 34152"/>
              <a:gd name="adj2" fmla="val -88532"/>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Response</a:t>
            </a:r>
            <a:endParaRPr lang="en-US" sz="3200" dirty="0"/>
          </a:p>
        </p:txBody>
      </p:sp>
      <p:cxnSp>
        <p:nvCxnSpPr>
          <p:cNvPr id="15" name="Curved Connector 14"/>
          <p:cNvCxnSpPr>
            <a:stCxn id="52" idx="1"/>
            <a:endCxn id="69" idx="1"/>
          </p:cNvCxnSpPr>
          <p:nvPr/>
        </p:nvCxnSpPr>
        <p:spPr>
          <a:xfrm rot="10800000" flipH="1" flipV="1">
            <a:off x="4687144" y="2752481"/>
            <a:ext cx="303956" cy="2563373"/>
          </a:xfrm>
          <a:prstGeom prst="curvedConnector3">
            <a:avLst>
              <a:gd name="adj1" fmla="val -297902"/>
            </a:avLst>
          </a:prstGeom>
          <a:ln w="381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3398931" y="3572919"/>
            <a:ext cx="1010927" cy="4301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FWD</a:t>
            </a:r>
            <a:endParaRPr lang="en-US" sz="2800" dirty="0"/>
          </a:p>
        </p:txBody>
      </p:sp>
      <p:grpSp>
        <p:nvGrpSpPr>
          <p:cNvPr id="84" name="Group 83"/>
          <p:cNvGrpSpPr/>
          <p:nvPr/>
        </p:nvGrpSpPr>
        <p:grpSpPr>
          <a:xfrm>
            <a:off x="18800" y="838200"/>
            <a:ext cx="9144000" cy="6019799"/>
            <a:chOff x="0" y="838200"/>
            <a:chExt cx="9144000" cy="6019799"/>
          </a:xfrm>
        </p:grpSpPr>
        <p:sp>
          <p:nvSpPr>
            <p:cNvPr id="100" name="Rectangle 99"/>
            <p:cNvSpPr/>
            <p:nvPr/>
          </p:nvSpPr>
          <p:spPr>
            <a:xfrm>
              <a:off x="0" y="838200"/>
              <a:ext cx="9144000" cy="6019799"/>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a:off x="770970" y="2799740"/>
              <a:ext cx="7848600" cy="1860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Feature :</a:t>
              </a:r>
            </a:p>
            <a:p>
              <a:pPr algn="ctr"/>
              <a:r>
                <a:rPr lang="en-US" sz="3600" dirty="0" smtClean="0"/>
                <a:t>Fusion + Reduce energy by forwarding data from Producer to Consumer</a:t>
              </a:r>
              <a:endParaRPr lang="en-US" sz="3600" dirty="0"/>
            </a:p>
          </p:txBody>
        </p:sp>
      </p:grpSp>
    </p:spTree>
    <p:extLst>
      <p:ext uri="{BB962C8B-B14F-4D97-AF65-F5344CB8AC3E}">
        <p14:creationId xmlns:p14="http://schemas.microsoft.com/office/powerpoint/2010/main" val="23695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61"/>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78"/>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79"/>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80"/>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1000"/>
                                        <p:tgtEl>
                                          <p:spTgt spid="71"/>
                                        </p:tgtEl>
                                      </p:cBhvr>
                                    </p:animEffect>
                                    <p:set>
                                      <p:cBhvr>
                                        <p:cTn id="36" dur="1" fill="hold">
                                          <p:stCondLst>
                                            <p:cond delay="999"/>
                                          </p:stCondLst>
                                        </p:cTn>
                                        <p:tgtEl>
                                          <p:spTgt spid="71"/>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1000"/>
                                        <p:tgtEl>
                                          <p:spTgt spid="70"/>
                                        </p:tgtEl>
                                      </p:cBhvr>
                                    </p:animEffect>
                                    <p:set>
                                      <p:cBhvr>
                                        <p:cTn id="39" dur="1" fill="hold">
                                          <p:stCondLst>
                                            <p:cond delay="999"/>
                                          </p:stCondLst>
                                        </p:cTn>
                                        <p:tgtEl>
                                          <p:spTgt spid="70"/>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1000"/>
                                        <p:tgtEl>
                                          <p:spTgt spid="63"/>
                                        </p:tgtEl>
                                      </p:cBhvr>
                                    </p:animEffect>
                                    <p:set>
                                      <p:cBhvr>
                                        <p:cTn id="42" dur="1" fill="hold">
                                          <p:stCondLst>
                                            <p:cond delay="999"/>
                                          </p:stCondLst>
                                        </p:cTn>
                                        <p:tgtEl>
                                          <p:spTgt spid="63"/>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98"/>
                                        </p:tgtEl>
                                      </p:cBhvr>
                                    </p:animEffect>
                                    <p:set>
                                      <p:cBhvr>
                                        <p:cTn id="45" dur="1" fill="hold">
                                          <p:stCondLst>
                                            <p:cond delay="999"/>
                                          </p:stCondLst>
                                        </p:cTn>
                                        <p:tgtEl>
                                          <p:spTgt spid="98"/>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1000"/>
                                        <p:tgtEl>
                                          <p:spTgt spid="97"/>
                                        </p:tgtEl>
                                      </p:cBhvr>
                                    </p:animEffect>
                                    <p:set>
                                      <p:cBhvr>
                                        <p:cTn id="48" dur="1" fill="hold">
                                          <p:stCondLst>
                                            <p:cond delay="999"/>
                                          </p:stCondLst>
                                        </p:cTn>
                                        <p:tgtEl>
                                          <p:spTgt spid="97"/>
                                        </p:tgtEl>
                                        <p:attrNameLst>
                                          <p:attrName>style.visibility</p:attrName>
                                        </p:attrNameLst>
                                      </p:cBhvr>
                                      <p:to>
                                        <p:strVal val="hidden"/>
                                      </p:to>
                                    </p:se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par>
                                <p:cTn id="53" presetID="10"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fade">
                                      <p:cBhvr>
                                        <p:cTn id="6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70" grpId="0" animBg="1"/>
      <p:bldP spid="8" grpId="0" animBg="1"/>
      <p:bldP spid="8" grpId="1" animBg="1"/>
      <p:bldP spid="61" grpId="0" animBg="1"/>
      <p:bldP spid="61" grpId="1" animBg="1"/>
      <p:bldP spid="78" grpId="0" animBg="1"/>
      <p:bldP spid="78" grpId="1" animBg="1"/>
      <p:bldP spid="79" grpId="0" animBg="1"/>
      <p:bldP spid="79" grpId="1" animBg="1"/>
      <p:bldP spid="80" grpId="0" animBg="1"/>
      <p:bldP spid="80" grpId="1" animBg="1"/>
      <p:bldP spid="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28" name="Rectangle 27"/>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Fusion – Implementation Details</a:t>
            </a:r>
            <a:endParaRPr lang="en-US" sz="4000" b="1" dirty="0"/>
          </a:p>
        </p:txBody>
      </p:sp>
      <p:sp>
        <p:nvSpPr>
          <p:cNvPr id="42" name="TextBox 41"/>
          <p:cNvSpPr txBox="1"/>
          <p:nvPr/>
        </p:nvSpPr>
        <p:spPr>
          <a:xfrm>
            <a:off x="304801" y="838200"/>
            <a:ext cx="8534399" cy="5632311"/>
          </a:xfrm>
          <a:prstGeom prst="rect">
            <a:avLst/>
          </a:prstGeom>
          <a:noFill/>
        </p:spPr>
        <p:txBody>
          <a:bodyPr wrap="square" rtlCol="0">
            <a:spAutoFit/>
          </a:bodyPr>
          <a:lstStyle/>
          <a:p>
            <a:pPr marL="285750" indent="-285750">
              <a:buFont typeface="Wingdings" pitchFamily="2" charset="2"/>
              <a:buChar char="Ø"/>
            </a:pPr>
            <a:r>
              <a:rPr lang="en-US" sz="3600" dirty="0" smtClean="0"/>
              <a:t> Temporal or </a:t>
            </a:r>
            <a:r>
              <a:rPr lang="en-US" sz="3600" dirty="0"/>
              <a:t>LCC </a:t>
            </a:r>
            <a:r>
              <a:rPr lang="en-US" sz="3600" dirty="0" smtClean="0"/>
              <a:t>    </a:t>
            </a:r>
            <a:r>
              <a:rPr lang="en-US" sz="2000" dirty="0" smtClean="0"/>
              <a:t>[</a:t>
            </a:r>
            <a:r>
              <a:rPr lang="en-US" sz="2000" dirty="0"/>
              <a:t>Singh. HPCA 2013, Shim MIT-TR 2011</a:t>
            </a:r>
            <a:r>
              <a:rPr lang="en-US" sz="2000" dirty="0" smtClean="0"/>
              <a:t>]</a:t>
            </a:r>
            <a:r>
              <a:rPr lang="en-US" sz="3600" dirty="0" smtClean="0"/>
              <a:t>    </a:t>
            </a:r>
            <a:br>
              <a:rPr lang="en-US" sz="3600" dirty="0" smtClean="0"/>
            </a:br>
            <a:r>
              <a:rPr lang="en-US" sz="3600" dirty="0" smtClean="0"/>
              <a:t/>
            </a:r>
            <a:br>
              <a:rPr lang="en-US" sz="3600" dirty="0" smtClean="0"/>
            </a:br>
            <a:endParaRPr lang="en-US" sz="3600" dirty="0" smtClean="0"/>
          </a:p>
          <a:p>
            <a:pPr marL="285750" indent="-285750">
              <a:buFont typeface="Wingdings" pitchFamily="2" charset="2"/>
              <a:buChar char="Ø"/>
            </a:pPr>
            <a:r>
              <a:rPr lang="en-US" sz="3600" dirty="0" smtClean="0"/>
              <a:t> Data exclusive </a:t>
            </a:r>
            <a:r>
              <a:rPr lang="en-US" sz="3600" dirty="0"/>
              <a:t>between </a:t>
            </a:r>
            <a:r>
              <a:rPr lang="en-US" sz="3600" dirty="0" smtClean="0"/>
              <a:t>CPU </a:t>
            </a:r>
            <a:r>
              <a:rPr lang="en-US" sz="3600" dirty="0"/>
              <a:t>and </a:t>
            </a:r>
            <a:r>
              <a:rPr lang="en-US" sz="3600" dirty="0" smtClean="0"/>
              <a:t>accelerator tile</a:t>
            </a:r>
            <a:br>
              <a:rPr lang="en-US" sz="3600" dirty="0" smtClean="0"/>
            </a:br>
            <a:r>
              <a:rPr lang="en-US" sz="3600" dirty="0" smtClean="0"/>
              <a:t/>
            </a:r>
            <a:br>
              <a:rPr lang="en-US" sz="3600" dirty="0" smtClean="0"/>
            </a:br>
            <a:r>
              <a:rPr lang="en-US" sz="3600" dirty="0" smtClean="0"/>
              <a:t/>
            </a:r>
            <a:br>
              <a:rPr lang="en-US" sz="3600" dirty="0" smtClean="0"/>
            </a:br>
            <a:endParaRPr lang="en-US" sz="3600" dirty="0" smtClean="0"/>
          </a:p>
          <a:p>
            <a:pPr marL="285750" indent="-285750">
              <a:buFont typeface="Wingdings" pitchFamily="2" charset="2"/>
              <a:buChar char="Ø"/>
            </a:pPr>
            <a:r>
              <a:rPr lang="en-US" sz="3600" dirty="0" smtClean="0"/>
              <a:t> Translate only on tile miss</a:t>
            </a:r>
            <a:br>
              <a:rPr lang="en-US" sz="3600" dirty="0" smtClean="0"/>
            </a:br>
            <a:endParaRPr lang="en-US" sz="3600" dirty="0"/>
          </a:p>
        </p:txBody>
      </p:sp>
      <p:sp>
        <p:nvSpPr>
          <p:cNvPr id="4" name="TextBox 3"/>
          <p:cNvSpPr txBox="1"/>
          <p:nvPr/>
        </p:nvSpPr>
        <p:spPr>
          <a:xfrm>
            <a:off x="1712498" y="1371600"/>
            <a:ext cx="3188052" cy="646331"/>
          </a:xfrm>
          <a:prstGeom prst="rect">
            <a:avLst/>
          </a:prstGeom>
          <a:noFill/>
        </p:spPr>
        <p:txBody>
          <a:bodyPr wrap="none" rtlCol="0">
            <a:spAutoFit/>
          </a:bodyPr>
          <a:lstStyle/>
          <a:p>
            <a:r>
              <a:rPr lang="en-US" sz="3600" b="1" dirty="0" smtClean="0"/>
              <a:t>+ Write Caching</a:t>
            </a:r>
            <a:endParaRPr lang="en-US" sz="3600" b="1" dirty="0"/>
          </a:p>
        </p:txBody>
      </p:sp>
      <p:sp>
        <p:nvSpPr>
          <p:cNvPr id="5" name="Rectangle 4"/>
          <p:cNvSpPr/>
          <p:nvPr/>
        </p:nvSpPr>
        <p:spPr>
          <a:xfrm>
            <a:off x="1667471" y="3554313"/>
            <a:ext cx="6333529" cy="1200329"/>
          </a:xfrm>
          <a:prstGeom prst="rect">
            <a:avLst/>
          </a:prstGeom>
        </p:spPr>
        <p:txBody>
          <a:bodyPr wrap="none">
            <a:spAutoFit/>
          </a:bodyPr>
          <a:lstStyle/>
          <a:p>
            <a:r>
              <a:rPr lang="en-US" sz="3600" b="1" dirty="0"/>
              <a:t>→</a:t>
            </a:r>
            <a:r>
              <a:rPr lang="en-US" sz="3600" dirty="0"/>
              <a:t> </a:t>
            </a:r>
            <a:r>
              <a:rPr lang="en-US" sz="3600" b="1" dirty="0"/>
              <a:t>Reduce </a:t>
            </a:r>
            <a:r>
              <a:rPr lang="en-US" sz="3600" b="1" dirty="0" smtClean="0"/>
              <a:t>spurious invalidation </a:t>
            </a:r>
          </a:p>
          <a:p>
            <a:r>
              <a:rPr lang="en-US" sz="3600" b="1" dirty="0" smtClean="0"/>
              <a:t>     traffic across tiles</a:t>
            </a:r>
            <a:endParaRPr lang="en-US" sz="3600" dirty="0"/>
          </a:p>
        </p:txBody>
      </p:sp>
      <p:sp>
        <p:nvSpPr>
          <p:cNvPr id="6" name="Rectangle 5"/>
          <p:cNvSpPr/>
          <p:nvPr/>
        </p:nvSpPr>
        <p:spPr>
          <a:xfrm>
            <a:off x="1690047" y="5753966"/>
            <a:ext cx="6920553" cy="646331"/>
          </a:xfrm>
          <a:prstGeom prst="rect">
            <a:avLst/>
          </a:prstGeom>
        </p:spPr>
        <p:txBody>
          <a:bodyPr wrap="square">
            <a:spAutoFit/>
          </a:bodyPr>
          <a:lstStyle/>
          <a:p>
            <a:r>
              <a:rPr lang="en-US" sz="3600" b="1" dirty="0"/>
              <a:t>→ </a:t>
            </a:r>
            <a:r>
              <a:rPr lang="en-US" sz="3600" b="1" dirty="0" smtClean="0"/>
              <a:t>Fewer </a:t>
            </a:r>
            <a:r>
              <a:rPr lang="en-US" sz="3600" b="1" dirty="0"/>
              <a:t>TLB </a:t>
            </a:r>
            <a:r>
              <a:rPr lang="en-US" sz="3600" b="1" dirty="0" smtClean="0"/>
              <a:t>accesses</a:t>
            </a:r>
          </a:p>
        </p:txBody>
      </p:sp>
    </p:spTree>
    <p:extLst>
      <p:ext uri="{BB962C8B-B14F-4D97-AF65-F5344CB8AC3E}">
        <p14:creationId xmlns:p14="http://schemas.microsoft.com/office/powerpoint/2010/main" val="202295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animEffect transition="in" filter="fade">
                                      <p:cBhvr>
                                        <p:cTn id="7" dur="500"/>
                                        <p:tgtEl>
                                          <p:spTgt spid="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xEl>
                                              <p:pRg st="1" end="1"/>
                                            </p:txEl>
                                          </p:spTgt>
                                        </p:tgtEl>
                                        <p:attrNameLst>
                                          <p:attrName>style.visibility</p:attrName>
                                        </p:attrNameLst>
                                      </p:cBhvr>
                                      <p:to>
                                        <p:strVal val="visible"/>
                                      </p:to>
                                    </p:set>
                                    <p:animEffect transition="in" filter="fade">
                                      <p:cBhvr>
                                        <p:cTn id="17" dur="500"/>
                                        <p:tgtEl>
                                          <p:spTgt spid="4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2">
                                            <p:txEl>
                                              <p:pRg st="2" end="2"/>
                                            </p:txEl>
                                          </p:spTgt>
                                        </p:tgtEl>
                                        <p:attrNameLst>
                                          <p:attrName>style.visibility</p:attrName>
                                        </p:attrNameLst>
                                      </p:cBhvr>
                                      <p:to>
                                        <p:strVal val="visible"/>
                                      </p:to>
                                    </p:set>
                                    <p:animEffect transition="in" filter="fade">
                                      <p:cBhvr>
                                        <p:cTn id="27" dur="500"/>
                                        <p:tgtEl>
                                          <p:spTgt spid="4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uiExpand="1" build="p"/>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Outline</a:t>
            </a:r>
            <a:endParaRPr lang="en-US" sz="4000" b="1" dirty="0"/>
          </a:p>
        </p:txBody>
      </p:sp>
      <p:sp>
        <p:nvSpPr>
          <p:cNvPr id="6" name="TextBox 5"/>
          <p:cNvSpPr txBox="1"/>
          <p:nvPr/>
        </p:nvSpPr>
        <p:spPr>
          <a:xfrm>
            <a:off x="1143000" y="1447800"/>
            <a:ext cx="184731" cy="369332"/>
          </a:xfrm>
          <a:prstGeom prst="rect">
            <a:avLst/>
          </a:prstGeom>
          <a:noFill/>
        </p:spPr>
        <p:txBody>
          <a:bodyPr wrap="none" rtlCol="0">
            <a:spAutoFit/>
          </a:bodyPr>
          <a:lstStyle/>
          <a:p>
            <a:endParaRPr lang="en-US" dirty="0"/>
          </a:p>
        </p:txBody>
      </p:sp>
      <p:sp>
        <p:nvSpPr>
          <p:cNvPr id="7" name="TextBox 6"/>
          <p:cNvSpPr txBox="1"/>
          <p:nvPr/>
        </p:nvSpPr>
        <p:spPr>
          <a:xfrm>
            <a:off x="384958" y="1295400"/>
            <a:ext cx="8382000" cy="4524315"/>
          </a:xfrm>
          <a:prstGeom prst="rect">
            <a:avLst/>
          </a:prstGeom>
          <a:noFill/>
        </p:spPr>
        <p:txBody>
          <a:bodyPr wrap="square" rtlCol="0">
            <a:spAutoFit/>
          </a:bodyPr>
          <a:lstStyle/>
          <a:p>
            <a:pPr>
              <a:lnSpc>
                <a:spcPct val="200000"/>
              </a:lnSpc>
            </a:pPr>
            <a:r>
              <a:rPr lang="en-US" sz="3600" dirty="0" smtClean="0"/>
              <a:t> CPU  and  Accelerator Execution</a:t>
            </a:r>
          </a:p>
          <a:p>
            <a:pPr>
              <a:lnSpc>
                <a:spcPct val="200000"/>
              </a:lnSpc>
            </a:pPr>
            <a:r>
              <a:rPr lang="en-US" sz="3600" dirty="0" smtClean="0"/>
              <a:t> Current approaches </a:t>
            </a:r>
          </a:p>
          <a:p>
            <a:pPr>
              <a:lnSpc>
                <a:spcPct val="200000"/>
              </a:lnSpc>
            </a:pPr>
            <a:r>
              <a:rPr lang="en-US" sz="3600" dirty="0"/>
              <a:t> </a:t>
            </a:r>
            <a:r>
              <a:rPr lang="en-US" sz="3600" dirty="0" smtClean="0"/>
              <a:t>Our approach : Fusion and Fusion-DX</a:t>
            </a:r>
          </a:p>
          <a:p>
            <a:pPr>
              <a:lnSpc>
                <a:spcPct val="200000"/>
              </a:lnSpc>
            </a:pPr>
            <a:r>
              <a:rPr lang="en-US" sz="3600" dirty="0" smtClean="0"/>
              <a:t> </a:t>
            </a:r>
            <a:r>
              <a:rPr lang="en-US" sz="3600" b="1" dirty="0" smtClean="0"/>
              <a:t>Modeling, Benchmarks &amp; Evaluation</a:t>
            </a:r>
          </a:p>
        </p:txBody>
      </p:sp>
    </p:spTree>
    <p:extLst>
      <p:ext uri="{BB962C8B-B14F-4D97-AF65-F5344CB8AC3E}">
        <p14:creationId xmlns:p14="http://schemas.microsoft.com/office/powerpoint/2010/main" val="1916910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3138724" y="1336596"/>
            <a:ext cx="2377590" cy="2554069"/>
          </a:xfrm>
          <a:prstGeom prst="roundRect">
            <a:avLst>
              <a:gd name="adj" fmla="val 9674"/>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Modeling</a:t>
            </a:r>
            <a:endParaRPr lang="en-US" sz="4000" b="1" dirty="0"/>
          </a:p>
        </p:txBody>
      </p:sp>
      <p:sp>
        <p:nvSpPr>
          <p:cNvPr id="10" name="TextBox 9"/>
          <p:cNvSpPr txBox="1"/>
          <p:nvPr/>
        </p:nvSpPr>
        <p:spPr>
          <a:xfrm>
            <a:off x="243124" y="1376065"/>
            <a:ext cx="2766808" cy="1323439"/>
          </a:xfrm>
          <a:prstGeom prst="rect">
            <a:avLst/>
          </a:prstGeom>
          <a:noFill/>
        </p:spPr>
        <p:txBody>
          <a:bodyPr wrap="square" rtlCol="0">
            <a:spAutoFit/>
          </a:bodyPr>
          <a:lstStyle/>
          <a:p>
            <a:r>
              <a:rPr lang="en-US" sz="1000" b="1" dirty="0" err="1" smtClean="0">
                <a:latin typeface="Courier New" pitchFamily="49" charset="0"/>
                <a:cs typeface="Courier New" pitchFamily="49" charset="0"/>
              </a:rPr>
              <a:t>contrast_enhancement</a:t>
            </a:r>
            <a:r>
              <a:rPr lang="en-US" sz="1000" b="1" dirty="0" smtClean="0">
                <a:latin typeface="Courier New" pitchFamily="49" charset="0"/>
                <a:cs typeface="Courier New" pitchFamily="49" charset="0"/>
              </a:rPr>
              <a:t> (</a:t>
            </a:r>
            <a:r>
              <a:rPr lang="en-US" sz="1000" b="1" dirty="0" err="1" smtClean="0">
                <a:latin typeface="Courier New" pitchFamily="49" charset="0"/>
                <a:cs typeface="Courier New" pitchFamily="49" charset="0"/>
              </a:rPr>
              <a:t>img</a:t>
            </a:r>
            <a:r>
              <a:rPr lang="en-US" sz="1000" b="1" dirty="0" smtClean="0">
                <a:latin typeface="Courier New" pitchFamily="49" charset="0"/>
                <a:cs typeface="Courier New" pitchFamily="49" charset="0"/>
              </a:rPr>
              <a:t>) {</a:t>
            </a:r>
          </a:p>
          <a:p>
            <a:r>
              <a:rPr lang="en-US" sz="1000" b="1" dirty="0">
                <a:latin typeface="Courier New" pitchFamily="49" charset="0"/>
                <a:cs typeface="Courier New" pitchFamily="49" charset="0"/>
              </a:rPr>
              <a:t>	</a:t>
            </a:r>
            <a:r>
              <a:rPr lang="en-US" sz="1000" b="1" dirty="0" smtClean="0">
                <a:latin typeface="Courier New" pitchFamily="49" charset="0"/>
                <a:cs typeface="Courier New" pitchFamily="49" charset="0"/>
              </a:rPr>
              <a:t>…</a:t>
            </a:r>
          </a:p>
          <a:p>
            <a:r>
              <a:rPr lang="en-US" sz="1000" b="1" dirty="0" smtClean="0">
                <a:latin typeface="Courier New" pitchFamily="49" charset="0"/>
                <a:cs typeface="Courier New" pitchFamily="49" charset="0"/>
              </a:rPr>
              <a:t>    temp = </a:t>
            </a:r>
            <a:r>
              <a:rPr lang="en-US" sz="1000" b="1" dirty="0">
                <a:latin typeface="Courier New" pitchFamily="49" charset="0"/>
                <a:cs typeface="Courier New" pitchFamily="49" charset="0"/>
              </a:rPr>
              <a:t>rgb2hsl </a:t>
            </a:r>
            <a:r>
              <a:rPr lang="en-US" sz="1000" b="1" dirty="0" smtClean="0">
                <a:latin typeface="Courier New" pitchFamily="49" charset="0"/>
                <a:cs typeface="Courier New" pitchFamily="49" charset="0"/>
              </a:rPr>
              <a:t>(</a:t>
            </a:r>
            <a:r>
              <a:rPr lang="en-US" sz="1000" b="1" dirty="0" err="1" smtClean="0">
                <a:latin typeface="Courier New" pitchFamily="49" charset="0"/>
                <a:cs typeface="Courier New" pitchFamily="49" charset="0"/>
              </a:rPr>
              <a:t>img</a:t>
            </a:r>
            <a:r>
              <a:rPr lang="en-US" sz="1000" b="1" dirty="0" smtClean="0">
                <a:latin typeface="Courier New" pitchFamily="49" charset="0"/>
                <a:cs typeface="Courier New" pitchFamily="49" charset="0"/>
              </a:rPr>
              <a:t>);</a:t>
            </a:r>
          </a:p>
          <a:p>
            <a:r>
              <a:rPr lang="en-US" sz="1000" b="1" dirty="0">
                <a:latin typeface="Courier New" pitchFamily="49" charset="0"/>
                <a:cs typeface="Courier New" pitchFamily="49" charset="0"/>
              </a:rPr>
              <a:t> </a:t>
            </a:r>
            <a:r>
              <a:rPr lang="en-US" sz="1000" b="1" dirty="0" smtClean="0">
                <a:latin typeface="Courier New" pitchFamily="49" charset="0"/>
                <a:cs typeface="Courier New" pitchFamily="49" charset="0"/>
              </a:rPr>
              <a:t>   </a:t>
            </a:r>
            <a:r>
              <a:rPr lang="en-US" sz="1000" b="1" dirty="0" err="1" smtClean="0">
                <a:latin typeface="Courier New" pitchFamily="49" charset="0"/>
                <a:cs typeface="Courier New" pitchFamily="49" charset="0"/>
              </a:rPr>
              <a:t>hist</a:t>
            </a:r>
            <a:r>
              <a:rPr lang="en-US" sz="1000" b="1" dirty="0" smtClean="0">
                <a:latin typeface="Courier New" pitchFamily="49" charset="0"/>
                <a:cs typeface="Courier New" pitchFamily="49" charset="0"/>
              </a:rPr>
              <a:t> = histogram (temp);</a:t>
            </a:r>
          </a:p>
          <a:p>
            <a:r>
              <a:rPr lang="en-US" sz="1000" b="1" dirty="0">
                <a:latin typeface="Courier New" pitchFamily="49" charset="0"/>
                <a:cs typeface="Courier New" pitchFamily="49" charset="0"/>
              </a:rPr>
              <a:t> </a:t>
            </a:r>
            <a:r>
              <a:rPr lang="en-US" sz="1000" b="1" dirty="0" smtClean="0">
                <a:latin typeface="Courier New" pitchFamily="49" charset="0"/>
                <a:cs typeface="Courier New" pitchFamily="49" charset="0"/>
              </a:rPr>
              <a:t>   temp = equalize (</a:t>
            </a:r>
            <a:r>
              <a:rPr lang="en-US" sz="1000" b="1" dirty="0" err="1" smtClean="0">
                <a:latin typeface="Courier New" pitchFamily="49" charset="0"/>
                <a:cs typeface="Courier New" pitchFamily="49" charset="0"/>
              </a:rPr>
              <a:t>hist,temp</a:t>
            </a:r>
            <a:r>
              <a:rPr lang="en-US" sz="1000" b="1" dirty="0" smtClean="0">
                <a:latin typeface="Courier New" pitchFamily="49" charset="0"/>
                <a:cs typeface="Courier New" pitchFamily="49" charset="0"/>
              </a:rPr>
              <a:t>);</a:t>
            </a:r>
          </a:p>
          <a:p>
            <a:r>
              <a:rPr lang="en-US" sz="1000" b="1" dirty="0">
                <a:latin typeface="Courier New" pitchFamily="49" charset="0"/>
                <a:cs typeface="Courier New" pitchFamily="49" charset="0"/>
              </a:rPr>
              <a:t> </a:t>
            </a:r>
            <a:r>
              <a:rPr lang="en-US" sz="1000" b="1" dirty="0" smtClean="0">
                <a:latin typeface="Courier New" pitchFamily="49" charset="0"/>
                <a:cs typeface="Courier New" pitchFamily="49" charset="0"/>
              </a:rPr>
              <a:t>   res  = hsl2rgb (temp);</a:t>
            </a:r>
          </a:p>
          <a:p>
            <a:r>
              <a:rPr lang="en-US" sz="1000" b="1" dirty="0">
                <a:latin typeface="Courier New" pitchFamily="49" charset="0"/>
                <a:cs typeface="Courier New" pitchFamily="49" charset="0"/>
              </a:rPr>
              <a:t>	</a:t>
            </a:r>
            <a:r>
              <a:rPr lang="en-US" sz="1000" b="1" dirty="0" smtClean="0">
                <a:latin typeface="Courier New" pitchFamily="49" charset="0"/>
                <a:cs typeface="Courier New" pitchFamily="49" charset="0"/>
              </a:rPr>
              <a:t>…</a:t>
            </a:r>
          </a:p>
          <a:p>
            <a:r>
              <a:rPr lang="en-US" sz="1000" b="1" dirty="0">
                <a:latin typeface="Courier New" pitchFamily="49" charset="0"/>
                <a:cs typeface="Courier New" pitchFamily="49" charset="0"/>
              </a:rPr>
              <a:t>}</a:t>
            </a:r>
          </a:p>
        </p:txBody>
      </p:sp>
      <p:sp>
        <p:nvSpPr>
          <p:cNvPr id="14" name="TextBox 13"/>
          <p:cNvSpPr txBox="1"/>
          <p:nvPr/>
        </p:nvSpPr>
        <p:spPr>
          <a:xfrm>
            <a:off x="1466787" y="3302254"/>
            <a:ext cx="859851" cy="461665"/>
          </a:xfrm>
          <a:prstGeom prst="rect">
            <a:avLst/>
          </a:prstGeom>
          <a:noFill/>
        </p:spPr>
        <p:txBody>
          <a:bodyPr wrap="none" rtlCol="0">
            <a:spAutoFit/>
          </a:bodyPr>
          <a:lstStyle/>
          <a:p>
            <a:r>
              <a:rPr lang="en-US" sz="2400" dirty="0" smtClean="0"/>
              <a:t>LLVM</a:t>
            </a:r>
            <a:endParaRPr lang="en-US" sz="2400" dirty="0"/>
          </a:p>
        </p:txBody>
      </p:sp>
      <p:sp>
        <p:nvSpPr>
          <p:cNvPr id="15" name="Flowchart: Connector 14"/>
          <p:cNvSpPr/>
          <p:nvPr/>
        </p:nvSpPr>
        <p:spPr>
          <a:xfrm>
            <a:off x="3469591" y="2199854"/>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Flowchart: Connector 15"/>
          <p:cNvSpPr/>
          <p:nvPr/>
        </p:nvSpPr>
        <p:spPr>
          <a:xfrm>
            <a:off x="3698191" y="1856954"/>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Arrow Connector 18"/>
          <p:cNvCxnSpPr>
            <a:stCxn id="16" idx="3"/>
            <a:endCxn id="15" idx="7"/>
          </p:cNvCxnSpPr>
          <p:nvPr/>
        </p:nvCxnSpPr>
        <p:spPr>
          <a:xfrm flipH="1">
            <a:off x="3664713" y="2052076"/>
            <a:ext cx="66956" cy="181256"/>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20" name="Flowchart: Connector 19"/>
          <p:cNvSpPr/>
          <p:nvPr/>
        </p:nvSpPr>
        <p:spPr>
          <a:xfrm>
            <a:off x="3926791" y="2199854"/>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 name="Straight Arrow Connector 21"/>
          <p:cNvCxnSpPr>
            <a:stCxn id="16" idx="5"/>
            <a:endCxn id="20" idx="0"/>
          </p:cNvCxnSpPr>
          <p:nvPr/>
        </p:nvCxnSpPr>
        <p:spPr>
          <a:xfrm>
            <a:off x="3893313" y="2052076"/>
            <a:ext cx="147778" cy="14777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25" name="Flowchart: Connector 24"/>
          <p:cNvSpPr/>
          <p:nvPr/>
        </p:nvSpPr>
        <p:spPr>
          <a:xfrm>
            <a:off x="3469591" y="3287662"/>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Flowchart: Connector 25"/>
          <p:cNvSpPr/>
          <p:nvPr/>
        </p:nvSpPr>
        <p:spPr>
          <a:xfrm>
            <a:off x="3698191" y="2944762"/>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Arrow Connector 26"/>
          <p:cNvCxnSpPr>
            <a:stCxn id="26" idx="3"/>
            <a:endCxn id="25" idx="7"/>
          </p:cNvCxnSpPr>
          <p:nvPr/>
        </p:nvCxnSpPr>
        <p:spPr>
          <a:xfrm flipH="1">
            <a:off x="3664713" y="3139884"/>
            <a:ext cx="66956" cy="181256"/>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28" name="Flowchart: Connector 27"/>
          <p:cNvSpPr/>
          <p:nvPr/>
        </p:nvSpPr>
        <p:spPr>
          <a:xfrm>
            <a:off x="3926791" y="3287662"/>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9" name="Straight Arrow Connector 28"/>
          <p:cNvCxnSpPr>
            <a:stCxn id="26" idx="5"/>
            <a:endCxn id="28" idx="0"/>
          </p:cNvCxnSpPr>
          <p:nvPr/>
        </p:nvCxnSpPr>
        <p:spPr>
          <a:xfrm>
            <a:off x="3893313" y="3139884"/>
            <a:ext cx="147778" cy="14777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0" name="Flowchart: Connector 29"/>
          <p:cNvSpPr/>
          <p:nvPr/>
        </p:nvSpPr>
        <p:spPr>
          <a:xfrm>
            <a:off x="4504269" y="3287662"/>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Flowchart: Connector 30"/>
          <p:cNvSpPr/>
          <p:nvPr/>
        </p:nvSpPr>
        <p:spPr>
          <a:xfrm>
            <a:off x="4732869" y="2944762"/>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 name="Straight Arrow Connector 31"/>
          <p:cNvCxnSpPr>
            <a:stCxn id="31" idx="3"/>
            <a:endCxn id="30" idx="7"/>
          </p:cNvCxnSpPr>
          <p:nvPr/>
        </p:nvCxnSpPr>
        <p:spPr>
          <a:xfrm flipH="1">
            <a:off x="4699391" y="3139884"/>
            <a:ext cx="66956" cy="181256"/>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3" name="Flowchart: Connector 32"/>
          <p:cNvSpPr/>
          <p:nvPr/>
        </p:nvSpPr>
        <p:spPr>
          <a:xfrm>
            <a:off x="4961469" y="3287662"/>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4" name="Straight Arrow Connector 33"/>
          <p:cNvCxnSpPr>
            <a:stCxn id="31" idx="5"/>
            <a:endCxn id="33" idx="0"/>
          </p:cNvCxnSpPr>
          <p:nvPr/>
        </p:nvCxnSpPr>
        <p:spPr>
          <a:xfrm>
            <a:off x="4927991" y="3139884"/>
            <a:ext cx="147778" cy="14777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5" name="Flowchart: Connector 34"/>
          <p:cNvSpPr/>
          <p:nvPr/>
        </p:nvSpPr>
        <p:spPr>
          <a:xfrm>
            <a:off x="4470791" y="2199854"/>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Flowchart: Connector 35"/>
          <p:cNvSpPr/>
          <p:nvPr/>
        </p:nvSpPr>
        <p:spPr>
          <a:xfrm>
            <a:off x="4699391" y="1856954"/>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7" name="Straight Arrow Connector 36"/>
          <p:cNvCxnSpPr>
            <a:stCxn id="36" idx="3"/>
            <a:endCxn id="35" idx="7"/>
          </p:cNvCxnSpPr>
          <p:nvPr/>
        </p:nvCxnSpPr>
        <p:spPr>
          <a:xfrm flipH="1">
            <a:off x="4665913" y="2052076"/>
            <a:ext cx="66956" cy="181256"/>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 name="Flowchart: Connector 37"/>
          <p:cNvSpPr/>
          <p:nvPr/>
        </p:nvSpPr>
        <p:spPr>
          <a:xfrm>
            <a:off x="4927991" y="2199854"/>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9" name="Straight Arrow Connector 38"/>
          <p:cNvCxnSpPr>
            <a:stCxn id="36" idx="5"/>
            <a:endCxn id="38" idx="0"/>
          </p:cNvCxnSpPr>
          <p:nvPr/>
        </p:nvCxnSpPr>
        <p:spPr>
          <a:xfrm>
            <a:off x="4894513" y="2052076"/>
            <a:ext cx="147778" cy="14777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44" name="Rectangle 43"/>
          <p:cNvSpPr/>
          <p:nvPr/>
        </p:nvSpPr>
        <p:spPr>
          <a:xfrm>
            <a:off x="3433966" y="1580669"/>
            <a:ext cx="745717" cy="253916"/>
          </a:xfrm>
          <a:prstGeom prst="rect">
            <a:avLst/>
          </a:prstGeom>
        </p:spPr>
        <p:txBody>
          <a:bodyPr wrap="none">
            <a:spAutoFit/>
          </a:bodyPr>
          <a:lstStyle/>
          <a:p>
            <a:r>
              <a:rPr lang="en-US" sz="1000" b="1" dirty="0">
                <a:latin typeface="Courier New" pitchFamily="49" charset="0"/>
                <a:cs typeface="Courier New" pitchFamily="49" charset="0"/>
              </a:rPr>
              <a:t>rgb2hsl</a:t>
            </a:r>
            <a:endParaRPr lang="en-US" sz="1000" dirty="0"/>
          </a:p>
        </p:txBody>
      </p:sp>
      <p:sp>
        <p:nvSpPr>
          <p:cNvPr id="45" name="Rectangle 44"/>
          <p:cNvSpPr/>
          <p:nvPr/>
        </p:nvSpPr>
        <p:spPr>
          <a:xfrm>
            <a:off x="4397478" y="1580669"/>
            <a:ext cx="877163" cy="246221"/>
          </a:xfrm>
          <a:prstGeom prst="rect">
            <a:avLst/>
          </a:prstGeom>
        </p:spPr>
        <p:txBody>
          <a:bodyPr wrap="none">
            <a:spAutoFit/>
          </a:bodyPr>
          <a:lstStyle/>
          <a:p>
            <a:r>
              <a:rPr lang="en-US" sz="1000" b="1" dirty="0" smtClean="0">
                <a:latin typeface="Courier New" pitchFamily="49" charset="0"/>
                <a:cs typeface="Courier New" pitchFamily="49" charset="0"/>
              </a:rPr>
              <a:t>histogram</a:t>
            </a:r>
            <a:endParaRPr lang="en-US" sz="1000" dirty="0"/>
          </a:p>
        </p:txBody>
      </p:sp>
      <p:sp>
        <p:nvSpPr>
          <p:cNvPr id="46" name="Rectangle 45"/>
          <p:cNvSpPr/>
          <p:nvPr/>
        </p:nvSpPr>
        <p:spPr>
          <a:xfrm>
            <a:off x="3415742" y="2611873"/>
            <a:ext cx="800219" cy="246221"/>
          </a:xfrm>
          <a:prstGeom prst="rect">
            <a:avLst/>
          </a:prstGeom>
        </p:spPr>
        <p:txBody>
          <a:bodyPr wrap="none">
            <a:spAutoFit/>
          </a:bodyPr>
          <a:lstStyle/>
          <a:p>
            <a:r>
              <a:rPr lang="en-US" sz="1000" b="1" dirty="0" smtClean="0">
                <a:latin typeface="Courier New" pitchFamily="49" charset="0"/>
                <a:cs typeface="Courier New" pitchFamily="49" charset="0"/>
              </a:rPr>
              <a:t>equalize</a:t>
            </a:r>
            <a:endParaRPr lang="en-US" sz="1000" dirty="0"/>
          </a:p>
        </p:txBody>
      </p:sp>
      <p:sp>
        <p:nvSpPr>
          <p:cNvPr id="47" name="Rectangle 46"/>
          <p:cNvSpPr/>
          <p:nvPr/>
        </p:nvSpPr>
        <p:spPr>
          <a:xfrm>
            <a:off x="4463200" y="2611873"/>
            <a:ext cx="723275" cy="246221"/>
          </a:xfrm>
          <a:prstGeom prst="rect">
            <a:avLst/>
          </a:prstGeom>
        </p:spPr>
        <p:txBody>
          <a:bodyPr wrap="none">
            <a:spAutoFit/>
          </a:bodyPr>
          <a:lstStyle/>
          <a:p>
            <a:r>
              <a:rPr lang="en-US" sz="1000" b="1" dirty="0" smtClean="0">
                <a:latin typeface="Courier New" pitchFamily="49" charset="0"/>
                <a:cs typeface="Courier New" pitchFamily="49" charset="0"/>
              </a:rPr>
              <a:t>hsl2rgb</a:t>
            </a:r>
            <a:endParaRPr lang="en-US" sz="1000" dirty="0"/>
          </a:p>
        </p:txBody>
      </p:sp>
      <p:sp>
        <p:nvSpPr>
          <p:cNvPr id="48" name="Bent-Up Arrow 47"/>
          <p:cNvSpPr/>
          <p:nvPr/>
        </p:nvSpPr>
        <p:spPr>
          <a:xfrm rot="5400000">
            <a:off x="1697074" y="2234943"/>
            <a:ext cx="685802" cy="1558848"/>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Rounded Rectangle 73"/>
          <p:cNvSpPr/>
          <p:nvPr/>
        </p:nvSpPr>
        <p:spPr>
          <a:xfrm>
            <a:off x="6477000" y="1334838"/>
            <a:ext cx="2377590" cy="2554069"/>
          </a:xfrm>
          <a:prstGeom prst="roundRect">
            <a:avLst>
              <a:gd name="adj" fmla="val 9674"/>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Connector 74"/>
          <p:cNvSpPr/>
          <p:nvPr/>
        </p:nvSpPr>
        <p:spPr>
          <a:xfrm>
            <a:off x="6807867" y="2198096"/>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Flowchart: Connector 75"/>
          <p:cNvSpPr/>
          <p:nvPr/>
        </p:nvSpPr>
        <p:spPr>
          <a:xfrm>
            <a:off x="7036467" y="1855196"/>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7" name="Straight Arrow Connector 76"/>
          <p:cNvCxnSpPr>
            <a:stCxn id="76" idx="3"/>
            <a:endCxn id="75" idx="7"/>
          </p:cNvCxnSpPr>
          <p:nvPr/>
        </p:nvCxnSpPr>
        <p:spPr>
          <a:xfrm flipH="1">
            <a:off x="7002989" y="2050318"/>
            <a:ext cx="66956" cy="181256"/>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78" name="Flowchart: Connector 77"/>
          <p:cNvSpPr/>
          <p:nvPr/>
        </p:nvSpPr>
        <p:spPr>
          <a:xfrm>
            <a:off x="7265067" y="2198096"/>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9" name="Straight Arrow Connector 78"/>
          <p:cNvCxnSpPr>
            <a:stCxn id="76" idx="5"/>
            <a:endCxn id="78" idx="0"/>
          </p:cNvCxnSpPr>
          <p:nvPr/>
        </p:nvCxnSpPr>
        <p:spPr>
          <a:xfrm>
            <a:off x="7231589" y="2050318"/>
            <a:ext cx="147778" cy="14777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80" name="Flowchart: Connector 79"/>
          <p:cNvSpPr/>
          <p:nvPr/>
        </p:nvSpPr>
        <p:spPr>
          <a:xfrm>
            <a:off x="6807867" y="3285904"/>
            <a:ext cx="228600" cy="228600"/>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1" name="Flowchart: Connector 80"/>
          <p:cNvSpPr/>
          <p:nvPr/>
        </p:nvSpPr>
        <p:spPr>
          <a:xfrm>
            <a:off x="7036467" y="2943004"/>
            <a:ext cx="228600" cy="228600"/>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82" name="Straight Arrow Connector 81"/>
          <p:cNvCxnSpPr>
            <a:stCxn id="81" idx="3"/>
            <a:endCxn id="80" idx="7"/>
          </p:cNvCxnSpPr>
          <p:nvPr/>
        </p:nvCxnSpPr>
        <p:spPr>
          <a:xfrm flipH="1">
            <a:off x="7002989" y="3138126"/>
            <a:ext cx="66956" cy="181256"/>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sp>
        <p:nvSpPr>
          <p:cNvPr id="83" name="Flowchart: Connector 82"/>
          <p:cNvSpPr/>
          <p:nvPr/>
        </p:nvSpPr>
        <p:spPr>
          <a:xfrm>
            <a:off x="7265067" y="3285904"/>
            <a:ext cx="228600" cy="228600"/>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84" name="Straight Arrow Connector 83"/>
          <p:cNvCxnSpPr>
            <a:stCxn id="81" idx="5"/>
            <a:endCxn id="83" idx="0"/>
          </p:cNvCxnSpPr>
          <p:nvPr/>
        </p:nvCxnSpPr>
        <p:spPr>
          <a:xfrm>
            <a:off x="7231589" y="3138126"/>
            <a:ext cx="147778" cy="147778"/>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sp>
        <p:nvSpPr>
          <p:cNvPr id="85" name="Flowchart: Connector 84"/>
          <p:cNvSpPr/>
          <p:nvPr/>
        </p:nvSpPr>
        <p:spPr>
          <a:xfrm>
            <a:off x="7842545" y="3285904"/>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Flowchart: Connector 85"/>
          <p:cNvSpPr/>
          <p:nvPr/>
        </p:nvSpPr>
        <p:spPr>
          <a:xfrm>
            <a:off x="8071145" y="2943004"/>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7" name="Straight Arrow Connector 86"/>
          <p:cNvCxnSpPr>
            <a:stCxn id="86" idx="3"/>
            <a:endCxn id="85" idx="7"/>
          </p:cNvCxnSpPr>
          <p:nvPr/>
        </p:nvCxnSpPr>
        <p:spPr>
          <a:xfrm flipH="1">
            <a:off x="8037667" y="3138126"/>
            <a:ext cx="66956" cy="181256"/>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88" name="Flowchart: Connector 87"/>
          <p:cNvSpPr/>
          <p:nvPr/>
        </p:nvSpPr>
        <p:spPr>
          <a:xfrm>
            <a:off x="8299745" y="3285904"/>
            <a:ext cx="228600" cy="2286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9" name="Straight Arrow Connector 88"/>
          <p:cNvCxnSpPr>
            <a:stCxn id="86" idx="5"/>
            <a:endCxn id="88" idx="0"/>
          </p:cNvCxnSpPr>
          <p:nvPr/>
        </p:nvCxnSpPr>
        <p:spPr>
          <a:xfrm>
            <a:off x="8266267" y="3138126"/>
            <a:ext cx="147778" cy="14777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90" name="Flowchart: Connector 89"/>
          <p:cNvSpPr/>
          <p:nvPr/>
        </p:nvSpPr>
        <p:spPr>
          <a:xfrm>
            <a:off x="7809067" y="2198096"/>
            <a:ext cx="228600" cy="228600"/>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1" name="Flowchart: Connector 90"/>
          <p:cNvSpPr/>
          <p:nvPr/>
        </p:nvSpPr>
        <p:spPr>
          <a:xfrm>
            <a:off x="8037667" y="1855196"/>
            <a:ext cx="228600" cy="228600"/>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92" name="Straight Arrow Connector 91"/>
          <p:cNvCxnSpPr>
            <a:stCxn id="91" idx="3"/>
            <a:endCxn id="90" idx="7"/>
          </p:cNvCxnSpPr>
          <p:nvPr/>
        </p:nvCxnSpPr>
        <p:spPr>
          <a:xfrm flipH="1">
            <a:off x="8004189" y="2050318"/>
            <a:ext cx="66956" cy="181256"/>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sp>
        <p:nvSpPr>
          <p:cNvPr id="93" name="Flowchart: Connector 92"/>
          <p:cNvSpPr/>
          <p:nvPr/>
        </p:nvSpPr>
        <p:spPr>
          <a:xfrm>
            <a:off x="8266267" y="2198096"/>
            <a:ext cx="228600" cy="228600"/>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94" name="Straight Arrow Connector 93"/>
          <p:cNvCxnSpPr>
            <a:stCxn id="91" idx="5"/>
            <a:endCxn id="93" idx="0"/>
          </p:cNvCxnSpPr>
          <p:nvPr/>
        </p:nvCxnSpPr>
        <p:spPr>
          <a:xfrm>
            <a:off x="8232789" y="2050318"/>
            <a:ext cx="147778" cy="147778"/>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sp>
        <p:nvSpPr>
          <p:cNvPr id="95" name="Rectangle 94"/>
          <p:cNvSpPr/>
          <p:nvPr/>
        </p:nvSpPr>
        <p:spPr>
          <a:xfrm>
            <a:off x="6772242" y="1578911"/>
            <a:ext cx="745717" cy="253916"/>
          </a:xfrm>
          <a:prstGeom prst="rect">
            <a:avLst/>
          </a:prstGeom>
        </p:spPr>
        <p:txBody>
          <a:bodyPr wrap="none">
            <a:spAutoFit/>
          </a:bodyPr>
          <a:lstStyle/>
          <a:p>
            <a:r>
              <a:rPr lang="en-US" sz="1000" b="1" dirty="0">
                <a:latin typeface="Courier New" pitchFamily="49" charset="0"/>
                <a:cs typeface="Courier New" pitchFamily="49" charset="0"/>
              </a:rPr>
              <a:t>rgb2hsl</a:t>
            </a:r>
            <a:endParaRPr lang="en-US" sz="1000" dirty="0"/>
          </a:p>
        </p:txBody>
      </p:sp>
      <p:sp>
        <p:nvSpPr>
          <p:cNvPr id="96" name="Rectangle 95"/>
          <p:cNvSpPr/>
          <p:nvPr/>
        </p:nvSpPr>
        <p:spPr>
          <a:xfrm>
            <a:off x="7735754" y="1578911"/>
            <a:ext cx="877163" cy="246221"/>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sz="1000" b="1" dirty="0" smtClean="0">
                <a:latin typeface="Courier New" pitchFamily="49" charset="0"/>
                <a:cs typeface="Courier New" pitchFamily="49" charset="0"/>
              </a:rPr>
              <a:t>histogram</a:t>
            </a:r>
            <a:endParaRPr lang="en-US" sz="1000" dirty="0"/>
          </a:p>
        </p:txBody>
      </p:sp>
      <p:sp>
        <p:nvSpPr>
          <p:cNvPr id="97" name="Rectangle 96"/>
          <p:cNvSpPr/>
          <p:nvPr/>
        </p:nvSpPr>
        <p:spPr>
          <a:xfrm>
            <a:off x="6754018" y="2610115"/>
            <a:ext cx="800219" cy="246221"/>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sz="1000" b="1" dirty="0" smtClean="0">
                <a:latin typeface="Courier New" pitchFamily="49" charset="0"/>
                <a:cs typeface="Courier New" pitchFamily="49" charset="0"/>
              </a:rPr>
              <a:t>equalize</a:t>
            </a:r>
            <a:endParaRPr lang="en-US" sz="1000" dirty="0"/>
          </a:p>
        </p:txBody>
      </p:sp>
      <p:sp>
        <p:nvSpPr>
          <p:cNvPr id="98" name="Rectangle 97"/>
          <p:cNvSpPr/>
          <p:nvPr/>
        </p:nvSpPr>
        <p:spPr>
          <a:xfrm>
            <a:off x="7801476" y="2610115"/>
            <a:ext cx="723275" cy="246221"/>
          </a:xfrm>
          <a:prstGeom prst="rect">
            <a:avLst/>
          </a:prstGeom>
        </p:spPr>
        <p:txBody>
          <a:bodyPr wrap="none">
            <a:spAutoFit/>
          </a:bodyPr>
          <a:lstStyle/>
          <a:p>
            <a:r>
              <a:rPr lang="en-US" sz="1000" b="1" dirty="0" smtClean="0">
                <a:latin typeface="Courier New" pitchFamily="49" charset="0"/>
                <a:cs typeface="Courier New" pitchFamily="49" charset="0"/>
              </a:rPr>
              <a:t>hsl2rgb</a:t>
            </a:r>
            <a:endParaRPr lang="en-US" sz="1000" dirty="0"/>
          </a:p>
        </p:txBody>
      </p:sp>
      <p:sp>
        <p:nvSpPr>
          <p:cNvPr id="99" name="Right Arrow 98"/>
          <p:cNvSpPr/>
          <p:nvPr/>
        </p:nvSpPr>
        <p:spPr>
          <a:xfrm>
            <a:off x="5638800" y="2428454"/>
            <a:ext cx="762000" cy="4296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0" name="TextBox 99"/>
          <p:cNvSpPr txBox="1"/>
          <p:nvPr/>
        </p:nvSpPr>
        <p:spPr>
          <a:xfrm>
            <a:off x="6302081" y="864425"/>
            <a:ext cx="2689519" cy="461665"/>
          </a:xfrm>
          <a:prstGeom prst="rect">
            <a:avLst/>
          </a:prstGeom>
          <a:noFill/>
        </p:spPr>
        <p:txBody>
          <a:bodyPr wrap="none" rtlCol="0">
            <a:spAutoFit/>
          </a:bodyPr>
          <a:lstStyle/>
          <a:p>
            <a:r>
              <a:rPr lang="en-US" sz="2400" dirty="0" smtClean="0"/>
              <a:t>Accelerator Analysis</a:t>
            </a:r>
            <a:endParaRPr lang="en-US" sz="2400" dirty="0"/>
          </a:p>
        </p:txBody>
      </p:sp>
      <p:pic>
        <p:nvPicPr>
          <p:cNvPr id="101" name="Picture 1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953000"/>
            <a:ext cx="1968500" cy="1028700"/>
          </a:xfrm>
          <a:prstGeom prst="rect">
            <a:avLst/>
          </a:prstGeom>
        </p:spPr>
      </p:pic>
      <p:sp>
        <p:nvSpPr>
          <p:cNvPr id="127" name="TextBox 126"/>
          <p:cNvSpPr txBox="1"/>
          <p:nvPr/>
        </p:nvSpPr>
        <p:spPr>
          <a:xfrm>
            <a:off x="313796" y="4495800"/>
            <a:ext cx="1766959" cy="523220"/>
          </a:xfrm>
          <a:prstGeom prst="rect">
            <a:avLst/>
          </a:prstGeom>
          <a:noFill/>
        </p:spPr>
        <p:txBody>
          <a:bodyPr wrap="none" rtlCol="0">
            <a:spAutoFit/>
          </a:bodyPr>
          <a:lstStyle/>
          <a:p>
            <a:r>
              <a:rPr lang="en-US" sz="2800" dirty="0" smtClean="0"/>
              <a:t>Run Binary</a:t>
            </a:r>
            <a:endParaRPr lang="en-US" sz="2800" dirty="0"/>
          </a:p>
        </p:txBody>
      </p:sp>
      <p:sp>
        <p:nvSpPr>
          <p:cNvPr id="129" name="Right Arrow 128"/>
          <p:cNvSpPr/>
          <p:nvPr/>
        </p:nvSpPr>
        <p:spPr>
          <a:xfrm>
            <a:off x="2389058" y="5300866"/>
            <a:ext cx="909546" cy="44833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0" name="TextBox 129"/>
          <p:cNvSpPr txBox="1"/>
          <p:nvPr/>
        </p:nvSpPr>
        <p:spPr>
          <a:xfrm>
            <a:off x="2247175" y="4811937"/>
            <a:ext cx="991938" cy="461665"/>
          </a:xfrm>
          <a:prstGeom prst="rect">
            <a:avLst/>
          </a:prstGeom>
          <a:noFill/>
        </p:spPr>
        <p:txBody>
          <a:bodyPr wrap="none" rtlCol="0">
            <a:spAutoFit/>
          </a:bodyPr>
          <a:lstStyle/>
          <a:p>
            <a:r>
              <a:rPr lang="en-US" sz="2400" dirty="0" smtClean="0"/>
              <a:t>TRACE</a:t>
            </a:r>
            <a:endParaRPr lang="en-US" sz="2400" dirty="0"/>
          </a:p>
        </p:txBody>
      </p:sp>
      <p:sp>
        <p:nvSpPr>
          <p:cNvPr id="131" name="Rectangle 130"/>
          <p:cNvSpPr/>
          <p:nvPr/>
        </p:nvSpPr>
        <p:spPr>
          <a:xfrm>
            <a:off x="4162636" y="4500501"/>
            <a:ext cx="877163" cy="246221"/>
          </a:xfrm>
          <a:prstGeom prst="rect">
            <a:avLst/>
          </a:prstGeom>
        </p:spPr>
        <p:txBody>
          <a:bodyPr wrap="none">
            <a:spAutoFit/>
          </a:bodyPr>
          <a:lstStyle/>
          <a:p>
            <a:r>
              <a:rPr lang="en-US" sz="1000" b="1" dirty="0" smtClean="0">
                <a:latin typeface="Courier New" pitchFamily="49" charset="0"/>
                <a:cs typeface="Courier New" pitchFamily="49" charset="0"/>
              </a:rPr>
              <a:t>histogram</a:t>
            </a:r>
            <a:endParaRPr lang="en-US" sz="1000" dirty="0"/>
          </a:p>
        </p:txBody>
      </p:sp>
      <p:sp>
        <p:nvSpPr>
          <p:cNvPr id="132" name="Rectangle 131"/>
          <p:cNvSpPr/>
          <p:nvPr/>
        </p:nvSpPr>
        <p:spPr>
          <a:xfrm>
            <a:off x="3372313" y="4500502"/>
            <a:ext cx="800219" cy="246221"/>
          </a:xfrm>
          <a:prstGeom prst="rect">
            <a:avLst/>
          </a:prstGeom>
        </p:spPr>
        <p:txBody>
          <a:bodyPr wrap="none">
            <a:spAutoFit/>
          </a:bodyPr>
          <a:lstStyle/>
          <a:p>
            <a:r>
              <a:rPr lang="en-US" sz="1000" b="1" dirty="0" smtClean="0">
                <a:latin typeface="Courier New" pitchFamily="49" charset="0"/>
                <a:cs typeface="Courier New" pitchFamily="49" charset="0"/>
              </a:rPr>
              <a:t>equalize</a:t>
            </a:r>
            <a:endParaRPr lang="en-US" sz="1000" dirty="0"/>
          </a:p>
        </p:txBody>
      </p:sp>
      <p:sp>
        <p:nvSpPr>
          <p:cNvPr id="135" name="Vertical Scroll 134"/>
          <p:cNvSpPr/>
          <p:nvPr/>
        </p:nvSpPr>
        <p:spPr>
          <a:xfrm>
            <a:off x="3424644" y="4873683"/>
            <a:ext cx="682169" cy="110999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Vertical Scroll 135"/>
          <p:cNvSpPr/>
          <p:nvPr/>
        </p:nvSpPr>
        <p:spPr>
          <a:xfrm>
            <a:off x="4250452" y="4873683"/>
            <a:ext cx="682169" cy="110999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TextBox 147"/>
          <p:cNvSpPr txBox="1"/>
          <p:nvPr/>
        </p:nvSpPr>
        <p:spPr>
          <a:xfrm>
            <a:off x="152400" y="864425"/>
            <a:ext cx="2637582" cy="461665"/>
          </a:xfrm>
          <a:prstGeom prst="rect">
            <a:avLst/>
          </a:prstGeom>
          <a:noFill/>
        </p:spPr>
        <p:txBody>
          <a:bodyPr wrap="none" rtlCol="0">
            <a:spAutoFit/>
          </a:bodyPr>
          <a:lstStyle/>
          <a:p>
            <a:r>
              <a:rPr lang="en-US" sz="2400" dirty="0" smtClean="0"/>
              <a:t>Sequential Program</a:t>
            </a:r>
            <a:endParaRPr lang="en-US" sz="2400" dirty="0"/>
          </a:p>
        </p:txBody>
      </p:sp>
      <p:grpSp>
        <p:nvGrpSpPr>
          <p:cNvPr id="5" name="Group 4"/>
          <p:cNvGrpSpPr/>
          <p:nvPr/>
        </p:nvGrpSpPr>
        <p:grpSpPr>
          <a:xfrm>
            <a:off x="5714999" y="4495800"/>
            <a:ext cx="3220050" cy="1667424"/>
            <a:chOff x="5714999" y="4495800"/>
            <a:chExt cx="3220050" cy="1667424"/>
          </a:xfrm>
        </p:grpSpPr>
        <p:pic>
          <p:nvPicPr>
            <p:cNvPr id="102" name="Picture 1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4495800"/>
              <a:ext cx="3220049" cy="658321"/>
            </a:xfrm>
            <a:prstGeom prst="rect">
              <a:avLst/>
            </a:prstGeom>
          </p:spPr>
        </p:pic>
        <p:pic>
          <p:nvPicPr>
            <p:cNvPr id="103" name="Picture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4999" y="5150661"/>
              <a:ext cx="3220049" cy="1012563"/>
            </a:xfrm>
            <a:prstGeom prst="rect">
              <a:avLst/>
            </a:prstGeom>
          </p:spPr>
        </p:pic>
      </p:grpSp>
      <p:sp>
        <p:nvSpPr>
          <p:cNvPr id="6" name="TextBox 5"/>
          <p:cNvSpPr txBox="1"/>
          <p:nvPr/>
        </p:nvSpPr>
        <p:spPr>
          <a:xfrm>
            <a:off x="7745866" y="4338700"/>
            <a:ext cx="1233030" cy="707886"/>
          </a:xfrm>
          <a:prstGeom prst="rect">
            <a:avLst/>
          </a:prstGeom>
          <a:noFill/>
        </p:spPr>
        <p:txBody>
          <a:bodyPr wrap="none" rtlCol="0">
            <a:spAutoFit/>
          </a:bodyPr>
          <a:lstStyle/>
          <a:p>
            <a:r>
              <a:rPr lang="en-US" sz="4000" dirty="0" smtClean="0">
                <a:solidFill>
                  <a:schemeClr val="tx1">
                    <a:lumMod val="65000"/>
                    <a:lumOff val="35000"/>
                  </a:schemeClr>
                </a:solidFill>
              </a:rPr>
              <a:t>+ </a:t>
            </a:r>
            <a:r>
              <a:rPr lang="en-US" sz="4000" dirty="0" err="1" smtClean="0">
                <a:solidFill>
                  <a:schemeClr val="tx1">
                    <a:lumMod val="65000"/>
                    <a:lumOff val="35000"/>
                  </a:schemeClr>
                </a:solidFill>
              </a:rPr>
              <a:t>acc</a:t>
            </a:r>
            <a:endParaRPr lang="en-US" sz="4000" dirty="0">
              <a:solidFill>
                <a:schemeClr val="tx1">
                  <a:lumMod val="65000"/>
                  <a:lumOff val="35000"/>
                </a:schemeClr>
              </a:solidFill>
            </a:endParaRPr>
          </a:p>
        </p:txBody>
      </p:sp>
    </p:spTree>
    <p:extLst>
      <p:ext uri="{BB962C8B-B14F-4D97-AF65-F5344CB8AC3E}">
        <p14:creationId xmlns:p14="http://schemas.microsoft.com/office/powerpoint/2010/main" val="425712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10"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500"/>
                                        <p:tgtEl>
                                          <p:spTgt spid="4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fade">
                                      <p:cBhvr>
                                        <p:cTn id="82" dur="500"/>
                                        <p:tgtEl>
                                          <p:spTgt spid="1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74"/>
                                        </p:tgtEl>
                                        <p:attrNameLst>
                                          <p:attrName>style.visibility</p:attrName>
                                        </p:attrNameLst>
                                      </p:cBhvr>
                                      <p:to>
                                        <p:strVal val="visible"/>
                                      </p:to>
                                    </p:set>
                                    <p:animEffect transition="in" filter="fade">
                                      <p:cBhvr>
                                        <p:cTn id="90" dur="500"/>
                                        <p:tgtEl>
                                          <p:spTgt spid="7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75"/>
                                        </p:tgtEl>
                                        <p:attrNameLst>
                                          <p:attrName>style.visibility</p:attrName>
                                        </p:attrNameLst>
                                      </p:cBhvr>
                                      <p:to>
                                        <p:strVal val="visible"/>
                                      </p:to>
                                    </p:set>
                                    <p:animEffect transition="in" filter="fade">
                                      <p:cBhvr>
                                        <p:cTn id="93" dur="500"/>
                                        <p:tgtEl>
                                          <p:spTgt spid="7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76"/>
                                        </p:tgtEl>
                                        <p:attrNameLst>
                                          <p:attrName>style.visibility</p:attrName>
                                        </p:attrNameLst>
                                      </p:cBhvr>
                                      <p:to>
                                        <p:strVal val="visible"/>
                                      </p:to>
                                    </p:set>
                                    <p:animEffect transition="in" filter="fade">
                                      <p:cBhvr>
                                        <p:cTn id="96" dur="500"/>
                                        <p:tgtEl>
                                          <p:spTgt spid="76"/>
                                        </p:tgtEl>
                                      </p:cBhvr>
                                    </p:animEffect>
                                  </p:childTnLst>
                                </p:cTn>
                              </p:par>
                              <p:par>
                                <p:cTn id="97" presetID="10" presetClass="entr" presetSubtype="0" fill="hold" nodeType="with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fade">
                                      <p:cBhvr>
                                        <p:cTn id="99" dur="500"/>
                                        <p:tgtEl>
                                          <p:spTgt spid="7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78"/>
                                        </p:tgtEl>
                                        <p:attrNameLst>
                                          <p:attrName>style.visibility</p:attrName>
                                        </p:attrNameLst>
                                      </p:cBhvr>
                                      <p:to>
                                        <p:strVal val="visible"/>
                                      </p:to>
                                    </p:set>
                                    <p:animEffect transition="in" filter="fade">
                                      <p:cBhvr>
                                        <p:cTn id="102" dur="500"/>
                                        <p:tgtEl>
                                          <p:spTgt spid="78"/>
                                        </p:tgtEl>
                                      </p:cBhvr>
                                    </p:animEffect>
                                  </p:childTnLst>
                                </p:cTn>
                              </p:par>
                              <p:par>
                                <p:cTn id="103" presetID="10" presetClass="entr" presetSubtype="0" fill="hold" nodeType="withEffect">
                                  <p:stCondLst>
                                    <p:cond delay="0"/>
                                  </p:stCondLst>
                                  <p:childTnLst>
                                    <p:set>
                                      <p:cBhvr>
                                        <p:cTn id="104" dur="1" fill="hold">
                                          <p:stCondLst>
                                            <p:cond delay="0"/>
                                          </p:stCondLst>
                                        </p:cTn>
                                        <p:tgtEl>
                                          <p:spTgt spid="79"/>
                                        </p:tgtEl>
                                        <p:attrNameLst>
                                          <p:attrName>style.visibility</p:attrName>
                                        </p:attrNameLst>
                                      </p:cBhvr>
                                      <p:to>
                                        <p:strVal val="visible"/>
                                      </p:to>
                                    </p:set>
                                    <p:animEffect transition="in" filter="fade">
                                      <p:cBhvr>
                                        <p:cTn id="105" dur="500"/>
                                        <p:tgtEl>
                                          <p:spTgt spid="7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80"/>
                                        </p:tgtEl>
                                        <p:attrNameLst>
                                          <p:attrName>style.visibility</p:attrName>
                                        </p:attrNameLst>
                                      </p:cBhvr>
                                      <p:to>
                                        <p:strVal val="visible"/>
                                      </p:to>
                                    </p:set>
                                    <p:animEffect transition="in" filter="fade">
                                      <p:cBhvr>
                                        <p:cTn id="108" dur="500"/>
                                        <p:tgtEl>
                                          <p:spTgt spid="8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fade">
                                      <p:cBhvr>
                                        <p:cTn id="111" dur="500"/>
                                        <p:tgtEl>
                                          <p:spTgt spid="81"/>
                                        </p:tgtEl>
                                      </p:cBhvr>
                                    </p:animEffect>
                                  </p:childTnLst>
                                </p:cTn>
                              </p:par>
                              <p:par>
                                <p:cTn id="112" presetID="10" presetClass="entr" presetSubtype="0" fill="hold" nodeType="withEffect">
                                  <p:stCondLst>
                                    <p:cond delay="0"/>
                                  </p:stCondLst>
                                  <p:childTnLst>
                                    <p:set>
                                      <p:cBhvr>
                                        <p:cTn id="113" dur="1" fill="hold">
                                          <p:stCondLst>
                                            <p:cond delay="0"/>
                                          </p:stCondLst>
                                        </p:cTn>
                                        <p:tgtEl>
                                          <p:spTgt spid="82"/>
                                        </p:tgtEl>
                                        <p:attrNameLst>
                                          <p:attrName>style.visibility</p:attrName>
                                        </p:attrNameLst>
                                      </p:cBhvr>
                                      <p:to>
                                        <p:strVal val="visible"/>
                                      </p:to>
                                    </p:set>
                                    <p:animEffect transition="in" filter="fade">
                                      <p:cBhvr>
                                        <p:cTn id="114" dur="500"/>
                                        <p:tgtEl>
                                          <p:spTgt spid="8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fade">
                                      <p:cBhvr>
                                        <p:cTn id="117" dur="500"/>
                                        <p:tgtEl>
                                          <p:spTgt spid="83"/>
                                        </p:tgtEl>
                                      </p:cBhvr>
                                    </p:animEffect>
                                  </p:childTnLst>
                                </p:cTn>
                              </p:par>
                              <p:par>
                                <p:cTn id="118" presetID="10" presetClass="entr" presetSubtype="0" fill="hold" nodeType="withEffect">
                                  <p:stCondLst>
                                    <p:cond delay="0"/>
                                  </p:stCondLst>
                                  <p:childTnLst>
                                    <p:set>
                                      <p:cBhvr>
                                        <p:cTn id="119" dur="1" fill="hold">
                                          <p:stCondLst>
                                            <p:cond delay="0"/>
                                          </p:stCondLst>
                                        </p:cTn>
                                        <p:tgtEl>
                                          <p:spTgt spid="84"/>
                                        </p:tgtEl>
                                        <p:attrNameLst>
                                          <p:attrName>style.visibility</p:attrName>
                                        </p:attrNameLst>
                                      </p:cBhvr>
                                      <p:to>
                                        <p:strVal val="visible"/>
                                      </p:to>
                                    </p:set>
                                    <p:animEffect transition="in" filter="fade">
                                      <p:cBhvr>
                                        <p:cTn id="120" dur="500"/>
                                        <p:tgtEl>
                                          <p:spTgt spid="8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5"/>
                                        </p:tgtEl>
                                        <p:attrNameLst>
                                          <p:attrName>style.visibility</p:attrName>
                                        </p:attrNameLst>
                                      </p:cBhvr>
                                      <p:to>
                                        <p:strVal val="visible"/>
                                      </p:to>
                                    </p:set>
                                    <p:animEffect transition="in" filter="fade">
                                      <p:cBhvr>
                                        <p:cTn id="123" dur="500"/>
                                        <p:tgtEl>
                                          <p:spTgt spid="8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6"/>
                                        </p:tgtEl>
                                        <p:attrNameLst>
                                          <p:attrName>style.visibility</p:attrName>
                                        </p:attrNameLst>
                                      </p:cBhvr>
                                      <p:to>
                                        <p:strVal val="visible"/>
                                      </p:to>
                                    </p:set>
                                    <p:animEffect transition="in" filter="fade">
                                      <p:cBhvr>
                                        <p:cTn id="126" dur="500"/>
                                        <p:tgtEl>
                                          <p:spTgt spid="86"/>
                                        </p:tgtEl>
                                      </p:cBhvr>
                                    </p:animEffect>
                                  </p:childTnLst>
                                </p:cTn>
                              </p:par>
                              <p:par>
                                <p:cTn id="127" presetID="10" presetClass="entr" presetSubtype="0" fill="hold" nodeType="withEffect">
                                  <p:stCondLst>
                                    <p:cond delay="0"/>
                                  </p:stCondLst>
                                  <p:childTnLst>
                                    <p:set>
                                      <p:cBhvr>
                                        <p:cTn id="128" dur="1" fill="hold">
                                          <p:stCondLst>
                                            <p:cond delay="0"/>
                                          </p:stCondLst>
                                        </p:cTn>
                                        <p:tgtEl>
                                          <p:spTgt spid="87"/>
                                        </p:tgtEl>
                                        <p:attrNameLst>
                                          <p:attrName>style.visibility</p:attrName>
                                        </p:attrNameLst>
                                      </p:cBhvr>
                                      <p:to>
                                        <p:strVal val="visible"/>
                                      </p:to>
                                    </p:set>
                                    <p:animEffect transition="in" filter="fade">
                                      <p:cBhvr>
                                        <p:cTn id="129" dur="500"/>
                                        <p:tgtEl>
                                          <p:spTgt spid="87"/>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88"/>
                                        </p:tgtEl>
                                        <p:attrNameLst>
                                          <p:attrName>style.visibility</p:attrName>
                                        </p:attrNameLst>
                                      </p:cBhvr>
                                      <p:to>
                                        <p:strVal val="visible"/>
                                      </p:to>
                                    </p:set>
                                    <p:animEffect transition="in" filter="fade">
                                      <p:cBhvr>
                                        <p:cTn id="132" dur="500"/>
                                        <p:tgtEl>
                                          <p:spTgt spid="88"/>
                                        </p:tgtEl>
                                      </p:cBhvr>
                                    </p:animEffect>
                                  </p:childTnLst>
                                </p:cTn>
                              </p:par>
                              <p:par>
                                <p:cTn id="133" presetID="10" presetClass="entr" presetSubtype="0" fill="hold" nodeType="withEffect">
                                  <p:stCondLst>
                                    <p:cond delay="0"/>
                                  </p:stCondLst>
                                  <p:childTnLst>
                                    <p:set>
                                      <p:cBhvr>
                                        <p:cTn id="134" dur="1" fill="hold">
                                          <p:stCondLst>
                                            <p:cond delay="0"/>
                                          </p:stCondLst>
                                        </p:cTn>
                                        <p:tgtEl>
                                          <p:spTgt spid="89"/>
                                        </p:tgtEl>
                                        <p:attrNameLst>
                                          <p:attrName>style.visibility</p:attrName>
                                        </p:attrNameLst>
                                      </p:cBhvr>
                                      <p:to>
                                        <p:strVal val="visible"/>
                                      </p:to>
                                    </p:set>
                                    <p:animEffect transition="in" filter="fade">
                                      <p:cBhvr>
                                        <p:cTn id="135" dur="500"/>
                                        <p:tgtEl>
                                          <p:spTgt spid="8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0"/>
                                        </p:tgtEl>
                                        <p:attrNameLst>
                                          <p:attrName>style.visibility</p:attrName>
                                        </p:attrNameLst>
                                      </p:cBhvr>
                                      <p:to>
                                        <p:strVal val="visible"/>
                                      </p:to>
                                    </p:set>
                                    <p:animEffect transition="in" filter="fade">
                                      <p:cBhvr>
                                        <p:cTn id="138" dur="500"/>
                                        <p:tgtEl>
                                          <p:spTgt spid="90"/>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1"/>
                                        </p:tgtEl>
                                        <p:attrNameLst>
                                          <p:attrName>style.visibility</p:attrName>
                                        </p:attrNameLst>
                                      </p:cBhvr>
                                      <p:to>
                                        <p:strVal val="visible"/>
                                      </p:to>
                                    </p:set>
                                    <p:animEffect transition="in" filter="fade">
                                      <p:cBhvr>
                                        <p:cTn id="141" dur="500"/>
                                        <p:tgtEl>
                                          <p:spTgt spid="91"/>
                                        </p:tgtEl>
                                      </p:cBhvr>
                                    </p:animEffect>
                                  </p:childTnLst>
                                </p:cTn>
                              </p:par>
                              <p:par>
                                <p:cTn id="142" presetID="10" presetClass="entr" presetSubtype="0" fill="hold" nodeType="withEffect">
                                  <p:stCondLst>
                                    <p:cond delay="0"/>
                                  </p:stCondLst>
                                  <p:childTnLst>
                                    <p:set>
                                      <p:cBhvr>
                                        <p:cTn id="143" dur="1" fill="hold">
                                          <p:stCondLst>
                                            <p:cond delay="0"/>
                                          </p:stCondLst>
                                        </p:cTn>
                                        <p:tgtEl>
                                          <p:spTgt spid="92"/>
                                        </p:tgtEl>
                                        <p:attrNameLst>
                                          <p:attrName>style.visibility</p:attrName>
                                        </p:attrNameLst>
                                      </p:cBhvr>
                                      <p:to>
                                        <p:strVal val="visible"/>
                                      </p:to>
                                    </p:set>
                                    <p:animEffect transition="in" filter="fade">
                                      <p:cBhvr>
                                        <p:cTn id="144" dur="500"/>
                                        <p:tgtEl>
                                          <p:spTgt spid="92"/>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93"/>
                                        </p:tgtEl>
                                        <p:attrNameLst>
                                          <p:attrName>style.visibility</p:attrName>
                                        </p:attrNameLst>
                                      </p:cBhvr>
                                      <p:to>
                                        <p:strVal val="visible"/>
                                      </p:to>
                                    </p:set>
                                    <p:animEffect transition="in" filter="fade">
                                      <p:cBhvr>
                                        <p:cTn id="147" dur="500"/>
                                        <p:tgtEl>
                                          <p:spTgt spid="93"/>
                                        </p:tgtEl>
                                      </p:cBhvr>
                                    </p:animEffect>
                                  </p:childTnLst>
                                </p:cTn>
                              </p:par>
                              <p:par>
                                <p:cTn id="148" presetID="10" presetClass="entr" presetSubtype="0" fill="hold" nodeType="withEffect">
                                  <p:stCondLst>
                                    <p:cond delay="0"/>
                                  </p:stCondLst>
                                  <p:childTnLst>
                                    <p:set>
                                      <p:cBhvr>
                                        <p:cTn id="149" dur="1" fill="hold">
                                          <p:stCondLst>
                                            <p:cond delay="0"/>
                                          </p:stCondLst>
                                        </p:cTn>
                                        <p:tgtEl>
                                          <p:spTgt spid="94"/>
                                        </p:tgtEl>
                                        <p:attrNameLst>
                                          <p:attrName>style.visibility</p:attrName>
                                        </p:attrNameLst>
                                      </p:cBhvr>
                                      <p:to>
                                        <p:strVal val="visible"/>
                                      </p:to>
                                    </p:set>
                                    <p:animEffect transition="in" filter="fade">
                                      <p:cBhvr>
                                        <p:cTn id="150" dur="500"/>
                                        <p:tgtEl>
                                          <p:spTgt spid="94"/>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95"/>
                                        </p:tgtEl>
                                        <p:attrNameLst>
                                          <p:attrName>style.visibility</p:attrName>
                                        </p:attrNameLst>
                                      </p:cBhvr>
                                      <p:to>
                                        <p:strVal val="visible"/>
                                      </p:to>
                                    </p:set>
                                    <p:animEffect transition="in" filter="fade">
                                      <p:cBhvr>
                                        <p:cTn id="153" dur="500"/>
                                        <p:tgtEl>
                                          <p:spTgt spid="9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96"/>
                                        </p:tgtEl>
                                        <p:attrNameLst>
                                          <p:attrName>style.visibility</p:attrName>
                                        </p:attrNameLst>
                                      </p:cBhvr>
                                      <p:to>
                                        <p:strVal val="visible"/>
                                      </p:to>
                                    </p:set>
                                    <p:animEffect transition="in" filter="fade">
                                      <p:cBhvr>
                                        <p:cTn id="156" dur="500"/>
                                        <p:tgtEl>
                                          <p:spTgt spid="96"/>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97"/>
                                        </p:tgtEl>
                                        <p:attrNameLst>
                                          <p:attrName>style.visibility</p:attrName>
                                        </p:attrNameLst>
                                      </p:cBhvr>
                                      <p:to>
                                        <p:strVal val="visible"/>
                                      </p:to>
                                    </p:set>
                                    <p:animEffect transition="in" filter="fade">
                                      <p:cBhvr>
                                        <p:cTn id="159" dur="500"/>
                                        <p:tgtEl>
                                          <p:spTgt spid="97"/>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fade">
                                      <p:cBhvr>
                                        <p:cTn id="162" dur="500"/>
                                        <p:tgtEl>
                                          <p:spTgt spid="98"/>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99"/>
                                        </p:tgtEl>
                                        <p:attrNameLst>
                                          <p:attrName>style.visibility</p:attrName>
                                        </p:attrNameLst>
                                      </p:cBhvr>
                                      <p:to>
                                        <p:strVal val="visible"/>
                                      </p:to>
                                    </p:set>
                                    <p:animEffect transition="in" filter="fade">
                                      <p:cBhvr>
                                        <p:cTn id="165" dur="500"/>
                                        <p:tgtEl>
                                          <p:spTgt spid="99"/>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00"/>
                                        </p:tgtEl>
                                        <p:attrNameLst>
                                          <p:attrName>style.visibility</p:attrName>
                                        </p:attrNameLst>
                                      </p:cBhvr>
                                      <p:to>
                                        <p:strVal val="visible"/>
                                      </p:to>
                                    </p:set>
                                    <p:animEffect transition="in" filter="fade">
                                      <p:cBhvr>
                                        <p:cTn id="168" dur="500"/>
                                        <p:tgtEl>
                                          <p:spTgt spid="100"/>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101"/>
                                        </p:tgtEl>
                                        <p:attrNameLst>
                                          <p:attrName>style.visibility</p:attrName>
                                        </p:attrNameLst>
                                      </p:cBhvr>
                                      <p:to>
                                        <p:strVal val="visible"/>
                                      </p:to>
                                    </p:set>
                                    <p:animEffect transition="in" filter="fade">
                                      <p:cBhvr>
                                        <p:cTn id="173" dur="500"/>
                                        <p:tgtEl>
                                          <p:spTgt spid="101"/>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27"/>
                                        </p:tgtEl>
                                        <p:attrNameLst>
                                          <p:attrName>style.visibility</p:attrName>
                                        </p:attrNameLst>
                                      </p:cBhvr>
                                      <p:to>
                                        <p:strVal val="visible"/>
                                      </p:to>
                                    </p:set>
                                    <p:animEffect transition="in" filter="fade">
                                      <p:cBhvr>
                                        <p:cTn id="176" dur="500"/>
                                        <p:tgtEl>
                                          <p:spTgt spid="127"/>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129"/>
                                        </p:tgtEl>
                                        <p:attrNameLst>
                                          <p:attrName>style.visibility</p:attrName>
                                        </p:attrNameLst>
                                      </p:cBhvr>
                                      <p:to>
                                        <p:strVal val="visible"/>
                                      </p:to>
                                    </p:set>
                                    <p:animEffect transition="in" filter="fade">
                                      <p:cBhvr>
                                        <p:cTn id="179" dur="500"/>
                                        <p:tgtEl>
                                          <p:spTgt spid="129"/>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30"/>
                                        </p:tgtEl>
                                        <p:attrNameLst>
                                          <p:attrName>style.visibility</p:attrName>
                                        </p:attrNameLst>
                                      </p:cBhvr>
                                      <p:to>
                                        <p:strVal val="visible"/>
                                      </p:to>
                                    </p:set>
                                    <p:animEffect transition="in" filter="fade">
                                      <p:cBhvr>
                                        <p:cTn id="182" dur="500"/>
                                        <p:tgtEl>
                                          <p:spTgt spid="130"/>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131"/>
                                        </p:tgtEl>
                                        <p:attrNameLst>
                                          <p:attrName>style.visibility</p:attrName>
                                        </p:attrNameLst>
                                      </p:cBhvr>
                                      <p:to>
                                        <p:strVal val="visible"/>
                                      </p:to>
                                    </p:set>
                                    <p:animEffect transition="in" filter="fade">
                                      <p:cBhvr>
                                        <p:cTn id="185" dur="500"/>
                                        <p:tgtEl>
                                          <p:spTgt spid="131"/>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132"/>
                                        </p:tgtEl>
                                        <p:attrNameLst>
                                          <p:attrName>style.visibility</p:attrName>
                                        </p:attrNameLst>
                                      </p:cBhvr>
                                      <p:to>
                                        <p:strVal val="visible"/>
                                      </p:to>
                                    </p:set>
                                    <p:animEffect transition="in" filter="fade">
                                      <p:cBhvr>
                                        <p:cTn id="188" dur="500"/>
                                        <p:tgtEl>
                                          <p:spTgt spid="132"/>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35"/>
                                        </p:tgtEl>
                                        <p:attrNameLst>
                                          <p:attrName>style.visibility</p:attrName>
                                        </p:attrNameLst>
                                      </p:cBhvr>
                                      <p:to>
                                        <p:strVal val="visible"/>
                                      </p:to>
                                    </p:set>
                                    <p:animEffect transition="in" filter="fade">
                                      <p:cBhvr>
                                        <p:cTn id="191" dur="500"/>
                                        <p:tgtEl>
                                          <p:spTgt spid="135"/>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36"/>
                                        </p:tgtEl>
                                        <p:attrNameLst>
                                          <p:attrName>style.visibility</p:attrName>
                                        </p:attrNameLst>
                                      </p:cBhvr>
                                      <p:to>
                                        <p:strVal val="visible"/>
                                      </p:to>
                                    </p:set>
                                    <p:animEffect transition="in" filter="fade">
                                      <p:cBhvr>
                                        <p:cTn id="194" dur="500"/>
                                        <p:tgtEl>
                                          <p:spTgt spid="136"/>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nodeType="clickEffect">
                                  <p:stCondLst>
                                    <p:cond delay="0"/>
                                  </p:stCondLst>
                                  <p:childTnLst>
                                    <p:set>
                                      <p:cBhvr>
                                        <p:cTn id="198" dur="1" fill="hold">
                                          <p:stCondLst>
                                            <p:cond delay="0"/>
                                          </p:stCondLst>
                                        </p:cTn>
                                        <p:tgtEl>
                                          <p:spTgt spid="5"/>
                                        </p:tgtEl>
                                        <p:attrNameLst>
                                          <p:attrName>style.visibility</p:attrName>
                                        </p:attrNameLst>
                                      </p:cBhvr>
                                      <p:to>
                                        <p:strVal val="visible"/>
                                      </p:to>
                                    </p:set>
                                    <p:animEffect transition="in" filter="fade">
                                      <p:cBhvr>
                                        <p:cTn id="199" dur="500"/>
                                        <p:tgtEl>
                                          <p:spTgt spid="5"/>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
                                        </p:tgtEl>
                                        <p:attrNameLst>
                                          <p:attrName>style.visibility</p:attrName>
                                        </p:attrNameLst>
                                      </p:cBhvr>
                                      <p:to>
                                        <p:strVal val="visible"/>
                                      </p:to>
                                    </p:set>
                                    <p:animEffect transition="in" filter="fade">
                                      <p:cBhvr>
                                        <p:cTn id="20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4" grpId="0"/>
      <p:bldP spid="15" grpId="0" animBg="1"/>
      <p:bldP spid="16" grpId="0" animBg="1"/>
      <p:bldP spid="20" grpId="0" animBg="1"/>
      <p:bldP spid="25" grpId="0" animBg="1"/>
      <p:bldP spid="26" grpId="0" animBg="1"/>
      <p:bldP spid="28" grpId="0" animBg="1"/>
      <p:bldP spid="30" grpId="0" animBg="1"/>
      <p:bldP spid="31" grpId="0" animBg="1"/>
      <p:bldP spid="33" grpId="0" animBg="1"/>
      <p:bldP spid="35" grpId="0" animBg="1"/>
      <p:bldP spid="36" grpId="0" animBg="1"/>
      <p:bldP spid="38" grpId="0" animBg="1"/>
      <p:bldP spid="44" grpId="0"/>
      <p:bldP spid="45" grpId="0"/>
      <p:bldP spid="46" grpId="0"/>
      <p:bldP spid="47" grpId="0"/>
      <p:bldP spid="48" grpId="0" animBg="1"/>
      <p:bldP spid="74" grpId="0" animBg="1"/>
      <p:bldP spid="75" grpId="0" animBg="1"/>
      <p:bldP spid="76" grpId="0" animBg="1"/>
      <p:bldP spid="78" grpId="0" animBg="1"/>
      <p:bldP spid="80" grpId="0" animBg="1"/>
      <p:bldP spid="81" grpId="0" animBg="1"/>
      <p:bldP spid="83" grpId="0" animBg="1"/>
      <p:bldP spid="85" grpId="0" animBg="1"/>
      <p:bldP spid="86" grpId="0" animBg="1"/>
      <p:bldP spid="88" grpId="0" animBg="1"/>
      <p:bldP spid="90" grpId="0" animBg="1"/>
      <p:bldP spid="91" grpId="0" animBg="1"/>
      <p:bldP spid="93" grpId="0" animBg="1"/>
      <p:bldP spid="95" grpId="0"/>
      <p:bldP spid="96" grpId="0" animBg="1"/>
      <p:bldP spid="97" grpId="0" animBg="1"/>
      <p:bldP spid="98" grpId="0"/>
      <p:bldP spid="99" grpId="0" animBg="1"/>
      <p:bldP spid="100" grpId="0"/>
      <p:bldP spid="127" grpId="0"/>
      <p:bldP spid="129" grpId="0" animBg="1"/>
      <p:bldP spid="130" grpId="0"/>
      <p:bldP spid="131" grpId="0"/>
      <p:bldP spid="132" grpId="0"/>
      <p:bldP spid="135" grpId="0" animBg="1"/>
      <p:bldP spid="136"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3600" b="1" dirty="0"/>
              <a:t> </a:t>
            </a:r>
            <a:r>
              <a:rPr lang="en-US" sz="3600" b="1" dirty="0" smtClean="0"/>
              <a:t> “It’s not about the FLOPS“ – Bill Dally, </a:t>
            </a:r>
            <a:r>
              <a:rPr lang="en-US" sz="2400" b="1" dirty="0" smtClean="0"/>
              <a:t>IPDPS 2011</a:t>
            </a:r>
            <a:endParaRPr lang="en-US" sz="3600" b="1" dirty="0"/>
          </a:p>
        </p:txBody>
      </p:sp>
      <p:sp>
        <p:nvSpPr>
          <p:cNvPr id="16" name="Rounded Rectangle 15"/>
          <p:cNvSpPr/>
          <p:nvPr/>
        </p:nvSpPr>
        <p:spPr>
          <a:xfrm>
            <a:off x="243940" y="5201706"/>
            <a:ext cx="8656121" cy="9220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Challenge – data migration</a:t>
            </a:r>
            <a:endParaRPr lang="en-US" sz="4400" dirty="0"/>
          </a:p>
        </p:txBody>
      </p:sp>
      <p:sp>
        <p:nvSpPr>
          <p:cNvPr id="17" name="TextBox 16"/>
          <p:cNvSpPr txBox="1"/>
          <p:nvPr/>
        </p:nvSpPr>
        <p:spPr>
          <a:xfrm>
            <a:off x="114300" y="2819400"/>
            <a:ext cx="8877300" cy="769441"/>
          </a:xfrm>
          <a:prstGeom prst="rect">
            <a:avLst/>
          </a:prstGeom>
          <a:noFill/>
        </p:spPr>
        <p:txBody>
          <a:bodyPr wrap="square" rtlCol="0">
            <a:spAutoFit/>
          </a:bodyPr>
          <a:lstStyle/>
          <a:p>
            <a:pPr algn="ctr"/>
            <a:r>
              <a:rPr lang="en-US" sz="4400" b="1" dirty="0" smtClean="0"/>
              <a:t>Using accelerators – makes it worse! </a:t>
            </a:r>
          </a:p>
        </p:txBody>
      </p:sp>
      <p:sp>
        <p:nvSpPr>
          <p:cNvPr id="22" name="TextBox 21"/>
          <p:cNvSpPr txBox="1"/>
          <p:nvPr/>
        </p:nvSpPr>
        <p:spPr>
          <a:xfrm>
            <a:off x="1875049" y="3687628"/>
            <a:ext cx="5393902" cy="1754326"/>
          </a:xfrm>
          <a:prstGeom prst="rect">
            <a:avLst/>
          </a:prstGeom>
          <a:noFill/>
        </p:spPr>
        <p:txBody>
          <a:bodyPr wrap="square" rtlCol="0">
            <a:spAutoFit/>
          </a:bodyPr>
          <a:lstStyle/>
          <a:p>
            <a:pPr marL="742950" indent="-742950">
              <a:buAutoNum type="arabicPeriod"/>
            </a:pPr>
            <a:r>
              <a:rPr lang="en-US" sz="3600" dirty="0" smtClean="0"/>
              <a:t>Specialize compute</a:t>
            </a:r>
          </a:p>
          <a:p>
            <a:pPr marL="742950" indent="-742950">
              <a:buAutoNum type="arabicPeriod"/>
            </a:pPr>
            <a:r>
              <a:rPr lang="en-US" sz="3600" dirty="0" smtClean="0"/>
              <a:t>More </a:t>
            </a:r>
            <a:r>
              <a:rPr lang="en-US" sz="3600" dirty="0"/>
              <a:t>data movement</a:t>
            </a:r>
          </a:p>
          <a:p>
            <a:endParaRPr lang="en-US" sz="3600" dirty="0" smtClean="0"/>
          </a:p>
        </p:txBody>
      </p:sp>
      <p:grpSp>
        <p:nvGrpSpPr>
          <p:cNvPr id="5" name="Group 4"/>
          <p:cNvGrpSpPr/>
          <p:nvPr/>
        </p:nvGrpSpPr>
        <p:grpSpPr>
          <a:xfrm>
            <a:off x="87630" y="1162518"/>
            <a:ext cx="8968740" cy="1352082"/>
            <a:chOff x="495300" y="1447800"/>
            <a:chExt cx="8153400" cy="1117423"/>
          </a:xfrm>
        </p:grpSpPr>
        <p:sp>
          <p:nvSpPr>
            <p:cNvPr id="14" name="Rounded Rectangle 13"/>
            <p:cNvSpPr/>
            <p:nvPr/>
          </p:nvSpPr>
          <p:spPr>
            <a:xfrm>
              <a:off x="495300" y="1447800"/>
              <a:ext cx="8153400" cy="1117423"/>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2000">
                <a:solidFill>
                  <a:schemeClr val="bg1"/>
                </a:solidFill>
              </a:endParaRPr>
            </a:p>
          </p:txBody>
        </p:sp>
        <p:sp>
          <p:nvSpPr>
            <p:cNvPr id="15" name="TextBox 14"/>
            <p:cNvSpPr txBox="1"/>
            <p:nvPr/>
          </p:nvSpPr>
          <p:spPr>
            <a:xfrm>
              <a:off x="5912874" y="1461735"/>
              <a:ext cx="2343590" cy="992007"/>
            </a:xfrm>
            <a:prstGeom prst="rect">
              <a:avLst/>
            </a:prstGeom>
            <a:noFill/>
            <a:ln>
              <a:noFill/>
            </a:ln>
          </p:spPr>
          <p:txBody>
            <a:bodyPr wrap="none" rtlCol="0">
              <a:spAutoFit/>
            </a:bodyPr>
            <a:lstStyle/>
            <a:p>
              <a:pPr algn="ctr"/>
              <a:r>
                <a:rPr lang="en-US" sz="4400" dirty="0" smtClean="0">
                  <a:solidFill>
                    <a:schemeClr val="bg1"/>
                  </a:solidFill>
                </a:rPr>
                <a:t>8 </a:t>
              </a:r>
              <a:r>
                <a:rPr lang="en-US" sz="4400" dirty="0" err="1" smtClean="0">
                  <a:solidFill>
                    <a:schemeClr val="bg1"/>
                  </a:solidFill>
                </a:rPr>
                <a:t>pJ</a:t>
              </a:r>
              <a:r>
                <a:rPr lang="en-US" sz="4400" dirty="0" smtClean="0">
                  <a:solidFill>
                    <a:schemeClr val="bg1"/>
                  </a:solidFill>
                </a:rPr>
                <a:t> / mm </a:t>
              </a:r>
            </a:p>
            <a:p>
              <a:pPr algn="ctr"/>
              <a:r>
                <a:rPr lang="en-US" sz="2800" dirty="0" smtClean="0">
                  <a:solidFill>
                    <a:schemeClr val="bg1"/>
                  </a:solidFill>
                </a:rPr>
                <a:t>WIRE</a:t>
              </a:r>
              <a:endParaRPr lang="en-US" sz="2800" dirty="0">
                <a:solidFill>
                  <a:schemeClr val="bg1"/>
                </a:solidFill>
              </a:endParaRPr>
            </a:p>
          </p:txBody>
        </p:sp>
        <p:sp>
          <p:nvSpPr>
            <p:cNvPr id="18" name="Rectangle 17"/>
            <p:cNvSpPr/>
            <p:nvPr/>
          </p:nvSpPr>
          <p:spPr>
            <a:xfrm>
              <a:off x="2184499" y="1451750"/>
              <a:ext cx="1482341" cy="992007"/>
            </a:xfrm>
            <a:prstGeom prst="rect">
              <a:avLst/>
            </a:prstGeom>
            <a:ln>
              <a:noFill/>
            </a:ln>
          </p:spPr>
          <p:txBody>
            <a:bodyPr wrap="none">
              <a:spAutoFit/>
            </a:bodyPr>
            <a:lstStyle/>
            <a:p>
              <a:pPr algn="ctr"/>
              <a:r>
                <a:rPr lang="en-US" sz="4400" dirty="0" smtClean="0">
                  <a:solidFill>
                    <a:schemeClr val="bg1"/>
                  </a:solidFill>
                </a:rPr>
                <a:t>0.5 </a:t>
              </a:r>
              <a:r>
                <a:rPr lang="en-US" sz="4400" dirty="0" err="1" smtClean="0">
                  <a:solidFill>
                    <a:schemeClr val="bg1"/>
                  </a:solidFill>
                </a:rPr>
                <a:t>pJ</a:t>
              </a:r>
              <a:r>
                <a:rPr lang="en-US" sz="4400" dirty="0" smtClean="0">
                  <a:solidFill>
                    <a:schemeClr val="bg1"/>
                  </a:solidFill>
                </a:rPr>
                <a:t> </a:t>
              </a:r>
            </a:p>
            <a:p>
              <a:pPr algn="ctr"/>
              <a:r>
                <a:rPr lang="en-US" sz="2800" dirty="0" smtClean="0">
                  <a:solidFill>
                    <a:schemeClr val="bg1"/>
                  </a:solidFill>
                </a:rPr>
                <a:t>ADD</a:t>
              </a:r>
              <a:endParaRPr lang="en-US" sz="2800" dirty="0">
                <a:solidFill>
                  <a:schemeClr val="bg1"/>
                </a:solidFill>
              </a:endParaRPr>
            </a:p>
          </p:txBody>
        </p:sp>
        <p:grpSp>
          <p:nvGrpSpPr>
            <p:cNvPr id="20" name="Group 19"/>
            <p:cNvGrpSpPr/>
            <p:nvPr/>
          </p:nvGrpSpPr>
          <p:grpSpPr>
            <a:xfrm>
              <a:off x="746930" y="1516083"/>
              <a:ext cx="1300945" cy="1012885"/>
              <a:chOff x="-2672346" y="3048000"/>
              <a:chExt cx="1502164" cy="1169549"/>
            </a:xfrm>
          </p:grpSpPr>
          <p:sp>
            <p:nvSpPr>
              <p:cNvPr id="21" name="Flowchart: Manual Operation 5"/>
              <p:cNvSpPr/>
              <p:nvPr/>
            </p:nvSpPr>
            <p:spPr>
              <a:xfrm>
                <a:off x="-2672346" y="3342278"/>
                <a:ext cx="1502164" cy="58099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76 h 10076"/>
                  <a:gd name="connsiteX1" fmla="*/ 5026 w 10000"/>
                  <a:gd name="connsiteY1" fmla="*/ 0 h 10076"/>
                  <a:gd name="connsiteX2" fmla="*/ 10000 w 10000"/>
                  <a:gd name="connsiteY2" fmla="*/ 76 h 10076"/>
                  <a:gd name="connsiteX3" fmla="*/ 8000 w 10000"/>
                  <a:gd name="connsiteY3" fmla="*/ 10076 h 10076"/>
                  <a:gd name="connsiteX4" fmla="*/ 2000 w 10000"/>
                  <a:gd name="connsiteY4" fmla="*/ 10076 h 10076"/>
                  <a:gd name="connsiteX5" fmla="*/ 0 w 10000"/>
                  <a:gd name="connsiteY5" fmla="*/ 76 h 10076"/>
                  <a:gd name="connsiteX0" fmla="*/ 0 w 10000"/>
                  <a:gd name="connsiteY0" fmla="*/ 76 h 10076"/>
                  <a:gd name="connsiteX1" fmla="*/ 5026 w 10000"/>
                  <a:gd name="connsiteY1" fmla="*/ 0 h 10076"/>
                  <a:gd name="connsiteX2" fmla="*/ 10000 w 10000"/>
                  <a:gd name="connsiteY2" fmla="*/ 76 h 10076"/>
                  <a:gd name="connsiteX3" fmla="*/ 8000 w 10000"/>
                  <a:gd name="connsiteY3" fmla="*/ 10076 h 10076"/>
                  <a:gd name="connsiteX4" fmla="*/ 2000 w 10000"/>
                  <a:gd name="connsiteY4" fmla="*/ 10076 h 10076"/>
                  <a:gd name="connsiteX5" fmla="*/ 0 w 10000"/>
                  <a:gd name="connsiteY5" fmla="*/ 76 h 10076"/>
                  <a:gd name="connsiteX0" fmla="*/ 0 w 10000"/>
                  <a:gd name="connsiteY0" fmla="*/ 0 h 10000"/>
                  <a:gd name="connsiteX1" fmla="*/ 5157 w 10000"/>
                  <a:gd name="connsiteY1" fmla="*/ 4014 h 10000"/>
                  <a:gd name="connsiteX2" fmla="*/ 10000 w 10000"/>
                  <a:gd name="connsiteY2" fmla="*/ 0 h 10000"/>
                  <a:gd name="connsiteX3" fmla="*/ 8000 w 10000"/>
                  <a:gd name="connsiteY3" fmla="*/ 10000 h 10000"/>
                  <a:gd name="connsiteX4" fmla="*/ 2000 w 10000"/>
                  <a:gd name="connsiteY4" fmla="*/ 10000 h 10000"/>
                  <a:gd name="connsiteX5" fmla="*/ 0 w 10000"/>
                  <a:gd name="connsiteY5" fmla="*/ 0 h 10000"/>
                  <a:gd name="connsiteX0" fmla="*/ 0 w 10000"/>
                  <a:gd name="connsiteY0" fmla="*/ 0 h 10000"/>
                  <a:gd name="connsiteX1" fmla="*/ 5157 w 10000"/>
                  <a:gd name="connsiteY1" fmla="*/ 4014 h 10000"/>
                  <a:gd name="connsiteX2" fmla="*/ 10000 w 10000"/>
                  <a:gd name="connsiteY2" fmla="*/ 0 h 10000"/>
                  <a:gd name="connsiteX3" fmla="*/ 6691 w 10000"/>
                  <a:gd name="connsiteY3" fmla="*/ 2538 h 10000"/>
                  <a:gd name="connsiteX4" fmla="*/ 8000 w 10000"/>
                  <a:gd name="connsiteY4" fmla="*/ 10000 h 10000"/>
                  <a:gd name="connsiteX5" fmla="*/ 2000 w 10000"/>
                  <a:gd name="connsiteY5" fmla="*/ 10000 h 10000"/>
                  <a:gd name="connsiteX6" fmla="*/ 0 w 10000"/>
                  <a:gd name="connsiteY6" fmla="*/ 0 h 10000"/>
                  <a:gd name="connsiteX0" fmla="*/ 0 w 10000"/>
                  <a:gd name="connsiteY0" fmla="*/ 0 h 10000"/>
                  <a:gd name="connsiteX1" fmla="*/ 5157 w 10000"/>
                  <a:gd name="connsiteY1" fmla="*/ 4014 h 10000"/>
                  <a:gd name="connsiteX2" fmla="*/ 10000 w 10000"/>
                  <a:gd name="connsiteY2" fmla="*/ 0 h 10000"/>
                  <a:gd name="connsiteX3" fmla="*/ 9145 w 10000"/>
                  <a:gd name="connsiteY3" fmla="*/ 4015 h 10000"/>
                  <a:gd name="connsiteX4" fmla="*/ 8000 w 10000"/>
                  <a:gd name="connsiteY4" fmla="*/ 10000 h 10000"/>
                  <a:gd name="connsiteX5" fmla="*/ 2000 w 10000"/>
                  <a:gd name="connsiteY5" fmla="*/ 10000 h 10000"/>
                  <a:gd name="connsiteX6" fmla="*/ 0 w 10000"/>
                  <a:gd name="connsiteY6" fmla="*/ 0 h 10000"/>
                  <a:gd name="connsiteX0" fmla="*/ 0 w 10000"/>
                  <a:gd name="connsiteY0" fmla="*/ 0 h 10000"/>
                  <a:gd name="connsiteX1" fmla="*/ 5157 w 10000"/>
                  <a:gd name="connsiteY1" fmla="*/ 4014 h 10000"/>
                  <a:gd name="connsiteX2" fmla="*/ 6735 w 10000"/>
                  <a:gd name="connsiteY2" fmla="*/ 2538 h 10000"/>
                  <a:gd name="connsiteX3" fmla="*/ 10000 w 10000"/>
                  <a:gd name="connsiteY3" fmla="*/ 0 h 10000"/>
                  <a:gd name="connsiteX4" fmla="*/ 9145 w 10000"/>
                  <a:gd name="connsiteY4" fmla="*/ 4015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5157 w 10000"/>
                  <a:gd name="connsiteY1" fmla="*/ 4014 h 10000"/>
                  <a:gd name="connsiteX2" fmla="*/ 6691 w 10000"/>
                  <a:gd name="connsiteY2" fmla="*/ 266 h 10000"/>
                  <a:gd name="connsiteX3" fmla="*/ 10000 w 10000"/>
                  <a:gd name="connsiteY3" fmla="*/ 0 h 10000"/>
                  <a:gd name="connsiteX4" fmla="*/ 9145 w 10000"/>
                  <a:gd name="connsiteY4" fmla="*/ 4015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316 w 10000"/>
                  <a:gd name="connsiteY1" fmla="*/ 2651 h 10000"/>
                  <a:gd name="connsiteX2" fmla="*/ 5157 w 10000"/>
                  <a:gd name="connsiteY2" fmla="*/ 4014 h 10000"/>
                  <a:gd name="connsiteX3" fmla="*/ 6691 w 10000"/>
                  <a:gd name="connsiteY3" fmla="*/ 266 h 10000"/>
                  <a:gd name="connsiteX4" fmla="*/ 10000 w 10000"/>
                  <a:gd name="connsiteY4" fmla="*/ 0 h 10000"/>
                  <a:gd name="connsiteX5" fmla="*/ 9145 w 10000"/>
                  <a:gd name="connsiteY5" fmla="*/ 4015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3535 w 10000"/>
                  <a:gd name="connsiteY1" fmla="*/ 265 h 10000"/>
                  <a:gd name="connsiteX2" fmla="*/ 5157 w 10000"/>
                  <a:gd name="connsiteY2" fmla="*/ 4014 h 10000"/>
                  <a:gd name="connsiteX3" fmla="*/ 6691 w 10000"/>
                  <a:gd name="connsiteY3" fmla="*/ 266 h 10000"/>
                  <a:gd name="connsiteX4" fmla="*/ 10000 w 10000"/>
                  <a:gd name="connsiteY4" fmla="*/ 0 h 10000"/>
                  <a:gd name="connsiteX5" fmla="*/ 9145 w 10000"/>
                  <a:gd name="connsiteY5" fmla="*/ 4015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3535 w 10000"/>
                  <a:gd name="connsiteY1" fmla="*/ 265 h 10000"/>
                  <a:gd name="connsiteX2" fmla="*/ 5157 w 10000"/>
                  <a:gd name="connsiteY2" fmla="*/ 4014 h 10000"/>
                  <a:gd name="connsiteX3" fmla="*/ 6691 w 10000"/>
                  <a:gd name="connsiteY3" fmla="*/ 266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535 w 10000"/>
                  <a:gd name="connsiteY1" fmla="*/ 265 h 10000"/>
                  <a:gd name="connsiteX2" fmla="*/ 5157 w 10000"/>
                  <a:gd name="connsiteY2" fmla="*/ 4014 h 10000"/>
                  <a:gd name="connsiteX3" fmla="*/ 6779 w 10000"/>
                  <a:gd name="connsiteY3" fmla="*/ 39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491 w 10000"/>
                  <a:gd name="connsiteY1" fmla="*/ 38 h 10000"/>
                  <a:gd name="connsiteX2" fmla="*/ 5157 w 10000"/>
                  <a:gd name="connsiteY2" fmla="*/ 4014 h 10000"/>
                  <a:gd name="connsiteX3" fmla="*/ 6779 w 10000"/>
                  <a:gd name="connsiteY3" fmla="*/ 39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491 w 10000"/>
                  <a:gd name="connsiteY1" fmla="*/ 38 h 10000"/>
                  <a:gd name="connsiteX2" fmla="*/ 5069 w 10000"/>
                  <a:gd name="connsiteY2" fmla="*/ 2310 h 10000"/>
                  <a:gd name="connsiteX3" fmla="*/ 6779 w 10000"/>
                  <a:gd name="connsiteY3" fmla="*/ 39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4368 w 10000"/>
                  <a:gd name="connsiteY1" fmla="*/ 152 h 10000"/>
                  <a:gd name="connsiteX2" fmla="*/ 5069 w 10000"/>
                  <a:gd name="connsiteY2" fmla="*/ 2310 h 10000"/>
                  <a:gd name="connsiteX3" fmla="*/ 6779 w 10000"/>
                  <a:gd name="connsiteY3" fmla="*/ 39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45 h 10045"/>
                  <a:gd name="connsiteX1" fmla="*/ 4258 w 10000"/>
                  <a:gd name="connsiteY1" fmla="*/ 0 h 10045"/>
                  <a:gd name="connsiteX2" fmla="*/ 5069 w 10000"/>
                  <a:gd name="connsiteY2" fmla="*/ 2355 h 10045"/>
                  <a:gd name="connsiteX3" fmla="*/ 6779 w 10000"/>
                  <a:gd name="connsiteY3" fmla="*/ 84 h 10045"/>
                  <a:gd name="connsiteX4" fmla="*/ 10000 w 10000"/>
                  <a:gd name="connsiteY4" fmla="*/ 45 h 10045"/>
                  <a:gd name="connsiteX5" fmla="*/ 8000 w 10000"/>
                  <a:gd name="connsiteY5" fmla="*/ 10045 h 10045"/>
                  <a:gd name="connsiteX6" fmla="*/ 2000 w 10000"/>
                  <a:gd name="connsiteY6" fmla="*/ 10045 h 10045"/>
                  <a:gd name="connsiteX7" fmla="*/ 0 w 10000"/>
                  <a:gd name="connsiteY7" fmla="*/ 45 h 10045"/>
                  <a:gd name="connsiteX0" fmla="*/ 0 w 10000"/>
                  <a:gd name="connsiteY0" fmla="*/ 0 h 10000"/>
                  <a:gd name="connsiteX1" fmla="*/ 4258 w 10000"/>
                  <a:gd name="connsiteY1" fmla="*/ 43 h 10000"/>
                  <a:gd name="connsiteX2" fmla="*/ 5069 w 10000"/>
                  <a:gd name="connsiteY2" fmla="*/ 2310 h 10000"/>
                  <a:gd name="connsiteX3" fmla="*/ 6779 w 10000"/>
                  <a:gd name="connsiteY3" fmla="*/ 39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27 h 10027"/>
                  <a:gd name="connsiteX1" fmla="*/ 4258 w 10000"/>
                  <a:gd name="connsiteY1" fmla="*/ 70 h 10027"/>
                  <a:gd name="connsiteX2" fmla="*/ 5069 w 10000"/>
                  <a:gd name="connsiteY2" fmla="*/ 2337 h 10027"/>
                  <a:gd name="connsiteX3" fmla="*/ 5749 w 10000"/>
                  <a:gd name="connsiteY3" fmla="*/ 0 h 10027"/>
                  <a:gd name="connsiteX4" fmla="*/ 10000 w 10000"/>
                  <a:gd name="connsiteY4" fmla="*/ 27 h 10027"/>
                  <a:gd name="connsiteX5" fmla="*/ 8000 w 10000"/>
                  <a:gd name="connsiteY5" fmla="*/ 10027 h 10027"/>
                  <a:gd name="connsiteX6" fmla="*/ 2000 w 10000"/>
                  <a:gd name="connsiteY6" fmla="*/ 10027 h 10027"/>
                  <a:gd name="connsiteX7" fmla="*/ 0 w 10000"/>
                  <a:gd name="connsiteY7" fmla="*/ 27 h 1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27">
                    <a:moveTo>
                      <a:pt x="0" y="27"/>
                    </a:moveTo>
                    <a:lnTo>
                      <a:pt x="4258" y="70"/>
                    </a:lnTo>
                    <a:lnTo>
                      <a:pt x="5069" y="2337"/>
                    </a:lnTo>
                    <a:lnTo>
                      <a:pt x="5749" y="0"/>
                    </a:lnTo>
                    <a:lnTo>
                      <a:pt x="10000" y="27"/>
                    </a:lnTo>
                    <a:lnTo>
                      <a:pt x="8000" y="10027"/>
                    </a:lnTo>
                    <a:lnTo>
                      <a:pt x="2000" y="10027"/>
                    </a:lnTo>
                    <a:lnTo>
                      <a:pt x="0" y="27"/>
                    </a:lnTo>
                    <a:close/>
                  </a:path>
                </a:pathLst>
              </a:custGeom>
              <a:no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t>ALU</a:t>
                </a:r>
                <a:endParaRPr lang="en-US" sz="3600" dirty="0"/>
              </a:p>
            </p:txBody>
          </p:sp>
          <p:cxnSp>
            <p:nvCxnSpPr>
              <p:cNvPr id="24" name="Straight Arrow Connector 23"/>
              <p:cNvCxnSpPr/>
              <p:nvPr/>
            </p:nvCxnSpPr>
            <p:spPr>
              <a:xfrm>
                <a:off x="-1447800" y="3048000"/>
                <a:ext cx="0" cy="294278"/>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362200" y="3057525"/>
                <a:ext cx="0" cy="294278"/>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921264" y="3923271"/>
                <a:ext cx="0" cy="294278"/>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27" name="Picture 3" descr="C:\Users\Snehasish\Desktop\cable-256-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012852" y="1483920"/>
              <a:ext cx="1045048" cy="10450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157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xEl>
                                              <p:pRg st="1" end="1"/>
                                            </p:txEl>
                                          </p:spTgt>
                                        </p:tgtEl>
                                        <p:attrNameLst>
                                          <p:attrName>style.visibility</p:attrName>
                                        </p:attrNameLst>
                                      </p:cBhvr>
                                      <p:to>
                                        <p:strVal val="visible"/>
                                      </p:to>
                                    </p:set>
                                    <p:animEffect transition="in" filter="fade">
                                      <p:cBhvr>
                                        <p:cTn id="22" dur="500"/>
                                        <p:tgtEl>
                                          <p:spTgt spid="2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553200" y="6484691"/>
            <a:ext cx="2133600" cy="373310"/>
          </a:xfrm>
        </p:spPr>
        <p:txBody>
          <a:bodyPr/>
          <a:lstStyle/>
          <a:p>
            <a:fld id="{B6F15528-21DE-4FAA-801E-634DDDAF4B2B}" type="slidenum">
              <a:rPr lang="en-US" smtClean="0"/>
              <a:pPr/>
              <a:t>20</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Evaluation – Energy </a:t>
            </a:r>
            <a:endParaRPr lang="en-US" sz="4000" b="1" dirty="0"/>
          </a:p>
        </p:txBody>
      </p:sp>
      <p:graphicFrame>
        <p:nvGraphicFramePr>
          <p:cNvPr id="15" name="Chart 14"/>
          <p:cNvGraphicFramePr>
            <a:graphicFrameLocks noChangeAspect="1"/>
          </p:cNvGraphicFramePr>
          <p:nvPr>
            <p:extLst>
              <p:ext uri="{D42A27DB-BD31-4B8C-83A1-F6EECF244321}">
                <p14:modId xmlns:p14="http://schemas.microsoft.com/office/powerpoint/2010/main" val="3736039893"/>
              </p:ext>
            </p:extLst>
          </p:nvPr>
        </p:nvGraphicFramePr>
        <p:xfrm>
          <a:off x="118268" y="838201"/>
          <a:ext cx="8907463" cy="5775324"/>
        </p:xfrm>
        <a:graphic>
          <a:graphicData uri="http://schemas.openxmlformats.org/drawingml/2006/chart">
            <c:chart xmlns:c="http://schemas.openxmlformats.org/drawingml/2006/chart" xmlns:r="http://schemas.openxmlformats.org/officeDocument/2006/relationships" r:id="rId3"/>
          </a:graphicData>
        </a:graphic>
      </p:graphicFrame>
      <p:sp>
        <p:nvSpPr>
          <p:cNvPr id="16" name="Rectangle 15"/>
          <p:cNvSpPr/>
          <p:nvPr/>
        </p:nvSpPr>
        <p:spPr>
          <a:xfrm>
            <a:off x="4343400" y="1371600"/>
            <a:ext cx="4724400" cy="521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90600" y="2024443"/>
            <a:ext cx="3048000" cy="77908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Shared cache reduces frequent LLC accesses</a:t>
            </a:r>
            <a:endParaRPr lang="en-US" sz="2400" dirty="0"/>
          </a:p>
        </p:txBody>
      </p:sp>
      <p:sp>
        <p:nvSpPr>
          <p:cNvPr id="21" name="Rounded Rectangle 20"/>
          <p:cNvSpPr/>
          <p:nvPr/>
        </p:nvSpPr>
        <p:spPr>
          <a:xfrm>
            <a:off x="4572000" y="4158043"/>
            <a:ext cx="4038600" cy="77908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More L1X accesses</a:t>
            </a:r>
          </a:p>
          <a:p>
            <a:pPr algn="ctr"/>
            <a:r>
              <a:rPr lang="en-US" sz="2400" dirty="0" smtClean="0"/>
              <a:t>increase energy</a:t>
            </a:r>
            <a:endParaRPr lang="en-US" sz="2400" dirty="0"/>
          </a:p>
        </p:txBody>
      </p:sp>
      <p:sp>
        <p:nvSpPr>
          <p:cNvPr id="22" name="Rounded Rectangle 21"/>
          <p:cNvSpPr/>
          <p:nvPr/>
        </p:nvSpPr>
        <p:spPr>
          <a:xfrm>
            <a:off x="4572000" y="2042164"/>
            <a:ext cx="4038600" cy="77908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MSGs for SHARED increases LINK energy, </a:t>
            </a:r>
            <a:r>
              <a:rPr lang="en-US" sz="2400" dirty="0"/>
              <a:t>l</a:t>
            </a:r>
            <a:r>
              <a:rPr lang="en-US" sz="2400" dirty="0" smtClean="0"/>
              <a:t>ess in FUSION.</a:t>
            </a:r>
            <a:endParaRPr lang="en-US" sz="2400" dirty="0"/>
          </a:p>
        </p:txBody>
      </p:sp>
      <p:sp>
        <p:nvSpPr>
          <p:cNvPr id="2" name="Rectangle 1"/>
          <p:cNvSpPr/>
          <p:nvPr/>
        </p:nvSpPr>
        <p:spPr>
          <a:xfrm>
            <a:off x="785750" y="1371600"/>
            <a:ext cx="3581400" cy="5219850"/>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rot="16200000">
            <a:off x="1761290" y="3291662"/>
            <a:ext cx="3850541" cy="1077218"/>
          </a:xfrm>
          <a:prstGeom prst="rect">
            <a:avLst/>
          </a:prstGeom>
          <a:noFill/>
        </p:spPr>
        <p:txBody>
          <a:bodyPr wrap="none" rtlCol="0">
            <a:spAutoFit/>
          </a:bodyPr>
          <a:lstStyle/>
          <a:p>
            <a:pPr algn="ctr"/>
            <a:r>
              <a:rPr lang="en-US" sz="3200" b="1" dirty="0" smtClean="0"/>
              <a:t>Compute Intensive </a:t>
            </a:r>
          </a:p>
          <a:p>
            <a:pPr algn="ctr"/>
            <a:r>
              <a:rPr lang="en-US" sz="3200" b="1" dirty="0" smtClean="0"/>
              <a:t>(Small data footprint)</a:t>
            </a:r>
            <a:endParaRPr lang="en-US" sz="3200" b="1" dirty="0"/>
          </a:p>
        </p:txBody>
      </p:sp>
    </p:spTree>
    <p:extLst>
      <p:ext uri="{BB962C8B-B14F-4D97-AF65-F5344CB8AC3E}">
        <p14:creationId xmlns:p14="http://schemas.microsoft.com/office/powerpoint/2010/main" val="395504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2" grpId="0" animBg="1"/>
      <p:bldP spid="2"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Evaluation – Performance (Cycles) </a:t>
            </a:r>
            <a:endParaRPr lang="en-US" sz="4000" b="1" dirty="0"/>
          </a:p>
        </p:txBody>
      </p:sp>
      <p:graphicFrame>
        <p:nvGraphicFramePr>
          <p:cNvPr id="6" name="Chart 5"/>
          <p:cNvGraphicFramePr>
            <a:graphicFrameLocks/>
          </p:cNvGraphicFramePr>
          <p:nvPr>
            <p:extLst>
              <p:ext uri="{D42A27DB-BD31-4B8C-83A1-F6EECF244321}">
                <p14:modId xmlns:p14="http://schemas.microsoft.com/office/powerpoint/2010/main" val="4263078211"/>
              </p:ext>
            </p:extLst>
          </p:nvPr>
        </p:nvGraphicFramePr>
        <p:xfrm>
          <a:off x="-76200" y="898478"/>
          <a:ext cx="9220200" cy="5486400"/>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ed Rectangle 7"/>
          <p:cNvSpPr/>
          <p:nvPr/>
        </p:nvSpPr>
        <p:spPr>
          <a:xfrm>
            <a:off x="914400" y="2438400"/>
            <a:ext cx="3048000" cy="7620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Eliminate DMA, improve performance</a:t>
            </a:r>
            <a:endParaRPr lang="en-US" sz="2400" dirty="0"/>
          </a:p>
        </p:txBody>
      </p:sp>
    </p:spTree>
    <p:extLst>
      <p:ext uri="{BB962C8B-B14F-4D97-AF65-F5344CB8AC3E}">
        <p14:creationId xmlns:p14="http://schemas.microsoft.com/office/powerpoint/2010/main" val="336948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Evaluation – Fusion-DX (Energy)</a:t>
            </a:r>
            <a:endParaRPr lang="en-US" sz="4000" b="1" dirty="0"/>
          </a:p>
        </p:txBody>
      </p:sp>
      <p:graphicFrame>
        <p:nvGraphicFramePr>
          <p:cNvPr id="6" name="Table 5"/>
          <p:cNvGraphicFramePr>
            <a:graphicFrameLocks noGrp="1"/>
          </p:cNvGraphicFramePr>
          <p:nvPr>
            <p:extLst>
              <p:ext uri="{D42A27DB-BD31-4B8C-83A1-F6EECF244321}">
                <p14:modId xmlns:p14="http://schemas.microsoft.com/office/powerpoint/2010/main" val="3301133851"/>
              </p:ext>
            </p:extLst>
          </p:nvPr>
        </p:nvGraphicFramePr>
        <p:xfrm>
          <a:off x="1991146" y="4343400"/>
          <a:ext cx="5638800" cy="1737360"/>
        </p:xfrm>
        <a:graphic>
          <a:graphicData uri="http://schemas.openxmlformats.org/drawingml/2006/table">
            <a:tbl>
              <a:tblPr firstRow="1" bandRow="1">
                <a:tableStyleId>{D7AC3CCA-C797-4891-BE02-D94E43425B78}</a:tableStyleId>
              </a:tblPr>
              <a:tblGrid>
                <a:gridCol w="1524000"/>
                <a:gridCol w="2057400"/>
                <a:gridCol w="2057400"/>
              </a:tblGrid>
              <a:tr h="426720">
                <a:tc>
                  <a:txBody>
                    <a:bodyPr/>
                    <a:lstStyle/>
                    <a:p>
                      <a:endParaRPr lang="en-US" sz="3200" dirty="0"/>
                    </a:p>
                  </a:txBody>
                  <a:tcPr/>
                </a:tc>
                <a:tc>
                  <a:txBody>
                    <a:bodyPr/>
                    <a:lstStyle/>
                    <a:p>
                      <a:r>
                        <a:rPr lang="en-US" sz="3200" u="none" strike="noStrike" kern="1200" baseline="0" dirty="0" smtClean="0"/>
                        <a:t>AXC Cache</a:t>
                      </a:r>
                      <a:endParaRPr lang="en-US" sz="3200" dirty="0"/>
                    </a:p>
                  </a:txBody>
                  <a:tcPr/>
                </a:tc>
                <a:tc>
                  <a:txBody>
                    <a:bodyPr/>
                    <a:lstStyle/>
                    <a:p>
                      <a:r>
                        <a:rPr lang="en-US" sz="3200" u="none" strike="noStrike" kern="1200" baseline="0" dirty="0" smtClean="0"/>
                        <a:t>AXC Link</a:t>
                      </a:r>
                      <a:endParaRPr lang="en-US" sz="3200" dirty="0"/>
                    </a:p>
                  </a:txBody>
                  <a:tcPr/>
                </a:tc>
              </a:tr>
              <a:tr h="426720">
                <a:tc>
                  <a:txBody>
                    <a:bodyPr/>
                    <a:lstStyle/>
                    <a:p>
                      <a:r>
                        <a:rPr lang="en-US" sz="3200" u="none" strike="noStrike" kern="1200" baseline="0" dirty="0" smtClean="0"/>
                        <a:t>FFT</a:t>
                      </a:r>
                      <a:endParaRPr lang="en-US" sz="3200" dirty="0"/>
                    </a:p>
                  </a:txBody>
                  <a:tcPr/>
                </a:tc>
                <a:tc>
                  <a:txBody>
                    <a:bodyPr/>
                    <a:lstStyle/>
                    <a:p>
                      <a:pPr algn="r"/>
                      <a:r>
                        <a:rPr lang="en-US" sz="3200" u="none" strike="noStrike" kern="1200" baseline="0" dirty="0" smtClean="0"/>
                        <a:t>6.4%</a:t>
                      </a:r>
                      <a:endParaRPr lang="en-US" sz="3200" dirty="0"/>
                    </a:p>
                  </a:txBody>
                  <a:tcPr/>
                </a:tc>
                <a:tc>
                  <a:txBody>
                    <a:bodyPr/>
                    <a:lstStyle/>
                    <a:p>
                      <a:pPr algn="r"/>
                      <a:r>
                        <a:rPr lang="en-US" sz="3200" u="none" strike="noStrike" kern="1200" baseline="0" dirty="0" smtClean="0"/>
                        <a:t>16.9%</a:t>
                      </a:r>
                      <a:endParaRPr lang="en-US" sz="3200" dirty="0"/>
                    </a:p>
                  </a:txBody>
                  <a:tcPr/>
                </a:tc>
              </a:tr>
              <a:tr h="426720">
                <a:tc>
                  <a:txBody>
                    <a:bodyPr/>
                    <a:lstStyle/>
                    <a:p>
                      <a:r>
                        <a:rPr lang="en-US" sz="3200" u="none" strike="noStrike" kern="1200" baseline="0" dirty="0" smtClean="0"/>
                        <a:t>TRACK</a:t>
                      </a:r>
                      <a:endParaRPr lang="en-US" sz="3200" dirty="0"/>
                    </a:p>
                  </a:txBody>
                  <a:tcPr/>
                </a:tc>
                <a:tc>
                  <a:txBody>
                    <a:bodyPr/>
                    <a:lstStyle/>
                    <a:p>
                      <a:pPr algn="r"/>
                      <a:r>
                        <a:rPr lang="en-US" sz="3200" u="none" strike="noStrike" kern="1200" baseline="0" dirty="0" smtClean="0"/>
                        <a:t>1.5%</a:t>
                      </a:r>
                      <a:endParaRPr lang="en-US" sz="3200" dirty="0"/>
                    </a:p>
                  </a:txBody>
                  <a:tcPr/>
                </a:tc>
                <a:tc>
                  <a:txBody>
                    <a:bodyPr/>
                    <a:lstStyle/>
                    <a:p>
                      <a:pPr algn="r"/>
                      <a:r>
                        <a:rPr lang="en-US" sz="3200" u="none" strike="noStrike" kern="1200" baseline="0" dirty="0" smtClean="0"/>
                        <a:t>5.7%</a:t>
                      </a:r>
                      <a:endParaRPr lang="en-US" sz="3200" dirty="0"/>
                    </a:p>
                  </a:txBody>
                  <a:tcPr/>
                </a:tc>
              </a:tr>
            </a:tbl>
          </a:graphicData>
        </a:graphic>
      </p:graphicFrame>
      <p:grpSp>
        <p:nvGrpSpPr>
          <p:cNvPr id="7" name="Group 6"/>
          <p:cNvGrpSpPr/>
          <p:nvPr/>
        </p:nvGrpSpPr>
        <p:grpSpPr>
          <a:xfrm>
            <a:off x="2854244" y="1070239"/>
            <a:ext cx="1071744" cy="1071744"/>
            <a:chOff x="7213386" y="1540241"/>
            <a:chExt cx="1071744" cy="1071744"/>
          </a:xfrm>
        </p:grpSpPr>
        <p:sp>
          <p:nvSpPr>
            <p:cNvPr id="8" name="Rounded Rectangle 7"/>
            <p:cNvSpPr/>
            <p:nvPr/>
          </p:nvSpPr>
          <p:spPr>
            <a:xfrm>
              <a:off x="7213386" y="1540241"/>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5" y="1656540"/>
              <a:ext cx="839146" cy="839146"/>
            </a:xfrm>
            <a:prstGeom prst="rect">
              <a:avLst/>
            </a:prstGeom>
            <a:solidFill>
              <a:schemeClr val="bg1"/>
            </a:solidFill>
            <a:ln>
              <a:noFill/>
            </a:ln>
          </p:spPr>
        </p:pic>
      </p:grpSp>
      <p:grpSp>
        <p:nvGrpSpPr>
          <p:cNvPr id="11" name="Group 10"/>
          <p:cNvGrpSpPr/>
          <p:nvPr/>
        </p:nvGrpSpPr>
        <p:grpSpPr>
          <a:xfrm>
            <a:off x="5105399" y="1070014"/>
            <a:ext cx="1071744" cy="1071744"/>
            <a:chOff x="7213386" y="1540241"/>
            <a:chExt cx="1071744" cy="1071744"/>
          </a:xfrm>
        </p:grpSpPr>
        <p:sp>
          <p:nvSpPr>
            <p:cNvPr id="12" name="Rounded Rectangle 11"/>
            <p:cNvSpPr/>
            <p:nvPr/>
          </p:nvSpPr>
          <p:spPr>
            <a:xfrm>
              <a:off x="7213386" y="1540241"/>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5" y="1656540"/>
              <a:ext cx="839146" cy="839146"/>
            </a:xfrm>
            <a:prstGeom prst="rect">
              <a:avLst/>
            </a:prstGeom>
            <a:solidFill>
              <a:schemeClr val="bg1"/>
            </a:solidFill>
            <a:ln>
              <a:noFill/>
            </a:ln>
          </p:spPr>
        </p:pic>
      </p:grpSp>
      <p:sp>
        <p:nvSpPr>
          <p:cNvPr id="14" name="Rectangle 13"/>
          <p:cNvSpPr/>
          <p:nvPr/>
        </p:nvSpPr>
        <p:spPr>
          <a:xfrm>
            <a:off x="2854244" y="2248964"/>
            <a:ext cx="1071744" cy="314118"/>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solidFill>
                  <a:schemeClr val="tx1"/>
                </a:solidFill>
              </a:rPr>
              <a:t>L0X</a:t>
            </a:r>
            <a:endParaRPr lang="en-US" sz="2800" dirty="0">
              <a:solidFill>
                <a:schemeClr val="tx1"/>
              </a:solidFill>
            </a:endParaRPr>
          </a:p>
        </p:txBody>
      </p:sp>
      <p:sp>
        <p:nvSpPr>
          <p:cNvPr id="15" name="Rectangle 14"/>
          <p:cNvSpPr/>
          <p:nvPr/>
        </p:nvSpPr>
        <p:spPr>
          <a:xfrm>
            <a:off x="5105399" y="2248964"/>
            <a:ext cx="1071744" cy="314118"/>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solidFill>
                  <a:schemeClr val="tx1"/>
                </a:solidFill>
              </a:rPr>
              <a:t>L0X</a:t>
            </a:r>
            <a:endParaRPr lang="en-US" sz="2800" dirty="0">
              <a:solidFill>
                <a:schemeClr val="tx1"/>
              </a:solidFill>
            </a:endParaRPr>
          </a:p>
        </p:txBody>
      </p:sp>
      <p:sp>
        <p:nvSpPr>
          <p:cNvPr id="16" name="Rectangle 15"/>
          <p:cNvSpPr/>
          <p:nvPr/>
        </p:nvSpPr>
        <p:spPr>
          <a:xfrm>
            <a:off x="2854243" y="3276600"/>
            <a:ext cx="3322899" cy="614855"/>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solidFill>
                  <a:schemeClr val="tx1"/>
                </a:solidFill>
              </a:rPr>
              <a:t>L1X</a:t>
            </a:r>
            <a:endParaRPr lang="en-US" sz="3600" dirty="0">
              <a:solidFill>
                <a:schemeClr val="tx1"/>
              </a:solidFill>
            </a:endParaRPr>
          </a:p>
        </p:txBody>
      </p:sp>
      <p:sp>
        <p:nvSpPr>
          <p:cNvPr id="19" name="Curved Up Arrow 18"/>
          <p:cNvSpPr/>
          <p:nvPr/>
        </p:nvSpPr>
        <p:spPr>
          <a:xfrm>
            <a:off x="3238499" y="2667001"/>
            <a:ext cx="2628900" cy="917026"/>
          </a:xfrm>
          <a:prstGeom prst="curvedUp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chemeClr val="tx1"/>
              </a:solidFill>
            </a:endParaRPr>
          </a:p>
        </p:txBody>
      </p:sp>
      <p:sp>
        <p:nvSpPr>
          <p:cNvPr id="20" name="Right Arrow 19"/>
          <p:cNvSpPr/>
          <p:nvPr/>
        </p:nvSpPr>
        <p:spPr>
          <a:xfrm>
            <a:off x="4114799" y="2248964"/>
            <a:ext cx="838200" cy="314118"/>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1" name="TextBox 20"/>
          <p:cNvSpPr txBox="1"/>
          <p:nvPr/>
        </p:nvSpPr>
        <p:spPr>
          <a:xfrm rot="16200000">
            <a:off x="1097927" y="1769686"/>
            <a:ext cx="2046522" cy="584775"/>
          </a:xfrm>
          <a:prstGeom prst="rect">
            <a:avLst/>
          </a:prstGeom>
          <a:noFill/>
        </p:spPr>
        <p:txBody>
          <a:bodyPr wrap="none" rtlCol="0">
            <a:spAutoFit/>
          </a:bodyPr>
          <a:lstStyle/>
          <a:p>
            <a:r>
              <a:rPr lang="en-US" sz="3200" dirty="0" smtClean="0"/>
              <a:t>PRODUCER</a:t>
            </a:r>
            <a:endParaRPr lang="en-US" sz="3200" dirty="0"/>
          </a:p>
        </p:txBody>
      </p:sp>
      <p:sp>
        <p:nvSpPr>
          <p:cNvPr id="22" name="TextBox 21"/>
          <p:cNvSpPr txBox="1"/>
          <p:nvPr/>
        </p:nvSpPr>
        <p:spPr>
          <a:xfrm rot="16200000">
            <a:off x="5839793" y="1828419"/>
            <a:ext cx="2163990" cy="584775"/>
          </a:xfrm>
          <a:prstGeom prst="rect">
            <a:avLst/>
          </a:prstGeom>
          <a:noFill/>
        </p:spPr>
        <p:txBody>
          <a:bodyPr wrap="none" rtlCol="0">
            <a:spAutoFit/>
          </a:bodyPr>
          <a:lstStyle/>
          <a:p>
            <a:r>
              <a:rPr lang="en-US" sz="3200" dirty="0" smtClean="0"/>
              <a:t>CONSUMER</a:t>
            </a:r>
            <a:endParaRPr lang="en-US" sz="3200" dirty="0"/>
          </a:p>
        </p:txBody>
      </p:sp>
      <p:sp>
        <p:nvSpPr>
          <p:cNvPr id="23" name="Lightning Bolt 22"/>
          <p:cNvSpPr/>
          <p:nvPr/>
        </p:nvSpPr>
        <p:spPr>
          <a:xfrm>
            <a:off x="990600" y="5112602"/>
            <a:ext cx="771946" cy="907198"/>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78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Evaluation – Others</a:t>
            </a:r>
            <a:endParaRPr lang="en-US" sz="4000" b="1" dirty="0"/>
          </a:p>
        </p:txBody>
      </p:sp>
      <p:sp>
        <p:nvSpPr>
          <p:cNvPr id="6" name="Rounded Rectangle 5"/>
          <p:cNvSpPr/>
          <p:nvPr/>
        </p:nvSpPr>
        <p:spPr>
          <a:xfrm>
            <a:off x="114300" y="1066800"/>
            <a:ext cx="8915400" cy="14478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CA" sz="2800" dirty="0" smtClean="0"/>
              <a:t>As wire energy begins to dominate Write-Through </a:t>
            </a:r>
            <a:r>
              <a:rPr lang="en-US" sz="2800" dirty="0" err="1" smtClean="0"/>
              <a:t>vs</a:t>
            </a:r>
            <a:r>
              <a:rPr lang="en-US" sz="2800" dirty="0" smtClean="0"/>
              <a:t> Write-Back caching becomes an interesting tradeoff.</a:t>
            </a:r>
          </a:p>
        </p:txBody>
      </p:sp>
      <p:sp>
        <p:nvSpPr>
          <p:cNvPr id="11" name="Rounded Rectangle 10"/>
          <p:cNvSpPr/>
          <p:nvPr/>
        </p:nvSpPr>
        <p:spPr>
          <a:xfrm>
            <a:off x="114300" y="2933700"/>
            <a:ext cx="8915400" cy="14478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dirty="0" smtClean="0"/>
              <a:t>Optimizing for hit energy is important. Larger not better?</a:t>
            </a:r>
          </a:p>
          <a:p>
            <a:pPr algn="ctr"/>
            <a:r>
              <a:rPr lang="en-US" sz="2800" i="1" dirty="0" smtClean="0">
                <a:solidFill>
                  <a:schemeClr val="tx1"/>
                </a:solidFill>
              </a:rPr>
              <a:t>L0X (x2) and L1X (x4) resulted in 48% increase in energy</a:t>
            </a:r>
            <a:endParaRPr lang="en-US" sz="2800" dirty="0">
              <a:solidFill>
                <a:schemeClr val="tx1"/>
              </a:solidFill>
            </a:endParaRPr>
          </a:p>
        </p:txBody>
      </p:sp>
      <p:sp>
        <p:nvSpPr>
          <p:cNvPr id="12" name="Rounded Rectangle 11"/>
          <p:cNvSpPr/>
          <p:nvPr/>
        </p:nvSpPr>
        <p:spPr>
          <a:xfrm>
            <a:off x="114300" y="4800600"/>
            <a:ext cx="8915400" cy="14478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CA" sz="2800" dirty="0" smtClean="0"/>
              <a:t>Moving translation to tile miss path reduces energy overhead.</a:t>
            </a:r>
          </a:p>
          <a:p>
            <a:pPr algn="ctr"/>
            <a:r>
              <a:rPr lang="en-US" sz="2800" i="1" dirty="0" smtClean="0">
                <a:solidFill>
                  <a:schemeClr val="tx1"/>
                </a:solidFill>
              </a:rPr>
              <a:t>In Fusion, address translation accounts for 1% energy</a:t>
            </a:r>
            <a:endParaRPr lang="en-CA" sz="2800" dirty="0" smtClean="0"/>
          </a:p>
        </p:txBody>
      </p:sp>
    </p:spTree>
    <p:extLst>
      <p:ext uri="{BB962C8B-B14F-4D97-AF65-F5344CB8AC3E}">
        <p14:creationId xmlns:p14="http://schemas.microsoft.com/office/powerpoint/2010/main" val="295374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Summary</a:t>
            </a:r>
            <a:endParaRPr lang="en-US" sz="4000" b="1" dirty="0"/>
          </a:p>
        </p:txBody>
      </p:sp>
      <p:sp>
        <p:nvSpPr>
          <p:cNvPr id="6" name="TextBox 5"/>
          <p:cNvSpPr txBox="1"/>
          <p:nvPr/>
        </p:nvSpPr>
        <p:spPr>
          <a:xfrm>
            <a:off x="115716" y="1530727"/>
            <a:ext cx="8912568" cy="4524315"/>
          </a:xfrm>
          <a:prstGeom prst="rect">
            <a:avLst/>
          </a:prstGeom>
          <a:noFill/>
        </p:spPr>
        <p:txBody>
          <a:bodyPr wrap="square" rtlCol="0">
            <a:spAutoFit/>
          </a:bodyPr>
          <a:lstStyle/>
          <a:p>
            <a:pPr marL="457200" indent="-457200">
              <a:buFont typeface="Wingdings" pitchFamily="2" charset="2"/>
              <a:buChar char="Ø"/>
            </a:pPr>
            <a:r>
              <a:rPr lang="en-US" sz="3200" dirty="0" smtClean="0"/>
              <a:t> Managing data movement and locality for accelerators is important</a:t>
            </a:r>
            <a:br>
              <a:rPr lang="en-US" sz="3200" dirty="0" smtClean="0"/>
            </a:br>
            <a:endParaRPr lang="en-US" sz="3200" dirty="0" smtClean="0"/>
          </a:p>
          <a:p>
            <a:pPr marL="457200" indent="-457200">
              <a:buFont typeface="Wingdings" pitchFamily="2" charset="2"/>
              <a:buChar char="Ø"/>
            </a:pPr>
            <a:r>
              <a:rPr lang="en-US" sz="3200" dirty="0" smtClean="0"/>
              <a:t> Two level cache hierarchies + coherence for accelerators is useful</a:t>
            </a:r>
          </a:p>
          <a:p>
            <a:pPr marL="457200" indent="-457200">
              <a:buFont typeface="Wingdings" pitchFamily="2" charset="2"/>
              <a:buChar char="Ø"/>
            </a:pPr>
            <a:endParaRPr lang="en-US" sz="3200" dirty="0" smtClean="0"/>
          </a:p>
          <a:p>
            <a:pPr marL="457200" indent="-457200">
              <a:buFont typeface="Wingdings" pitchFamily="2" charset="2"/>
              <a:buChar char="Ø"/>
            </a:pPr>
            <a:r>
              <a:rPr lang="en-US" sz="3200" dirty="0" smtClean="0"/>
              <a:t> Evaluated our design Fusion</a:t>
            </a:r>
            <a:r>
              <a:rPr lang="en-US" sz="3200" dirty="0"/>
              <a:t> </a:t>
            </a:r>
            <a:r>
              <a:rPr lang="en-US" sz="3200" dirty="0" smtClean="0"/>
              <a:t>and highlighted the tradeoffs between data movement strategies </a:t>
            </a:r>
            <a:r>
              <a:rPr lang="en-US" sz="3200" smtClean="0"/>
              <a:t>in accelerators</a:t>
            </a:r>
            <a:endParaRPr lang="en-US" sz="3200" dirty="0" smtClean="0"/>
          </a:p>
        </p:txBody>
      </p:sp>
    </p:spTree>
    <p:extLst>
      <p:ext uri="{BB962C8B-B14F-4D97-AF65-F5344CB8AC3E}">
        <p14:creationId xmlns:p14="http://schemas.microsoft.com/office/powerpoint/2010/main" val="41352181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Q &amp; A</a:t>
            </a:r>
            <a:endParaRPr lang="en-US" sz="4000" b="1" dirty="0"/>
          </a:p>
        </p:txBody>
      </p:sp>
      <p:sp>
        <p:nvSpPr>
          <p:cNvPr id="5" name="TextBox 4"/>
          <p:cNvSpPr txBox="1"/>
          <p:nvPr/>
        </p:nvSpPr>
        <p:spPr>
          <a:xfrm>
            <a:off x="2707708" y="1459468"/>
            <a:ext cx="3728585" cy="1107996"/>
          </a:xfrm>
          <a:prstGeom prst="rect">
            <a:avLst/>
          </a:prstGeom>
          <a:noFill/>
        </p:spPr>
        <p:txBody>
          <a:bodyPr wrap="none" rtlCol="0">
            <a:spAutoFit/>
          </a:bodyPr>
          <a:lstStyle/>
          <a:p>
            <a:r>
              <a:rPr lang="en-US" sz="6600" dirty="0" smtClean="0"/>
              <a:t>Thank you</a:t>
            </a:r>
            <a:endParaRPr lang="en-US" sz="6600" dirty="0"/>
          </a:p>
        </p:txBody>
      </p:sp>
      <p:pic>
        <p:nvPicPr>
          <p:cNvPr id="2050" name="Picture 2" descr="C:\Users\Snehasish\AppData\Local\Microsoft\Windows\INetCache\IE\35G6R5IK\question-mark[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650" y="2819400"/>
            <a:ext cx="2806700" cy="280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833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Backup</a:t>
            </a:r>
            <a:endParaRPr lang="en-US" sz="4000" b="1" dirty="0"/>
          </a:p>
        </p:txBody>
      </p:sp>
      <p:sp>
        <p:nvSpPr>
          <p:cNvPr id="6" name="TextBox 5"/>
          <p:cNvSpPr txBox="1"/>
          <p:nvPr/>
        </p:nvSpPr>
        <p:spPr>
          <a:xfrm>
            <a:off x="304800" y="1295400"/>
            <a:ext cx="9144000" cy="3970318"/>
          </a:xfrm>
          <a:prstGeom prst="rect">
            <a:avLst/>
          </a:prstGeom>
          <a:noFill/>
        </p:spPr>
        <p:txBody>
          <a:bodyPr wrap="square" rtlCol="0">
            <a:spAutoFit/>
          </a:bodyPr>
          <a:lstStyle/>
          <a:p>
            <a:pPr marL="342900" indent="-342900">
              <a:buAutoNum type="arabicPeriod"/>
            </a:pPr>
            <a:r>
              <a:rPr lang="en-US" sz="2800" dirty="0" smtClean="0"/>
              <a:t>Evaluation : Performance Cycles (including Scratch) – 27</a:t>
            </a:r>
          </a:p>
          <a:p>
            <a:pPr marL="342900" indent="-342900">
              <a:buAutoNum type="arabicPeriod"/>
            </a:pPr>
            <a:r>
              <a:rPr lang="en-US" sz="2800" dirty="0" smtClean="0"/>
              <a:t>Characteristics (FFT, Disparity, Tracking) – 28</a:t>
            </a:r>
          </a:p>
          <a:p>
            <a:pPr marL="342900" indent="-342900">
              <a:buFontTx/>
              <a:buAutoNum type="arabicPeriod"/>
            </a:pPr>
            <a:r>
              <a:rPr lang="en-US" sz="2800" dirty="0" smtClean="0"/>
              <a:t>Characteristics (</a:t>
            </a:r>
            <a:r>
              <a:rPr lang="en-US" sz="2800" dirty="0" err="1" smtClean="0"/>
              <a:t>adpcm</a:t>
            </a:r>
            <a:r>
              <a:rPr lang="en-US" sz="2800" dirty="0" smtClean="0"/>
              <a:t>, Susan, filter, </a:t>
            </a:r>
            <a:r>
              <a:rPr lang="en-US" sz="2800" dirty="0" err="1" smtClean="0"/>
              <a:t>hist</a:t>
            </a:r>
            <a:r>
              <a:rPr lang="en-US" sz="2800" dirty="0" smtClean="0"/>
              <a:t>) </a:t>
            </a:r>
            <a:r>
              <a:rPr lang="en-US" sz="2800" dirty="0"/>
              <a:t>– </a:t>
            </a:r>
            <a:r>
              <a:rPr lang="en-US" sz="2800" dirty="0" smtClean="0"/>
              <a:t>29</a:t>
            </a:r>
          </a:p>
          <a:p>
            <a:pPr marL="342900" indent="-342900">
              <a:buFontTx/>
              <a:buAutoNum type="arabicPeriod"/>
            </a:pPr>
            <a:r>
              <a:rPr lang="en-US" sz="2800" dirty="0" smtClean="0"/>
              <a:t>DMA Breakdown – 30</a:t>
            </a:r>
          </a:p>
          <a:p>
            <a:pPr marL="342900" indent="-342900">
              <a:buFontTx/>
              <a:buAutoNum type="arabicPeriod"/>
            </a:pPr>
            <a:r>
              <a:rPr lang="en-US" sz="2800" dirty="0" smtClean="0"/>
              <a:t>Virtual Memory Lookups – 31</a:t>
            </a:r>
          </a:p>
          <a:p>
            <a:pPr marL="342900" indent="-342900">
              <a:buFontTx/>
              <a:buAutoNum type="arabicPeriod"/>
            </a:pPr>
            <a:r>
              <a:rPr lang="en-US" sz="2800" dirty="0" smtClean="0"/>
              <a:t>Accelerator Execution Metrics – 32</a:t>
            </a:r>
          </a:p>
          <a:p>
            <a:pPr marL="342900" indent="-342900">
              <a:buFontTx/>
              <a:buAutoNum type="arabicPeriod"/>
            </a:pPr>
            <a:endParaRPr lang="en-US" sz="2800" dirty="0"/>
          </a:p>
          <a:p>
            <a:pPr marL="342900" indent="-342900">
              <a:buAutoNum type="arabicPeriod"/>
            </a:pPr>
            <a:endParaRPr lang="en-US" sz="2800" dirty="0" smtClean="0"/>
          </a:p>
          <a:p>
            <a:pPr marL="342900" indent="-342900">
              <a:buAutoNum type="arabicPeriod"/>
            </a:pPr>
            <a:endParaRPr lang="en-US" sz="2800" dirty="0"/>
          </a:p>
        </p:txBody>
      </p:sp>
    </p:spTree>
    <p:extLst>
      <p:ext uri="{BB962C8B-B14F-4D97-AF65-F5344CB8AC3E}">
        <p14:creationId xmlns:p14="http://schemas.microsoft.com/office/powerpoint/2010/main" val="14902187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Evaluation – Performance (Cycles) </a:t>
            </a:r>
            <a:endParaRPr lang="en-US" sz="4000" b="1" dirty="0"/>
          </a:p>
        </p:txBody>
      </p:sp>
      <p:graphicFrame>
        <p:nvGraphicFramePr>
          <p:cNvPr id="5" name="Chart 4"/>
          <p:cNvGraphicFramePr>
            <a:graphicFrameLocks noChangeAspect="1"/>
          </p:cNvGraphicFramePr>
          <p:nvPr>
            <p:extLst>
              <p:ext uri="{D42A27DB-BD31-4B8C-83A1-F6EECF244321}">
                <p14:modId xmlns:p14="http://schemas.microsoft.com/office/powerpoint/2010/main" val="4054424591"/>
              </p:ext>
            </p:extLst>
          </p:nvPr>
        </p:nvGraphicFramePr>
        <p:xfrm>
          <a:off x="0" y="1066800"/>
          <a:ext cx="9144000" cy="5962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29118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Benchmark – Characteristics (1/2) </a:t>
            </a:r>
            <a:endParaRPr lang="en-US" sz="4000" b="1"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r="8565" b="47250"/>
          <a:stretch/>
        </p:blipFill>
        <p:spPr bwMode="auto">
          <a:xfrm>
            <a:off x="914400" y="838200"/>
            <a:ext cx="7620000" cy="545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0554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52739" r="8565"/>
          <a:stretch/>
        </p:blipFill>
        <p:spPr bwMode="auto">
          <a:xfrm>
            <a:off x="533400" y="914400"/>
            <a:ext cx="8226628" cy="527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a:t>
            </a:r>
            <a:r>
              <a:rPr lang="en-US" sz="4000" b="1" dirty="0"/>
              <a:t>Benchmark – Characteristics </a:t>
            </a:r>
            <a:r>
              <a:rPr lang="en-US" sz="4000" b="1" dirty="0" smtClean="0"/>
              <a:t>(2/2)</a:t>
            </a:r>
            <a:endParaRPr lang="en-US" sz="4000" b="1" dirty="0"/>
          </a:p>
        </p:txBody>
      </p:sp>
    </p:spTree>
    <p:extLst>
      <p:ext uri="{BB962C8B-B14F-4D97-AF65-F5344CB8AC3E}">
        <p14:creationId xmlns:p14="http://schemas.microsoft.com/office/powerpoint/2010/main" val="1041696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178485" y="990600"/>
            <a:ext cx="1115947" cy="769441"/>
          </a:xfrm>
          <a:prstGeom prst="rect">
            <a:avLst/>
          </a:prstGeom>
          <a:noFill/>
        </p:spPr>
        <p:txBody>
          <a:bodyPr wrap="none" rtlCol="0">
            <a:spAutoFit/>
          </a:bodyPr>
          <a:lstStyle/>
          <a:p>
            <a:r>
              <a:rPr lang="en-US" sz="4400" b="1" dirty="0" smtClean="0"/>
              <a:t>AXC</a:t>
            </a:r>
            <a:endParaRPr lang="en-US" sz="4400" b="1" dirty="0"/>
          </a:p>
        </p:txBody>
      </p:sp>
      <p:sp>
        <p:nvSpPr>
          <p:cNvPr id="36" name="TextBox 35"/>
          <p:cNvSpPr txBox="1"/>
          <p:nvPr/>
        </p:nvSpPr>
        <p:spPr>
          <a:xfrm>
            <a:off x="6961253" y="990600"/>
            <a:ext cx="1115947" cy="769441"/>
          </a:xfrm>
          <a:prstGeom prst="rect">
            <a:avLst/>
          </a:prstGeom>
          <a:noFill/>
        </p:spPr>
        <p:txBody>
          <a:bodyPr wrap="none" rtlCol="0">
            <a:spAutoFit/>
          </a:bodyPr>
          <a:lstStyle/>
          <a:p>
            <a:r>
              <a:rPr lang="en-US" sz="4400" b="1" dirty="0" smtClean="0"/>
              <a:t>AXC</a:t>
            </a:r>
            <a:endParaRPr lang="en-US" sz="4400" b="1" dirty="0"/>
          </a:p>
        </p:txBody>
      </p:sp>
      <p:sp>
        <p:nvSpPr>
          <p:cNvPr id="31" name="Rounded Rectangle 30"/>
          <p:cNvSpPr/>
          <p:nvPr/>
        </p:nvSpPr>
        <p:spPr>
          <a:xfrm>
            <a:off x="6800990" y="1740725"/>
            <a:ext cx="1421394" cy="14213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955230" y="1894966"/>
            <a:ext cx="1112912" cy="1112912"/>
          </a:xfrm>
          <a:prstGeom prst="rect">
            <a:avLst/>
          </a:prstGeom>
          <a:solidFill>
            <a:schemeClr val="bg1"/>
          </a:solidFill>
        </p:spPr>
      </p:pic>
      <p:sp>
        <p:nvSpPr>
          <p:cNvPr id="29" name="Rounded Rectangle 28"/>
          <p:cNvSpPr/>
          <p:nvPr/>
        </p:nvSpPr>
        <p:spPr>
          <a:xfrm>
            <a:off x="5024245" y="1740726"/>
            <a:ext cx="1421394" cy="14213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178485" y="1894967"/>
            <a:ext cx="1112912" cy="1112912"/>
          </a:xfrm>
          <a:prstGeom prst="rect">
            <a:avLst/>
          </a:prstGeom>
          <a:solidFill>
            <a:schemeClr val="bg1"/>
          </a:solidFill>
        </p:spPr>
      </p:pic>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4" name="Cloud 3"/>
          <p:cNvSpPr/>
          <p:nvPr/>
        </p:nvSpPr>
        <p:spPr>
          <a:xfrm>
            <a:off x="4959276" y="3251719"/>
            <a:ext cx="3328076" cy="1760558"/>
          </a:xfrm>
          <a:prstGeom prst="cloud">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Straight Connector 4"/>
          <p:cNvCxnSpPr/>
          <p:nvPr/>
        </p:nvCxnSpPr>
        <p:spPr>
          <a:xfrm>
            <a:off x="4463062" y="914400"/>
            <a:ext cx="0" cy="59436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Left-Right Arrow 5"/>
          <p:cNvSpPr/>
          <p:nvPr/>
        </p:nvSpPr>
        <p:spPr>
          <a:xfrm>
            <a:off x="3986150" y="3333452"/>
            <a:ext cx="972427" cy="577884"/>
          </a:xfrm>
          <a:prstGeom prst="lef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59434" y="5023661"/>
            <a:ext cx="3482091" cy="584775"/>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3200" dirty="0" smtClean="0"/>
              <a:t> CPU – AXC Transfer</a:t>
            </a:r>
            <a:endParaRPr lang="en-US" sz="3200" dirty="0"/>
          </a:p>
        </p:txBody>
      </p:sp>
      <p:sp>
        <p:nvSpPr>
          <p:cNvPr id="8" name="Oval 7"/>
          <p:cNvSpPr/>
          <p:nvPr/>
        </p:nvSpPr>
        <p:spPr>
          <a:xfrm>
            <a:off x="4157348" y="5011063"/>
            <a:ext cx="635179" cy="6351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400" dirty="0" smtClean="0"/>
              <a:t>?</a:t>
            </a:r>
            <a:endParaRPr lang="en-US" sz="5400" dirty="0"/>
          </a:p>
        </p:txBody>
      </p:sp>
      <p:sp>
        <p:nvSpPr>
          <p:cNvPr id="9" name="Rounded Rectangle 8"/>
          <p:cNvSpPr/>
          <p:nvPr/>
        </p:nvSpPr>
        <p:spPr>
          <a:xfrm>
            <a:off x="457200" y="1725639"/>
            <a:ext cx="1526080" cy="15260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tx1"/>
                </a:solidFill>
              </a:rPr>
              <a:t>CPU</a:t>
            </a:r>
            <a:endParaRPr lang="en-US" sz="5400" b="1" dirty="0">
              <a:solidFill>
                <a:schemeClr val="tx1"/>
              </a:solidFill>
            </a:endParaRPr>
          </a:p>
        </p:txBody>
      </p:sp>
      <p:sp>
        <p:nvSpPr>
          <p:cNvPr id="10" name="Rounded Rectangle 9"/>
          <p:cNvSpPr/>
          <p:nvPr/>
        </p:nvSpPr>
        <p:spPr>
          <a:xfrm>
            <a:off x="2364800" y="1725639"/>
            <a:ext cx="1526080" cy="15260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tx1"/>
                </a:solidFill>
              </a:rPr>
              <a:t>CPU</a:t>
            </a:r>
            <a:endParaRPr lang="en-US" sz="5400" b="1" dirty="0">
              <a:solidFill>
                <a:schemeClr val="tx1"/>
              </a:solidFill>
            </a:endParaRPr>
          </a:p>
        </p:txBody>
      </p:sp>
      <p:sp>
        <p:nvSpPr>
          <p:cNvPr id="11" name="Rectangle 10"/>
          <p:cNvSpPr/>
          <p:nvPr/>
        </p:nvSpPr>
        <p:spPr>
          <a:xfrm>
            <a:off x="457200" y="3556935"/>
            <a:ext cx="1526080" cy="457825"/>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Rectangle 11"/>
          <p:cNvSpPr/>
          <p:nvPr/>
        </p:nvSpPr>
        <p:spPr>
          <a:xfrm>
            <a:off x="2364802" y="3556935"/>
            <a:ext cx="1526080" cy="457825"/>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p:cNvSpPr/>
          <p:nvPr/>
        </p:nvSpPr>
        <p:spPr>
          <a:xfrm>
            <a:off x="457202" y="4319976"/>
            <a:ext cx="3433680" cy="457825"/>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TextBox 13"/>
          <p:cNvSpPr txBox="1"/>
          <p:nvPr/>
        </p:nvSpPr>
        <p:spPr>
          <a:xfrm>
            <a:off x="5806769" y="3805536"/>
            <a:ext cx="3261031" cy="584775"/>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3200" dirty="0" smtClean="0"/>
              <a:t>  Cache Hierarchy</a:t>
            </a:r>
            <a:endParaRPr lang="en-US" sz="3200" dirty="0"/>
          </a:p>
        </p:txBody>
      </p:sp>
      <p:sp>
        <p:nvSpPr>
          <p:cNvPr id="15" name="Oval 14"/>
          <p:cNvSpPr/>
          <p:nvPr/>
        </p:nvSpPr>
        <p:spPr>
          <a:xfrm>
            <a:off x="5537021" y="3780711"/>
            <a:ext cx="635179" cy="6351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400" dirty="0" smtClean="0"/>
              <a:t>?</a:t>
            </a:r>
            <a:endParaRPr lang="en-US" sz="5400" dirty="0"/>
          </a:p>
        </p:txBody>
      </p:sp>
      <p:sp>
        <p:nvSpPr>
          <p:cNvPr id="18" name="TextBox 17"/>
          <p:cNvSpPr txBox="1"/>
          <p:nvPr/>
        </p:nvSpPr>
        <p:spPr>
          <a:xfrm>
            <a:off x="4800600" y="982475"/>
            <a:ext cx="3903771" cy="584775"/>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3200" dirty="0" smtClean="0"/>
              <a:t> Inter – AXC  Transfer</a:t>
            </a:r>
            <a:endParaRPr lang="en-US" sz="3200" dirty="0"/>
          </a:p>
        </p:txBody>
      </p:sp>
      <p:sp>
        <p:nvSpPr>
          <p:cNvPr id="19" name="Oval 18"/>
          <p:cNvSpPr/>
          <p:nvPr/>
        </p:nvSpPr>
        <p:spPr>
          <a:xfrm>
            <a:off x="6324130" y="1469132"/>
            <a:ext cx="635179" cy="6351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400" dirty="0" smtClean="0"/>
              <a:t>?</a:t>
            </a:r>
            <a:endParaRPr lang="en-US" sz="5400" dirty="0"/>
          </a:p>
        </p:txBody>
      </p:sp>
      <p:sp>
        <p:nvSpPr>
          <p:cNvPr id="20" name="TextBox 19"/>
          <p:cNvSpPr txBox="1"/>
          <p:nvPr/>
        </p:nvSpPr>
        <p:spPr>
          <a:xfrm>
            <a:off x="4912461" y="5616714"/>
            <a:ext cx="3421706" cy="707886"/>
          </a:xfrm>
          <a:prstGeom prst="rect">
            <a:avLst/>
          </a:prstGeom>
          <a:noFill/>
        </p:spPr>
        <p:txBody>
          <a:bodyPr wrap="none" rtlCol="0">
            <a:spAutoFit/>
          </a:bodyPr>
          <a:lstStyle/>
          <a:p>
            <a:r>
              <a:rPr lang="en-US" sz="4000" dirty="0" smtClean="0"/>
              <a:t>Accelerator Tile</a:t>
            </a:r>
            <a:endParaRPr lang="en-US" sz="4000" dirty="0"/>
          </a:p>
        </p:txBody>
      </p:sp>
      <p:sp>
        <p:nvSpPr>
          <p:cNvPr id="21" name="TextBox 20"/>
          <p:cNvSpPr txBox="1"/>
          <p:nvPr/>
        </p:nvSpPr>
        <p:spPr>
          <a:xfrm>
            <a:off x="593684" y="5616714"/>
            <a:ext cx="3063916" cy="707886"/>
          </a:xfrm>
          <a:prstGeom prst="rect">
            <a:avLst/>
          </a:prstGeom>
          <a:noFill/>
        </p:spPr>
        <p:txBody>
          <a:bodyPr wrap="none" rtlCol="0">
            <a:spAutoFit/>
          </a:bodyPr>
          <a:lstStyle/>
          <a:p>
            <a:r>
              <a:rPr lang="en-US" sz="4000" dirty="0" smtClean="0"/>
              <a:t>Multicore Tile</a:t>
            </a:r>
            <a:endParaRPr lang="en-US" sz="4000" dirty="0"/>
          </a:p>
        </p:txBody>
      </p:sp>
      <p:sp>
        <p:nvSpPr>
          <p:cNvPr id="22" name="Rectangle 21"/>
          <p:cNvSpPr/>
          <p:nvPr/>
        </p:nvSpPr>
        <p:spPr>
          <a:xfrm>
            <a:off x="1220240" y="3873743"/>
            <a:ext cx="1921552"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r>
              <a:rPr lang="en-US" sz="3600" dirty="0"/>
              <a:t>Coherent</a:t>
            </a:r>
          </a:p>
        </p:txBody>
      </p:sp>
      <p:sp>
        <p:nvSpPr>
          <p:cNvPr id="25" name="Rectangle 24"/>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Executive Summary</a:t>
            </a:r>
            <a:endParaRPr lang="en-US" sz="4000" b="1" dirty="0"/>
          </a:p>
        </p:txBody>
      </p:sp>
    </p:spTree>
    <p:extLst>
      <p:ext uri="{BB962C8B-B14F-4D97-AF65-F5344CB8AC3E}">
        <p14:creationId xmlns:p14="http://schemas.microsoft.com/office/powerpoint/2010/main" val="94401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942" t="26782" r="12071" b="24098"/>
          <a:stretch/>
        </p:blipFill>
        <p:spPr bwMode="auto">
          <a:xfrm>
            <a:off x="130445" y="2069000"/>
            <a:ext cx="8861156" cy="326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DMA Breakdown</a:t>
            </a:r>
            <a:endParaRPr lang="en-US" sz="4000" b="1" dirty="0"/>
          </a:p>
        </p:txBody>
      </p:sp>
    </p:spTree>
    <p:extLst>
      <p:ext uri="{BB962C8B-B14F-4D97-AF65-F5344CB8AC3E}">
        <p14:creationId xmlns:p14="http://schemas.microsoft.com/office/powerpoint/2010/main" val="2080430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181100"/>
            <a:ext cx="82486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Virtual Memory Lookups</a:t>
            </a:r>
            <a:endParaRPr lang="en-US" sz="4000" b="1" dirty="0"/>
          </a:p>
        </p:txBody>
      </p:sp>
    </p:spTree>
    <p:extLst>
      <p:ext uri="{BB962C8B-B14F-4D97-AF65-F5344CB8AC3E}">
        <p14:creationId xmlns:p14="http://schemas.microsoft.com/office/powerpoint/2010/main" val="27153273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8" y="557213"/>
            <a:ext cx="5800725" cy="574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Accelerator Execution Metrics</a:t>
            </a:r>
            <a:endParaRPr lang="en-US" sz="4000" b="1" dirty="0"/>
          </a:p>
        </p:txBody>
      </p:sp>
    </p:spTree>
    <p:extLst>
      <p:ext uri="{BB962C8B-B14F-4D97-AF65-F5344CB8AC3E}">
        <p14:creationId xmlns:p14="http://schemas.microsoft.com/office/powerpoint/2010/main" val="2388954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Outline</a:t>
            </a:r>
            <a:endParaRPr lang="en-US" sz="4000" b="1" dirty="0"/>
          </a:p>
        </p:txBody>
      </p:sp>
      <p:sp>
        <p:nvSpPr>
          <p:cNvPr id="6" name="TextBox 5"/>
          <p:cNvSpPr txBox="1"/>
          <p:nvPr/>
        </p:nvSpPr>
        <p:spPr>
          <a:xfrm>
            <a:off x="1143000" y="1447800"/>
            <a:ext cx="184731" cy="369332"/>
          </a:xfrm>
          <a:prstGeom prst="rect">
            <a:avLst/>
          </a:prstGeom>
          <a:noFill/>
        </p:spPr>
        <p:txBody>
          <a:bodyPr wrap="none" rtlCol="0">
            <a:spAutoFit/>
          </a:bodyPr>
          <a:lstStyle/>
          <a:p>
            <a:endParaRPr lang="en-US" dirty="0"/>
          </a:p>
        </p:txBody>
      </p:sp>
      <p:sp>
        <p:nvSpPr>
          <p:cNvPr id="7" name="TextBox 6"/>
          <p:cNvSpPr txBox="1"/>
          <p:nvPr/>
        </p:nvSpPr>
        <p:spPr>
          <a:xfrm>
            <a:off x="384958" y="1295400"/>
            <a:ext cx="8382000" cy="4524315"/>
          </a:xfrm>
          <a:prstGeom prst="rect">
            <a:avLst/>
          </a:prstGeom>
          <a:noFill/>
        </p:spPr>
        <p:txBody>
          <a:bodyPr wrap="square" rtlCol="0">
            <a:spAutoFit/>
          </a:bodyPr>
          <a:lstStyle/>
          <a:p>
            <a:pPr>
              <a:lnSpc>
                <a:spcPct val="200000"/>
              </a:lnSpc>
            </a:pPr>
            <a:r>
              <a:rPr lang="en-US" sz="3600" dirty="0" smtClean="0"/>
              <a:t> </a:t>
            </a:r>
            <a:r>
              <a:rPr lang="en-US" sz="3600" b="1" dirty="0" smtClean="0"/>
              <a:t>CPU  and  Accelerator Execution</a:t>
            </a:r>
          </a:p>
          <a:p>
            <a:pPr>
              <a:lnSpc>
                <a:spcPct val="200000"/>
              </a:lnSpc>
            </a:pPr>
            <a:r>
              <a:rPr lang="en-US" sz="3600" dirty="0" smtClean="0"/>
              <a:t> Current approaches </a:t>
            </a:r>
          </a:p>
          <a:p>
            <a:pPr>
              <a:lnSpc>
                <a:spcPct val="200000"/>
              </a:lnSpc>
            </a:pPr>
            <a:r>
              <a:rPr lang="en-US" sz="3600" dirty="0"/>
              <a:t> </a:t>
            </a:r>
            <a:r>
              <a:rPr lang="en-US" sz="3600" dirty="0" smtClean="0"/>
              <a:t>Our approach : Fusion and Fusion-DX</a:t>
            </a:r>
          </a:p>
          <a:p>
            <a:pPr>
              <a:lnSpc>
                <a:spcPct val="200000"/>
              </a:lnSpc>
            </a:pPr>
            <a:r>
              <a:rPr lang="en-US" sz="3600" dirty="0" smtClean="0"/>
              <a:t> Modeling, Benchmarks &amp; Evaluation</a:t>
            </a:r>
          </a:p>
        </p:txBody>
      </p:sp>
    </p:spTree>
    <p:extLst>
      <p:ext uri="{BB962C8B-B14F-4D97-AF65-F5344CB8AC3E}">
        <p14:creationId xmlns:p14="http://schemas.microsoft.com/office/powerpoint/2010/main" val="1014768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CPU Execution ( histogram )</a:t>
            </a:r>
            <a:endParaRPr lang="en-US" sz="4000" b="1" dirty="0"/>
          </a:p>
        </p:txBody>
      </p:sp>
      <p:sp>
        <p:nvSpPr>
          <p:cNvPr id="6" name="TextBox 5"/>
          <p:cNvSpPr txBox="1"/>
          <p:nvPr/>
        </p:nvSpPr>
        <p:spPr>
          <a:xfrm>
            <a:off x="152400" y="1143000"/>
            <a:ext cx="5530681" cy="3046988"/>
          </a:xfrm>
          <a:prstGeom prst="rect">
            <a:avLst/>
          </a:prstGeom>
          <a:noFill/>
        </p:spPr>
        <p:txBody>
          <a:bodyPr wrap="none" rtlCol="0">
            <a:spAutoFit/>
          </a:bodyPr>
          <a:lstStyle/>
          <a:p>
            <a:r>
              <a:rPr lang="en-US" sz="2400" b="1" dirty="0" err="1" smtClean="0">
                <a:latin typeface="Courier New" pitchFamily="49" charset="0"/>
                <a:cs typeface="Courier New" pitchFamily="49" charset="0"/>
              </a:rPr>
              <a:t>contrast_enhancement</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img</a:t>
            </a:r>
            <a:r>
              <a:rPr lang="en-US" sz="2400" b="1" dirty="0" smtClean="0">
                <a:latin typeface="Courier New" pitchFamily="49" charset="0"/>
                <a:cs typeface="Courier New" pitchFamily="49" charset="0"/>
              </a:rPr>
              <a:t>) {</a:t>
            </a:r>
          </a:p>
          <a:p>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a:t>
            </a:r>
          </a:p>
          <a:p>
            <a:r>
              <a:rPr lang="en-US" sz="2400" b="1" dirty="0" smtClean="0">
                <a:latin typeface="Courier New" pitchFamily="49" charset="0"/>
                <a:cs typeface="Courier New" pitchFamily="49" charset="0"/>
              </a:rPr>
              <a:t>    temp = FN1(</a:t>
            </a:r>
            <a:r>
              <a:rPr lang="en-US" sz="2400" b="1" dirty="0" err="1" smtClean="0">
                <a:latin typeface="Courier New" pitchFamily="49" charset="0"/>
                <a:cs typeface="Courier New" pitchFamily="49" charset="0"/>
              </a:rPr>
              <a:t>img</a:t>
            </a:r>
            <a:r>
              <a:rPr lang="en-US" sz="2400" b="1" dirty="0" smtClean="0">
                <a:latin typeface="Courier New" pitchFamily="49" charset="0"/>
                <a:cs typeface="Courier New" pitchFamily="49" charset="0"/>
              </a:rPr>
              <a:t>);</a:t>
            </a:r>
          </a:p>
          <a:p>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hist</a:t>
            </a:r>
            <a:r>
              <a:rPr lang="en-US" sz="2400" b="1" dirty="0" smtClean="0">
                <a:latin typeface="Courier New" pitchFamily="49" charset="0"/>
                <a:cs typeface="Courier New" pitchFamily="49" charset="0"/>
              </a:rPr>
              <a:t> = FN2(temp);</a:t>
            </a:r>
          </a:p>
          <a:p>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temp = FN3(</a:t>
            </a:r>
            <a:r>
              <a:rPr lang="en-US" sz="2400" b="1" dirty="0" err="1" smtClean="0">
                <a:latin typeface="Courier New" pitchFamily="49" charset="0"/>
                <a:cs typeface="Courier New" pitchFamily="49" charset="0"/>
              </a:rPr>
              <a:t>hist</a:t>
            </a:r>
            <a:r>
              <a:rPr lang="en-US" sz="2400" b="1" dirty="0" smtClean="0">
                <a:latin typeface="Courier New" pitchFamily="49" charset="0"/>
                <a:cs typeface="Courier New" pitchFamily="49" charset="0"/>
              </a:rPr>
              <a:t>, temp);</a:t>
            </a:r>
          </a:p>
          <a:p>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res  = FN4(temp);</a:t>
            </a:r>
          </a:p>
          <a:p>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a:t>
            </a:r>
          </a:p>
          <a:p>
            <a:r>
              <a:rPr lang="en-US" sz="2400" b="1" dirty="0">
                <a:latin typeface="Courier New" pitchFamily="49" charset="0"/>
                <a:cs typeface="Courier New" pitchFamily="49" charset="0"/>
              </a:rPr>
              <a:t>}</a:t>
            </a:r>
          </a:p>
        </p:txBody>
      </p:sp>
      <p:sp>
        <p:nvSpPr>
          <p:cNvPr id="8" name="Rectangle 7"/>
          <p:cNvSpPr/>
          <p:nvPr/>
        </p:nvSpPr>
        <p:spPr>
          <a:xfrm>
            <a:off x="6368323" y="3958773"/>
            <a:ext cx="1524000" cy="614855"/>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p:cNvSpPr/>
          <p:nvPr/>
        </p:nvSpPr>
        <p:spPr>
          <a:xfrm>
            <a:off x="5606322" y="4963169"/>
            <a:ext cx="2286001" cy="552532"/>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TextBox 19"/>
          <p:cNvSpPr txBox="1"/>
          <p:nvPr/>
        </p:nvSpPr>
        <p:spPr>
          <a:xfrm>
            <a:off x="8024989" y="3943035"/>
            <a:ext cx="1195211" cy="646331"/>
          </a:xfrm>
          <a:prstGeom prst="rect">
            <a:avLst/>
          </a:prstGeom>
          <a:noFill/>
        </p:spPr>
        <p:txBody>
          <a:bodyPr wrap="square" rtlCol="0">
            <a:spAutoFit/>
          </a:bodyPr>
          <a:lstStyle/>
          <a:p>
            <a:r>
              <a:rPr lang="en-US" sz="3600" dirty="0" smtClean="0"/>
              <a:t>L1</a:t>
            </a:r>
            <a:endParaRPr lang="en-US" sz="3600" dirty="0"/>
          </a:p>
        </p:txBody>
      </p:sp>
      <p:sp>
        <p:nvSpPr>
          <p:cNvPr id="21" name="TextBox 20"/>
          <p:cNvSpPr txBox="1"/>
          <p:nvPr/>
        </p:nvSpPr>
        <p:spPr>
          <a:xfrm>
            <a:off x="8024989" y="4916269"/>
            <a:ext cx="1195211" cy="646331"/>
          </a:xfrm>
          <a:prstGeom prst="rect">
            <a:avLst/>
          </a:prstGeom>
          <a:noFill/>
        </p:spPr>
        <p:txBody>
          <a:bodyPr wrap="square" rtlCol="0">
            <a:spAutoFit/>
          </a:bodyPr>
          <a:lstStyle/>
          <a:p>
            <a:r>
              <a:rPr lang="en-US" sz="3600" dirty="0" smtClean="0"/>
              <a:t>L2</a:t>
            </a:r>
            <a:endParaRPr lang="en-US" sz="3600" dirty="0"/>
          </a:p>
        </p:txBody>
      </p:sp>
      <p:sp>
        <p:nvSpPr>
          <p:cNvPr id="28" name="Rectangle 27"/>
          <p:cNvSpPr/>
          <p:nvPr/>
        </p:nvSpPr>
        <p:spPr>
          <a:xfrm>
            <a:off x="7535072" y="5098346"/>
            <a:ext cx="269175" cy="269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535072" y="4131060"/>
            <a:ext cx="269175" cy="269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172544" y="5097792"/>
            <a:ext cx="269175" cy="2691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Rectangle 31"/>
          <p:cNvSpPr/>
          <p:nvPr/>
        </p:nvSpPr>
        <p:spPr>
          <a:xfrm>
            <a:off x="7172544" y="4130506"/>
            <a:ext cx="269175" cy="2691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ight Arrow 8"/>
          <p:cNvSpPr/>
          <p:nvPr/>
        </p:nvSpPr>
        <p:spPr>
          <a:xfrm>
            <a:off x="266700" y="1951410"/>
            <a:ext cx="533400" cy="325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828137" y="5097791"/>
            <a:ext cx="269175" cy="2691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Rectangle 37"/>
          <p:cNvSpPr/>
          <p:nvPr/>
        </p:nvSpPr>
        <p:spPr>
          <a:xfrm>
            <a:off x="6828137" y="4130505"/>
            <a:ext cx="269175" cy="2691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Rectangle 38"/>
          <p:cNvSpPr/>
          <p:nvPr/>
        </p:nvSpPr>
        <p:spPr>
          <a:xfrm>
            <a:off x="6465609" y="5097237"/>
            <a:ext cx="269175" cy="2691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p:cNvSpPr/>
          <p:nvPr/>
        </p:nvSpPr>
        <p:spPr>
          <a:xfrm>
            <a:off x="6465609" y="4129951"/>
            <a:ext cx="269175" cy="2691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41" name="Group 40"/>
          <p:cNvGrpSpPr/>
          <p:nvPr/>
        </p:nvGrpSpPr>
        <p:grpSpPr>
          <a:xfrm>
            <a:off x="657502" y="4364908"/>
            <a:ext cx="2555816" cy="1464658"/>
            <a:chOff x="657502" y="1066800"/>
            <a:chExt cx="2555816" cy="1464658"/>
          </a:xfrm>
        </p:grpSpPr>
        <p:grpSp>
          <p:nvGrpSpPr>
            <p:cNvPr id="42" name="Group 41"/>
            <p:cNvGrpSpPr/>
            <p:nvPr/>
          </p:nvGrpSpPr>
          <p:grpSpPr>
            <a:xfrm>
              <a:off x="657502" y="1620770"/>
              <a:ext cx="2555816" cy="910688"/>
              <a:chOff x="858487" y="3629185"/>
              <a:chExt cx="3687620" cy="1313972"/>
            </a:xfrm>
          </p:grpSpPr>
          <p:sp>
            <p:nvSpPr>
              <p:cNvPr id="44" name="Rectangle 43"/>
              <p:cNvSpPr/>
              <p:nvPr/>
            </p:nvSpPr>
            <p:spPr>
              <a:xfrm>
                <a:off x="858487" y="3700295"/>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5" name="TextBox 44"/>
              <p:cNvSpPr txBox="1"/>
              <p:nvPr/>
            </p:nvSpPr>
            <p:spPr>
              <a:xfrm>
                <a:off x="1295400" y="3629185"/>
                <a:ext cx="1064382" cy="666106"/>
              </a:xfrm>
              <a:prstGeom prst="rect">
                <a:avLst/>
              </a:prstGeom>
              <a:noFill/>
            </p:spPr>
            <p:txBody>
              <a:bodyPr wrap="none" rtlCol="0">
                <a:spAutoFit/>
              </a:bodyPr>
              <a:lstStyle/>
              <a:p>
                <a:r>
                  <a:rPr lang="en-US" sz="2400" b="1" dirty="0" err="1" smtClean="0">
                    <a:latin typeface="Courier New" pitchFamily="49" charset="0"/>
                    <a:cs typeface="Courier New" pitchFamily="49" charset="0"/>
                  </a:rPr>
                  <a:t>img</a:t>
                </a:r>
                <a:endParaRPr lang="en-US" sz="2400" b="1" dirty="0">
                  <a:latin typeface="Courier New" pitchFamily="49" charset="0"/>
                  <a:cs typeface="Courier New" pitchFamily="49" charset="0"/>
                </a:endParaRPr>
              </a:p>
            </p:txBody>
          </p:sp>
          <p:sp>
            <p:nvSpPr>
              <p:cNvPr id="46" name="Rectangle 45"/>
              <p:cNvSpPr/>
              <p:nvPr/>
            </p:nvSpPr>
            <p:spPr>
              <a:xfrm>
                <a:off x="858487" y="4348160"/>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p>
            </p:txBody>
          </p:sp>
          <p:sp>
            <p:nvSpPr>
              <p:cNvPr id="47" name="Rectangle 46"/>
              <p:cNvSpPr/>
              <p:nvPr/>
            </p:nvSpPr>
            <p:spPr>
              <a:xfrm>
                <a:off x="2771411" y="3700295"/>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48" name="Rectangle 47"/>
              <p:cNvSpPr/>
              <p:nvPr/>
            </p:nvSpPr>
            <p:spPr>
              <a:xfrm>
                <a:off x="2771411" y="4348160"/>
                <a:ext cx="3810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a:p>
            </p:txBody>
          </p:sp>
          <p:sp>
            <p:nvSpPr>
              <p:cNvPr id="49" name="TextBox 48"/>
              <p:cNvSpPr txBox="1"/>
              <p:nvPr/>
            </p:nvSpPr>
            <p:spPr>
              <a:xfrm>
                <a:off x="1295400" y="4277051"/>
                <a:ext cx="1330361" cy="666106"/>
              </a:xfrm>
              <a:prstGeom prst="rect">
                <a:avLst/>
              </a:prstGeom>
              <a:noFill/>
            </p:spPr>
            <p:txBody>
              <a:bodyPr wrap="none" rtlCol="0">
                <a:spAutoFit/>
              </a:bodyPr>
              <a:lstStyle/>
              <a:p>
                <a:r>
                  <a:rPr lang="en-US" sz="2400" b="1" dirty="0" err="1" smtClean="0">
                    <a:latin typeface="Courier New" pitchFamily="49" charset="0"/>
                    <a:cs typeface="Courier New" pitchFamily="49" charset="0"/>
                  </a:rPr>
                  <a:t>hist</a:t>
                </a:r>
                <a:endParaRPr lang="en-US" sz="2400" b="1" dirty="0">
                  <a:latin typeface="Courier New" pitchFamily="49" charset="0"/>
                  <a:cs typeface="Courier New" pitchFamily="49" charset="0"/>
                </a:endParaRPr>
              </a:p>
            </p:txBody>
          </p:sp>
          <p:sp>
            <p:nvSpPr>
              <p:cNvPr id="50" name="TextBox 49"/>
              <p:cNvSpPr txBox="1"/>
              <p:nvPr/>
            </p:nvSpPr>
            <p:spPr>
              <a:xfrm>
                <a:off x="3215746" y="3629185"/>
                <a:ext cx="1330361" cy="666106"/>
              </a:xfrm>
              <a:prstGeom prst="rect">
                <a:avLst/>
              </a:prstGeom>
              <a:noFill/>
            </p:spPr>
            <p:txBody>
              <a:bodyPr wrap="none" rtlCol="0">
                <a:spAutoFit/>
              </a:bodyPr>
              <a:lstStyle/>
              <a:p>
                <a:r>
                  <a:rPr lang="en-US" sz="2400" b="1" dirty="0" smtClean="0">
                    <a:latin typeface="Courier New" pitchFamily="49" charset="0"/>
                    <a:cs typeface="Courier New" pitchFamily="49" charset="0"/>
                  </a:rPr>
                  <a:t>temp</a:t>
                </a:r>
                <a:endParaRPr lang="en-US" sz="2400" b="1" dirty="0">
                  <a:latin typeface="Courier New" pitchFamily="49" charset="0"/>
                  <a:cs typeface="Courier New" pitchFamily="49" charset="0"/>
                </a:endParaRPr>
              </a:p>
            </p:txBody>
          </p:sp>
          <p:sp>
            <p:nvSpPr>
              <p:cNvPr id="51" name="TextBox 50"/>
              <p:cNvSpPr txBox="1"/>
              <p:nvPr/>
            </p:nvSpPr>
            <p:spPr>
              <a:xfrm>
                <a:off x="3215746" y="4277049"/>
                <a:ext cx="1064382" cy="666106"/>
              </a:xfrm>
              <a:prstGeom prst="rect">
                <a:avLst/>
              </a:prstGeom>
              <a:noFill/>
            </p:spPr>
            <p:txBody>
              <a:bodyPr wrap="none" rtlCol="0">
                <a:spAutoFit/>
              </a:bodyPr>
              <a:lstStyle/>
              <a:p>
                <a:r>
                  <a:rPr lang="en-US" sz="2400" b="1" dirty="0" smtClean="0">
                    <a:latin typeface="Courier New" pitchFamily="49" charset="0"/>
                    <a:cs typeface="Courier New" pitchFamily="49" charset="0"/>
                  </a:rPr>
                  <a:t>res</a:t>
                </a:r>
                <a:endParaRPr lang="en-US" sz="2400" b="1" dirty="0">
                  <a:latin typeface="Courier New" pitchFamily="49" charset="0"/>
                  <a:cs typeface="Courier New" pitchFamily="49" charset="0"/>
                </a:endParaRPr>
              </a:p>
            </p:txBody>
          </p:sp>
        </p:grpSp>
        <p:sp>
          <p:nvSpPr>
            <p:cNvPr id="43" name="TextBox 42"/>
            <p:cNvSpPr txBox="1"/>
            <p:nvPr/>
          </p:nvSpPr>
          <p:spPr>
            <a:xfrm>
              <a:off x="1317965" y="1066800"/>
              <a:ext cx="1250022" cy="523220"/>
            </a:xfrm>
            <a:prstGeom prst="rect">
              <a:avLst/>
            </a:prstGeom>
            <a:noFill/>
          </p:spPr>
          <p:txBody>
            <a:bodyPr wrap="none" rtlCol="0">
              <a:spAutoFit/>
            </a:bodyPr>
            <a:lstStyle/>
            <a:p>
              <a:r>
                <a:rPr lang="en-US" sz="2800" b="1" dirty="0" smtClean="0"/>
                <a:t>Legend</a:t>
              </a:r>
              <a:endParaRPr lang="en-US" sz="2800" b="1" dirty="0"/>
            </a:p>
          </p:txBody>
        </p:sp>
      </p:grpSp>
      <p:sp>
        <p:nvSpPr>
          <p:cNvPr id="7" name="TextBox 6"/>
          <p:cNvSpPr txBox="1"/>
          <p:nvPr/>
        </p:nvSpPr>
        <p:spPr>
          <a:xfrm>
            <a:off x="6665033" y="1472625"/>
            <a:ext cx="878767" cy="584775"/>
          </a:xfrm>
          <a:prstGeom prst="rect">
            <a:avLst/>
          </a:prstGeom>
          <a:noFill/>
        </p:spPr>
        <p:txBody>
          <a:bodyPr wrap="none" rtlCol="0">
            <a:spAutoFit/>
          </a:bodyPr>
          <a:lstStyle/>
          <a:p>
            <a:r>
              <a:rPr lang="en-US" sz="3200" dirty="0" smtClean="0"/>
              <a:t>CPU</a:t>
            </a:r>
            <a:endParaRPr lang="en-US" sz="3200" dirty="0"/>
          </a:p>
        </p:txBody>
      </p:sp>
      <p:sp>
        <p:nvSpPr>
          <p:cNvPr id="12" name="Rounded Rectangle 11"/>
          <p:cNvSpPr/>
          <p:nvPr/>
        </p:nvSpPr>
        <p:spPr>
          <a:xfrm>
            <a:off x="6368323" y="2139964"/>
            <a:ext cx="1524000" cy="152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800" b="1" dirty="0" smtClean="0">
                <a:latin typeface="Courier New" pitchFamily="49" charset="0"/>
                <a:cs typeface="Courier New" pitchFamily="49" charset="0"/>
              </a:rPr>
              <a:t>FN4</a:t>
            </a:r>
            <a:endParaRPr lang="en-US" sz="4800" b="1" dirty="0">
              <a:latin typeface="Courier New" pitchFamily="49" charset="0"/>
              <a:cs typeface="Courier New" pitchFamily="49" charset="0"/>
            </a:endParaRPr>
          </a:p>
        </p:txBody>
      </p:sp>
      <p:sp>
        <p:nvSpPr>
          <p:cNvPr id="53" name="Rounded Rectangle 52"/>
          <p:cNvSpPr/>
          <p:nvPr/>
        </p:nvSpPr>
        <p:spPr>
          <a:xfrm>
            <a:off x="6368323" y="2139964"/>
            <a:ext cx="1524000" cy="152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800" b="1" dirty="0" smtClean="0">
                <a:latin typeface="Courier New" pitchFamily="49" charset="0"/>
                <a:cs typeface="Courier New" pitchFamily="49" charset="0"/>
              </a:rPr>
              <a:t>FN3</a:t>
            </a:r>
            <a:endParaRPr lang="en-US" sz="4800" b="1" dirty="0">
              <a:latin typeface="Courier New" pitchFamily="49" charset="0"/>
              <a:cs typeface="Courier New" pitchFamily="49" charset="0"/>
            </a:endParaRPr>
          </a:p>
        </p:txBody>
      </p:sp>
      <p:sp>
        <p:nvSpPr>
          <p:cNvPr id="54" name="Rounded Rectangle 53"/>
          <p:cNvSpPr/>
          <p:nvPr/>
        </p:nvSpPr>
        <p:spPr>
          <a:xfrm>
            <a:off x="6368323" y="2139964"/>
            <a:ext cx="1524000" cy="152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800" b="1" dirty="0" smtClean="0">
                <a:latin typeface="Courier New" pitchFamily="49" charset="0"/>
                <a:cs typeface="Courier New" pitchFamily="49" charset="0"/>
              </a:rPr>
              <a:t>FN2</a:t>
            </a:r>
            <a:endParaRPr lang="en-US" sz="4800" b="1" dirty="0">
              <a:latin typeface="Courier New" pitchFamily="49" charset="0"/>
              <a:cs typeface="Courier New" pitchFamily="49" charset="0"/>
            </a:endParaRPr>
          </a:p>
        </p:txBody>
      </p:sp>
      <p:sp>
        <p:nvSpPr>
          <p:cNvPr id="55" name="Rounded Rectangle 54"/>
          <p:cNvSpPr/>
          <p:nvPr/>
        </p:nvSpPr>
        <p:spPr>
          <a:xfrm>
            <a:off x="6368323" y="2139964"/>
            <a:ext cx="1524000" cy="152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800" b="1" dirty="0" smtClean="0">
                <a:latin typeface="Courier New" pitchFamily="49" charset="0"/>
                <a:cs typeface="Courier New" pitchFamily="49" charset="0"/>
              </a:rPr>
              <a:t>FN1</a:t>
            </a:r>
            <a:endParaRPr lang="en-US" sz="4800" b="1" dirty="0">
              <a:latin typeface="Courier New" pitchFamily="49" charset="0"/>
              <a:cs typeface="Courier New" pitchFamily="49" charset="0"/>
            </a:endParaRPr>
          </a:p>
        </p:txBody>
      </p:sp>
      <p:sp>
        <p:nvSpPr>
          <p:cNvPr id="57" name="Rectangle 56"/>
          <p:cNvSpPr/>
          <p:nvPr/>
        </p:nvSpPr>
        <p:spPr>
          <a:xfrm>
            <a:off x="0" y="838200"/>
            <a:ext cx="9144000" cy="6019799"/>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1737459" y="3173676"/>
            <a:ext cx="5837052" cy="7620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Caches capture locality</a:t>
            </a:r>
            <a:endParaRPr lang="en-US" sz="3600" dirty="0"/>
          </a:p>
        </p:txBody>
      </p:sp>
      <p:sp>
        <p:nvSpPr>
          <p:cNvPr id="52" name="Rounded Rectangle 51"/>
          <p:cNvSpPr/>
          <p:nvPr/>
        </p:nvSpPr>
        <p:spPr>
          <a:xfrm>
            <a:off x="1415403" y="4489430"/>
            <a:ext cx="6392072" cy="7620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Coherence moves data implicitly</a:t>
            </a:r>
            <a:endParaRPr lang="en-US" sz="3600" dirty="0"/>
          </a:p>
        </p:txBody>
      </p:sp>
      <p:sp>
        <p:nvSpPr>
          <p:cNvPr id="11" name="Right Arrow 10"/>
          <p:cNvSpPr/>
          <p:nvPr/>
        </p:nvSpPr>
        <p:spPr>
          <a:xfrm>
            <a:off x="4325583" y="3647230"/>
            <a:ext cx="1559633" cy="11384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a:t>
            </a:r>
            <a:endParaRPr lang="en-US" sz="3600" dirty="0"/>
          </a:p>
        </p:txBody>
      </p:sp>
    </p:spTree>
    <p:extLst>
      <p:ext uri="{BB962C8B-B14F-4D97-AF65-F5344CB8AC3E}">
        <p14:creationId xmlns:p14="http://schemas.microsoft.com/office/powerpoint/2010/main" val="84930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85185E-6 L -3.33333E-6 0.04746 " pathEditMode="relative" rAng="0" ptsTypes="AA">
                                      <p:cBhvr>
                                        <p:cTn id="6" dur="500" fill="hold"/>
                                        <p:tgtEl>
                                          <p:spTgt spid="9"/>
                                        </p:tgtEl>
                                        <p:attrNameLst>
                                          <p:attrName>ppt_x</p:attrName>
                                          <p:attrName>ppt_y</p:attrName>
                                        </p:attrNameLst>
                                      </p:cBhvr>
                                      <p:rCtr x="0" y="2361"/>
                                    </p:animMotion>
                                  </p:childTnLst>
                                </p:cTn>
                              </p:par>
                              <p:par>
                                <p:cTn id="7" presetID="1" presetClass="exit"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mph" presetSubtype="0" repeatCount="4000" fill="hold" grpId="1" nodeType="clickEffect">
                                  <p:stCondLst>
                                    <p:cond delay="0"/>
                                  </p:stCondLst>
                                  <p:childTnLst>
                                    <p:animEffect transition="out" filter="fade">
                                      <p:cBhvr>
                                        <p:cTn id="14" dur="500" tmFilter="0, 0; .2, .5; .8, .5; 1, 0"/>
                                        <p:tgtEl>
                                          <p:spTgt spid="11"/>
                                        </p:tgtEl>
                                      </p:cBhvr>
                                    </p:animEffect>
                                    <p:animScale>
                                      <p:cBhvr>
                                        <p:cTn id="15" dur="250" autoRev="1" fill="hold"/>
                                        <p:tgtEl>
                                          <p:spTgt spid="11"/>
                                        </p:tgtEl>
                                      </p:cBhvr>
                                      <p:by x="105000" y="105000"/>
                                    </p:animScale>
                                  </p:childTnLst>
                                </p:cTn>
                              </p:par>
                            </p:childTnLst>
                          </p:cTn>
                        </p:par>
                        <p:par>
                          <p:cTn id="16" fill="hold">
                            <p:stCondLst>
                              <p:cond delay="20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0.04746 L -3.33333E-6 0.10301 " pathEditMode="relative" rAng="0" ptsTypes="AA">
                                      <p:cBhvr>
                                        <p:cTn id="22" dur="500" fill="hold"/>
                                        <p:tgtEl>
                                          <p:spTgt spid="9"/>
                                        </p:tgtEl>
                                        <p:attrNameLst>
                                          <p:attrName>ppt_x</p:attrName>
                                          <p:attrName>ppt_y</p:attrName>
                                        </p:attrNameLst>
                                      </p:cBhvr>
                                      <p:rCtr x="0" y="2778"/>
                                    </p:animMotion>
                                  </p:childTnLst>
                                </p:cTn>
                              </p:par>
                              <p:par>
                                <p:cTn id="23" presetID="1" presetClass="exit"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2" nodeType="clickEffect">
                                  <p:stCondLst>
                                    <p:cond delay="0"/>
                                  </p:stCondLst>
                                  <p:childTnLst>
                                    <p:animMotion origin="layout" path="M -3.33333E-6 0.10301 L -3.33333E-6 0.15857 " pathEditMode="relative" rAng="0" ptsTypes="AA">
                                      <p:cBhvr>
                                        <p:cTn id="32" dur="500" fill="hold"/>
                                        <p:tgtEl>
                                          <p:spTgt spid="9"/>
                                        </p:tgtEl>
                                        <p:attrNameLst>
                                          <p:attrName>ppt_x</p:attrName>
                                          <p:attrName>ppt_y</p:attrName>
                                        </p:attrNameLst>
                                      </p:cBhvr>
                                      <p:rCtr x="0" y="2778"/>
                                    </p:animMotion>
                                  </p:childTnLst>
                                </p:cTn>
                              </p:par>
                              <p:par>
                                <p:cTn id="33" presetID="1" presetClass="exit"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37" grpId="0" animBg="1"/>
      <p:bldP spid="38" grpId="0" animBg="1"/>
      <p:bldP spid="39" grpId="0" animBg="1"/>
      <p:bldP spid="40" grpId="0" animBg="1"/>
      <p:bldP spid="53" grpId="0" animBg="1"/>
      <p:bldP spid="54" grpId="0" animBg="1"/>
      <p:bldP spid="55" grpId="0" animBg="1"/>
      <p:bldP spid="57" grpId="0" animBg="1"/>
      <p:bldP spid="5" grpId="0" animBg="1"/>
      <p:bldP spid="52" grpId="0" animBg="1"/>
      <p:bldP spid="11" grpId="0" animBg="1"/>
      <p:bldP spid="11" grpId="1" animBg="1"/>
      <p:bldP spid="11"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Accelerator Execution ( histogram )</a:t>
            </a:r>
            <a:endParaRPr lang="en-US" sz="4000" b="1" dirty="0"/>
          </a:p>
        </p:txBody>
      </p:sp>
      <p:sp>
        <p:nvSpPr>
          <p:cNvPr id="81" name="Cloud 80"/>
          <p:cNvSpPr/>
          <p:nvPr/>
        </p:nvSpPr>
        <p:spPr>
          <a:xfrm>
            <a:off x="4502854" y="2185586"/>
            <a:ext cx="3846621" cy="2824828"/>
          </a:xfrm>
          <a:prstGeom prst="cloud">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solidFill>
                  <a:schemeClr val="tx1"/>
                </a:solidFill>
              </a:rPr>
              <a:t>Caching or Scratchpad ?</a:t>
            </a:r>
            <a:endParaRPr lang="en-US" sz="2800" dirty="0">
              <a:solidFill>
                <a:schemeClr val="tx1"/>
              </a:solidFill>
            </a:endParaRPr>
          </a:p>
        </p:txBody>
      </p:sp>
      <p:cxnSp>
        <p:nvCxnSpPr>
          <p:cNvPr id="30" name="Straight Connector 29"/>
          <p:cNvCxnSpPr/>
          <p:nvPr/>
        </p:nvCxnSpPr>
        <p:spPr>
          <a:xfrm flipH="1">
            <a:off x="3948030" y="838200"/>
            <a:ext cx="1" cy="60198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Left-Right Arrow 18"/>
          <p:cNvSpPr/>
          <p:nvPr/>
        </p:nvSpPr>
        <p:spPr>
          <a:xfrm>
            <a:off x="3389781" y="3698386"/>
            <a:ext cx="1116499" cy="548942"/>
          </a:xfrm>
          <a:prstGeom prst="lef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358546" y="3267634"/>
            <a:ext cx="1678292" cy="16782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smtClean="0">
              <a:solidFill>
                <a:schemeClr val="tx1"/>
              </a:solidFill>
            </a:endParaRPr>
          </a:p>
          <a:p>
            <a:pPr algn="ctr"/>
            <a:r>
              <a:rPr lang="en-US" sz="4400" dirty="0" smtClean="0">
                <a:solidFill>
                  <a:schemeClr val="tx1"/>
                </a:solidFill>
              </a:rPr>
              <a:t>CPU</a:t>
            </a:r>
          </a:p>
          <a:p>
            <a:pPr algn="ctr"/>
            <a:r>
              <a:rPr lang="en-US" b="1" dirty="0">
                <a:solidFill>
                  <a:schemeClr val="tx1"/>
                </a:solidFill>
                <a:latin typeface="Courier New" pitchFamily="49" charset="0"/>
                <a:cs typeface="Courier New" pitchFamily="49" charset="0"/>
              </a:rPr>
              <a:t>contrast</a:t>
            </a:r>
            <a:endParaRPr lang="en-US" dirty="0">
              <a:solidFill>
                <a:schemeClr val="tx1"/>
              </a:solidFill>
            </a:endParaRPr>
          </a:p>
          <a:p>
            <a:pPr algn="ctr"/>
            <a:endParaRPr lang="en-US" sz="4400" dirty="0">
              <a:solidFill>
                <a:schemeClr val="tx1"/>
              </a:solidFill>
            </a:endParaRPr>
          </a:p>
        </p:txBody>
      </p:sp>
      <p:sp>
        <p:nvSpPr>
          <p:cNvPr id="58" name="Rectangle 57"/>
          <p:cNvSpPr/>
          <p:nvPr/>
        </p:nvSpPr>
        <p:spPr>
          <a:xfrm>
            <a:off x="1358546" y="5218648"/>
            <a:ext cx="1678292" cy="677104"/>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29" name="Group 28"/>
          <p:cNvGrpSpPr/>
          <p:nvPr/>
        </p:nvGrpSpPr>
        <p:grpSpPr>
          <a:xfrm>
            <a:off x="4349574" y="4474542"/>
            <a:ext cx="1172116" cy="1696875"/>
            <a:chOff x="4349574" y="4137837"/>
            <a:chExt cx="1172116" cy="1696875"/>
          </a:xfrm>
        </p:grpSpPr>
        <p:sp>
          <p:nvSpPr>
            <p:cNvPr id="54" name="Rectangle 53"/>
            <p:cNvSpPr/>
            <p:nvPr/>
          </p:nvSpPr>
          <p:spPr>
            <a:xfrm>
              <a:off x="4349574" y="5249937"/>
              <a:ext cx="1172116" cy="584775"/>
            </a:xfrm>
            <a:prstGeom prst="rect">
              <a:avLst/>
            </a:prstGeom>
          </p:spPr>
          <p:txBody>
            <a:bodyPr wrap="none">
              <a:spAutoFit/>
            </a:bodyPr>
            <a:lstStyle/>
            <a:p>
              <a:pPr algn="ctr"/>
              <a:r>
                <a:rPr lang="en-US" sz="3200" b="1" dirty="0" smtClean="0">
                  <a:latin typeface="Courier New" pitchFamily="49" charset="0"/>
                  <a:cs typeface="Courier New" pitchFamily="49" charset="0"/>
                </a:rPr>
                <a:t>AXC2</a:t>
              </a:r>
              <a:endParaRPr lang="en-US" sz="3200" dirty="0"/>
            </a:p>
          </p:txBody>
        </p:sp>
        <p:grpSp>
          <p:nvGrpSpPr>
            <p:cNvPr id="28" name="Group 27"/>
            <p:cNvGrpSpPr/>
            <p:nvPr/>
          </p:nvGrpSpPr>
          <p:grpSpPr>
            <a:xfrm>
              <a:off x="4399758" y="4137837"/>
              <a:ext cx="1071744" cy="1071744"/>
              <a:chOff x="4399758" y="4137837"/>
              <a:chExt cx="1071744" cy="1071744"/>
            </a:xfrm>
          </p:grpSpPr>
          <p:sp>
            <p:nvSpPr>
              <p:cNvPr id="63" name="Rounded Rectangle 62"/>
              <p:cNvSpPr/>
              <p:nvPr/>
            </p:nvSpPr>
            <p:spPr>
              <a:xfrm>
                <a:off x="4399758" y="4137837"/>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71" name="Picture 70"/>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516057" y="4254136"/>
                <a:ext cx="839146" cy="839146"/>
              </a:xfrm>
              <a:prstGeom prst="rect">
                <a:avLst/>
              </a:prstGeom>
              <a:solidFill>
                <a:schemeClr val="bg1"/>
              </a:solidFill>
              <a:ln>
                <a:noFill/>
              </a:ln>
            </p:spPr>
          </p:pic>
        </p:grpSp>
      </p:grpSp>
      <p:grpSp>
        <p:nvGrpSpPr>
          <p:cNvPr id="22" name="Group 21"/>
          <p:cNvGrpSpPr/>
          <p:nvPr/>
        </p:nvGrpSpPr>
        <p:grpSpPr>
          <a:xfrm>
            <a:off x="4349569" y="1001898"/>
            <a:ext cx="1172115" cy="1610088"/>
            <a:chOff x="4441926" y="1669267"/>
            <a:chExt cx="1064359" cy="1462067"/>
          </a:xfrm>
        </p:grpSpPr>
        <p:sp>
          <p:nvSpPr>
            <p:cNvPr id="53" name="Rectangle 52"/>
            <p:cNvSpPr/>
            <p:nvPr/>
          </p:nvSpPr>
          <p:spPr>
            <a:xfrm>
              <a:off x="4441926" y="1669267"/>
              <a:ext cx="1064359" cy="531015"/>
            </a:xfrm>
            <a:prstGeom prst="rect">
              <a:avLst/>
            </a:prstGeom>
          </p:spPr>
          <p:txBody>
            <a:bodyPr wrap="none">
              <a:spAutoFit/>
            </a:bodyPr>
            <a:lstStyle/>
            <a:p>
              <a:pPr algn="ctr"/>
              <a:r>
                <a:rPr lang="en-US" sz="3200" b="1" dirty="0" smtClean="0">
                  <a:latin typeface="Courier New" pitchFamily="49" charset="0"/>
                  <a:cs typeface="Courier New" pitchFamily="49" charset="0"/>
                </a:rPr>
                <a:t>AXC1</a:t>
              </a:r>
              <a:endParaRPr lang="en-US" sz="3200" dirty="0"/>
            </a:p>
          </p:txBody>
        </p:sp>
        <p:sp>
          <p:nvSpPr>
            <p:cNvPr id="73" name="Rounded Rectangle 72"/>
            <p:cNvSpPr/>
            <p:nvPr/>
          </p:nvSpPr>
          <p:spPr>
            <a:xfrm>
              <a:off x="4487499" y="2158119"/>
              <a:ext cx="973215" cy="97321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74" name="Picture 73"/>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593106" y="2263726"/>
              <a:ext cx="762000" cy="762000"/>
            </a:xfrm>
            <a:prstGeom prst="rect">
              <a:avLst/>
            </a:prstGeom>
            <a:solidFill>
              <a:schemeClr val="bg1"/>
            </a:solidFill>
            <a:ln>
              <a:noFill/>
            </a:ln>
          </p:spPr>
        </p:pic>
      </p:grpSp>
      <p:grpSp>
        <p:nvGrpSpPr>
          <p:cNvPr id="27" name="Group 26"/>
          <p:cNvGrpSpPr/>
          <p:nvPr/>
        </p:nvGrpSpPr>
        <p:grpSpPr>
          <a:xfrm>
            <a:off x="7163201" y="4474542"/>
            <a:ext cx="1172116" cy="1713597"/>
            <a:chOff x="7163201" y="4137837"/>
            <a:chExt cx="1172116" cy="1713597"/>
          </a:xfrm>
        </p:grpSpPr>
        <p:sp>
          <p:nvSpPr>
            <p:cNvPr id="52" name="Rectangle 51"/>
            <p:cNvSpPr/>
            <p:nvPr/>
          </p:nvSpPr>
          <p:spPr>
            <a:xfrm>
              <a:off x="7163201" y="5266659"/>
              <a:ext cx="1172116" cy="584775"/>
            </a:xfrm>
            <a:prstGeom prst="rect">
              <a:avLst/>
            </a:prstGeom>
          </p:spPr>
          <p:txBody>
            <a:bodyPr wrap="none">
              <a:spAutoFit/>
            </a:bodyPr>
            <a:lstStyle/>
            <a:p>
              <a:pPr algn="ctr"/>
              <a:r>
                <a:rPr lang="en-US" sz="3200" b="1" dirty="0" smtClean="0">
                  <a:latin typeface="Courier New" pitchFamily="49" charset="0"/>
                  <a:cs typeface="Courier New" pitchFamily="49" charset="0"/>
                </a:rPr>
                <a:t>AXC4</a:t>
              </a:r>
              <a:endParaRPr lang="en-US" sz="3200" dirty="0"/>
            </a:p>
          </p:txBody>
        </p:sp>
        <p:sp>
          <p:nvSpPr>
            <p:cNvPr id="76" name="Rounded Rectangle 75"/>
            <p:cNvSpPr/>
            <p:nvPr/>
          </p:nvSpPr>
          <p:spPr>
            <a:xfrm>
              <a:off x="7213385" y="4137837"/>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77" name="Picture 7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4" y="4254136"/>
              <a:ext cx="839146" cy="839146"/>
            </a:xfrm>
            <a:prstGeom prst="rect">
              <a:avLst/>
            </a:prstGeom>
            <a:solidFill>
              <a:schemeClr val="bg1"/>
            </a:solidFill>
            <a:ln>
              <a:noFill/>
            </a:ln>
          </p:spPr>
        </p:pic>
      </p:grpSp>
      <p:grpSp>
        <p:nvGrpSpPr>
          <p:cNvPr id="23" name="Group 22"/>
          <p:cNvGrpSpPr/>
          <p:nvPr/>
        </p:nvGrpSpPr>
        <p:grpSpPr>
          <a:xfrm>
            <a:off x="7163198" y="1001898"/>
            <a:ext cx="1172115" cy="1610087"/>
            <a:chOff x="6996889" y="1669267"/>
            <a:chExt cx="1064359" cy="1462066"/>
          </a:xfrm>
        </p:grpSpPr>
        <p:sp>
          <p:nvSpPr>
            <p:cNvPr id="55" name="Rectangle 54"/>
            <p:cNvSpPr/>
            <p:nvPr/>
          </p:nvSpPr>
          <p:spPr>
            <a:xfrm>
              <a:off x="6996889" y="1669267"/>
              <a:ext cx="1064359" cy="531015"/>
            </a:xfrm>
            <a:prstGeom prst="rect">
              <a:avLst/>
            </a:prstGeom>
          </p:spPr>
          <p:txBody>
            <a:bodyPr wrap="none">
              <a:spAutoFit/>
            </a:bodyPr>
            <a:lstStyle/>
            <a:p>
              <a:pPr algn="ctr"/>
              <a:r>
                <a:rPr lang="en-US" sz="3200" b="1" dirty="0" smtClean="0">
                  <a:latin typeface="Courier New" pitchFamily="49" charset="0"/>
                  <a:cs typeface="Courier New" pitchFamily="49" charset="0"/>
                </a:rPr>
                <a:t>AXC3</a:t>
              </a:r>
              <a:endParaRPr lang="en-US" sz="3200" dirty="0"/>
            </a:p>
          </p:txBody>
        </p:sp>
        <p:sp>
          <p:nvSpPr>
            <p:cNvPr id="79" name="Rounded Rectangle 78"/>
            <p:cNvSpPr/>
            <p:nvPr/>
          </p:nvSpPr>
          <p:spPr>
            <a:xfrm>
              <a:off x="7042459" y="2158118"/>
              <a:ext cx="973215" cy="97321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80" name="Picture 79"/>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148066" y="2263725"/>
              <a:ext cx="762000" cy="762000"/>
            </a:xfrm>
            <a:prstGeom prst="rect">
              <a:avLst/>
            </a:prstGeom>
            <a:solidFill>
              <a:schemeClr val="bg1"/>
            </a:solidFill>
            <a:ln>
              <a:noFill/>
            </a:ln>
          </p:spPr>
        </p:pic>
      </p:grpSp>
      <p:sp>
        <p:nvSpPr>
          <p:cNvPr id="59" name="Rectangle 58"/>
          <p:cNvSpPr/>
          <p:nvPr/>
        </p:nvSpPr>
        <p:spPr>
          <a:xfrm>
            <a:off x="2643418" y="5408378"/>
            <a:ext cx="296427" cy="296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4612320" y="2723871"/>
            <a:ext cx="269175" cy="2691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6" name="Rectangle 95"/>
          <p:cNvSpPr/>
          <p:nvPr/>
        </p:nvSpPr>
        <p:spPr>
          <a:xfrm>
            <a:off x="5033895" y="4105165"/>
            <a:ext cx="269175" cy="2691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3" name="Group 42"/>
          <p:cNvGrpSpPr/>
          <p:nvPr/>
        </p:nvGrpSpPr>
        <p:grpSpPr>
          <a:xfrm>
            <a:off x="657502" y="1066800"/>
            <a:ext cx="2555816" cy="1464658"/>
            <a:chOff x="657502" y="1066800"/>
            <a:chExt cx="2555816" cy="1464658"/>
          </a:xfrm>
        </p:grpSpPr>
        <p:grpSp>
          <p:nvGrpSpPr>
            <p:cNvPr id="87" name="Group 86"/>
            <p:cNvGrpSpPr/>
            <p:nvPr/>
          </p:nvGrpSpPr>
          <p:grpSpPr>
            <a:xfrm>
              <a:off x="657502" y="1620770"/>
              <a:ext cx="2555816" cy="910688"/>
              <a:chOff x="858487" y="3629185"/>
              <a:chExt cx="3687620" cy="1313972"/>
            </a:xfrm>
          </p:grpSpPr>
          <p:sp>
            <p:nvSpPr>
              <p:cNvPr id="88" name="Rectangle 87"/>
              <p:cNvSpPr/>
              <p:nvPr/>
            </p:nvSpPr>
            <p:spPr>
              <a:xfrm>
                <a:off x="858487" y="3700295"/>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9" name="TextBox 88"/>
              <p:cNvSpPr txBox="1"/>
              <p:nvPr/>
            </p:nvSpPr>
            <p:spPr>
              <a:xfrm>
                <a:off x="1295400" y="3629185"/>
                <a:ext cx="1064382" cy="666106"/>
              </a:xfrm>
              <a:prstGeom prst="rect">
                <a:avLst/>
              </a:prstGeom>
              <a:noFill/>
            </p:spPr>
            <p:txBody>
              <a:bodyPr wrap="none" rtlCol="0">
                <a:spAutoFit/>
              </a:bodyPr>
              <a:lstStyle/>
              <a:p>
                <a:r>
                  <a:rPr lang="en-US" sz="2400" b="1" dirty="0" err="1" smtClean="0">
                    <a:latin typeface="Courier New" pitchFamily="49" charset="0"/>
                    <a:cs typeface="Courier New" pitchFamily="49" charset="0"/>
                  </a:rPr>
                  <a:t>img</a:t>
                </a:r>
                <a:endParaRPr lang="en-US" sz="2400" b="1" dirty="0">
                  <a:latin typeface="Courier New" pitchFamily="49" charset="0"/>
                  <a:cs typeface="Courier New" pitchFamily="49" charset="0"/>
                </a:endParaRPr>
              </a:p>
            </p:txBody>
          </p:sp>
          <p:sp>
            <p:nvSpPr>
              <p:cNvPr id="90" name="Rectangle 89"/>
              <p:cNvSpPr/>
              <p:nvPr/>
            </p:nvSpPr>
            <p:spPr>
              <a:xfrm>
                <a:off x="858487" y="4348160"/>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p>
            </p:txBody>
          </p:sp>
          <p:sp>
            <p:nvSpPr>
              <p:cNvPr id="91" name="Rectangle 90"/>
              <p:cNvSpPr/>
              <p:nvPr/>
            </p:nvSpPr>
            <p:spPr>
              <a:xfrm>
                <a:off x="2771411" y="3700295"/>
                <a:ext cx="381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92" name="Rectangle 91"/>
              <p:cNvSpPr/>
              <p:nvPr/>
            </p:nvSpPr>
            <p:spPr>
              <a:xfrm>
                <a:off x="2771411" y="4348160"/>
                <a:ext cx="3810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a:p>
            </p:txBody>
          </p:sp>
          <p:sp>
            <p:nvSpPr>
              <p:cNvPr id="93" name="TextBox 92"/>
              <p:cNvSpPr txBox="1"/>
              <p:nvPr/>
            </p:nvSpPr>
            <p:spPr>
              <a:xfrm>
                <a:off x="1295400" y="4277051"/>
                <a:ext cx="1330361" cy="666106"/>
              </a:xfrm>
              <a:prstGeom prst="rect">
                <a:avLst/>
              </a:prstGeom>
              <a:noFill/>
            </p:spPr>
            <p:txBody>
              <a:bodyPr wrap="none" rtlCol="0">
                <a:spAutoFit/>
              </a:bodyPr>
              <a:lstStyle/>
              <a:p>
                <a:r>
                  <a:rPr lang="en-US" sz="2400" b="1" dirty="0" err="1" smtClean="0">
                    <a:latin typeface="Courier New" pitchFamily="49" charset="0"/>
                    <a:cs typeface="Courier New" pitchFamily="49" charset="0"/>
                  </a:rPr>
                  <a:t>hist</a:t>
                </a:r>
                <a:endParaRPr lang="en-US" sz="2400" b="1" dirty="0">
                  <a:latin typeface="Courier New" pitchFamily="49" charset="0"/>
                  <a:cs typeface="Courier New" pitchFamily="49" charset="0"/>
                </a:endParaRPr>
              </a:p>
            </p:txBody>
          </p:sp>
          <p:sp>
            <p:nvSpPr>
              <p:cNvPr id="94" name="TextBox 93"/>
              <p:cNvSpPr txBox="1"/>
              <p:nvPr/>
            </p:nvSpPr>
            <p:spPr>
              <a:xfrm>
                <a:off x="3215746" y="3629185"/>
                <a:ext cx="1330361" cy="666106"/>
              </a:xfrm>
              <a:prstGeom prst="rect">
                <a:avLst/>
              </a:prstGeom>
              <a:noFill/>
            </p:spPr>
            <p:txBody>
              <a:bodyPr wrap="none" rtlCol="0">
                <a:spAutoFit/>
              </a:bodyPr>
              <a:lstStyle/>
              <a:p>
                <a:r>
                  <a:rPr lang="en-US" sz="2400" b="1" dirty="0" smtClean="0">
                    <a:latin typeface="Courier New" pitchFamily="49" charset="0"/>
                    <a:cs typeface="Courier New" pitchFamily="49" charset="0"/>
                  </a:rPr>
                  <a:t>temp</a:t>
                </a:r>
                <a:endParaRPr lang="en-US" sz="2400" b="1" dirty="0">
                  <a:latin typeface="Courier New" pitchFamily="49" charset="0"/>
                  <a:cs typeface="Courier New" pitchFamily="49" charset="0"/>
                </a:endParaRPr>
              </a:p>
            </p:txBody>
          </p:sp>
          <p:sp>
            <p:nvSpPr>
              <p:cNvPr id="95" name="TextBox 94"/>
              <p:cNvSpPr txBox="1"/>
              <p:nvPr/>
            </p:nvSpPr>
            <p:spPr>
              <a:xfrm>
                <a:off x="3215746" y="4277049"/>
                <a:ext cx="1064382" cy="666106"/>
              </a:xfrm>
              <a:prstGeom prst="rect">
                <a:avLst/>
              </a:prstGeom>
              <a:noFill/>
            </p:spPr>
            <p:txBody>
              <a:bodyPr wrap="none" rtlCol="0">
                <a:spAutoFit/>
              </a:bodyPr>
              <a:lstStyle/>
              <a:p>
                <a:r>
                  <a:rPr lang="en-US" sz="2400" b="1" dirty="0" smtClean="0">
                    <a:latin typeface="Courier New" pitchFamily="49" charset="0"/>
                    <a:cs typeface="Courier New" pitchFamily="49" charset="0"/>
                  </a:rPr>
                  <a:t>res</a:t>
                </a:r>
                <a:endParaRPr lang="en-US" sz="2400" b="1" dirty="0">
                  <a:latin typeface="Courier New" pitchFamily="49" charset="0"/>
                  <a:cs typeface="Courier New" pitchFamily="49" charset="0"/>
                </a:endParaRPr>
              </a:p>
            </p:txBody>
          </p:sp>
        </p:grpSp>
        <p:sp>
          <p:nvSpPr>
            <p:cNvPr id="42" name="TextBox 41"/>
            <p:cNvSpPr txBox="1"/>
            <p:nvPr/>
          </p:nvSpPr>
          <p:spPr>
            <a:xfrm>
              <a:off x="1317965" y="1066800"/>
              <a:ext cx="1250022" cy="523220"/>
            </a:xfrm>
            <a:prstGeom prst="rect">
              <a:avLst/>
            </a:prstGeom>
            <a:noFill/>
          </p:spPr>
          <p:txBody>
            <a:bodyPr wrap="none" rtlCol="0">
              <a:spAutoFit/>
            </a:bodyPr>
            <a:lstStyle/>
            <a:p>
              <a:r>
                <a:rPr lang="en-US" sz="2800" b="1" dirty="0" smtClean="0"/>
                <a:t>Legend</a:t>
              </a:r>
              <a:endParaRPr lang="en-US" sz="2800" b="1" dirty="0"/>
            </a:p>
          </p:txBody>
        </p:sp>
      </p:grpSp>
      <p:sp>
        <p:nvSpPr>
          <p:cNvPr id="97" name="Rectangle 96"/>
          <p:cNvSpPr/>
          <p:nvPr/>
        </p:nvSpPr>
        <p:spPr>
          <a:xfrm>
            <a:off x="7897940" y="3986473"/>
            <a:ext cx="264064" cy="264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a:p>
        </p:txBody>
      </p:sp>
      <p:sp>
        <p:nvSpPr>
          <p:cNvPr id="6" name="Rounded Rectangle 5"/>
          <p:cNvSpPr/>
          <p:nvPr/>
        </p:nvSpPr>
        <p:spPr>
          <a:xfrm>
            <a:off x="1446705" y="3090254"/>
            <a:ext cx="6476599" cy="101652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FN{X} mapped to AXC{X}</a:t>
            </a:r>
            <a:endParaRPr lang="en-US" sz="4000" dirty="0"/>
          </a:p>
        </p:txBody>
      </p:sp>
      <p:sp>
        <p:nvSpPr>
          <p:cNvPr id="44" name="Rectangle 43"/>
          <p:cNvSpPr/>
          <p:nvPr/>
        </p:nvSpPr>
        <p:spPr>
          <a:xfrm>
            <a:off x="0" y="838200"/>
            <a:ext cx="9144000" cy="6019799"/>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687442" y="2656299"/>
            <a:ext cx="7769116" cy="179675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needs to be transferred</a:t>
            </a:r>
          </a:p>
          <a:p>
            <a:pPr marL="742950" indent="-742950">
              <a:buAutoNum type="arabicPeriod"/>
            </a:pPr>
            <a:r>
              <a:rPr lang="en-US" sz="3600" dirty="0" smtClean="0"/>
              <a:t>Across tiles (CPU – AXC)</a:t>
            </a:r>
          </a:p>
          <a:p>
            <a:pPr marL="742950" indent="-742950">
              <a:buAutoNum type="arabicPeriod"/>
            </a:pPr>
            <a:r>
              <a:rPr lang="en-US" sz="3600" dirty="0" smtClean="0"/>
              <a:t>Between accelerators (AXC – AXC)</a:t>
            </a:r>
            <a:endParaRPr lang="en-US" sz="3600" dirty="0"/>
          </a:p>
        </p:txBody>
      </p:sp>
    </p:spTree>
    <p:extLst>
      <p:ext uri="{BB962C8B-B14F-4D97-AF65-F5344CB8AC3E}">
        <p14:creationId xmlns:p14="http://schemas.microsoft.com/office/powerpoint/2010/main" val="324376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22"/>
                                        </p:tgtEl>
                                      </p:cBhvr>
                                    </p:animEffect>
                                    <p:animScale>
                                      <p:cBhvr>
                                        <p:cTn id="15" dur="250" autoRev="1" fill="hold"/>
                                        <p:tgtEl>
                                          <p:spTgt spid="22"/>
                                        </p:tgtEl>
                                      </p:cBhvr>
                                      <p:by x="105000" y="105000"/>
                                    </p:animScale>
                                  </p:childTnLst>
                                </p:cTn>
                              </p:par>
                            </p:childTnLst>
                          </p:cTn>
                        </p:par>
                        <p:par>
                          <p:cTn id="16" fill="hold">
                            <p:stCondLst>
                              <p:cond delay="500"/>
                            </p:stCondLst>
                            <p:childTnLst>
                              <p:par>
                                <p:cTn id="17" presetID="26" presetClass="emph" presetSubtype="0" fill="hold" nodeType="afterEffect">
                                  <p:stCondLst>
                                    <p:cond delay="0"/>
                                  </p:stCondLst>
                                  <p:childTnLst>
                                    <p:animEffect transition="out" filter="fade">
                                      <p:cBhvr>
                                        <p:cTn id="18" dur="500" tmFilter="0, 0; .2, .5; .8, .5; 1, 0"/>
                                        <p:tgtEl>
                                          <p:spTgt spid="22"/>
                                        </p:tgtEl>
                                      </p:cBhvr>
                                    </p:animEffect>
                                    <p:animScale>
                                      <p:cBhvr>
                                        <p:cTn id="19" dur="250" autoRev="1" fill="hold"/>
                                        <p:tgtEl>
                                          <p:spTgt spid="22"/>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37" presetClass="path" presetSubtype="0" accel="50000" decel="50000" fill="hold" grpId="0" nodeType="clickEffect">
                                  <p:stCondLst>
                                    <p:cond delay="0"/>
                                  </p:stCondLst>
                                  <p:childTnLst>
                                    <p:animMotion origin="layout" path="M 1.66667E-6 0.00092 C 1.66667E-6 0.00115 0.07153 0.04953 0.09878 0.04027 C 0.12604 0.03101 0.13368 0.0206 0.16354 -0.0551 L 0.26111 -0.39676 " pathEditMode="relative" rAng="0" ptsTypes="fsFf">
                                      <p:cBhvr>
                                        <p:cTn id="23" dur="2000" fill="hold"/>
                                        <p:tgtEl>
                                          <p:spTgt spid="59"/>
                                        </p:tgtEl>
                                        <p:attrNameLst>
                                          <p:attrName>ppt_x</p:attrName>
                                          <p:attrName>ppt_y</p:attrName>
                                        </p:attrNameLst>
                                      </p:cBhvr>
                                      <p:rCtr x="13056" y="-17454"/>
                                    </p:animMotion>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1" nodeType="clickEffect">
                                  <p:stCondLst>
                                    <p:cond delay="0"/>
                                  </p:stCondLst>
                                  <p:childTnLst>
                                    <p:animMotion origin="layout" path="M 2.77778E-6 3.33333E-6 L -0.00226 0.20555 " pathEditMode="relative" rAng="0" ptsTypes="AA">
                                      <p:cBhvr>
                                        <p:cTn id="31" dur="2000" fill="hold"/>
                                        <p:tgtEl>
                                          <p:spTgt spid="85"/>
                                        </p:tgtEl>
                                        <p:attrNameLst>
                                          <p:attrName>ppt_x</p:attrName>
                                          <p:attrName>ppt_y</p:attrName>
                                        </p:attrNameLst>
                                      </p:cBhvr>
                                      <p:rCtr x="-122" y="10278"/>
                                    </p:animMotion>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56" presetClass="path" presetSubtype="0" accel="50000" decel="50000" fill="hold" grpId="1" nodeType="clickEffect">
                                  <p:stCondLst>
                                    <p:cond delay="0"/>
                                  </p:stCondLst>
                                  <p:childTnLst>
                                    <p:animMotion origin="layout" path="M 2.22222E-6 4.44444E-6 L 0.30139 -0.19584 " pathEditMode="relative" rAng="0" ptsTypes="AA">
                                      <p:cBhvr>
                                        <p:cTn id="39" dur="2000" fill="hold"/>
                                        <p:tgtEl>
                                          <p:spTgt spid="96"/>
                                        </p:tgtEl>
                                        <p:attrNameLst>
                                          <p:attrName>ppt_x</p:attrName>
                                          <p:attrName>ppt_y</p:attrName>
                                        </p:attrNameLst>
                                      </p:cBhvr>
                                      <p:rCtr x="15069" y="-9792"/>
                                    </p:animMotion>
                                  </p:childTnLst>
                                </p:cTn>
                              </p:par>
                              <p:par>
                                <p:cTn id="40" presetID="56" presetClass="path" presetSubtype="0" accel="50000" decel="50000" fill="hold" grpId="2" nodeType="withEffect">
                                  <p:stCondLst>
                                    <p:cond delay="0"/>
                                  </p:stCondLst>
                                  <p:childTnLst>
                                    <p:animMotion origin="layout" path="M -0.00226 0.20555 L 0.3059 0.00555 " pathEditMode="relative" rAng="0" ptsTypes="AA">
                                      <p:cBhvr>
                                        <p:cTn id="41" dur="2000" fill="hold"/>
                                        <p:tgtEl>
                                          <p:spTgt spid="85"/>
                                        </p:tgtEl>
                                        <p:attrNameLst>
                                          <p:attrName>ppt_x</p:attrName>
                                          <p:attrName>ppt_y</p:attrName>
                                        </p:attrNameLst>
                                      </p:cBhvr>
                                      <p:rCtr x="15399" y="-10000"/>
                                    </p:animMotion>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3" nodeType="clickEffect">
                                  <p:stCondLst>
                                    <p:cond delay="0"/>
                                  </p:stCondLst>
                                  <p:childTnLst>
                                    <p:animMotion origin="layout" path="M 0.30591 0.00555 L 0.30591 0.19444 " pathEditMode="relative" rAng="0" ptsTypes="AA">
                                      <p:cBhvr>
                                        <p:cTn id="45" dur="2000" fill="hold"/>
                                        <p:tgtEl>
                                          <p:spTgt spid="85"/>
                                        </p:tgtEl>
                                        <p:attrNameLst>
                                          <p:attrName>ppt_x</p:attrName>
                                          <p:attrName>ppt_y</p:attrName>
                                        </p:attrNameLst>
                                      </p:cBhvr>
                                      <p:rCtr x="0" y="9444"/>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5" presetClass="path" presetSubtype="0" accel="50000" decel="50000" fill="hold" grpId="1" nodeType="clickEffect">
                                  <p:stCondLst>
                                    <p:cond delay="0"/>
                                  </p:stCondLst>
                                  <p:childTnLst>
                                    <p:animMotion origin="layout" path="M 5E-6 -2.96296E-6 L -0.62813 0.21065 " pathEditMode="relative" rAng="0" ptsTypes="AA">
                                      <p:cBhvr>
                                        <p:cTn id="53" dur="2000" fill="hold"/>
                                        <p:tgtEl>
                                          <p:spTgt spid="97"/>
                                        </p:tgtEl>
                                        <p:attrNameLst>
                                          <p:attrName>ppt_x</p:attrName>
                                          <p:attrName>ppt_y</p:attrName>
                                        </p:attrNameLst>
                                      </p:cBhvr>
                                      <p:rCtr x="-31406" y="10532"/>
                                    </p:animMotion>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0" presetClass="entr" presetSubtype="0"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85" grpId="0" animBg="1"/>
      <p:bldP spid="85" grpId="1" animBg="1"/>
      <p:bldP spid="85" grpId="2" animBg="1"/>
      <p:bldP spid="85" grpId="3" animBg="1"/>
      <p:bldP spid="96" grpId="0" animBg="1"/>
      <p:bldP spid="96" grpId="1" animBg="1"/>
      <p:bldP spid="97" grpId="0" animBg="1"/>
      <p:bldP spid="97" grpId="1" animBg="1"/>
      <p:bldP spid="6" grpId="0" animBg="1"/>
      <p:bldP spid="6" grpId="1" animBg="1"/>
      <p:bldP spid="44"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dirty="0"/>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a:t> </a:t>
            </a:r>
            <a:r>
              <a:rPr lang="en-US" sz="4000" b="1" dirty="0" smtClean="0"/>
              <a:t> Accelerator – Monolithic  </a:t>
            </a:r>
            <a:r>
              <a:rPr lang="en-US" sz="4000" b="1" dirty="0" err="1" smtClean="0"/>
              <a:t>vs</a:t>
            </a:r>
            <a:r>
              <a:rPr lang="en-US" sz="4000" b="1" dirty="0" smtClean="0"/>
              <a:t>  Modular</a:t>
            </a:r>
            <a:endParaRPr lang="en-US" sz="4000" b="1" dirty="0"/>
          </a:p>
        </p:txBody>
      </p:sp>
      <p:grpSp>
        <p:nvGrpSpPr>
          <p:cNvPr id="36" name="Group 35"/>
          <p:cNvGrpSpPr/>
          <p:nvPr/>
        </p:nvGrpSpPr>
        <p:grpSpPr>
          <a:xfrm>
            <a:off x="464920" y="1447800"/>
            <a:ext cx="8679080" cy="3847209"/>
            <a:chOff x="464920" y="1447800"/>
            <a:chExt cx="8679080" cy="3847209"/>
          </a:xfrm>
        </p:grpSpPr>
        <p:grpSp>
          <p:nvGrpSpPr>
            <p:cNvPr id="8" name="Group 7"/>
            <p:cNvGrpSpPr/>
            <p:nvPr/>
          </p:nvGrpSpPr>
          <p:grpSpPr>
            <a:xfrm>
              <a:off x="464920" y="2178529"/>
              <a:ext cx="3116480" cy="3116480"/>
              <a:chOff x="4399758" y="1540242"/>
              <a:chExt cx="1071744" cy="1071744"/>
            </a:xfrm>
          </p:grpSpPr>
          <p:sp>
            <p:nvSpPr>
              <p:cNvPr id="6" name="Rounded Rectangle 5"/>
              <p:cNvSpPr/>
              <p:nvPr/>
            </p:nvSpPr>
            <p:spPr>
              <a:xfrm>
                <a:off x="4399758" y="1540242"/>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7" name="Picture 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516057" y="1656541"/>
                <a:ext cx="839145" cy="839146"/>
              </a:xfrm>
              <a:prstGeom prst="rect">
                <a:avLst/>
              </a:prstGeom>
              <a:solidFill>
                <a:schemeClr val="bg1"/>
              </a:solidFill>
              <a:ln>
                <a:noFill/>
              </a:ln>
            </p:spPr>
          </p:pic>
        </p:grpSp>
        <p:sp>
          <p:nvSpPr>
            <p:cNvPr id="10" name="Rectangle 9"/>
            <p:cNvSpPr/>
            <p:nvPr/>
          </p:nvSpPr>
          <p:spPr>
            <a:xfrm>
              <a:off x="943377" y="1447800"/>
              <a:ext cx="2159566" cy="584775"/>
            </a:xfrm>
            <a:prstGeom prst="rect">
              <a:avLst/>
            </a:prstGeom>
          </p:spPr>
          <p:txBody>
            <a:bodyPr wrap="none">
              <a:spAutoFit/>
            </a:bodyPr>
            <a:lstStyle/>
            <a:p>
              <a:pPr algn="ctr"/>
              <a:r>
                <a:rPr lang="en-US" sz="3200" b="1" dirty="0">
                  <a:latin typeface="Courier New" pitchFamily="49" charset="0"/>
                  <a:cs typeface="Courier New" pitchFamily="49" charset="0"/>
                </a:rPr>
                <a:t>contrast</a:t>
              </a:r>
              <a:endParaRPr lang="en-US" sz="3200" dirty="0"/>
            </a:p>
          </p:txBody>
        </p:sp>
        <p:sp>
          <p:nvSpPr>
            <p:cNvPr id="31" name="TextBox 30"/>
            <p:cNvSpPr txBox="1"/>
            <p:nvPr/>
          </p:nvSpPr>
          <p:spPr>
            <a:xfrm>
              <a:off x="4106388" y="2063355"/>
              <a:ext cx="5037612" cy="3231654"/>
            </a:xfrm>
            <a:prstGeom prst="rect">
              <a:avLst/>
            </a:prstGeom>
            <a:noFill/>
          </p:spPr>
          <p:txBody>
            <a:bodyPr wrap="square" rtlCol="0">
              <a:spAutoFit/>
            </a:bodyPr>
            <a:lstStyle/>
            <a:p>
              <a:pPr algn="ctr"/>
              <a:r>
                <a:rPr lang="en-US" sz="3600" b="1" dirty="0" smtClean="0"/>
                <a:t>Scratchpad-based Monolithic Design</a:t>
              </a:r>
            </a:p>
            <a:p>
              <a:endParaRPr lang="en-US" sz="3600" dirty="0" smtClean="0"/>
            </a:p>
            <a:p>
              <a:r>
                <a:rPr lang="en-US" sz="3200" dirty="0" smtClean="0"/>
                <a:t>+ Local communication</a:t>
              </a:r>
            </a:p>
            <a:p>
              <a:r>
                <a:rPr lang="en-US" sz="3200" dirty="0" smtClean="0"/>
                <a:t>– No </a:t>
              </a:r>
              <a:r>
                <a:rPr lang="en-US" sz="3200" dirty="0" err="1" smtClean="0"/>
                <a:t>datapath</a:t>
              </a:r>
              <a:r>
                <a:rPr lang="en-US" sz="3200" dirty="0" smtClean="0"/>
                <a:t> reuse</a:t>
              </a:r>
            </a:p>
            <a:p>
              <a:r>
                <a:rPr lang="en-US" sz="3200" dirty="0"/>
                <a:t>–</a:t>
              </a:r>
              <a:r>
                <a:rPr lang="en-US" sz="3200" dirty="0" smtClean="0"/>
                <a:t> Extra local memory</a:t>
              </a:r>
              <a:endParaRPr lang="en-US" sz="3200" dirty="0"/>
            </a:p>
          </p:txBody>
        </p:sp>
      </p:grpSp>
      <p:sp>
        <p:nvSpPr>
          <p:cNvPr id="5" name="Rectangle 4"/>
          <p:cNvSpPr/>
          <p:nvPr/>
        </p:nvSpPr>
        <p:spPr>
          <a:xfrm>
            <a:off x="4158342" y="4286386"/>
            <a:ext cx="4021777" cy="17781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753771" y="1711534"/>
            <a:ext cx="8377611" cy="4216539"/>
            <a:chOff x="753771" y="1787734"/>
            <a:chExt cx="8377611" cy="4216539"/>
          </a:xfrm>
        </p:grpSpPr>
        <p:sp>
          <p:nvSpPr>
            <p:cNvPr id="33" name="Cloud 32"/>
            <p:cNvSpPr/>
            <p:nvPr/>
          </p:nvSpPr>
          <p:spPr>
            <a:xfrm>
              <a:off x="1124066" y="3103179"/>
              <a:ext cx="1714958" cy="1259407"/>
            </a:xfrm>
            <a:prstGeom prst="cloud">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00" dirty="0">
                <a:solidFill>
                  <a:schemeClr val="tx1"/>
                </a:solidFill>
              </a:endParaRPr>
            </a:p>
          </p:txBody>
        </p:sp>
        <p:grpSp>
          <p:nvGrpSpPr>
            <p:cNvPr id="11" name="Group 10"/>
            <p:cNvGrpSpPr/>
            <p:nvPr/>
          </p:nvGrpSpPr>
          <p:grpSpPr>
            <a:xfrm>
              <a:off x="753776" y="3820818"/>
              <a:ext cx="1172116" cy="1696875"/>
              <a:chOff x="4349574" y="4137837"/>
              <a:chExt cx="1172116" cy="1696875"/>
            </a:xfrm>
          </p:grpSpPr>
          <p:sp>
            <p:nvSpPr>
              <p:cNvPr id="12" name="Rectangle 11"/>
              <p:cNvSpPr/>
              <p:nvPr/>
            </p:nvSpPr>
            <p:spPr>
              <a:xfrm>
                <a:off x="4349574" y="5249937"/>
                <a:ext cx="1172116" cy="584775"/>
              </a:xfrm>
              <a:prstGeom prst="rect">
                <a:avLst/>
              </a:prstGeom>
            </p:spPr>
            <p:txBody>
              <a:bodyPr wrap="none">
                <a:spAutoFit/>
              </a:bodyPr>
              <a:lstStyle/>
              <a:p>
                <a:pPr algn="ctr"/>
                <a:r>
                  <a:rPr lang="en-US" sz="3200" b="1" dirty="0" smtClean="0">
                    <a:latin typeface="Courier New" pitchFamily="49" charset="0"/>
                    <a:cs typeface="Courier New" pitchFamily="49" charset="0"/>
                  </a:rPr>
                  <a:t>AXC2</a:t>
                </a:r>
                <a:endParaRPr lang="en-US" sz="3200" dirty="0"/>
              </a:p>
            </p:txBody>
          </p:sp>
          <p:grpSp>
            <p:nvGrpSpPr>
              <p:cNvPr id="13" name="Group 12"/>
              <p:cNvGrpSpPr/>
              <p:nvPr/>
            </p:nvGrpSpPr>
            <p:grpSpPr>
              <a:xfrm>
                <a:off x="4399758" y="4137837"/>
                <a:ext cx="1071744" cy="1071744"/>
                <a:chOff x="4399758" y="4137837"/>
                <a:chExt cx="1071744" cy="1071744"/>
              </a:xfrm>
            </p:grpSpPr>
            <p:sp>
              <p:nvSpPr>
                <p:cNvPr id="14" name="Rounded Rectangle 13"/>
                <p:cNvSpPr/>
                <p:nvPr/>
              </p:nvSpPr>
              <p:spPr>
                <a:xfrm>
                  <a:off x="4399758" y="4137837"/>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15" name="Picture 1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516057" y="4254136"/>
                  <a:ext cx="839146" cy="839146"/>
                </a:xfrm>
                <a:prstGeom prst="rect">
                  <a:avLst/>
                </a:prstGeom>
                <a:solidFill>
                  <a:schemeClr val="bg1"/>
                </a:solidFill>
                <a:ln>
                  <a:noFill/>
                </a:ln>
              </p:spPr>
            </p:pic>
          </p:grpSp>
        </p:grpSp>
        <p:grpSp>
          <p:nvGrpSpPr>
            <p:cNvPr id="16" name="Group 15"/>
            <p:cNvGrpSpPr/>
            <p:nvPr/>
          </p:nvGrpSpPr>
          <p:grpSpPr>
            <a:xfrm>
              <a:off x="753771" y="1928750"/>
              <a:ext cx="1172115" cy="1610088"/>
              <a:chOff x="4441926" y="1669267"/>
              <a:chExt cx="1064359" cy="1462067"/>
            </a:xfrm>
          </p:grpSpPr>
          <p:sp>
            <p:nvSpPr>
              <p:cNvPr id="17" name="Rectangle 16"/>
              <p:cNvSpPr/>
              <p:nvPr/>
            </p:nvSpPr>
            <p:spPr>
              <a:xfrm>
                <a:off x="4441926" y="1669267"/>
                <a:ext cx="1064359" cy="531015"/>
              </a:xfrm>
              <a:prstGeom prst="rect">
                <a:avLst/>
              </a:prstGeom>
            </p:spPr>
            <p:txBody>
              <a:bodyPr wrap="none">
                <a:spAutoFit/>
              </a:bodyPr>
              <a:lstStyle/>
              <a:p>
                <a:pPr algn="ctr"/>
                <a:r>
                  <a:rPr lang="en-US" sz="3200" b="1" dirty="0" smtClean="0">
                    <a:latin typeface="Courier New" pitchFamily="49" charset="0"/>
                    <a:cs typeface="Courier New" pitchFamily="49" charset="0"/>
                  </a:rPr>
                  <a:t>AXC1</a:t>
                </a:r>
                <a:endParaRPr lang="en-US" sz="3200" dirty="0"/>
              </a:p>
            </p:txBody>
          </p:sp>
          <p:sp>
            <p:nvSpPr>
              <p:cNvPr id="18" name="Rounded Rectangle 17"/>
              <p:cNvSpPr/>
              <p:nvPr/>
            </p:nvSpPr>
            <p:spPr>
              <a:xfrm>
                <a:off x="4487499" y="2158119"/>
                <a:ext cx="973215" cy="97321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19" name="Picture 18"/>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593106" y="2263726"/>
                <a:ext cx="762000" cy="762000"/>
              </a:xfrm>
              <a:prstGeom prst="rect">
                <a:avLst/>
              </a:prstGeom>
              <a:solidFill>
                <a:schemeClr val="bg1"/>
              </a:solidFill>
              <a:ln>
                <a:noFill/>
              </a:ln>
            </p:spPr>
          </p:pic>
        </p:grpSp>
        <p:grpSp>
          <p:nvGrpSpPr>
            <p:cNvPr id="20" name="Group 19"/>
            <p:cNvGrpSpPr/>
            <p:nvPr/>
          </p:nvGrpSpPr>
          <p:grpSpPr>
            <a:xfrm>
              <a:off x="2125376" y="3820818"/>
              <a:ext cx="1172116" cy="1713597"/>
              <a:chOff x="7163201" y="4137837"/>
              <a:chExt cx="1172116" cy="1713597"/>
            </a:xfrm>
          </p:grpSpPr>
          <p:sp>
            <p:nvSpPr>
              <p:cNvPr id="21" name="Rectangle 20"/>
              <p:cNvSpPr/>
              <p:nvPr/>
            </p:nvSpPr>
            <p:spPr>
              <a:xfrm>
                <a:off x="7163201" y="5266659"/>
                <a:ext cx="1172116" cy="584775"/>
              </a:xfrm>
              <a:prstGeom prst="rect">
                <a:avLst/>
              </a:prstGeom>
            </p:spPr>
            <p:txBody>
              <a:bodyPr wrap="none">
                <a:spAutoFit/>
              </a:bodyPr>
              <a:lstStyle/>
              <a:p>
                <a:pPr algn="ctr"/>
                <a:r>
                  <a:rPr lang="en-US" sz="3200" b="1" dirty="0" smtClean="0">
                    <a:latin typeface="Courier New" pitchFamily="49" charset="0"/>
                    <a:cs typeface="Courier New" pitchFamily="49" charset="0"/>
                  </a:rPr>
                  <a:t>AXC4</a:t>
                </a:r>
                <a:endParaRPr lang="en-US" sz="3200" dirty="0"/>
              </a:p>
            </p:txBody>
          </p:sp>
          <p:sp>
            <p:nvSpPr>
              <p:cNvPr id="22" name="Rounded Rectangle 21"/>
              <p:cNvSpPr/>
              <p:nvPr/>
            </p:nvSpPr>
            <p:spPr>
              <a:xfrm>
                <a:off x="7213385" y="4137837"/>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23" name="Picture 2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4" y="4254136"/>
                <a:ext cx="839146" cy="839146"/>
              </a:xfrm>
              <a:prstGeom prst="rect">
                <a:avLst/>
              </a:prstGeom>
              <a:solidFill>
                <a:schemeClr val="bg1"/>
              </a:solidFill>
              <a:ln>
                <a:noFill/>
              </a:ln>
            </p:spPr>
          </p:pic>
        </p:grpSp>
        <p:grpSp>
          <p:nvGrpSpPr>
            <p:cNvPr id="24" name="Group 23"/>
            <p:cNvGrpSpPr/>
            <p:nvPr/>
          </p:nvGrpSpPr>
          <p:grpSpPr>
            <a:xfrm>
              <a:off x="2125374" y="1928750"/>
              <a:ext cx="1172115" cy="1610087"/>
              <a:chOff x="6996889" y="1669267"/>
              <a:chExt cx="1064359" cy="1462066"/>
            </a:xfrm>
          </p:grpSpPr>
          <p:sp>
            <p:nvSpPr>
              <p:cNvPr id="25" name="Rectangle 24"/>
              <p:cNvSpPr/>
              <p:nvPr/>
            </p:nvSpPr>
            <p:spPr>
              <a:xfrm>
                <a:off x="6996889" y="1669267"/>
                <a:ext cx="1064359" cy="531015"/>
              </a:xfrm>
              <a:prstGeom prst="rect">
                <a:avLst/>
              </a:prstGeom>
            </p:spPr>
            <p:txBody>
              <a:bodyPr wrap="none">
                <a:spAutoFit/>
              </a:bodyPr>
              <a:lstStyle/>
              <a:p>
                <a:pPr algn="ctr"/>
                <a:r>
                  <a:rPr lang="en-US" sz="3200" b="1" dirty="0" smtClean="0">
                    <a:latin typeface="Courier New" pitchFamily="49" charset="0"/>
                    <a:cs typeface="Courier New" pitchFamily="49" charset="0"/>
                  </a:rPr>
                  <a:t>AXC3</a:t>
                </a:r>
                <a:endParaRPr lang="en-US" sz="3200" dirty="0"/>
              </a:p>
            </p:txBody>
          </p:sp>
          <p:sp>
            <p:nvSpPr>
              <p:cNvPr id="26" name="Rounded Rectangle 25"/>
              <p:cNvSpPr/>
              <p:nvPr/>
            </p:nvSpPr>
            <p:spPr>
              <a:xfrm>
                <a:off x="7042459" y="2158118"/>
                <a:ext cx="973215" cy="97321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27" name="Picture 2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148066" y="2263725"/>
                <a:ext cx="762000" cy="762000"/>
              </a:xfrm>
              <a:prstGeom prst="rect">
                <a:avLst/>
              </a:prstGeom>
              <a:solidFill>
                <a:schemeClr val="bg1"/>
              </a:solidFill>
              <a:ln>
                <a:noFill/>
              </a:ln>
            </p:spPr>
          </p:pic>
        </p:grpSp>
        <p:sp>
          <p:nvSpPr>
            <p:cNvPr id="32" name="TextBox 31"/>
            <p:cNvSpPr txBox="1"/>
            <p:nvPr/>
          </p:nvSpPr>
          <p:spPr>
            <a:xfrm>
              <a:off x="4119005" y="1787734"/>
              <a:ext cx="5012377" cy="4216539"/>
            </a:xfrm>
            <a:prstGeom prst="rect">
              <a:avLst/>
            </a:prstGeom>
            <a:noFill/>
          </p:spPr>
          <p:txBody>
            <a:bodyPr wrap="square" rtlCol="0">
              <a:spAutoFit/>
            </a:bodyPr>
            <a:lstStyle/>
            <a:p>
              <a:pPr algn="ctr"/>
              <a:r>
                <a:rPr lang="en-US" sz="3600" b="1" dirty="0" smtClean="0"/>
                <a:t>Modular </a:t>
              </a:r>
              <a:r>
                <a:rPr lang="en-US" sz="3600" b="1" smtClean="0"/>
                <a:t>+ Cache</a:t>
              </a:r>
              <a:r>
                <a:rPr lang="en-US" sz="3600" b="1" dirty="0" smtClean="0"/>
                <a:t/>
              </a:r>
              <a:br>
                <a:rPr lang="en-US" sz="3600" b="1" dirty="0" smtClean="0"/>
              </a:br>
              <a:r>
                <a:rPr lang="en-US" sz="3600" b="1" dirty="0" smtClean="0"/>
                <a:t>Design</a:t>
              </a:r>
              <a:endParaRPr lang="en-US" sz="3600" dirty="0" smtClean="0"/>
            </a:p>
            <a:p>
              <a:endParaRPr lang="en-US" sz="3600" dirty="0" smtClean="0"/>
            </a:p>
            <a:p>
              <a:r>
                <a:rPr lang="en-US" sz="3200" dirty="0" smtClean="0"/>
                <a:t>+ Data path reuse</a:t>
              </a:r>
            </a:p>
            <a:p>
              <a:r>
                <a:rPr lang="en-US" sz="3200" dirty="0" smtClean="0"/>
                <a:t>? Data migration</a:t>
              </a:r>
            </a:p>
            <a:p>
              <a:r>
                <a:rPr lang="en-US" sz="3200" dirty="0"/>
                <a:t>?</a:t>
              </a:r>
              <a:r>
                <a:rPr lang="en-US" sz="3200" dirty="0" smtClean="0"/>
                <a:t> Coherence</a:t>
              </a:r>
            </a:p>
            <a:p>
              <a:r>
                <a:rPr lang="en-US" sz="3200" dirty="0"/>
                <a:t>?</a:t>
              </a:r>
              <a:r>
                <a:rPr lang="en-US" sz="3200" dirty="0" smtClean="0"/>
                <a:t> </a:t>
              </a:r>
              <a:r>
                <a:rPr lang="en-US" sz="3200" dirty="0"/>
                <a:t>V</a:t>
              </a:r>
              <a:r>
                <a:rPr lang="en-US" sz="3200" dirty="0" smtClean="0"/>
                <a:t>irtual memory</a:t>
              </a:r>
            </a:p>
            <a:p>
              <a:endParaRPr lang="en-US" sz="3200" dirty="0"/>
            </a:p>
          </p:txBody>
        </p:sp>
      </p:grpSp>
      <p:sp>
        <p:nvSpPr>
          <p:cNvPr id="9" name="Rectangle 8"/>
          <p:cNvSpPr/>
          <p:nvPr/>
        </p:nvSpPr>
        <p:spPr>
          <a:xfrm>
            <a:off x="4106388" y="3962400"/>
            <a:ext cx="4542065" cy="16464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5310496" y="4161222"/>
            <a:ext cx="2552700" cy="979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i="1" dirty="0" smtClean="0"/>
              <a:t>FUSION</a:t>
            </a:r>
            <a:endParaRPr lang="en-US" sz="5400" i="1" dirty="0"/>
          </a:p>
        </p:txBody>
      </p:sp>
    </p:spTree>
    <p:extLst>
      <p:ext uri="{BB962C8B-B14F-4D97-AF65-F5344CB8AC3E}">
        <p14:creationId xmlns:p14="http://schemas.microsoft.com/office/powerpoint/2010/main" val="297585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6"/>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500"/>
                                        <p:tgtEl>
                                          <p:spTgt spid="3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9" grpId="1"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Outline</a:t>
            </a:r>
            <a:endParaRPr lang="en-US" sz="4000" b="1" dirty="0"/>
          </a:p>
        </p:txBody>
      </p:sp>
      <p:sp>
        <p:nvSpPr>
          <p:cNvPr id="6" name="TextBox 5"/>
          <p:cNvSpPr txBox="1"/>
          <p:nvPr/>
        </p:nvSpPr>
        <p:spPr>
          <a:xfrm>
            <a:off x="1143000" y="1447800"/>
            <a:ext cx="184731" cy="369332"/>
          </a:xfrm>
          <a:prstGeom prst="rect">
            <a:avLst/>
          </a:prstGeom>
          <a:noFill/>
        </p:spPr>
        <p:txBody>
          <a:bodyPr wrap="none" rtlCol="0">
            <a:spAutoFit/>
          </a:bodyPr>
          <a:lstStyle/>
          <a:p>
            <a:endParaRPr lang="en-US" dirty="0"/>
          </a:p>
        </p:txBody>
      </p:sp>
      <p:sp>
        <p:nvSpPr>
          <p:cNvPr id="7" name="TextBox 6"/>
          <p:cNvSpPr txBox="1"/>
          <p:nvPr/>
        </p:nvSpPr>
        <p:spPr>
          <a:xfrm>
            <a:off x="384958" y="1219200"/>
            <a:ext cx="8382000" cy="5078313"/>
          </a:xfrm>
          <a:prstGeom prst="rect">
            <a:avLst/>
          </a:prstGeom>
          <a:noFill/>
        </p:spPr>
        <p:txBody>
          <a:bodyPr wrap="square" rtlCol="0">
            <a:spAutoFit/>
          </a:bodyPr>
          <a:lstStyle/>
          <a:p>
            <a:r>
              <a:rPr lang="en-US" sz="3600" dirty="0" smtClean="0"/>
              <a:t> CPU  and  Accelerator Execution</a:t>
            </a:r>
          </a:p>
          <a:p>
            <a:endParaRPr lang="en-US" sz="3600" dirty="0" smtClean="0"/>
          </a:p>
          <a:p>
            <a:r>
              <a:rPr lang="en-US" sz="3600" dirty="0" smtClean="0"/>
              <a:t> </a:t>
            </a:r>
            <a:r>
              <a:rPr lang="en-US" sz="3600" b="1" dirty="0" smtClean="0"/>
              <a:t>Current approaches </a:t>
            </a:r>
            <a:endParaRPr lang="en-US" sz="3600" b="1" dirty="0"/>
          </a:p>
          <a:p>
            <a:pPr marL="1028700" lvl="1" indent="-571500">
              <a:buFont typeface="Calibri" pitchFamily="34" charset="0"/>
              <a:buChar char="–"/>
            </a:pPr>
            <a:r>
              <a:rPr lang="en-US" sz="3600" dirty="0" smtClean="0"/>
              <a:t>Scratchpad</a:t>
            </a:r>
          </a:p>
          <a:p>
            <a:pPr marL="1028700" lvl="1" indent="-571500">
              <a:buFont typeface="Calibri" pitchFamily="34" charset="0"/>
              <a:buChar char="–"/>
            </a:pPr>
            <a:r>
              <a:rPr lang="en-US" sz="3600" dirty="0" smtClean="0"/>
              <a:t>Shared Cache (L1X)</a:t>
            </a:r>
          </a:p>
          <a:p>
            <a:endParaRPr lang="en-US" sz="3600" b="1" dirty="0" smtClean="0"/>
          </a:p>
          <a:p>
            <a:r>
              <a:rPr lang="en-US" sz="3600" dirty="0"/>
              <a:t> </a:t>
            </a:r>
            <a:r>
              <a:rPr lang="en-US" sz="3600" dirty="0" smtClean="0"/>
              <a:t>Our approach : Fusion and Fusion-DX</a:t>
            </a:r>
          </a:p>
          <a:p>
            <a:endParaRPr lang="en-US" sz="3600" dirty="0" smtClean="0"/>
          </a:p>
          <a:p>
            <a:r>
              <a:rPr lang="en-US" sz="3600" dirty="0" smtClean="0"/>
              <a:t> Modeling, Benchmarks &amp; Evaluation</a:t>
            </a:r>
          </a:p>
        </p:txBody>
      </p:sp>
    </p:spTree>
    <p:extLst>
      <p:ext uri="{BB962C8B-B14F-4D97-AF65-F5344CB8AC3E}">
        <p14:creationId xmlns:p14="http://schemas.microsoft.com/office/powerpoint/2010/main" val="1389283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Fusion : Design Tradeoffs in Coherent Cache Hierarchies for Accelerators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Rectangle 3"/>
          <p:cNvSpPr/>
          <p:nvPr/>
        </p:nvSpPr>
        <p:spPr>
          <a:xfrm>
            <a:off x="0" y="0"/>
            <a:ext cx="9144000" cy="838200"/>
          </a:xfrm>
          <a:prstGeom prst="rect">
            <a:avLst/>
          </a:prstGeom>
          <a:solidFill>
            <a:srgbClr val="A6192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000" b="1" dirty="0" smtClean="0"/>
              <a:t>  Current Approach : Scratchpad</a:t>
            </a:r>
            <a:endParaRPr lang="en-US" sz="4000" b="1" dirty="0"/>
          </a:p>
        </p:txBody>
      </p:sp>
      <p:sp>
        <p:nvSpPr>
          <p:cNvPr id="18" name="Rounded Rectangle 17"/>
          <p:cNvSpPr/>
          <p:nvPr/>
        </p:nvSpPr>
        <p:spPr>
          <a:xfrm>
            <a:off x="851973" y="1066800"/>
            <a:ext cx="1524000" cy="1524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tx1"/>
                </a:solidFill>
              </a:rPr>
              <a:t>CPU</a:t>
            </a:r>
            <a:endParaRPr lang="en-US" sz="5400" b="1" dirty="0">
              <a:solidFill>
                <a:schemeClr val="tx1"/>
              </a:solidFill>
            </a:endParaRPr>
          </a:p>
        </p:txBody>
      </p:sp>
      <p:sp>
        <p:nvSpPr>
          <p:cNvPr id="41" name="Rectangle 40"/>
          <p:cNvSpPr/>
          <p:nvPr/>
        </p:nvSpPr>
        <p:spPr>
          <a:xfrm>
            <a:off x="851973" y="2788129"/>
            <a:ext cx="1524000" cy="614855"/>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solidFill>
                  <a:schemeClr val="tx1"/>
                </a:solidFill>
              </a:rPr>
              <a:t>L1</a:t>
            </a:r>
            <a:endParaRPr lang="en-US" sz="3600" dirty="0">
              <a:solidFill>
                <a:schemeClr val="tx1"/>
              </a:solidFill>
            </a:endParaRPr>
          </a:p>
        </p:txBody>
      </p:sp>
      <p:sp>
        <p:nvSpPr>
          <p:cNvPr id="51" name="Rectangle 50"/>
          <p:cNvSpPr/>
          <p:nvPr/>
        </p:nvSpPr>
        <p:spPr>
          <a:xfrm>
            <a:off x="838200" y="3582793"/>
            <a:ext cx="1524000" cy="614855"/>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solidFill>
                  <a:schemeClr val="tx1"/>
                </a:solidFill>
              </a:rPr>
              <a:t>LLC</a:t>
            </a:r>
            <a:endParaRPr lang="en-US" sz="3600" dirty="0">
              <a:solidFill>
                <a:schemeClr val="tx1"/>
              </a:solidFill>
            </a:endParaRPr>
          </a:p>
        </p:txBody>
      </p:sp>
      <p:cxnSp>
        <p:nvCxnSpPr>
          <p:cNvPr id="21" name="Straight Connector 20"/>
          <p:cNvCxnSpPr/>
          <p:nvPr/>
        </p:nvCxnSpPr>
        <p:spPr>
          <a:xfrm flipH="1">
            <a:off x="3948030" y="838200"/>
            <a:ext cx="1" cy="60198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Left-Right Arrow 16"/>
          <p:cNvSpPr/>
          <p:nvPr/>
        </p:nvSpPr>
        <p:spPr>
          <a:xfrm>
            <a:off x="2667000" y="2093025"/>
            <a:ext cx="2286000" cy="695104"/>
          </a:xfrm>
          <a:prstGeom prst="lef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Left-Right Arrow 53"/>
          <p:cNvSpPr/>
          <p:nvPr/>
        </p:nvSpPr>
        <p:spPr>
          <a:xfrm>
            <a:off x="2625302" y="3578133"/>
            <a:ext cx="3733800" cy="720888"/>
          </a:xfrm>
          <a:prstGeom prst="lef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244781" y="1719156"/>
            <a:ext cx="1130438"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600" dirty="0" smtClean="0"/>
              <a:t>DMA</a:t>
            </a:r>
            <a:endParaRPr lang="en-US" sz="3600" dirty="0"/>
          </a:p>
        </p:txBody>
      </p:sp>
      <p:sp>
        <p:nvSpPr>
          <p:cNvPr id="58" name="TextBox 57"/>
          <p:cNvSpPr txBox="1"/>
          <p:nvPr/>
        </p:nvSpPr>
        <p:spPr>
          <a:xfrm>
            <a:off x="3441562" y="3288475"/>
            <a:ext cx="1130438"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600" dirty="0" smtClean="0"/>
              <a:t>DMA</a:t>
            </a:r>
            <a:endParaRPr lang="en-US" sz="3600" dirty="0"/>
          </a:p>
        </p:txBody>
      </p:sp>
      <p:sp>
        <p:nvSpPr>
          <p:cNvPr id="59" name="TextBox 58"/>
          <p:cNvSpPr txBox="1"/>
          <p:nvPr/>
        </p:nvSpPr>
        <p:spPr>
          <a:xfrm>
            <a:off x="395766" y="4495800"/>
            <a:ext cx="8367234" cy="194095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dirty="0" smtClean="0"/>
              <a:t> +  Monolithic / Compute Intensive</a:t>
            </a:r>
          </a:p>
          <a:p>
            <a:r>
              <a:rPr lang="en-US" sz="3600" dirty="0" smtClean="0"/>
              <a:t> –  Fine grain data sharing</a:t>
            </a:r>
          </a:p>
          <a:p>
            <a:r>
              <a:rPr lang="en-US" sz="3600" dirty="0" smtClean="0"/>
              <a:t> –  No localized inter– AXC communication</a:t>
            </a:r>
          </a:p>
        </p:txBody>
      </p:sp>
      <p:grpSp>
        <p:nvGrpSpPr>
          <p:cNvPr id="6" name="Group 5"/>
          <p:cNvGrpSpPr/>
          <p:nvPr/>
        </p:nvGrpSpPr>
        <p:grpSpPr>
          <a:xfrm>
            <a:off x="5092936" y="1032164"/>
            <a:ext cx="1460264" cy="2096759"/>
            <a:chOff x="4911175" y="1433622"/>
            <a:chExt cx="1460264" cy="2096759"/>
          </a:xfrm>
        </p:grpSpPr>
        <p:sp>
          <p:nvSpPr>
            <p:cNvPr id="22" name="Rectangle 21"/>
            <p:cNvSpPr/>
            <p:nvPr/>
          </p:nvSpPr>
          <p:spPr>
            <a:xfrm>
              <a:off x="4911175" y="2946275"/>
              <a:ext cx="1460264" cy="584106"/>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smtClean="0">
                  <a:solidFill>
                    <a:schemeClr val="tx1"/>
                  </a:solidFill>
                </a:rPr>
                <a:t>Scratch</a:t>
              </a:r>
              <a:endParaRPr lang="en-US" sz="3200" dirty="0">
                <a:solidFill>
                  <a:schemeClr val="tx1"/>
                </a:solidFill>
              </a:endParaRPr>
            </a:p>
          </p:txBody>
        </p:sp>
        <p:grpSp>
          <p:nvGrpSpPr>
            <p:cNvPr id="23" name="Group 22"/>
            <p:cNvGrpSpPr/>
            <p:nvPr/>
          </p:nvGrpSpPr>
          <p:grpSpPr>
            <a:xfrm>
              <a:off x="4956692" y="1433622"/>
              <a:ext cx="1369229" cy="1369230"/>
              <a:chOff x="7213386" y="1540241"/>
              <a:chExt cx="1071744" cy="1071744"/>
            </a:xfrm>
          </p:grpSpPr>
          <p:sp>
            <p:nvSpPr>
              <p:cNvPr id="24" name="Rounded Rectangle 23"/>
              <p:cNvSpPr/>
              <p:nvPr/>
            </p:nvSpPr>
            <p:spPr>
              <a:xfrm>
                <a:off x="7213386" y="1540241"/>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5" y="1656540"/>
                <a:ext cx="839146" cy="839146"/>
              </a:xfrm>
              <a:prstGeom prst="rect">
                <a:avLst/>
              </a:prstGeom>
              <a:solidFill>
                <a:schemeClr val="bg1"/>
              </a:solidFill>
              <a:ln>
                <a:noFill/>
              </a:ln>
            </p:spPr>
          </p:pic>
        </p:grpSp>
      </p:grpSp>
      <p:sp>
        <p:nvSpPr>
          <p:cNvPr id="26" name="Rectangle 25"/>
          <p:cNvSpPr/>
          <p:nvPr/>
        </p:nvSpPr>
        <p:spPr>
          <a:xfrm>
            <a:off x="6845536" y="3646525"/>
            <a:ext cx="1460264" cy="584105"/>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smtClean="0">
                <a:solidFill>
                  <a:schemeClr val="tx1"/>
                </a:solidFill>
              </a:rPr>
              <a:t>Scratch</a:t>
            </a:r>
            <a:endParaRPr lang="en-US" sz="3200" dirty="0">
              <a:solidFill>
                <a:schemeClr val="tx1"/>
              </a:solidFill>
            </a:endParaRPr>
          </a:p>
        </p:txBody>
      </p:sp>
      <p:grpSp>
        <p:nvGrpSpPr>
          <p:cNvPr id="27" name="Group 26"/>
          <p:cNvGrpSpPr/>
          <p:nvPr/>
        </p:nvGrpSpPr>
        <p:grpSpPr>
          <a:xfrm>
            <a:off x="6891053" y="2133600"/>
            <a:ext cx="1369229" cy="1369229"/>
            <a:chOff x="7213386" y="1540241"/>
            <a:chExt cx="1071744" cy="1071744"/>
          </a:xfrm>
        </p:grpSpPr>
        <p:sp>
          <p:nvSpPr>
            <p:cNvPr id="28" name="Rounded Rectangle 27"/>
            <p:cNvSpPr/>
            <p:nvPr/>
          </p:nvSpPr>
          <p:spPr>
            <a:xfrm>
              <a:off x="7213386" y="1540241"/>
              <a:ext cx="1071744" cy="1071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29685" y="1656540"/>
              <a:ext cx="839146" cy="839146"/>
            </a:xfrm>
            <a:prstGeom prst="rect">
              <a:avLst/>
            </a:prstGeom>
            <a:solidFill>
              <a:schemeClr val="bg1"/>
            </a:solidFill>
            <a:ln>
              <a:noFill/>
            </a:ln>
          </p:spPr>
        </p:pic>
      </p:grpSp>
    </p:spTree>
    <p:extLst>
      <p:ext uri="{BB962C8B-B14F-4D97-AF65-F5344CB8AC3E}">
        <p14:creationId xmlns:p14="http://schemas.microsoft.com/office/powerpoint/2010/main" val="128776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16773</TotalTime>
  <Words>2240</Words>
  <Application>Microsoft Office PowerPoint</Application>
  <PresentationFormat>On-screen Show (4:3)</PresentationFormat>
  <Paragraphs>485</Paragraphs>
  <Slides>32</Slides>
  <Notes>23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Sneaky</dc:creator>
  <cp:lastModifiedBy>Snehasish Kumar</cp:lastModifiedBy>
  <cp:revision>1673</cp:revision>
  <dcterms:created xsi:type="dcterms:W3CDTF">2006-08-16T00:00:00Z</dcterms:created>
  <dcterms:modified xsi:type="dcterms:W3CDTF">2015-06-17T21:01:29Z</dcterms:modified>
</cp:coreProperties>
</file>