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226" rtl="0" eaLnBrk="1" latinLnBrk="0" hangingPunct="1">
      <a:defRPr sz="1700" kern="1200">
        <a:solidFill>
          <a:schemeClr val="tx1"/>
        </a:solidFill>
        <a:latin typeface="+mn-lt"/>
        <a:ea typeface="+mn-ea"/>
        <a:cs typeface="+mn-cs"/>
      </a:defRPr>
    </a:lvl1pPr>
    <a:lvl2pPr marL="457113" algn="l" defTabSz="914226" rtl="0" eaLnBrk="1" latinLnBrk="0" hangingPunct="1">
      <a:defRPr sz="1700" kern="1200">
        <a:solidFill>
          <a:schemeClr val="tx1"/>
        </a:solidFill>
        <a:latin typeface="+mn-lt"/>
        <a:ea typeface="+mn-ea"/>
        <a:cs typeface="+mn-cs"/>
      </a:defRPr>
    </a:lvl2pPr>
    <a:lvl3pPr marL="914226" algn="l" defTabSz="914226" rtl="0" eaLnBrk="1" latinLnBrk="0" hangingPunct="1">
      <a:defRPr sz="1700" kern="1200">
        <a:solidFill>
          <a:schemeClr val="tx1"/>
        </a:solidFill>
        <a:latin typeface="+mn-lt"/>
        <a:ea typeface="+mn-ea"/>
        <a:cs typeface="+mn-cs"/>
      </a:defRPr>
    </a:lvl3pPr>
    <a:lvl4pPr marL="1371341" algn="l" defTabSz="914226" rtl="0" eaLnBrk="1" latinLnBrk="0" hangingPunct="1">
      <a:defRPr sz="1700" kern="1200">
        <a:solidFill>
          <a:schemeClr val="tx1"/>
        </a:solidFill>
        <a:latin typeface="+mn-lt"/>
        <a:ea typeface="+mn-ea"/>
        <a:cs typeface="+mn-cs"/>
      </a:defRPr>
    </a:lvl4pPr>
    <a:lvl5pPr marL="1828453" algn="l" defTabSz="914226" rtl="0" eaLnBrk="1" latinLnBrk="0" hangingPunct="1">
      <a:defRPr sz="1700" kern="1200">
        <a:solidFill>
          <a:schemeClr val="tx1"/>
        </a:solidFill>
        <a:latin typeface="+mn-lt"/>
        <a:ea typeface="+mn-ea"/>
        <a:cs typeface="+mn-cs"/>
      </a:defRPr>
    </a:lvl5pPr>
    <a:lvl6pPr marL="2285566" algn="l" defTabSz="914226" rtl="0" eaLnBrk="1" latinLnBrk="0" hangingPunct="1">
      <a:defRPr sz="1700" kern="1200">
        <a:solidFill>
          <a:schemeClr val="tx1"/>
        </a:solidFill>
        <a:latin typeface="+mn-lt"/>
        <a:ea typeface="+mn-ea"/>
        <a:cs typeface="+mn-cs"/>
      </a:defRPr>
    </a:lvl6pPr>
    <a:lvl7pPr marL="2742679" algn="l" defTabSz="914226" rtl="0" eaLnBrk="1" latinLnBrk="0" hangingPunct="1">
      <a:defRPr sz="1700" kern="1200">
        <a:solidFill>
          <a:schemeClr val="tx1"/>
        </a:solidFill>
        <a:latin typeface="+mn-lt"/>
        <a:ea typeface="+mn-ea"/>
        <a:cs typeface="+mn-cs"/>
      </a:defRPr>
    </a:lvl7pPr>
    <a:lvl8pPr marL="3199794" algn="l" defTabSz="914226" rtl="0" eaLnBrk="1" latinLnBrk="0" hangingPunct="1">
      <a:defRPr sz="1700" kern="1200">
        <a:solidFill>
          <a:schemeClr val="tx1"/>
        </a:solidFill>
        <a:latin typeface="+mn-lt"/>
        <a:ea typeface="+mn-ea"/>
        <a:cs typeface="+mn-cs"/>
      </a:defRPr>
    </a:lvl8pPr>
    <a:lvl9pPr marL="3656907" algn="l" defTabSz="914226"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D1D"/>
    <a:srgbClr val="000000"/>
    <a:srgbClr val="FF5B5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946"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95B049-316E-4FC0-9990-308733258E3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95B049-316E-4FC0-9990-308733258E3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95B049-316E-4FC0-9990-308733258E3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95B049-316E-4FC0-9990-308733258E3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95B049-316E-4FC0-9990-308733258E3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95B049-316E-4FC0-9990-308733258E3E}"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95B049-316E-4FC0-9990-308733258E3E}"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95B049-316E-4FC0-9990-308733258E3E}"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5B049-316E-4FC0-9990-308733258E3E}"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5B049-316E-4FC0-9990-308733258E3E}"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5B049-316E-4FC0-9990-308733258E3E}"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EC8EA-A4FD-4CBE-8D72-579A46E26E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5B049-316E-4FC0-9990-308733258E3E}" type="datetimeFigureOut">
              <a:rPr lang="en-US" smtClean="0"/>
              <a:pPr/>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EC8EA-A4FD-4CBE-8D72-579A46E26E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nehasishhaldar/Swasthya_Setu.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eg"/><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file:///D:\SWASTHYA%20SETU\Screen_Recording_SwasthyaSetu.mp4" TargetMode="External"/><Relationship Id="rId6" Type="http://schemas.openxmlformats.org/officeDocument/2006/relationships/image" Target="../media/image7.jpeg"/><Relationship Id="rId5" Type="http://schemas.openxmlformats.org/officeDocument/2006/relationships/image" Target="../media/image5.png"/><Relationship Id="rId10" Type="http://schemas.openxmlformats.org/officeDocument/2006/relationships/hyperlink" Target="https://github.com/snehasishhaldar/Swasthya_Setu.git" TargetMode="External"/><Relationship Id="rId4" Type="http://schemas.openxmlformats.org/officeDocument/2006/relationships/image" Target="../media/image4.jpe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rgbClr val="FF0000"/>
              </a:solidFill>
            </a:endParaRPr>
          </a:p>
        </p:txBody>
      </p:sp>
      <p:pic>
        <p:nvPicPr>
          <p:cNvPr id="11" name="Picture 10" descr="Acm Student chapter (1).jpg"/>
          <p:cNvPicPr>
            <a:picLocks noChangeAspect="1"/>
          </p:cNvPicPr>
          <p:nvPr/>
        </p:nvPicPr>
        <p:blipFill>
          <a:blip r:embed="rId2"/>
          <a:srcRect l="2343"/>
          <a:stretch>
            <a:fillRect/>
          </a:stretch>
        </p:blipFill>
        <p:spPr>
          <a:xfrm>
            <a:off x="0" y="571480"/>
            <a:ext cx="9144000" cy="5266926"/>
          </a:xfrm>
          <a:prstGeom prst="rect">
            <a:avLst/>
          </a:prstGeom>
        </p:spPr>
      </p:pic>
      <p:sp>
        <p:nvSpPr>
          <p:cNvPr id="12" name="TextBox 11"/>
          <p:cNvSpPr txBox="1"/>
          <p:nvPr/>
        </p:nvSpPr>
        <p:spPr>
          <a:xfrm>
            <a:off x="357158" y="5715016"/>
            <a:ext cx="4857784" cy="338554"/>
          </a:xfrm>
          <a:prstGeom prst="rect">
            <a:avLst/>
          </a:prstGeom>
          <a:noFill/>
        </p:spPr>
        <p:txBody>
          <a:bodyPr wrap="square" rtlCol="0">
            <a:spAutoFit/>
          </a:bodyPr>
          <a:lstStyle/>
          <a:p>
            <a:r>
              <a:rPr lang="en-US" sz="1600" dirty="0" smtClean="0">
                <a:solidFill>
                  <a:schemeClr val="bg1"/>
                </a:solidFill>
                <a:hlinkClick r:id="rId3"/>
              </a:rPr>
              <a:t>https://github.com/snehasishhaldar/Swasthya_Setu.git</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cm Student chapter (2).jpg"/>
          <p:cNvPicPr>
            <a:picLocks noChangeAspect="1"/>
          </p:cNvPicPr>
          <p:nvPr/>
        </p:nvPicPr>
        <p:blipFill>
          <a:blip r:embed="rId2">
            <a:lum contrast="40000"/>
          </a:blip>
          <a:stretch>
            <a:fillRect/>
          </a:stretch>
        </p:blipFill>
        <p:spPr>
          <a:xfrm>
            <a:off x="-32" y="-24"/>
            <a:ext cx="9144000" cy="7000900"/>
          </a:xfrm>
          <a:prstGeom prst="rect">
            <a:avLst/>
          </a:prstGeom>
        </p:spPr>
      </p:pic>
      <p:sp>
        <p:nvSpPr>
          <p:cNvPr id="2" name="Title 1"/>
          <p:cNvSpPr>
            <a:spLocks noGrp="1"/>
          </p:cNvSpPr>
          <p:nvPr>
            <p:ph type="title"/>
          </p:nvPr>
        </p:nvSpPr>
        <p:spPr>
          <a:xfrm>
            <a:off x="142844" y="642918"/>
            <a:ext cx="8258203" cy="654027"/>
          </a:xfrm>
        </p:spPr>
        <p:txBody>
          <a:bodyPr>
            <a:noAutofit/>
          </a:bodyPr>
          <a:lstStyle/>
          <a:p>
            <a:pPr algn="l"/>
            <a:r>
              <a:rPr lang="en-US" sz="1800" dirty="0" smtClean="0"/>
              <a:t/>
            </a:r>
            <a:br>
              <a:rPr lang="en-US" sz="1800" dirty="0" smtClean="0"/>
            </a:br>
            <a:endParaRPr lang="en-US" sz="1800" dirty="0"/>
          </a:p>
        </p:txBody>
      </p:sp>
      <p:sp>
        <p:nvSpPr>
          <p:cNvPr id="6" name="Oval 5"/>
          <p:cNvSpPr/>
          <p:nvPr/>
        </p:nvSpPr>
        <p:spPr>
          <a:xfrm>
            <a:off x="357158" y="1714488"/>
            <a:ext cx="714380" cy="7143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7" name="TextBox 6"/>
          <p:cNvSpPr txBox="1"/>
          <p:nvPr/>
        </p:nvSpPr>
        <p:spPr>
          <a:xfrm>
            <a:off x="571472" y="1714488"/>
            <a:ext cx="3429024" cy="1077218"/>
          </a:xfrm>
          <a:prstGeom prst="rect">
            <a:avLst/>
          </a:prstGeom>
          <a:noFill/>
        </p:spPr>
        <p:txBody>
          <a:bodyPr wrap="square" rtlCol="0">
            <a:spAutoFit/>
          </a:bodyPr>
          <a:lstStyle/>
          <a:p>
            <a:r>
              <a:rPr lang="en-IN" sz="3200" b="1" u="sng" dirty="0" smtClean="0">
                <a:solidFill>
                  <a:schemeClr val="bg1"/>
                </a:solidFill>
                <a:latin typeface="PMingLiU-ExtB" pitchFamily="18" charset="-120"/>
                <a:ea typeface="PMingLiU-ExtB" pitchFamily="18" charset="-120"/>
              </a:rPr>
              <a:t>So</a:t>
            </a:r>
            <a:r>
              <a:rPr lang="en-IN" sz="3200" b="1" u="sng" dirty="0" smtClean="0">
                <a:solidFill>
                  <a:srgbClr val="FF0000"/>
                </a:solidFill>
                <a:latin typeface="PMingLiU-ExtB" pitchFamily="18" charset="-120"/>
                <a:ea typeface="PMingLiU-ExtB" pitchFamily="18" charset="-120"/>
              </a:rPr>
              <a:t>lution:-</a:t>
            </a:r>
            <a:endParaRPr lang="en-US" sz="3200" dirty="0" smtClean="0">
              <a:solidFill>
                <a:srgbClr val="FF0000"/>
              </a:solidFill>
              <a:latin typeface="PMingLiU-ExtB" pitchFamily="18" charset="-120"/>
              <a:ea typeface="PMingLiU-ExtB" pitchFamily="18" charset="-120"/>
            </a:endParaRPr>
          </a:p>
          <a:p>
            <a:endParaRPr lang="en-US" sz="3200" dirty="0">
              <a:solidFill>
                <a:schemeClr val="bg1"/>
              </a:solidFill>
              <a:latin typeface="PMingLiU-ExtB" pitchFamily="18" charset="-120"/>
              <a:ea typeface="PMingLiU-ExtB" pitchFamily="18" charset="-120"/>
            </a:endParaRPr>
          </a:p>
        </p:txBody>
      </p:sp>
      <p:sp>
        <p:nvSpPr>
          <p:cNvPr id="8" name="TextBox 7"/>
          <p:cNvSpPr txBox="1"/>
          <p:nvPr/>
        </p:nvSpPr>
        <p:spPr>
          <a:xfrm>
            <a:off x="428596" y="2357430"/>
            <a:ext cx="8501122" cy="4801314"/>
          </a:xfrm>
          <a:prstGeom prst="rect">
            <a:avLst/>
          </a:prstGeom>
          <a:noFill/>
        </p:spPr>
        <p:txBody>
          <a:bodyPr wrap="square" rtlCol="0">
            <a:spAutoFit/>
          </a:bodyPr>
          <a:lstStyle/>
          <a:p>
            <a:pPr algn="just"/>
            <a:r>
              <a:rPr lang="en-IN" dirty="0" smtClean="0">
                <a:solidFill>
                  <a:schemeClr val="bg1"/>
                </a:solidFill>
                <a:latin typeface="+mj-lt"/>
              </a:rPr>
              <a:t>The most revolutionary app ever thought. It’s not just an app it’s a revolution in medical science and way of connection between doctor, patient and hospital .it increases the trust which is most important thing which you do whenever you go to any hospital or doctor if you don’t  have trust on doctor ,you think you will be cheated he/she will charge you more</a:t>
            </a:r>
            <a:r>
              <a:rPr lang="en-IN" dirty="0" smtClean="0">
                <a:solidFill>
                  <a:schemeClr val="bg1"/>
                </a:solidFill>
                <a:latin typeface="+mj-lt"/>
              </a:rPr>
              <a:t>.</a:t>
            </a:r>
          </a:p>
          <a:p>
            <a:pPr algn="just"/>
            <a:endParaRPr lang="en-US" dirty="0" smtClean="0">
              <a:solidFill>
                <a:schemeClr val="bg1"/>
              </a:solidFill>
              <a:latin typeface="+mj-lt"/>
            </a:endParaRPr>
          </a:p>
          <a:p>
            <a:pPr algn="just"/>
            <a:r>
              <a:rPr lang="en-IN" dirty="0" smtClean="0">
                <a:solidFill>
                  <a:schemeClr val="bg1"/>
                </a:solidFill>
                <a:latin typeface="+mj-lt"/>
              </a:rPr>
              <a:t>Many cases have been encountered that dead bodies kept for 3 to 4 days and bills are piling up, making money from a dead body of a person. This is the dark side of the medical industry. This all things brings you to a situation of hopelessness and not able to build trust on anyone.</a:t>
            </a:r>
            <a:endParaRPr lang="en-US" dirty="0" smtClean="0">
              <a:solidFill>
                <a:schemeClr val="bg1"/>
              </a:solidFill>
              <a:latin typeface="+mj-lt"/>
            </a:endParaRPr>
          </a:p>
          <a:p>
            <a:pPr algn="just"/>
            <a:endParaRPr lang="en-IN" dirty="0" smtClean="0">
              <a:solidFill>
                <a:schemeClr val="bg1"/>
              </a:solidFill>
              <a:latin typeface="+mj-lt"/>
            </a:endParaRPr>
          </a:p>
          <a:p>
            <a:pPr algn="just"/>
            <a:r>
              <a:rPr lang="en-IN" dirty="0" smtClean="0">
                <a:solidFill>
                  <a:schemeClr val="bg1"/>
                </a:solidFill>
                <a:latin typeface="+mj-lt"/>
              </a:rPr>
              <a:t>But here come </a:t>
            </a:r>
            <a:r>
              <a:rPr lang="en-IN" b="1" dirty="0" smtClean="0">
                <a:solidFill>
                  <a:srgbClr val="FF0000"/>
                </a:solidFill>
                <a:latin typeface="+mj-lt"/>
              </a:rPr>
              <a:t>SWASTHYA SETU</a:t>
            </a:r>
            <a:r>
              <a:rPr lang="en-IN" dirty="0" smtClean="0">
                <a:solidFill>
                  <a:srgbClr val="FF0000"/>
                </a:solidFill>
                <a:latin typeface="+mj-lt"/>
              </a:rPr>
              <a:t> </a:t>
            </a:r>
            <a:r>
              <a:rPr lang="en-IN" dirty="0" smtClean="0">
                <a:solidFill>
                  <a:schemeClr val="bg1"/>
                </a:solidFill>
                <a:latin typeface="+mj-lt"/>
              </a:rPr>
              <a:t>to bring back your hope and your trust. Our app with real time monitoring system gives you A to Z information about the patient .Patient details, medicine give to the patient, doctor details who are seeing the patient, lab report of patient, blood bank details and availability of blood in blood bank of, hospital details in which the patient is admitted, room number, bed number, location of the hospital, patient’s BP and whether the patient is alive or dead with emergency alarm system. This app provides you number of the ambulance, number of hospitals located in the area on an instant basis based on your GPS location. </a:t>
            </a:r>
            <a:endParaRPr lang="en-US" dirty="0" smtClean="0">
              <a:solidFill>
                <a:schemeClr val="bg1"/>
              </a:solidFill>
              <a:latin typeface="+mj-lt"/>
            </a:endParaRPr>
          </a:p>
          <a:p>
            <a:endParaRPr lang="en-US" dirty="0">
              <a:solidFill>
                <a:schemeClr val="bg1"/>
              </a:solidFill>
            </a:endParaRPr>
          </a:p>
        </p:txBody>
      </p:sp>
      <p:pic>
        <p:nvPicPr>
          <p:cNvPr id="5" name="Picture 4" descr="Acm Student chapter (3).jpg"/>
          <p:cNvPicPr>
            <a:picLocks noChangeAspect="1"/>
          </p:cNvPicPr>
          <p:nvPr/>
        </p:nvPicPr>
        <p:blipFill>
          <a:blip r:embed="rId3" cstate="print"/>
          <a:srcRect t="4558" r="2565" b="24786"/>
          <a:stretch>
            <a:fillRect/>
          </a:stretch>
        </p:blipFill>
        <p:spPr>
          <a:xfrm>
            <a:off x="3714744" y="-24"/>
            <a:ext cx="5429256" cy="2214578"/>
          </a:xfrm>
          <a:prstGeom prst="rect">
            <a:avLst/>
          </a:prstGeom>
        </p:spPr>
      </p:pic>
      <p:grpSp>
        <p:nvGrpSpPr>
          <p:cNvPr id="17" name="Group 16"/>
          <p:cNvGrpSpPr/>
          <p:nvPr/>
        </p:nvGrpSpPr>
        <p:grpSpPr>
          <a:xfrm>
            <a:off x="0" y="0"/>
            <a:ext cx="9144000" cy="975966"/>
            <a:chOff x="0" y="0"/>
            <a:chExt cx="9144000" cy="975966"/>
          </a:xfrm>
        </p:grpSpPr>
        <p:pic>
          <p:nvPicPr>
            <p:cNvPr id="9" name="Picture 8" descr="Acm Student chapter (3).jpg"/>
            <p:cNvPicPr>
              <a:picLocks noChangeAspect="1"/>
            </p:cNvPicPr>
            <p:nvPr/>
          </p:nvPicPr>
          <p:blipFill>
            <a:blip r:embed="rId4" cstate="print"/>
            <a:srcRect r="71060" b="78261"/>
            <a:stretch>
              <a:fillRect/>
            </a:stretch>
          </p:blipFill>
          <p:spPr>
            <a:xfrm>
              <a:off x="0" y="0"/>
              <a:ext cx="2028812" cy="857232"/>
            </a:xfrm>
            <a:prstGeom prst="rect">
              <a:avLst/>
            </a:prstGeom>
          </p:spPr>
        </p:pic>
        <p:grpSp>
          <p:nvGrpSpPr>
            <p:cNvPr id="16" name="Group 15"/>
            <p:cNvGrpSpPr/>
            <p:nvPr/>
          </p:nvGrpSpPr>
          <p:grpSpPr>
            <a:xfrm>
              <a:off x="8000993" y="0"/>
              <a:ext cx="1143007" cy="975966"/>
              <a:chOff x="8000993" y="0"/>
              <a:chExt cx="1143007" cy="975966"/>
            </a:xfrm>
          </p:grpSpPr>
          <p:pic>
            <p:nvPicPr>
              <p:cNvPr id="14" name="Picture 13" descr="blooddrop.png"/>
              <p:cNvPicPr>
                <a:picLocks noChangeAspect="1"/>
              </p:cNvPicPr>
              <p:nvPr/>
            </p:nvPicPr>
            <p:blipFill>
              <a:blip r:embed="rId5" cstate="print"/>
              <a:stretch>
                <a:fillRect/>
              </a:stretch>
            </p:blipFill>
            <p:spPr>
              <a:xfrm>
                <a:off x="8143900" y="0"/>
                <a:ext cx="714380" cy="714380"/>
              </a:xfrm>
              <a:prstGeom prst="rect">
                <a:avLst/>
              </a:prstGeom>
            </p:spPr>
          </p:pic>
          <p:sp>
            <p:nvSpPr>
              <p:cNvPr id="15" name="TextBox 14"/>
              <p:cNvSpPr txBox="1"/>
              <p:nvPr/>
            </p:nvSpPr>
            <p:spPr>
              <a:xfrm>
                <a:off x="8000993" y="714356"/>
                <a:ext cx="1143007" cy="261610"/>
              </a:xfrm>
              <a:prstGeom prst="rect">
                <a:avLst/>
              </a:prstGeom>
              <a:noFill/>
            </p:spPr>
            <p:txBody>
              <a:bodyPr wrap="square" rtlCol="0">
                <a:spAutoFit/>
              </a:bodyPr>
              <a:lstStyle/>
              <a:p>
                <a:r>
                  <a:rPr lang="en-IN" sz="1100" dirty="0" smtClean="0">
                    <a:solidFill>
                      <a:schemeClr val="bg1"/>
                    </a:solidFill>
                  </a:rPr>
                  <a:t>Swasthya Setu</a:t>
                </a:r>
                <a:endParaRPr lang="en-US" sz="1100" dirty="0">
                  <a:solidFill>
                    <a:schemeClr val="bg1"/>
                  </a:solidFill>
                </a:endParaRPr>
              </a:p>
            </p:txBody>
          </p:sp>
        </p:grpSp>
      </p:grpSp>
      <p:pic>
        <p:nvPicPr>
          <p:cNvPr id="18" name="Picture 17" descr="pngwing.com (4).png"/>
          <p:cNvPicPr>
            <a:picLocks noChangeAspect="1"/>
          </p:cNvPicPr>
          <p:nvPr/>
        </p:nvPicPr>
        <p:blipFill>
          <a:blip r:embed="rId6" cstate="print"/>
          <a:stretch>
            <a:fillRect/>
          </a:stretch>
        </p:blipFill>
        <p:spPr>
          <a:xfrm>
            <a:off x="2714612" y="428604"/>
            <a:ext cx="1643050" cy="1643050"/>
          </a:xfrm>
          <a:prstGeom prst="rect">
            <a:avLst/>
          </a:prstGeom>
        </p:spPr>
      </p:pic>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cm Student chapter (2).jpg"/>
          <p:cNvPicPr>
            <a:picLocks noChangeAspect="1"/>
          </p:cNvPicPr>
          <p:nvPr/>
        </p:nvPicPr>
        <p:blipFill>
          <a:blip r:embed="rId3"/>
          <a:stretch>
            <a:fillRect/>
          </a:stretch>
        </p:blipFill>
        <p:spPr>
          <a:xfrm>
            <a:off x="0" y="0"/>
            <a:ext cx="9144032" cy="6858000"/>
          </a:xfrm>
          <a:prstGeom prst="rect">
            <a:avLst/>
          </a:prstGeom>
          <a:ln>
            <a:noFill/>
          </a:ln>
        </p:spPr>
      </p:pic>
      <p:grpSp>
        <p:nvGrpSpPr>
          <p:cNvPr id="8" name="Group 7"/>
          <p:cNvGrpSpPr/>
          <p:nvPr/>
        </p:nvGrpSpPr>
        <p:grpSpPr>
          <a:xfrm>
            <a:off x="0" y="0"/>
            <a:ext cx="9144000" cy="975966"/>
            <a:chOff x="0" y="0"/>
            <a:chExt cx="9144000" cy="975966"/>
          </a:xfrm>
        </p:grpSpPr>
        <p:pic>
          <p:nvPicPr>
            <p:cNvPr id="9" name="Picture 8" descr="Acm Student chapter (3).jpg"/>
            <p:cNvPicPr>
              <a:picLocks noChangeAspect="1"/>
            </p:cNvPicPr>
            <p:nvPr/>
          </p:nvPicPr>
          <p:blipFill>
            <a:blip r:embed="rId4" cstate="print"/>
            <a:srcRect r="71060" b="78261"/>
            <a:stretch>
              <a:fillRect/>
            </a:stretch>
          </p:blipFill>
          <p:spPr>
            <a:xfrm>
              <a:off x="0" y="0"/>
              <a:ext cx="2028812" cy="857232"/>
            </a:xfrm>
            <a:prstGeom prst="rect">
              <a:avLst/>
            </a:prstGeom>
          </p:spPr>
        </p:pic>
        <p:grpSp>
          <p:nvGrpSpPr>
            <p:cNvPr id="10" name="Group 15"/>
            <p:cNvGrpSpPr/>
            <p:nvPr/>
          </p:nvGrpSpPr>
          <p:grpSpPr>
            <a:xfrm>
              <a:off x="8000993" y="0"/>
              <a:ext cx="1143007" cy="975966"/>
              <a:chOff x="8000993" y="0"/>
              <a:chExt cx="1143007" cy="975966"/>
            </a:xfrm>
          </p:grpSpPr>
          <p:pic>
            <p:nvPicPr>
              <p:cNvPr id="11" name="Picture 10" descr="blooddrop.png"/>
              <p:cNvPicPr>
                <a:picLocks noChangeAspect="1"/>
              </p:cNvPicPr>
              <p:nvPr/>
            </p:nvPicPr>
            <p:blipFill>
              <a:blip r:embed="rId5" cstate="print"/>
              <a:stretch>
                <a:fillRect/>
              </a:stretch>
            </p:blipFill>
            <p:spPr>
              <a:xfrm>
                <a:off x="8143900" y="0"/>
                <a:ext cx="714380" cy="714380"/>
              </a:xfrm>
              <a:prstGeom prst="rect">
                <a:avLst/>
              </a:prstGeom>
            </p:spPr>
          </p:pic>
          <p:sp>
            <p:nvSpPr>
              <p:cNvPr id="12" name="TextBox 11"/>
              <p:cNvSpPr txBox="1"/>
              <p:nvPr/>
            </p:nvSpPr>
            <p:spPr>
              <a:xfrm>
                <a:off x="8000993" y="714356"/>
                <a:ext cx="1143007" cy="261610"/>
              </a:xfrm>
              <a:prstGeom prst="rect">
                <a:avLst/>
              </a:prstGeom>
              <a:noFill/>
            </p:spPr>
            <p:txBody>
              <a:bodyPr wrap="square" rtlCol="0">
                <a:spAutoFit/>
              </a:bodyPr>
              <a:lstStyle/>
              <a:p>
                <a:r>
                  <a:rPr lang="en-IN" sz="1100" dirty="0" smtClean="0">
                    <a:solidFill>
                      <a:schemeClr val="bg1"/>
                    </a:solidFill>
                  </a:rPr>
                  <a:t>Swasthya Setu</a:t>
                </a:r>
                <a:endParaRPr lang="en-US" sz="1100" dirty="0">
                  <a:solidFill>
                    <a:schemeClr val="bg1"/>
                  </a:solidFill>
                </a:endParaRPr>
              </a:p>
            </p:txBody>
          </p:sp>
        </p:grpSp>
      </p:grpSp>
      <p:sp>
        <p:nvSpPr>
          <p:cNvPr id="7" name="TextBox 6"/>
          <p:cNvSpPr txBox="1"/>
          <p:nvPr/>
        </p:nvSpPr>
        <p:spPr>
          <a:xfrm>
            <a:off x="1181296" y="428604"/>
            <a:ext cx="6781408" cy="584775"/>
          </a:xfrm>
          <a:prstGeom prst="rect">
            <a:avLst/>
          </a:prstGeom>
          <a:noFill/>
        </p:spPr>
        <p:txBody>
          <a:bodyPr wrap="none" rtlCol="0">
            <a:spAutoFit/>
          </a:bodyPr>
          <a:lstStyle/>
          <a:p>
            <a:pPr algn="ctr"/>
            <a:r>
              <a:rPr lang="en-IN" sz="3200" b="1" u="sng" dirty="0" smtClean="0">
                <a:solidFill>
                  <a:schemeClr val="bg1"/>
                </a:solidFill>
              </a:rPr>
              <a:t>APPLICATION FREATURES AND DETAILS</a:t>
            </a:r>
            <a:endParaRPr lang="en-US" sz="3200" b="1" u="sng" dirty="0">
              <a:solidFill>
                <a:schemeClr val="bg1"/>
              </a:solidFill>
            </a:endParaRPr>
          </a:p>
        </p:txBody>
      </p:sp>
      <p:pic>
        <p:nvPicPr>
          <p:cNvPr id="14" name="Picture 13" descr="Screenshot_20230118_150943_SwasthyaSetu.jpg"/>
          <p:cNvPicPr>
            <a:picLocks noChangeAspect="1"/>
          </p:cNvPicPr>
          <p:nvPr/>
        </p:nvPicPr>
        <p:blipFill>
          <a:blip r:embed="rId6" cstate="print"/>
          <a:srcRect t="6818" b="27272"/>
          <a:stretch>
            <a:fillRect/>
          </a:stretch>
        </p:blipFill>
        <p:spPr>
          <a:xfrm>
            <a:off x="214282" y="1000108"/>
            <a:ext cx="1361150" cy="2000264"/>
          </a:xfrm>
          <a:prstGeom prst="rect">
            <a:avLst/>
          </a:prstGeom>
          <a:ln w="28575">
            <a:solidFill>
              <a:schemeClr val="bg1"/>
            </a:solidFill>
          </a:ln>
        </p:spPr>
      </p:pic>
      <p:pic>
        <p:nvPicPr>
          <p:cNvPr id="15" name="Picture 14" descr="Screenshot_20230118_150902_SwasthyaSetu.jpg"/>
          <p:cNvPicPr>
            <a:picLocks noChangeAspect="1"/>
          </p:cNvPicPr>
          <p:nvPr/>
        </p:nvPicPr>
        <p:blipFill>
          <a:blip r:embed="rId7" cstate="print"/>
          <a:srcRect t="2083" b="17708"/>
          <a:stretch>
            <a:fillRect/>
          </a:stretch>
        </p:blipFill>
        <p:spPr>
          <a:xfrm>
            <a:off x="214282" y="3214686"/>
            <a:ext cx="1358167" cy="2428892"/>
          </a:xfrm>
          <a:prstGeom prst="rect">
            <a:avLst/>
          </a:prstGeom>
          <a:ln w="38100">
            <a:solidFill>
              <a:schemeClr val="tx1"/>
            </a:solidFill>
          </a:ln>
        </p:spPr>
      </p:pic>
      <p:sp>
        <p:nvSpPr>
          <p:cNvPr id="18" name="TextBox 17"/>
          <p:cNvSpPr txBox="1"/>
          <p:nvPr/>
        </p:nvSpPr>
        <p:spPr>
          <a:xfrm>
            <a:off x="1643042" y="1000108"/>
            <a:ext cx="2714644" cy="2492990"/>
          </a:xfrm>
          <a:prstGeom prst="rect">
            <a:avLst/>
          </a:prstGeom>
          <a:noFill/>
        </p:spPr>
        <p:txBody>
          <a:bodyPr wrap="square" rtlCol="0">
            <a:spAutoFit/>
          </a:bodyPr>
          <a:lstStyle/>
          <a:p>
            <a:pPr>
              <a:buFont typeface="Wingdings" pitchFamily="2" charset="2"/>
              <a:buChar char="ü"/>
            </a:pPr>
            <a:r>
              <a:rPr lang="en-IN" sz="1200" b="1" u="sng" dirty="0" smtClean="0">
                <a:solidFill>
                  <a:srgbClr val="FF0000"/>
                </a:solidFill>
                <a:latin typeface="+mj-lt"/>
              </a:rPr>
              <a:t>LOGIN PAGE </a:t>
            </a:r>
            <a:r>
              <a:rPr lang="en-IN" sz="1200" b="1" dirty="0" smtClean="0">
                <a:solidFill>
                  <a:srgbClr val="FF0000"/>
                </a:solidFill>
                <a:latin typeface="+mj-lt"/>
              </a:rPr>
              <a:t>:- </a:t>
            </a:r>
            <a:r>
              <a:rPr lang="en-IN" sz="1200" dirty="0" smtClean="0">
                <a:solidFill>
                  <a:schemeClr val="bg1"/>
                </a:solidFill>
                <a:latin typeface="+mj-lt"/>
              </a:rPr>
              <a:t>Through  login page , using patient id &amp; password you can login  into app &amp; check the full details of your patient</a:t>
            </a:r>
          </a:p>
          <a:p>
            <a:pPr>
              <a:buFont typeface="Wingdings" pitchFamily="2" charset="2"/>
              <a:buChar char="ü"/>
            </a:pPr>
            <a:r>
              <a:rPr lang="en-IN" sz="1200" b="1" u="sng" dirty="0" smtClean="0">
                <a:solidFill>
                  <a:srgbClr val="FF0000"/>
                </a:solidFill>
              </a:rPr>
              <a:t>EMERGENCY LOGIN</a:t>
            </a:r>
            <a:r>
              <a:rPr lang="en-IN" sz="1200" b="1" dirty="0" smtClean="0">
                <a:solidFill>
                  <a:srgbClr val="FF0000"/>
                </a:solidFill>
              </a:rPr>
              <a:t>:- </a:t>
            </a:r>
            <a:r>
              <a:rPr lang="en-IN" sz="1200" b="1" dirty="0" smtClean="0">
                <a:solidFill>
                  <a:schemeClr val="bg1"/>
                </a:solidFill>
              </a:rPr>
              <a:t> </a:t>
            </a:r>
            <a:r>
              <a:rPr lang="en-IN" sz="1200" dirty="0" smtClean="0">
                <a:solidFill>
                  <a:schemeClr val="bg1"/>
                </a:solidFill>
              </a:rPr>
              <a:t>In</a:t>
            </a:r>
            <a:r>
              <a:rPr lang="en-IN" sz="1200" b="1" dirty="0" smtClean="0">
                <a:solidFill>
                  <a:schemeClr val="bg1"/>
                </a:solidFill>
              </a:rPr>
              <a:t> </a:t>
            </a:r>
            <a:r>
              <a:rPr lang="en-IN" sz="1200" dirty="0" smtClean="0">
                <a:solidFill>
                  <a:schemeClr val="bg1"/>
                </a:solidFill>
              </a:rPr>
              <a:t>this function You </a:t>
            </a:r>
            <a:r>
              <a:rPr lang="en-IN" sz="1200" dirty="0" smtClean="0">
                <a:solidFill>
                  <a:schemeClr val="bg1"/>
                </a:solidFill>
              </a:rPr>
              <a:t>can get the details of your nearest hospital, ambulance &amp; etc details based on your GPS </a:t>
            </a:r>
            <a:r>
              <a:rPr lang="en-IN" sz="1200" dirty="0" smtClean="0">
                <a:solidFill>
                  <a:schemeClr val="bg1"/>
                </a:solidFill>
              </a:rPr>
              <a:t>Location</a:t>
            </a:r>
          </a:p>
          <a:p>
            <a:pPr>
              <a:buFont typeface="Wingdings" pitchFamily="2" charset="2"/>
              <a:buChar char="ü"/>
            </a:pPr>
            <a:r>
              <a:rPr lang="en-IN" sz="1200" b="1" u="sng" dirty="0" smtClean="0">
                <a:solidFill>
                  <a:srgbClr val="FF0000"/>
                </a:solidFill>
              </a:rPr>
              <a:t>CALL NEAREST  </a:t>
            </a:r>
            <a:r>
              <a:rPr lang="en-IN" sz="1200" b="1" u="sng" dirty="0" smtClean="0">
                <a:solidFill>
                  <a:srgbClr val="FF0000"/>
                </a:solidFill>
              </a:rPr>
              <a:t>HOSPITAL</a:t>
            </a:r>
            <a:r>
              <a:rPr lang="en-IN" sz="1200" b="1" dirty="0" smtClean="0">
                <a:solidFill>
                  <a:srgbClr val="FF0000"/>
                </a:solidFill>
              </a:rPr>
              <a:t>:- </a:t>
            </a:r>
            <a:r>
              <a:rPr lang="en-IN" sz="1200" dirty="0" smtClean="0">
                <a:solidFill>
                  <a:schemeClr val="bg1"/>
                </a:solidFill>
              </a:rPr>
              <a:t>Through this function,  </a:t>
            </a:r>
            <a:r>
              <a:rPr lang="en-IN" sz="1200" dirty="0" smtClean="0">
                <a:solidFill>
                  <a:schemeClr val="bg1"/>
                </a:solidFill>
              </a:rPr>
              <a:t>get the hospital  phone number </a:t>
            </a:r>
            <a:r>
              <a:rPr lang="en-IN" sz="1200" dirty="0" smtClean="0">
                <a:solidFill>
                  <a:schemeClr val="bg1"/>
                </a:solidFill>
              </a:rPr>
              <a:t>based </a:t>
            </a:r>
            <a:r>
              <a:rPr lang="en-IN" sz="1200" dirty="0" smtClean="0">
                <a:solidFill>
                  <a:schemeClr val="bg1"/>
                </a:solidFill>
              </a:rPr>
              <a:t>on your location</a:t>
            </a:r>
            <a:endParaRPr lang="en-US" sz="1200" b="1" dirty="0" smtClean="0">
              <a:solidFill>
                <a:schemeClr val="bg1"/>
              </a:solidFill>
            </a:endParaRPr>
          </a:p>
          <a:p>
            <a:endParaRPr lang="en-US" sz="1200" b="1" dirty="0" smtClean="0">
              <a:solidFill>
                <a:schemeClr val="bg1"/>
              </a:solidFill>
            </a:endParaRPr>
          </a:p>
          <a:p>
            <a:endParaRPr lang="en-US" sz="1200" b="1" dirty="0">
              <a:solidFill>
                <a:schemeClr val="bg1"/>
              </a:solidFill>
              <a:latin typeface="+mj-lt"/>
            </a:endParaRPr>
          </a:p>
        </p:txBody>
      </p:sp>
      <p:sp>
        <p:nvSpPr>
          <p:cNvPr id="26" name="TextBox 25"/>
          <p:cNvSpPr txBox="1"/>
          <p:nvPr/>
        </p:nvSpPr>
        <p:spPr>
          <a:xfrm>
            <a:off x="1571604" y="3071810"/>
            <a:ext cx="4572032" cy="3785652"/>
          </a:xfrm>
          <a:prstGeom prst="rect">
            <a:avLst/>
          </a:prstGeom>
          <a:noFill/>
        </p:spPr>
        <p:txBody>
          <a:bodyPr wrap="square" rtlCol="0">
            <a:spAutoFit/>
          </a:bodyPr>
          <a:lstStyle/>
          <a:p>
            <a:pPr>
              <a:buFont typeface="Wingdings" pitchFamily="2" charset="2"/>
              <a:buChar char="Ø"/>
            </a:pPr>
            <a:r>
              <a:rPr lang="en-IN" sz="1200" b="1" u="sng" dirty="0" smtClean="0">
                <a:solidFill>
                  <a:srgbClr val="92D050"/>
                </a:solidFill>
                <a:latin typeface="+mj-lt"/>
              </a:rPr>
              <a:t>MAIN PAGE</a:t>
            </a:r>
            <a:r>
              <a:rPr lang="en-IN" sz="1200" b="1" dirty="0" smtClean="0">
                <a:solidFill>
                  <a:srgbClr val="92D050"/>
                </a:solidFill>
                <a:latin typeface="+mj-lt"/>
              </a:rPr>
              <a:t>:-</a:t>
            </a:r>
            <a:r>
              <a:rPr lang="en-IN" sz="1200" b="1" dirty="0" smtClean="0">
                <a:solidFill>
                  <a:srgbClr val="FF0000"/>
                </a:solidFill>
                <a:latin typeface="+mj-lt"/>
              </a:rPr>
              <a:t> </a:t>
            </a:r>
            <a:r>
              <a:rPr lang="en-IN" sz="1200" b="1" dirty="0" smtClean="0">
                <a:solidFill>
                  <a:schemeClr val="bg1"/>
                </a:solidFill>
                <a:latin typeface="+mj-lt"/>
              </a:rPr>
              <a:t> </a:t>
            </a:r>
            <a:r>
              <a:rPr lang="en-IN" sz="1200" dirty="0" smtClean="0">
                <a:solidFill>
                  <a:schemeClr val="bg1"/>
                </a:solidFill>
                <a:latin typeface="+mj-lt"/>
              </a:rPr>
              <a:t>After login in this app this page  will display , it’s provide you  PATIENT DETAILS, MEDICINE DETAILS, LAB REPORT,HOSPITAL DETAILS, BLOOD BANK DETAILS, DOCTOR DETAILS, UPLOAD PRESCRIPTION.</a:t>
            </a:r>
          </a:p>
          <a:p>
            <a:pPr>
              <a:buFont typeface="Wingdings" pitchFamily="2" charset="2"/>
              <a:buChar char="Ø"/>
            </a:pPr>
            <a:endParaRPr lang="en-US" sz="1200" b="1" dirty="0" smtClean="0">
              <a:solidFill>
                <a:schemeClr val="accent1">
                  <a:lumMod val="75000"/>
                </a:schemeClr>
              </a:solidFill>
              <a:latin typeface="+mj-lt"/>
            </a:endParaRPr>
          </a:p>
          <a:p>
            <a:pPr>
              <a:buFont typeface="Wingdings" pitchFamily="2" charset="2"/>
              <a:buChar char="Ø"/>
            </a:pPr>
            <a:r>
              <a:rPr lang="en-IN" sz="1200" b="1" u="sng" dirty="0" smtClean="0">
                <a:solidFill>
                  <a:srgbClr val="92D050"/>
                </a:solidFill>
                <a:latin typeface="+mj-lt"/>
              </a:rPr>
              <a:t>PATIENT DETAILS</a:t>
            </a:r>
            <a:r>
              <a:rPr lang="en-IN" sz="1200" b="1" dirty="0" smtClean="0">
                <a:solidFill>
                  <a:srgbClr val="92D050"/>
                </a:solidFill>
                <a:latin typeface="+mj-lt"/>
              </a:rPr>
              <a:t>:-  </a:t>
            </a:r>
            <a:r>
              <a:rPr lang="en-IN" sz="1200" b="1" dirty="0" smtClean="0">
                <a:solidFill>
                  <a:srgbClr val="92D050"/>
                </a:solidFill>
                <a:latin typeface="+mj-lt"/>
              </a:rPr>
              <a:t> </a:t>
            </a:r>
            <a:r>
              <a:rPr lang="en-IN" sz="1200" dirty="0" smtClean="0">
                <a:solidFill>
                  <a:schemeClr val="bg1"/>
                </a:solidFill>
                <a:latin typeface="+mj-lt"/>
              </a:rPr>
              <a:t>This page provide the details of patient health conditions </a:t>
            </a:r>
            <a:r>
              <a:rPr lang="en-IN" sz="1200" dirty="0" smtClean="0">
                <a:solidFill>
                  <a:schemeClr val="bg1"/>
                </a:solidFill>
                <a:latin typeface="+mj-lt"/>
              </a:rPr>
              <a:t>,</a:t>
            </a:r>
            <a:r>
              <a:rPr lang="en-IN" sz="1200" dirty="0" smtClean="0">
                <a:solidFill>
                  <a:schemeClr val="bg1"/>
                </a:solidFill>
                <a:latin typeface="+mj-lt"/>
              </a:rPr>
              <a:t>etc. </a:t>
            </a:r>
            <a:r>
              <a:rPr lang="en-IN" sz="1200" dirty="0" smtClean="0">
                <a:solidFill>
                  <a:schemeClr val="bg1"/>
                </a:solidFill>
                <a:latin typeface="+mj-lt"/>
              </a:rPr>
              <a:t>w</a:t>
            </a:r>
            <a:r>
              <a:rPr lang="en-IN" sz="1200" dirty="0" smtClean="0">
                <a:solidFill>
                  <a:schemeClr val="bg1"/>
                </a:solidFill>
                <a:latin typeface="+mj-lt"/>
              </a:rPr>
              <a:t>ith  last updated  time. Also  You Can  share the  details with any one.</a:t>
            </a:r>
          </a:p>
          <a:p>
            <a:pPr>
              <a:buFont typeface="Wingdings" pitchFamily="2" charset="2"/>
              <a:buChar char="Ø"/>
            </a:pPr>
            <a:endParaRPr lang="en-IN" sz="1200" dirty="0" smtClean="0">
              <a:solidFill>
                <a:schemeClr val="bg1"/>
              </a:solidFill>
              <a:latin typeface="+mj-lt"/>
            </a:endParaRPr>
          </a:p>
          <a:p>
            <a:pPr>
              <a:buFont typeface="Wingdings" pitchFamily="2" charset="2"/>
              <a:buChar char="Ø"/>
            </a:pPr>
            <a:r>
              <a:rPr lang="en-IN" sz="1200" b="1" u="sng" dirty="0" smtClean="0">
                <a:solidFill>
                  <a:srgbClr val="92D050"/>
                </a:solidFill>
                <a:latin typeface="+mj-lt"/>
              </a:rPr>
              <a:t>MEDICINE DETAILS</a:t>
            </a:r>
            <a:r>
              <a:rPr lang="en-IN" sz="1200" b="1" dirty="0" smtClean="0">
                <a:solidFill>
                  <a:srgbClr val="92D050"/>
                </a:solidFill>
                <a:latin typeface="+mj-lt"/>
              </a:rPr>
              <a:t>:-  </a:t>
            </a:r>
            <a:r>
              <a:rPr lang="en-IN" sz="1200" dirty="0" smtClean="0">
                <a:solidFill>
                  <a:srgbClr val="92D050"/>
                </a:solidFill>
                <a:latin typeface="+mj-lt"/>
              </a:rPr>
              <a:t> </a:t>
            </a:r>
            <a:r>
              <a:rPr lang="en-IN" sz="1200" dirty="0" smtClean="0">
                <a:solidFill>
                  <a:schemeClr val="bg1"/>
                </a:solidFill>
                <a:latin typeface="+mj-lt"/>
              </a:rPr>
              <a:t>It Provides You The Proper Medicine Details  Which is Taken  By The Patient.</a:t>
            </a:r>
          </a:p>
          <a:p>
            <a:endParaRPr lang="en-IN" sz="1200" dirty="0" smtClean="0">
              <a:solidFill>
                <a:schemeClr val="bg1"/>
              </a:solidFill>
              <a:latin typeface="+mj-lt"/>
            </a:endParaRPr>
          </a:p>
          <a:p>
            <a:pPr>
              <a:buFont typeface="Wingdings" pitchFamily="2" charset="2"/>
              <a:buChar char="Ø"/>
            </a:pPr>
            <a:r>
              <a:rPr lang="en-IN" sz="1200" b="1" u="sng" dirty="0" smtClean="0">
                <a:solidFill>
                  <a:srgbClr val="92D050"/>
                </a:solidFill>
                <a:latin typeface="+mj-lt"/>
              </a:rPr>
              <a:t>LAB REPORT</a:t>
            </a:r>
            <a:r>
              <a:rPr lang="en-IN" sz="1200" b="1" dirty="0" smtClean="0">
                <a:solidFill>
                  <a:srgbClr val="92D050"/>
                </a:solidFill>
                <a:latin typeface="+mj-lt"/>
              </a:rPr>
              <a:t>:- </a:t>
            </a:r>
            <a:r>
              <a:rPr lang="en-IN" sz="1200" dirty="0" smtClean="0">
                <a:solidFill>
                  <a:srgbClr val="92D050"/>
                </a:solidFill>
                <a:latin typeface="+mj-lt"/>
              </a:rPr>
              <a:t>  </a:t>
            </a:r>
            <a:r>
              <a:rPr lang="en-IN" sz="1200" dirty="0" smtClean="0">
                <a:solidFill>
                  <a:schemeClr val="bg1"/>
                </a:solidFill>
                <a:latin typeface="+mj-lt"/>
              </a:rPr>
              <a:t>You can  get  the Lab report of patient  in this page.</a:t>
            </a:r>
          </a:p>
          <a:p>
            <a:pPr>
              <a:buFont typeface="Wingdings" pitchFamily="2" charset="2"/>
              <a:buChar char="Ø"/>
            </a:pPr>
            <a:endParaRPr lang="en-IN" sz="1200" b="1" u="sng" dirty="0" smtClean="0">
              <a:solidFill>
                <a:schemeClr val="bg1"/>
              </a:solidFill>
              <a:latin typeface="+mj-lt"/>
            </a:endParaRPr>
          </a:p>
          <a:p>
            <a:pPr>
              <a:buFont typeface="Wingdings" pitchFamily="2" charset="2"/>
              <a:buChar char="Ø"/>
            </a:pPr>
            <a:r>
              <a:rPr lang="en-IN" sz="1200" b="1" u="sng" dirty="0" smtClean="0">
                <a:solidFill>
                  <a:srgbClr val="92D050"/>
                </a:solidFill>
                <a:latin typeface="+mj-lt"/>
              </a:rPr>
              <a:t>BLOOD BANK</a:t>
            </a:r>
            <a:r>
              <a:rPr lang="en-IN" sz="1200" b="1" dirty="0" smtClean="0">
                <a:solidFill>
                  <a:srgbClr val="92D050"/>
                </a:solidFill>
                <a:latin typeface="+mj-lt"/>
              </a:rPr>
              <a:t> :-  </a:t>
            </a:r>
            <a:r>
              <a:rPr lang="en-IN" sz="1200" dirty="0" smtClean="0">
                <a:solidFill>
                  <a:schemeClr val="bg1"/>
                </a:solidFill>
                <a:latin typeface="+mj-lt"/>
              </a:rPr>
              <a:t>You  will get the live blood bank  details .Stock Of Bloods and Donor  Details with Contact Number.</a:t>
            </a:r>
          </a:p>
          <a:p>
            <a:endParaRPr lang="en-IN" sz="1200" dirty="0" smtClean="0">
              <a:solidFill>
                <a:schemeClr val="bg1"/>
              </a:solidFill>
              <a:latin typeface="+mj-lt"/>
            </a:endParaRPr>
          </a:p>
          <a:p>
            <a:pPr>
              <a:buFont typeface="Wingdings" pitchFamily="2" charset="2"/>
              <a:buChar char="Ø"/>
            </a:pPr>
            <a:r>
              <a:rPr lang="en-IN" sz="1200" b="1" u="sng" dirty="0" smtClean="0">
                <a:solidFill>
                  <a:srgbClr val="92D050"/>
                </a:solidFill>
                <a:latin typeface="+mj-lt"/>
              </a:rPr>
              <a:t>UPLOAD  PRESCRIPTION:- </a:t>
            </a:r>
            <a:r>
              <a:rPr lang="en-IN" sz="1200" dirty="0" smtClean="0">
                <a:solidFill>
                  <a:srgbClr val="92D050"/>
                </a:solidFill>
                <a:latin typeface="+mj-lt"/>
              </a:rPr>
              <a:t>  </a:t>
            </a:r>
            <a:r>
              <a:rPr lang="en-IN" sz="1200" dirty="0" smtClean="0">
                <a:solidFill>
                  <a:schemeClr val="bg1"/>
                </a:solidFill>
                <a:latin typeface="+mj-lt"/>
              </a:rPr>
              <a:t>On any Emergency time you can upload the prescription and  it will directly forwarded to hospital ,  So they can  provide  you  the correct solution.</a:t>
            </a:r>
            <a:endParaRPr lang="en-IN" sz="1200" b="1" u="sng" dirty="0" smtClean="0">
              <a:solidFill>
                <a:srgbClr val="92D050"/>
              </a:solidFill>
              <a:latin typeface="+mj-lt"/>
            </a:endParaRPr>
          </a:p>
        </p:txBody>
      </p:sp>
      <p:pic>
        <p:nvPicPr>
          <p:cNvPr id="29" name="Screen_Recording_SwasthyaSetu.mp4">
            <a:hlinkClick r:id="" action="ppaction://media"/>
          </p:cNvPr>
          <p:cNvPicPr>
            <a:picLocks noRot="1" noChangeAspect="1"/>
          </p:cNvPicPr>
          <p:nvPr>
            <a:videoFile r:link="rId1"/>
          </p:nvPr>
        </p:nvPicPr>
        <p:blipFill>
          <a:blip r:embed="rId8"/>
          <a:srcRect l="44491" r="14362"/>
          <a:stretch>
            <a:fillRect/>
          </a:stretch>
        </p:blipFill>
        <p:spPr>
          <a:xfrm>
            <a:off x="6429388" y="1796018"/>
            <a:ext cx="2071702" cy="3776122"/>
          </a:xfrm>
          <a:prstGeom prst="rect">
            <a:avLst/>
          </a:prstGeom>
          <a:ln w="19050" cap="sq" cmpd="thickThin">
            <a:solidFill>
              <a:schemeClr val="bg1"/>
            </a:solidFill>
            <a:prstDash val="solid"/>
            <a:miter lim="800000"/>
          </a:ln>
          <a:effectLst>
            <a:innerShdw blurRad="76200">
              <a:srgbClr val="000000"/>
            </a:innerShdw>
          </a:effectLst>
        </p:spPr>
      </p:pic>
      <p:sp>
        <p:nvSpPr>
          <p:cNvPr id="30" name="TextBox 29"/>
          <p:cNvSpPr txBox="1"/>
          <p:nvPr/>
        </p:nvSpPr>
        <p:spPr>
          <a:xfrm>
            <a:off x="6286512" y="1428736"/>
            <a:ext cx="2143140" cy="261610"/>
          </a:xfrm>
          <a:prstGeom prst="rect">
            <a:avLst/>
          </a:prstGeom>
          <a:noFill/>
        </p:spPr>
        <p:txBody>
          <a:bodyPr wrap="square" rtlCol="0">
            <a:spAutoFit/>
          </a:bodyPr>
          <a:lstStyle/>
          <a:p>
            <a:pPr>
              <a:buFont typeface="Courier New" pitchFamily="49" charset="0"/>
              <a:buChar char="o"/>
            </a:pPr>
            <a:r>
              <a:rPr lang="en-IN" sz="1100" dirty="0" smtClean="0">
                <a:solidFill>
                  <a:srgbClr val="FF0000"/>
                </a:solidFill>
              </a:rPr>
              <a:t>  Clicked here to play the video 👇</a:t>
            </a:r>
            <a:endParaRPr lang="en-US" sz="1100" dirty="0">
              <a:solidFill>
                <a:srgbClr val="FF0000"/>
              </a:solidFill>
            </a:endParaRPr>
          </a:p>
        </p:txBody>
      </p:sp>
      <p:pic>
        <p:nvPicPr>
          <p:cNvPr id="31" name="Picture 30" descr="pngwing.com.png"/>
          <p:cNvPicPr>
            <a:picLocks noChangeAspect="1"/>
          </p:cNvPicPr>
          <p:nvPr/>
        </p:nvPicPr>
        <p:blipFill>
          <a:blip r:embed="rId9" cstate="print">
            <a:lum bright="70000" contrast="-70000"/>
          </a:blip>
          <a:stretch>
            <a:fillRect/>
          </a:stretch>
        </p:blipFill>
        <p:spPr>
          <a:xfrm>
            <a:off x="6357950" y="5929330"/>
            <a:ext cx="357190" cy="357190"/>
          </a:xfrm>
          <a:prstGeom prst="rect">
            <a:avLst/>
          </a:prstGeom>
        </p:spPr>
      </p:pic>
      <p:sp>
        <p:nvSpPr>
          <p:cNvPr id="32" name="Rectangle 31"/>
          <p:cNvSpPr/>
          <p:nvPr/>
        </p:nvSpPr>
        <p:spPr>
          <a:xfrm>
            <a:off x="6858016" y="5929330"/>
            <a:ext cx="1428760" cy="338554"/>
          </a:xfrm>
          <a:prstGeom prst="rect">
            <a:avLst/>
          </a:prstGeom>
        </p:spPr>
        <p:txBody>
          <a:bodyPr wrap="square">
            <a:spAutoFit/>
          </a:bodyPr>
          <a:lstStyle/>
          <a:p>
            <a:r>
              <a:rPr lang="en-US" sz="1600" dirty="0" smtClean="0">
                <a:solidFill>
                  <a:schemeClr val="bg1"/>
                </a:solidFill>
                <a:hlinkClick r:id="rId10"/>
              </a:rPr>
              <a:t>GitHub</a:t>
            </a:r>
            <a:endParaRPr lang="en-US" sz="1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mute="1">
                <p:cTn id="7" repeatCount="indefinite" fill="remove" display="0">
                  <p:stCondLst>
                    <p:cond delay="indefinite"/>
                  </p:stCondLst>
                  <p:endCondLst>
                    <p:cond evt="onNext" delay="0">
                      <p:tgtEl>
                        <p:sldTgt/>
                      </p:tgtEl>
                    </p:cond>
                    <p:cond evt="onPrev" delay="0">
                      <p:tgtEl>
                        <p:sldTgt/>
                      </p:tgtEl>
                    </p:cond>
                  </p:endCondLst>
                </p:cTn>
                <p:tgtEl>
                  <p:spTgt spid="29"/>
                </p:tgtEl>
              </p:cMediaNode>
            </p:video>
            <p:seq concurrent="1" nextAc="seek">
              <p:cTn id="8" restart="whenNotActive" fill="hold" evtFilter="cancelBubble" nodeType="interactiveSeq">
                <p:stCondLst>
                  <p:cond evt="onClick" delay="0">
                    <p:tgtEl>
                      <p:spTgt spid="2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9"/>
                                        </p:tgtEl>
                                      </p:cBhvr>
                                    </p:cmd>
                                  </p:childTnLst>
                                </p:cTn>
                              </p:par>
                            </p:childTnLst>
                          </p:cTn>
                        </p:par>
                      </p:childTnLst>
                    </p:cTn>
                  </p:par>
                </p:childTnLst>
              </p:cTn>
              <p:nextCondLst>
                <p:cond evt="onClick" delay="0">
                  <p:tgtEl>
                    <p:spTgt spid="29"/>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cm Student chapter (2).jpg"/>
          <p:cNvPicPr>
            <a:picLocks noChangeAspect="1"/>
          </p:cNvPicPr>
          <p:nvPr/>
        </p:nvPicPr>
        <p:blipFill>
          <a:blip r:embed="rId2"/>
          <a:stretch>
            <a:fillRect/>
          </a:stretch>
        </p:blipFill>
        <p:spPr>
          <a:xfrm>
            <a:off x="0" y="1071582"/>
            <a:ext cx="9144000" cy="5143500"/>
          </a:xfrm>
          <a:prstGeom prst="rect">
            <a:avLst/>
          </a:prstGeom>
        </p:spPr>
      </p:pic>
      <p:grpSp>
        <p:nvGrpSpPr>
          <p:cNvPr id="8" name="Group 7"/>
          <p:cNvGrpSpPr/>
          <p:nvPr/>
        </p:nvGrpSpPr>
        <p:grpSpPr>
          <a:xfrm>
            <a:off x="0" y="0"/>
            <a:ext cx="9144000" cy="975966"/>
            <a:chOff x="0" y="0"/>
            <a:chExt cx="9144000" cy="975966"/>
          </a:xfrm>
        </p:grpSpPr>
        <p:pic>
          <p:nvPicPr>
            <p:cNvPr id="9" name="Picture 8" descr="Acm Student chapter (3).jpg"/>
            <p:cNvPicPr>
              <a:picLocks noChangeAspect="1"/>
            </p:cNvPicPr>
            <p:nvPr/>
          </p:nvPicPr>
          <p:blipFill>
            <a:blip r:embed="rId3" cstate="print"/>
            <a:srcRect r="71060" b="78261"/>
            <a:stretch>
              <a:fillRect/>
            </a:stretch>
          </p:blipFill>
          <p:spPr>
            <a:xfrm>
              <a:off x="0" y="0"/>
              <a:ext cx="2028812" cy="857232"/>
            </a:xfrm>
            <a:prstGeom prst="rect">
              <a:avLst/>
            </a:prstGeom>
          </p:spPr>
        </p:pic>
        <p:grpSp>
          <p:nvGrpSpPr>
            <p:cNvPr id="10" name="Group 15"/>
            <p:cNvGrpSpPr/>
            <p:nvPr/>
          </p:nvGrpSpPr>
          <p:grpSpPr>
            <a:xfrm>
              <a:off x="8000993" y="0"/>
              <a:ext cx="1143007" cy="975966"/>
              <a:chOff x="8000993" y="0"/>
              <a:chExt cx="1143007" cy="975966"/>
            </a:xfrm>
          </p:grpSpPr>
          <p:pic>
            <p:nvPicPr>
              <p:cNvPr id="11" name="Picture 10" descr="blooddrop.png"/>
              <p:cNvPicPr>
                <a:picLocks noChangeAspect="1"/>
              </p:cNvPicPr>
              <p:nvPr/>
            </p:nvPicPr>
            <p:blipFill>
              <a:blip r:embed="rId4" cstate="print"/>
              <a:stretch>
                <a:fillRect/>
              </a:stretch>
            </p:blipFill>
            <p:spPr>
              <a:xfrm>
                <a:off x="8143900" y="0"/>
                <a:ext cx="714380" cy="714380"/>
              </a:xfrm>
              <a:prstGeom prst="rect">
                <a:avLst/>
              </a:prstGeom>
            </p:spPr>
          </p:pic>
          <p:sp>
            <p:nvSpPr>
              <p:cNvPr id="12" name="TextBox 11"/>
              <p:cNvSpPr txBox="1"/>
              <p:nvPr/>
            </p:nvSpPr>
            <p:spPr>
              <a:xfrm>
                <a:off x="8000993" y="714356"/>
                <a:ext cx="1143007" cy="261610"/>
              </a:xfrm>
              <a:prstGeom prst="rect">
                <a:avLst/>
              </a:prstGeom>
              <a:noFill/>
            </p:spPr>
            <p:txBody>
              <a:bodyPr wrap="square" rtlCol="0">
                <a:spAutoFit/>
              </a:bodyPr>
              <a:lstStyle/>
              <a:p>
                <a:r>
                  <a:rPr lang="en-IN" sz="1100" dirty="0" smtClean="0">
                    <a:solidFill>
                      <a:schemeClr val="bg1"/>
                    </a:solidFill>
                  </a:rPr>
                  <a:t>Swasthya Setu</a:t>
                </a:r>
                <a:endParaRPr lang="en-US" sz="1100" dirty="0">
                  <a:solidFill>
                    <a:schemeClr val="bg1"/>
                  </a:solidFill>
                </a:endParaRPr>
              </a:p>
            </p:txBody>
          </p:sp>
        </p:grpSp>
      </p:grpSp>
      <p:sp>
        <p:nvSpPr>
          <p:cNvPr id="13" name="TextBox 12"/>
          <p:cNvSpPr txBox="1"/>
          <p:nvPr/>
        </p:nvSpPr>
        <p:spPr>
          <a:xfrm>
            <a:off x="785786" y="571480"/>
            <a:ext cx="3357586" cy="846386"/>
          </a:xfrm>
          <a:prstGeom prst="rect">
            <a:avLst/>
          </a:prstGeom>
          <a:noFill/>
        </p:spPr>
        <p:txBody>
          <a:bodyPr wrap="square" rtlCol="0">
            <a:spAutoFit/>
          </a:bodyPr>
          <a:lstStyle/>
          <a:p>
            <a:pPr>
              <a:buFont typeface="Wingdings" pitchFamily="2" charset="2"/>
              <a:buChar char="v"/>
            </a:pPr>
            <a:r>
              <a:rPr lang="en-US" sz="3200" b="1" u="sng" dirty="0" smtClean="0">
                <a:solidFill>
                  <a:srgbClr val="FF0000"/>
                </a:solidFill>
              </a:rPr>
              <a:t> </a:t>
            </a:r>
            <a:r>
              <a:rPr lang="en-IN" sz="3200" b="1" u="sng" dirty="0" smtClean="0">
                <a:solidFill>
                  <a:srgbClr val="FF0000"/>
                </a:solidFill>
              </a:rPr>
              <a:t>Future </a:t>
            </a:r>
            <a:r>
              <a:rPr lang="en-IN" sz="3200" b="1" u="sng" dirty="0" smtClean="0">
                <a:solidFill>
                  <a:srgbClr val="FF0000"/>
                </a:solidFill>
              </a:rPr>
              <a:t>Goals</a:t>
            </a:r>
            <a:r>
              <a:rPr lang="en-IN" sz="3200" b="1" dirty="0" smtClean="0">
                <a:solidFill>
                  <a:srgbClr val="FF0000"/>
                </a:solidFill>
              </a:rPr>
              <a:t>:-</a:t>
            </a:r>
            <a:endParaRPr lang="en-US" sz="3200" dirty="0" smtClean="0">
              <a:solidFill>
                <a:srgbClr val="FF0000"/>
              </a:solidFill>
            </a:endParaRPr>
          </a:p>
          <a:p>
            <a:pPr>
              <a:buFont typeface="Wingdings" pitchFamily="2" charset="2"/>
              <a:buChar char="v"/>
            </a:pPr>
            <a:endParaRPr lang="en-US" dirty="0">
              <a:solidFill>
                <a:schemeClr val="bg1"/>
              </a:solidFill>
            </a:endParaRPr>
          </a:p>
        </p:txBody>
      </p:sp>
      <p:sp>
        <p:nvSpPr>
          <p:cNvPr id="15" name="TextBox 14"/>
          <p:cNvSpPr txBox="1"/>
          <p:nvPr/>
        </p:nvSpPr>
        <p:spPr>
          <a:xfrm>
            <a:off x="2714612" y="1214422"/>
            <a:ext cx="5857916" cy="2369880"/>
          </a:xfrm>
          <a:prstGeom prst="rect">
            <a:avLst/>
          </a:prstGeom>
          <a:noFill/>
        </p:spPr>
        <p:txBody>
          <a:bodyPr wrap="square" rtlCol="0">
            <a:spAutoFit/>
          </a:bodyPr>
          <a:lstStyle/>
          <a:p>
            <a:r>
              <a:rPr lang="en-IN" sz="1600" i="1" dirty="0" smtClean="0">
                <a:solidFill>
                  <a:schemeClr val="bg1"/>
                </a:solidFill>
              </a:rPr>
              <a:t>This is a full stack solution for a proper functional, medical system. This provides 100% clarity to the patient family and hospital both. So, there is no space for fraud .A very big hammer on the corruption going in medical industry and saving lots of innocent people who are being bluffed and cheated in the medical field every day. This is not only an app it’s a revolution, revolution in life in life of thousands of people and revolution in medical field and our aim to reach this revolution to the whole mankind, humanity and the whole world. </a:t>
            </a:r>
            <a:endParaRPr lang="en-US" sz="1600" i="1" dirty="0" smtClean="0">
              <a:solidFill>
                <a:schemeClr val="bg1"/>
              </a:solidFill>
            </a:endParaRPr>
          </a:p>
          <a:p>
            <a:endParaRPr lang="en-US" sz="2000" i="1" dirty="0">
              <a:solidFill>
                <a:schemeClr val="bg1"/>
              </a:solidFill>
            </a:endParaRPr>
          </a:p>
        </p:txBody>
      </p:sp>
      <p:sp>
        <p:nvSpPr>
          <p:cNvPr id="16" name="TextBox 15"/>
          <p:cNvSpPr txBox="1"/>
          <p:nvPr/>
        </p:nvSpPr>
        <p:spPr>
          <a:xfrm>
            <a:off x="3500430" y="6000768"/>
            <a:ext cx="2428892" cy="615553"/>
          </a:xfrm>
          <a:prstGeom prst="rect">
            <a:avLst/>
          </a:prstGeom>
          <a:noFill/>
        </p:spPr>
        <p:txBody>
          <a:bodyPr wrap="square" rtlCol="0">
            <a:spAutoFit/>
          </a:bodyPr>
          <a:lstStyle/>
          <a:p>
            <a:pPr algn="ctr"/>
            <a:r>
              <a:rPr lang="en-IN" dirty="0" smtClean="0">
                <a:solidFill>
                  <a:schemeClr val="bg1"/>
                </a:solidFill>
              </a:rPr>
              <a:t>- Thank You –</a:t>
            </a:r>
          </a:p>
          <a:p>
            <a:pPr algn="ctr"/>
            <a:r>
              <a:rPr lang="en-IN" dirty="0" smtClean="0">
                <a:solidFill>
                  <a:schemeClr val="bg1"/>
                </a:solidFill>
              </a:rPr>
              <a:t>Swasthya Setu Family</a:t>
            </a:r>
            <a:endParaRPr lang="en-US" dirty="0">
              <a:solidFill>
                <a:schemeClr val="bg1"/>
              </a:solidFill>
            </a:endParaRPr>
          </a:p>
        </p:txBody>
      </p:sp>
      <p:sp>
        <p:nvSpPr>
          <p:cNvPr id="17" name="TextBox 16"/>
          <p:cNvSpPr txBox="1"/>
          <p:nvPr/>
        </p:nvSpPr>
        <p:spPr>
          <a:xfrm>
            <a:off x="1564262" y="3357562"/>
            <a:ext cx="3079176" cy="353943"/>
          </a:xfrm>
          <a:prstGeom prst="rect">
            <a:avLst/>
          </a:prstGeom>
          <a:noFill/>
        </p:spPr>
        <p:txBody>
          <a:bodyPr wrap="none" rtlCol="0">
            <a:spAutoFit/>
          </a:bodyPr>
          <a:lstStyle/>
          <a:p>
            <a:pPr>
              <a:buFont typeface="Arial" pitchFamily="34" charset="0"/>
              <a:buChar char="•"/>
            </a:pPr>
            <a:r>
              <a:rPr lang="en-IN" b="1" u="sng" dirty="0" smtClean="0">
                <a:solidFill>
                  <a:srgbClr val="FF0000"/>
                </a:solidFill>
              </a:rPr>
              <a:t> IMPLIMENTATION IN FUTURE</a:t>
            </a:r>
            <a:r>
              <a:rPr lang="en-IN" b="1" dirty="0" smtClean="0">
                <a:solidFill>
                  <a:srgbClr val="FF0000"/>
                </a:solidFill>
              </a:rPr>
              <a:t>:-</a:t>
            </a:r>
            <a:endParaRPr lang="en-US" b="1" dirty="0">
              <a:solidFill>
                <a:srgbClr val="FF0000"/>
              </a:solidFill>
            </a:endParaRPr>
          </a:p>
        </p:txBody>
      </p:sp>
      <p:sp>
        <p:nvSpPr>
          <p:cNvPr id="18" name="TextBox 17"/>
          <p:cNvSpPr txBox="1"/>
          <p:nvPr/>
        </p:nvSpPr>
        <p:spPr>
          <a:xfrm>
            <a:off x="2000232" y="3857628"/>
            <a:ext cx="7000924" cy="1923604"/>
          </a:xfrm>
          <a:prstGeom prst="rect">
            <a:avLst/>
          </a:prstGeom>
          <a:noFill/>
        </p:spPr>
        <p:txBody>
          <a:bodyPr wrap="square" rtlCol="0">
            <a:spAutoFit/>
          </a:bodyPr>
          <a:lstStyle/>
          <a:p>
            <a:pPr>
              <a:buFont typeface="Wingdings" pitchFamily="2" charset="2"/>
              <a:buChar char="ü"/>
            </a:pPr>
            <a:r>
              <a:rPr lang="en-IN" dirty="0" smtClean="0">
                <a:solidFill>
                  <a:schemeClr val="bg1"/>
                </a:solidFill>
              </a:rPr>
              <a:t> </a:t>
            </a:r>
            <a:r>
              <a:rPr lang="en-IN" dirty="0" smtClean="0">
                <a:solidFill>
                  <a:schemeClr val="bg1"/>
                </a:solidFill>
              </a:rPr>
              <a:t> 24 X 7 Online Doctor Consultancy</a:t>
            </a:r>
          </a:p>
          <a:p>
            <a:pPr>
              <a:buFont typeface="Wingdings" pitchFamily="2" charset="2"/>
              <a:buChar char="ü"/>
            </a:pPr>
            <a:endParaRPr lang="en-IN" dirty="0" smtClean="0">
              <a:solidFill>
                <a:schemeClr val="bg1"/>
              </a:solidFill>
            </a:endParaRPr>
          </a:p>
          <a:p>
            <a:pPr>
              <a:buFont typeface="Wingdings" pitchFamily="2" charset="2"/>
              <a:buChar char="ü"/>
            </a:pPr>
            <a:r>
              <a:rPr lang="en-IN" dirty="0" smtClean="0">
                <a:solidFill>
                  <a:schemeClr val="bg1"/>
                </a:solidFill>
              </a:rPr>
              <a:t>We will have an AI Enabled </a:t>
            </a:r>
            <a:r>
              <a:rPr lang="en-IN" dirty="0" smtClean="0">
                <a:solidFill>
                  <a:schemeClr val="bg1"/>
                </a:solidFill>
              </a:rPr>
              <a:t>H</a:t>
            </a:r>
            <a:r>
              <a:rPr lang="en-IN" dirty="0" smtClean="0">
                <a:solidFill>
                  <a:schemeClr val="bg1"/>
                </a:solidFill>
              </a:rPr>
              <a:t>ealth Intelligence System With Accident Alarm</a:t>
            </a:r>
          </a:p>
          <a:p>
            <a:pPr>
              <a:buFont typeface="Wingdings" pitchFamily="2" charset="2"/>
              <a:buChar char="ü"/>
            </a:pPr>
            <a:endParaRPr lang="en-IN" dirty="0" smtClean="0">
              <a:solidFill>
                <a:schemeClr val="bg1"/>
              </a:solidFill>
            </a:endParaRPr>
          </a:p>
          <a:p>
            <a:pPr>
              <a:buFont typeface="Wingdings" pitchFamily="2" charset="2"/>
              <a:buChar char="ü"/>
            </a:pPr>
            <a:r>
              <a:rPr lang="en-IN" dirty="0" smtClean="0">
                <a:solidFill>
                  <a:schemeClr val="bg1"/>
                </a:solidFill>
              </a:rPr>
              <a:t>  AI Medicine Guidance </a:t>
            </a:r>
            <a:endParaRPr lang="en-IN" dirty="0" smtClean="0">
              <a:solidFill>
                <a:schemeClr val="bg1"/>
              </a:solidFill>
            </a:endParaRPr>
          </a:p>
          <a:p>
            <a:pPr>
              <a:buFont typeface="Wingdings" pitchFamily="2" charset="2"/>
              <a:buChar char="ü"/>
            </a:pPr>
            <a:endParaRPr lang="en-IN" dirty="0" smtClean="0">
              <a:solidFill>
                <a:schemeClr val="bg1"/>
              </a:solidFill>
            </a:endParaRPr>
          </a:p>
          <a:p>
            <a:pPr>
              <a:buFont typeface="Wingdings" pitchFamily="2" charset="2"/>
              <a:buChar char="ü"/>
            </a:pPr>
            <a:r>
              <a:rPr lang="en-IN" dirty="0" smtClean="0">
                <a:solidFill>
                  <a:schemeClr val="bg1"/>
                </a:solidFill>
              </a:rPr>
              <a:t>Free Of Cost Services For Differently  </a:t>
            </a:r>
            <a:r>
              <a:rPr lang="en-IN" dirty="0" err="1" smtClean="0">
                <a:solidFill>
                  <a:schemeClr val="bg1"/>
                </a:solidFill>
              </a:rPr>
              <a:t>Abled</a:t>
            </a:r>
            <a:r>
              <a:rPr lang="en-IN" dirty="0" smtClean="0">
                <a:solidFill>
                  <a:schemeClr val="bg1"/>
                </a:solidFill>
              </a:rPr>
              <a:t> Persons</a:t>
            </a:r>
          </a:p>
        </p:txBody>
      </p:sp>
      <p:pic>
        <p:nvPicPr>
          <p:cNvPr id="19" name="Picture 18" descr="blooddrop.png"/>
          <p:cNvPicPr>
            <a:picLocks noChangeAspect="1"/>
          </p:cNvPicPr>
          <p:nvPr/>
        </p:nvPicPr>
        <p:blipFill>
          <a:blip r:embed="rId5" cstate="print"/>
          <a:stretch>
            <a:fillRect/>
          </a:stretch>
        </p:blipFill>
        <p:spPr>
          <a:xfrm>
            <a:off x="2928926" y="5857892"/>
            <a:ext cx="857280" cy="85728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TotalTime>
  <Words>649</Words>
  <Application>Microsoft Office PowerPoint</Application>
  <PresentationFormat>On-screen Show (4:3)</PresentationFormat>
  <Paragraphs>40</Paragraphs>
  <Slides>4</Slides>
  <Notes>0</Notes>
  <HiddenSlides>0</HiddenSlides>
  <MMClips>1</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 </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Snehasish Haldar</dc:creator>
  <cp:lastModifiedBy>Snehasish Haldar</cp:lastModifiedBy>
  <cp:revision>45</cp:revision>
  <dcterms:created xsi:type="dcterms:W3CDTF">2023-01-16T22:12:59Z</dcterms:created>
  <dcterms:modified xsi:type="dcterms:W3CDTF">2023-01-18T13:58:49Z</dcterms:modified>
</cp:coreProperties>
</file>