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60" r:id="rId5"/>
    <p:sldId id="359" r:id="rId6"/>
    <p:sldId id="334" r:id="rId7"/>
    <p:sldId id="337" r:id="rId8"/>
    <p:sldId id="382" r:id="rId9"/>
    <p:sldId id="356" r:id="rId10"/>
    <p:sldId id="365" r:id="rId11"/>
    <p:sldId id="363" r:id="rId12"/>
    <p:sldId id="366" r:id="rId13"/>
    <p:sldId id="364" r:id="rId14"/>
    <p:sldId id="368" r:id="rId15"/>
    <p:sldId id="362" r:id="rId16"/>
    <p:sldId id="369" r:id="rId17"/>
    <p:sldId id="361" r:id="rId18"/>
    <p:sldId id="372" r:id="rId19"/>
    <p:sldId id="375" r:id="rId20"/>
    <p:sldId id="373" r:id="rId21"/>
    <p:sldId id="374" r:id="rId22"/>
    <p:sldId id="371" r:id="rId23"/>
    <p:sldId id="376" r:id="rId24"/>
    <p:sldId id="370" r:id="rId25"/>
    <p:sldId id="377" r:id="rId26"/>
    <p:sldId id="383" r:id="rId27"/>
    <p:sldId id="341" r:id="rId28"/>
    <p:sldId id="378" r:id="rId29"/>
    <p:sldId id="379" r:id="rId30"/>
    <p:sldId id="380" r:id="rId31"/>
    <p:sldId id="385" r:id="rId32"/>
    <p:sldId id="381" r:id="rId33"/>
    <p:sldId id="384" r:id="rId34"/>
    <p:sldId id="352"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43"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33136" y="1868559"/>
            <a:ext cx="939997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  </a:t>
            </a:r>
            <a:r>
              <a:rPr lang="en-IN" sz="3600" dirty="0"/>
              <a:t>Asset Management Company Dataset </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44790" y="4019604"/>
            <a:ext cx="10823845"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			Sneha </a:t>
            </a:r>
            <a:r>
              <a:rPr lang="en-US" sz="3600" dirty="0" err="1">
                <a:latin typeface="Times New Roman" panose="02020603050405020304" pitchFamily="18" charset="0"/>
                <a:cs typeface="Times New Roman" panose="02020603050405020304" pitchFamily="18" charset="0"/>
              </a:rPr>
              <a:t>Sanjeevkumar</a:t>
            </a:r>
            <a:r>
              <a:rPr lang="en-US" sz="3600" dirty="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(project no :2)</a:t>
            </a:r>
            <a:endParaRPr lang="en-US"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3415743"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How many unique companies are present in the companies file?</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nunique</a:t>
            </a:r>
            <a:r>
              <a:rPr lang="en-US" sz="2000" dirty="0">
                <a:latin typeface="Times New Roman" panose="02020603050405020304" pitchFamily="18" charset="0"/>
                <a:cs typeface="Times New Roman" panose="02020603050405020304" pitchFamily="18" charset="0"/>
              </a:rPr>
              <a:t>() gives the count of unique of the companies in companies dataset</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a:t>
            </a:r>
            <a:r>
              <a:rPr lang="en-US" dirty="0"/>
              <a:t>- </a:t>
            </a:r>
            <a:endParaRPr lang="en-IN" dirty="0"/>
          </a:p>
        </p:txBody>
      </p:sp>
      <p:pic>
        <p:nvPicPr>
          <p:cNvPr id="8" name="Picture 7">
            <a:extLst>
              <a:ext uri="{FF2B5EF4-FFF2-40B4-BE49-F238E27FC236}">
                <a16:creationId xmlns:a16="http://schemas.microsoft.com/office/drawing/2014/main" id="{191E6D2C-7715-512A-E249-214B5CAB7381}"/>
              </a:ext>
            </a:extLst>
          </p:cNvPr>
          <p:cNvPicPr>
            <a:picLocks noChangeAspect="1"/>
          </p:cNvPicPr>
          <p:nvPr/>
        </p:nvPicPr>
        <p:blipFill>
          <a:blip r:embed="rId3"/>
          <a:stretch>
            <a:fillRect/>
          </a:stretch>
        </p:blipFill>
        <p:spPr>
          <a:xfrm>
            <a:off x="1962059" y="2625042"/>
            <a:ext cx="4579775" cy="473770"/>
          </a:xfrm>
          <a:prstGeom prst="rect">
            <a:avLst/>
          </a:prstGeom>
        </p:spPr>
      </p:pic>
      <p:pic>
        <p:nvPicPr>
          <p:cNvPr id="10" name="Picture 9">
            <a:extLst>
              <a:ext uri="{FF2B5EF4-FFF2-40B4-BE49-F238E27FC236}">
                <a16:creationId xmlns:a16="http://schemas.microsoft.com/office/drawing/2014/main" id="{6CDD5A13-5BEC-4837-3263-400E3377DDCF}"/>
              </a:ext>
            </a:extLst>
          </p:cNvPr>
          <p:cNvPicPr>
            <a:picLocks noChangeAspect="1"/>
          </p:cNvPicPr>
          <p:nvPr/>
        </p:nvPicPr>
        <p:blipFill>
          <a:blip r:embed="rId4"/>
          <a:stretch>
            <a:fillRect/>
          </a:stretch>
        </p:blipFill>
        <p:spPr>
          <a:xfrm>
            <a:off x="2059434" y="3556500"/>
            <a:ext cx="2300349" cy="942765"/>
          </a:xfrm>
          <a:prstGeom prst="rect">
            <a:avLst/>
          </a:prstGeom>
        </p:spPr>
      </p:pic>
    </p:spTree>
    <p:extLst>
      <p:ext uri="{BB962C8B-B14F-4D97-AF65-F5344CB8AC3E}">
        <p14:creationId xmlns:p14="http://schemas.microsoft.com/office/powerpoint/2010/main" val="411898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Write the code to convert companies[‘permalink’] and Round2[‘company_permalink’] columns to uppercase</a:t>
            </a:r>
          </a:p>
          <a:p>
            <a:pPr marL="0" indent="0">
              <a:buNone/>
            </a:pPr>
            <a:r>
              <a:rPr lang="en-US" sz="2000" dirty="0">
                <a:latin typeface="Times New Roman" panose="02020603050405020304" pitchFamily="18" charset="0"/>
                <a:cs typeface="Times New Roman" panose="02020603050405020304" pitchFamily="18" charset="0"/>
              </a:rPr>
              <a:t>.str.upper() converts the strings in the series in uppercase.</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a:t>
            </a:r>
            <a:r>
              <a:rPr lang="en-US" dirty="0"/>
              <a:t>- </a:t>
            </a:r>
            <a:endParaRPr lang="en-IN" dirty="0"/>
          </a:p>
        </p:txBody>
      </p:sp>
      <p:pic>
        <p:nvPicPr>
          <p:cNvPr id="8" name="Picture 7">
            <a:extLst>
              <a:ext uri="{FF2B5EF4-FFF2-40B4-BE49-F238E27FC236}">
                <a16:creationId xmlns:a16="http://schemas.microsoft.com/office/drawing/2014/main" id="{DF86FF11-888A-850A-94CE-B567DB23DC18}"/>
              </a:ext>
            </a:extLst>
          </p:cNvPr>
          <p:cNvPicPr>
            <a:picLocks noChangeAspect="1"/>
          </p:cNvPicPr>
          <p:nvPr/>
        </p:nvPicPr>
        <p:blipFill>
          <a:blip r:embed="rId3"/>
          <a:stretch>
            <a:fillRect/>
          </a:stretch>
        </p:blipFill>
        <p:spPr>
          <a:xfrm>
            <a:off x="1967026" y="2991587"/>
            <a:ext cx="5878641" cy="362643"/>
          </a:xfrm>
          <a:prstGeom prst="rect">
            <a:avLst/>
          </a:prstGeom>
        </p:spPr>
      </p:pic>
      <p:pic>
        <p:nvPicPr>
          <p:cNvPr id="10" name="Picture 9">
            <a:extLst>
              <a:ext uri="{FF2B5EF4-FFF2-40B4-BE49-F238E27FC236}">
                <a16:creationId xmlns:a16="http://schemas.microsoft.com/office/drawing/2014/main" id="{071F03B2-91B5-FF00-BA0A-A727411702AD}"/>
              </a:ext>
            </a:extLst>
          </p:cNvPr>
          <p:cNvPicPr>
            <a:picLocks noChangeAspect="1"/>
          </p:cNvPicPr>
          <p:nvPr/>
        </p:nvPicPr>
        <p:blipFill>
          <a:blip r:embed="rId4"/>
          <a:stretch>
            <a:fillRect/>
          </a:stretch>
        </p:blipFill>
        <p:spPr>
          <a:xfrm>
            <a:off x="2012443" y="3748933"/>
            <a:ext cx="5833224" cy="2660341"/>
          </a:xfrm>
          <a:prstGeom prst="rect">
            <a:avLst/>
          </a:prstGeom>
        </p:spPr>
      </p:pic>
    </p:spTree>
    <p:extLst>
      <p:ext uri="{BB962C8B-B14F-4D97-AF65-F5344CB8AC3E}">
        <p14:creationId xmlns:p14="http://schemas.microsoft.com/office/powerpoint/2010/main" val="354255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Write the code to convert companies[‘permalink’] and Round2[‘</a:t>
            </a:r>
            <a:r>
              <a:rPr lang="en-US" sz="2000" b="1" dirty="0" err="1">
                <a:latin typeface="Times New Roman" panose="02020603050405020304" pitchFamily="18" charset="0"/>
                <a:cs typeface="Times New Roman" panose="02020603050405020304" pitchFamily="18" charset="0"/>
              </a:rPr>
              <a:t>company_permalink</a:t>
            </a:r>
            <a:r>
              <a:rPr lang="en-US" sz="2000" b="1" dirty="0">
                <a:latin typeface="Times New Roman" panose="02020603050405020304" pitchFamily="18" charset="0"/>
                <a:cs typeface="Times New Roman" panose="02020603050405020304" pitchFamily="18" charset="0"/>
              </a:rPr>
              <a:t>’] columns to uppercase</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 </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74FDD37-BACE-7B41-9BD8-4FBF8B1124B6}"/>
              </a:ext>
            </a:extLst>
          </p:cNvPr>
          <p:cNvPicPr>
            <a:picLocks noChangeAspect="1"/>
          </p:cNvPicPr>
          <p:nvPr/>
        </p:nvPicPr>
        <p:blipFill>
          <a:blip r:embed="rId3"/>
          <a:stretch>
            <a:fillRect/>
          </a:stretch>
        </p:blipFill>
        <p:spPr>
          <a:xfrm>
            <a:off x="1843143" y="2441497"/>
            <a:ext cx="5157974" cy="503708"/>
          </a:xfrm>
          <a:prstGeom prst="rect">
            <a:avLst/>
          </a:prstGeom>
        </p:spPr>
      </p:pic>
      <p:pic>
        <p:nvPicPr>
          <p:cNvPr id="12" name="Picture 11">
            <a:extLst>
              <a:ext uri="{FF2B5EF4-FFF2-40B4-BE49-F238E27FC236}">
                <a16:creationId xmlns:a16="http://schemas.microsoft.com/office/drawing/2014/main" id="{EEEF1DF3-D121-C732-EC76-5CA4D211AC9A}"/>
              </a:ext>
            </a:extLst>
          </p:cNvPr>
          <p:cNvPicPr>
            <a:picLocks noChangeAspect="1"/>
          </p:cNvPicPr>
          <p:nvPr/>
        </p:nvPicPr>
        <p:blipFill>
          <a:blip r:embed="rId4"/>
          <a:stretch>
            <a:fillRect/>
          </a:stretch>
        </p:blipFill>
        <p:spPr>
          <a:xfrm>
            <a:off x="2051574" y="3245164"/>
            <a:ext cx="6461072" cy="2931799"/>
          </a:xfrm>
          <a:prstGeom prst="rect">
            <a:avLst/>
          </a:prstGeom>
        </p:spPr>
      </p:pic>
    </p:spTree>
    <p:extLst>
      <p:ext uri="{BB962C8B-B14F-4D97-AF65-F5344CB8AC3E}">
        <p14:creationId xmlns:p14="http://schemas.microsoft.com/office/powerpoint/2010/main" val="384700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4432"/>
            <a:ext cx="10515600" cy="4351338"/>
          </a:xfrm>
        </p:spPr>
        <p:txBody>
          <a:bodyPr/>
          <a:lstStyle/>
          <a:p>
            <a:r>
              <a:rPr lang="en-US" sz="2000" b="1" dirty="0">
                <a:latin typeface="Times New Roman" panose="02020603050405020304" pitchFamily="18" charset="0"/>
                <a:cs typeface="Times New Roman" panose="02020603050405020304" pitchFamily="18" charset="0"/>
              </a:rPr>
              <a:t>Are there any companies in the rounds2 file which are not present in companies.txt ?</a:t>
            </a:r>
          </a:p>
          <a:p>
            <a:pPr marL="0" indent="0" algn="just">
              <a:buNone/>
            </a:pPr>
            <a:r>
              <a:rPr lang="en-US" sz="2000" dirty="0">
                <a:latin typeface="Times New Roman" panose="02020603050405020304" pitchFamily="18" charset="0"/>
                <a:cs typeface="Times New Roman" panose="02020603050405020304" pitchFamily="18" charset="0"/>
              </a:rPr>
              <a:t>First we got the unique companies in each dataset and noticed that some of the strings in rounds datasets are in uppercase. So we converted both the series in uppercase and checked for companies in rounds2 dataset that not present in companies dataset by adding ‘~’ not operator.</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dirty="0"/>
          </a:p>
          <a:p>
            <a:pPr marL="0" indent="0">
              <a:buNone/>
            </a:pPr>
            <a:endParaRPr lang="en-US" dirty="0"/>
          </a:p>
          <a:p>
            <a:pPr marL="0" indent="0">
              <a:buNone/>
            </a:pPr>
            <a:r>
              <a:rPr lang="en-US" dirty="0"/>
              <a:t> </a:t>
            </a:r>
            <a:endParaRPr lang="en-IN" dirty="0"/>
          </a:p>
        </p:txBody>
      </p:sp>
      <p:pic>
        <p:nvPicPr>
          <p:cNvPr id="12" name="Picture 11">
            <a:extLst>
              <a:ext uri="{FF2B5EF4-FFF2-40B4-BE49-F238E27FC236}">
                <a16:creationId xmlns:a16="http://schemas.microsoft.com/office/drawing/2014/main" id="{941E70E1-A200-B0CC-B32C-97D9130EC43B}"/>
              </a:ext>
            </a:extLst>
          </p:cNvPr>
          <p:cNvPicPr>
            <a:picLocks noChangeAspect="1"/>
          </p:cNvPicPr>
          <p:nvPr/>
        </p:nvPicPr>
        <p:blipFill>
          <a:blip r:embed="rId3"/>
          <a:stretch>
            <a:fillRect/>
          </a:stretch>
        </p:blipFill>
        <p:spPr>
          <a:xfrm>
            <a:off x="1942958" y="2979011"/>
            <a:ext cx="7141456" cy="1608436"/>
          </a:xfrm>
          <a:prstGeom prst="rect">
            <a:avLst/>
          </a:prstGeom>
        </p:spPr>
      </p:pic>
      <p:pic>
        <p:nvPicPr>
          <p:cNvPr id="14" name="Picture 13">
            <a:extLst>
              <a:ext uri="{FF2B5EF4-FFF2-40B4-BE49-F238E27FC236}">
                <a16:creationId xmlns:a16="http://schemas.microsoft.com/office/drawing/2014/main" id="{ADE22727-67BD-186B-17A3-6BB4471CCF88}"/>
              </a:ext>
            </a:extLst>
          </p:cNvPr>
          <p:cNvPicPr>
            <a:picLocks noChangeAspect="1"/>
          </p:cNvPicPr>
          <p:nvPr/>
        </p:nvPicPr>
        <p:blipFill>
          <a:blip r:embed="rId4"/>
          <a:stretch>
            <a:fillRect/>
          </a:stretch>
        </p:blipFill>
        <p:spPr>
          <a:xfrm>
            <a:off x="1864580" y="4656020"/>
            <a:ext cx="7680407" cy="1753579"/>
          </a:xfrm>
          <a:prstGeom prst="rect">
            <a:avLst/>
          </a:prstGeom>
        </p:spPr>
      </p:pic>
    </p:spTree>
    <p:extLst>
      <p:ext uri="{BB962C8B-B14F-4D97-AF65-F5344CB8AC3E}">
        <p14:creationId xmlns:p14="http://schemas.microsoft.com/office/powerpoint/2010/main" val="196454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777069" y="1565113"/>
            <a:ext cx="10515600" cy="4351338"/>
          </a:xfrm>
        </p:spPr>
        <p:txBody>
          <a:bodyPr/>
          <a:lstStyle/>
          <a:p>
            <a:r>
              <a:rPr lang="en-US" sz="2000" b="1" dirty="0">
                <a:latin typeface="Times New Roman" panose="02020603050405020304" pitchFamily="18" charset="0"/>
                <a:cs typeface="Times New Roman" panose="02020603050405020304" pitchFamily="18" charset="0"/>
              </a:rPr>
              <a:t>Are there any companies in the rounds2 file which are not present in companies.txt ?</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 </a:t>
            </a:r>
          </a:p>
          <a:p>
            <a:pPr marL="0" indent="0">
              <a:buNone/>
            </a:pPr>
            <a:r>
              <a:rPr lang="en-US" dirty="0"/>
              <a:t> </a:t>
            </a:r>
            <a:endParaRPr lang="en-IN" dirty="0"/>
          </a:p>
        </p:txBody>
      </p:sp>
      <p:pic>
        <p:nvPicPr>
          <p:cNvPr id="9" name="Picture 8">
            <a:extLst>
              <a:ext uri="{FF2B5EF4-FFF2-40B4-BE49-F238E27FC236}">
                <a16:creationId xmlns:a16="http://schemas.microsoft.com/office/drawing/2014/main" id="{8C1297DE-D1A9-CED1-6CCC-4BB8A6DECF4D}"/>
              </a:ext>
            </a:extLst>
          </p:cNvPr>
          <p:cNvPicPr>
            <a:picLocks noChangeAspect="1"/>
          </p:cNvPicPr>
          <p:nvPr/>
        </p:nvPicPr>
        <p:blipFill>
          <a:blip r:embed="rId3"/>
          <a:stretch>
            <a:fillRect/>
          </a:stretch>
        </p:blipFill>
        <p:spPr>
          <a:xfrm>
            <a:off x="1588837" y="2268484"/>
            <a:ext cx="9449753" cy="603734"/>
          </a:xfrm>
          <a:prstGeom prst="rect">
            <a:avLst/>
          </a:prstGeom>
        </p:spPr>
      </p:pic>
      <p:pic>
        <p:nvPicPr>
          <p:cNvPr id="12" name="Picture 11">
            <a:extLst>
              <a:ext uri="{FF2B5EF4-FFF2-40B4-BE49-F238E27FC236}">
                <a16:creationId xmlns:a16="http://schemas.microsoft.com/office/drawing/2014/main" id="{DAFEA3E6-9601-6C84-6AC4-957AB4831FAF}"/>
              </a:ext>
            </a:extLst>
          </p:cNvPr>
          <p:cNvPicPr>
            <a:picLocks noChangeAspect="1"/>
          </p:cNvPicPr>
          <p:nvPr/>
        </p:nvPicPr>
        <p:blipFill>
          <a:blip r:embed="rId4"/>
          <a:stretch>
            <a:fillRect/>
          </a:stretch>
        </p:blipFill>
        <p:spPr>
          <a:xfrm>
            <a:off x="838200" y="3261335"/>
            <a:ext cx="10393338" cy="1964132"/>
          </a:xfrm>
          <a:prstGeom prst="rect">
            <a:avLst/>
          </a:prstGeom>
        </p:spPr>
      </p:pic>
    </p:spTree>
    <p:extLst>
      <p:ext uri="{BB962C8B-B14F-4D97-AF65-F5344CB8AC3E}">
        <p14:creationId xmlns:p14="http://schemas.microsoft.com/office/powerpoint/2010/main" val="205957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4351338"/>
          </a:xfrm>
        </p:spPr>
        <p:txBody>
          <a:bodyPr/>
          <a:lstStyle/>
          <a:p>
            <a:pPr algn="just"/>
            <a:r>
              <a:rPr lang="en-US" sz="2000" b="1" dirty="0">
                <a:latin typeface="Times New Roman" panose="02020603050405020304" pitchFamily="18" charset="0"/>
                <a:cs typeface="Times New Roman" panose="02020603050405020304" pitchFamily="18" charset="0"/>
              </a:rPr>
              <a:t>Merge the two data frames so that all variables (columns) in the company's frame are added to the rounds2 data frame. Name the merged frame master_dataframe. How many observations are present in master_dataframe ?  </a:t>
            </a:r>
          </a:p>
          <a:p>
            <a:pPr marL="0" indent="0">
              <a:buNone/>
            </a:pPr>
            <a:r>
              <a:rPr lang="en-US" sz="2000" dirty="0">
                <a:latin typeface="Times New Roman" panose="02020603050405020304" pitchFamily="18" charset="0"/>
                <a:cs typeface="Times New Roman" panose="02020603050405020304" pitchFamily="18" charset="0"/>
              </a:rPr>
              <a:t>master_dataframe is created by merging rounds and company data frame by the permalinks.</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dirty="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Output - </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08E6AC-2E69-E82A-B612-1ACFD32A839F}"/>
              </a:ext>
            </a:extLst>
          </p:cNvPr>
          <p:cNvPicPr>
            <a:picLocks noChangeAspect="1"/>
          </p:cNvPicPr>
          <p:nvPr/>
        </p:nvPicPr>
        <p:blipFill>
          <a:blip r:embed="rId3"/>
          <a:stretch>
            <a:fillRect/>
          </a:stretch>
        </p:blipFill>
        <p:spPr>
          <a:xfrm>
            <a:off x="1700349" y="3007298"/>
            <a:ext cx="9969258" cy="778241"/>
          </a:xfrm>
          <a:prstGeom prst="rect">
            <a:avLst/>
          </a:prstGeom>
        </p:spPr>
      </p:pic>
      <p:pic>
        <p:nvPicPr>
          <p:cNvPr id="10" name="Picture 9">
            <a:extLst>
              <a:ext uri="{FF2B5EF4-FFF2-40B4-BE49-F238E27FC236}">
                <a16:creationId xmlns:a16="http://schemas.microsoft.com/office/drawing/2014/main" id="{5EDA3F97-70DF-027B-71A9-E89576927C6A}"/>
              </a:ext>
            </a:extLst>
          </p:cNvPr>
          <p:cNvPicPr>
            <a:picLocks noChangeAspect="1"/>
          </p:cNvPicPr>
          <p:nvPr/>
        </p:nvPicPr>
        <p:blipFill>
          <a:blip r:embed="rId4"/>
          <a:stretch>
            <a:fillRect/>
          </a:stretch>
        </p:blipFill>
        <p:spPr>
          <a:xfrm>
            <a:off x="2159431" y="3785539"/>
            <a:ext cx="6574443" cy="2672618"/>
          </a:xfrm>
          <a:prstGeom prst="rect">
            <a:avLst/>
          </a:prstGeom>
        </p:spPr>
      </p:pic>
    </p:spTree>
    <p:extLst>
      <p:ext uri="{BB962C8B-B14F-4D97-AF65-F5344CB8AC3E}">
        <p14:creationId xmlns:p14="http://schemas.microsoft.com/office/powerpoint/2010/main" val="10772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4351338"/>
          </a:xfrm>
        </p:spPr>
        <p:txBody>
          <a:bodyPr/>
          <a:lstStyle/>
          <a:p>
            <a:pPr algn="just"/>
            <a:r>
              <a:rPr lang="en-US" sz="2000" b="1" dirty="0">
                <a:latin typeface="Times New Roman" panose="02020603050405020304" pitchFamily="18" charset="0"/>
                <a:cs typeface="Times New Roman" panose="02020603050405020304" pitchFamily="18" charset="0"/>
              </a:rPr>
              <a:t>Merge the two data frames so that all variables (columns) in the company's frame are added to the rounds2 data frame. Name the merged frame master_dataframe. How many observations are present in master_dataframe ?</a:t>
            </a:r>
          </a:p>
          <a:p>
            <a:pPr marL="0" indent="0">
              <a:buNone/>
            </a:pPr>
            <a:r>
              <a:rPr lang="en-US" sz="2000" dirty="0">
                <a:latin typeface="Times New Roman" panose="02020603050405020304" pitchFamily="18" charset="0"/>
                <a:cs typeface="Times New Roman" panose="02020603050405020304" pitchFamily="18" charset="0"/>
              </a:rPr>
              <a:t>len() gives the number of observations in the data frame.</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dirty="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Output - </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66C5542-BDD2-E92F-2CAB-7185252635B6}"/>
              </a:ext>
            </a:extLst>
          </p:cNvPr>
          <p:cNvPicPr>
            <a:picLocks noChangeAspect="1"/>
          </p:cNvPicPr>
          <p:nvPr/>
        </p:nvPicPr>
        <p:blipFill>
          <a:blip r:embed="rId3"/>
          <a:stretch>
            <a:fillRect/>
          </a:stretch>
        </p:blipFill>
        <p:spPr>
          <a:xfrm>
            <a:off x="1810308" y="3322648"/>
            <a:ext cx="7651179" cy="396435"/>
          </a:xfrm>
          <a:prstGeom prst="rect">
            <a:avLst/>
          </a:prstGeom>
        </p:spPr>
      </p:pic>
      <p:pic>
        <p:nvPicPr>
          <p:cNvPr id="12" name="Picture 11">
            <a:extLst>
              <a:ext uri="{FF2B5EF4-FFF2-40B4-BE49-F238E27FC236}">
                <a16:creationId xmlns:a16="http://schemas.microsoft.com/office/drawing/2014/main" id="{5DC5452C-FDF5-3CB1-3973-356E0C1659DD}"/>
              </a:ext>
            </a:extLst>
          </p:cNvPr>
          <p:cNvPicPr>
            <a:picLocks noChangeAspect="1"/>
          </p:cNvPicPr>
          <p:nvPr/>
        </p:nvPicPr>
        <p:blipFill>
          <a:blip r:embed="rId4"/>
          <a:stretch>
            <a:fillRect/>
          </a:stretch>
        </p:blipFill>
        <p:spPr>
          <a:xfrm>
            <a:off x="1810308" y="4499265"/>
            <a:ext cx="5861592" cy="697808"/>
          </a:xfrm>
          <a:prstGeom prst="rect">
            <a:avLst/>
          </a:prstGeom>
        </p:spPr>
      </p:pic>
    </p:spTree>
    <p:extLst>
      <p:ext uri="{BB962C8B-B14F-4D97-AF65-F5344CB8AC3E}">
        <p14:creationId xmlns:p14="http://schemas.microsoft.com/office/powerpoint/2010/main" val="327421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7</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Write the code to drop the redundant column ‘'company_permalink' from the master_dataframe. </a:t>
            </a:r>
          </a:p>
          <a:p>
            <a:pPr marL="0" indent="0" algn="just">
              <a:buNone/>
            </a:pPr>
            <a:r>
              <a:rPr lang="en-US" sz="2000" dirty="0">
                <a:latin typeface="Times New Roman" panose="02020603050405020304" pitchFamily="18" charset="0"/>
                <a:cs typeface="Times New Roman" panose="02020603050405020304" pitchFamily="18" charset="0"/>
              </a:rPr>
              <a:t>.drop() allows to drop the company_permalink column in master_dataframe and inplace=True makes the change as permanent in the data frame.</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dirty="0"/>
          </a:p>
          <a:p>
            <a:pPr marL="0" lvl="0" indent="0">
              <a:buNone/>
            </a:pPr>
            <a:r>
              <a:rPr lang="en-US" sz="2000" dirty="0">
                <a:solidFill>
                  <a:prstClr val="black"/>
                </a:solidFill>
                <a:latin typeface="Times New Roman" panose="02020603050405020304" pitchFamily="18" charset="0"/>
                <a:cs typeface="Times New Roman" panose="02020603050405020304" pitchFamily="18" charset="0"/>
              </a:rPr>
              <a:t>Output –  company_permalink is dropped from its position.</a:t>
            </a:r>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A3254C91-2E2A-48AA-648A-0AB8D0D5FD31}"/>
              </a:ext>
            </a:extLst>
          </p:cNvPr>
          <p:cNvPicPr>
            <a:picLocks noChangeAspect="1"/>
          </p:cNvPicPr>
          <p:nvPr/>
        </p:nvPicPr>
        <p:blipFill>
          <a:blip r:embed="rId3"/>
          <a:stretch>
            <a:fillRect/>
          </a:stretch>
        </p:blipFill>
        <p:spPr>
          <a:xfrm>
            <a:off x="907868" y="3512004"/>
            <a:ext cx="8880126" cy="396435"/>
          </a:xfrm>
          <a:prstGeom prst="rect">
            <a:avLst/>
          </a:prstGeom>
        </p:spPr>
      </p:pic>
      <p:pic>
        <p:nvPicPr>
          <p:cNvPr id="3" name="Picture 2"/>
          <p:cNvPicPr>
            <a:picLocks noChangeAspect="1"/>
          </p:cNvPicPr>
          <p:nvPr/>
        </p:nvPicPr>
        <p:blipFill>
          <a:blip r:embed="rId4"/>
          <a:stretch>
            <a:fillRect/>
          </a:stretch>
        </p:blipFill>
        <p:spPr>
          <a:xfrm>
            <a:off x="907868" y="4359655"/>
            <a:ext cx="9579170" cy="1691787"/>
          </a:xfrm>
          <a:prstGeom prst="rect">
            <a:avLst/>
          </a:prstGeom>
        </p:spPr>
      </p:pic>
    </p:spTree>
    <p:extLst>
      <p:ext uri="{BB962C8B-B14F-4D97-AF65-F5344CB8AC3E}">
        <p14:creationId xmlns:p14="http://schemas.microsoft.com/office/powerpoint/2010/main" val="370049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8</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4351338"/>
          </a:xfrm>
        </p:spPr>
        <p:txBody>
          <a:bodyPr>
            <a:normAutofit/>
          </a:bodyPr>
          <a:lstStyle/>
          <a:p>
            <a:pPr algn="just"/>
            <a:r>
              <a:rPr lang="en-US" sz="2000" b="1" dirty="0">
                <a:latin typeface="Times New Roman" panose="02020603050405020304" pitchFamily="18" charset="0"/>
                <a:cs typeface="Times New Roman" panose="02020603050405020304" pitchFamily="18" charset="0"/>
              </a:rPr>
              <a:t>Write the code to find the percentage missing value (column-wise) in master_dataframe. Drop unnecessary columns. </a:t>
            </a:r>
          </a:p>
          <a:p>
            <a:pPr marL="0" indent="0" algn="just">
              <a:buNone/>
            </a:pPr>
            <a:r>
              <a:rPr lang="en-US" sz="2000" dirty="0">
                <a:latin typeface="Times New Roman" panose="02020603050405020304" pitchFamily="18" charset="0"/>
                <a:cs typeface="Times New Roman" panose="02020603050405020304" pitchFamily="18" charset="0"/>
              </a:rPr>
              <a:t>Total of null values for each column divided by total observations and multiplying the whole with 100 gives the null value percentages of each column.</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Output - </a:t>
            </a:r>
          </a:p>
        </p:txBody>
      </p:sp>
      <p:pic>
        <p:nvPicPr>
          <p:cNvPr id="9" name="Picture 8">
            <a:extLst>
              <a:ext uri="{FF2B5EF4-FFF2-40B4-BE49-F238E27FC236}">
                <a16:creationId xmlns:a16="http://schemas.microsoft.com/office/drawing/2014/main" id="{B59E56DA-7118-A68F-1A32-28CAE7E0DCE8}"/>
              </a:ext>
            </a:extLst>
          </p:cNvPr>
          <p:cNvPicPr>
            <a:picLocks noChangeAspect="1"/>
          </p:cNvPicPr>
          <p:nvPr/>
        </p:nvPicPr>
        <p:blipFill>
          <a:blip r:embed="rId3"/>
          <a:stretch>
            <a:fillRect/>
          </a:stretch>
        </p:blipFill>
        <p:spPr>
          <a:xfrm>
            <a:off x="1898402" y="3035092"/>
            <a:ext cx="8779872" cy="367631"/>
          </a:xfrm>
          <a:prstGeom prst="rect">
            <a:avLst/>
          </a:prstGeom>
        </p:spPr>
      </p:pic>
      <p:pic>
        <p:nvPicPr>
          <p:cNvPr id="11" name="Picture 10">
            <a:extLst>
              <a:ext uri="{FF2B5EF4-FFF2-40B4-BE49-F238E27FC236}">
                <a16:creationId xmlns:a16="http://schemas.microsoft.com/office/drawing/2014/main" id="{74BBC5AA-2363-A0EC-BDFB-4299ADC368ED}"/>
              </a:ext>
            </a:extLst>
          </p:cNvPr>
          <p:cNvPicPr>
            <a:picLocks noChangeAspect="1"/>
          </p:cNvPicPr>
          <p:nvPr/>
        </p:nvPicPr>
        <p:blipFill>
          <a:blip r:embed="rId4"/>
          <a:stretch>
            <a:fillRect/>
          </a:stretch>
        </p:blipFill>
        <p:spPr>
          <a:xfrm>
            <a:off x="2149599" y="3870911"/>
            <a:ext cx="4042195" cy="2785830"/>
          </a:xfrm>
          <a:prstGeom prst="rect">
            <a:avLst/>
          </a:prstGeom>
        </p:spPr>
      </p:pic>
    </p:spTree>
    <p:extLst>
      <p:ext uri="{BB962C8B-B14F-4D97-AF65-F5344CB8AC3E}">
        <p14:creationId xmlns:p14="http://schemas.microsoft.com/office/powerpoint/2010/main" val="132072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8</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4351338"/>
          </a:xfrm>
        </p:spPr>
        <p:txBody>
          <a:bodyPr>
            <a:normAutofit/>
          </a:bodyPr>
          <a:lstStyle/>
          <a:p>
            <a:pPr algn="just"/>
            <a:r>
              <a:rPr lang="en-US" sz="2000" b="1" dirty="0">
                <a:latin typeface="Times New Roman" panose="02020603050405020304" pitchFamily="18" charset="0"/>
                <a:cs typeface="Times New Roman" panose="02020603050405020304" pitchFamily="18" charset="0"/>
              </a:rPr>
              <a:t>Write the code to find the percentage missing value (column-wise) in master_dataframe. Drop unnecessary columns. </a:t>
            </a:r>
          </a:p>
          <a:p>
            <a:pPr marL="0" indent="0" algn="just">
              <a:buNone/>
            </a:pPr>
            <a:r>
              <a:rPr lang="en-US" sz="2000" dirty="0">
                <a:latin typeface="Times New Roman" panose="02020603050405020304" pitchFamily="18" charset="0"/>
                <a:cs typeface="Times New Roman" panose="02020603050405020304" pitchFamily="18" charset="0"/>
              </a:rPr>
              <a:t>funding_round_code has null values more than 50% (72.90%) and it is dropped.</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Output - </a:t>
            </a:r>
          </a:p>
        </p:txBody>
      </p:sp>
      <p:pic>
        <p:nvPicPr>
          <p:cNvPr id="8" name="Picture 7">
            <a:extLst>
              <a:ext uri="{FF2B5EF4-FFF2-40B4-BE49-F238E27FC236}">
                <a16:creationId xmlns:a16="http://schemas.microsoft.com/office/drawing/2014/main" id="{44D3CFC3-4052-64F9-085A-3A04E3FE822D}"/>
              </a:ext>
            </a:extLst>
          </p:cNvPr>
          <p:cNvPicPr>
            <a:picLocks noChangeAspect="1"/>
          </p:cNvPicPr>
          <p:nvPr/>
        </p:nvPicPr>
        <p:blipFill>
          <a:blip r:embed="rId3"/>
          <a:stretch>
            <a:fillRect/>
          </a:stretch>
        </p:blipFill>
        <p:spPr>
          <a:xfrm>
            <a:off x="838200" y="2933806"/>
            <a:ext cx="10515600" cy="395986"/>
          </a:xfrm>
          <a:prstGeom prst="rect">
            <a:avLst/>
          </a:prstGeom>
        </p:spPr>
      </p:pic>
      <p:pic>
        <p:nvPicPr>
          <p:cNvPr id="12" name="Picture 11">
            <a:extLst>
              <a:ext uri="{FF2B5EF4-FFF2-40B4-BE49-F238E27FC236}">
                <a16:creationId xmlns:a16="http://schemas.microsoft.com/office/drawing/2014/main" id="{77C123E5-C40E-815B-9520-A7660129147D}"/>
              </a:ext>
            </a:extLst>
          </p:cNvPr>
          <p:cNvPicPr>
            <a:picLocks noChangeAspect="1"/>
          </p:cNvPicPr>
          <p:nvPr/>
        </p:nvPicPr>
        <p:blipFill>
          <a:blip r:embed="rId4"/>
          <a:stretch>
            <a:fillRect/>
          </a:stretch>
        </p:blipFill>
        <p:spPr>
          <a:xfrm>
            <a:off x="2080257" y="3506223"/>
            <a:ext cx="5771412" cy="2778637"/>
          </a:xfrm>
          <a:prstGeom prst="rect">
            <a:avLst/>
          </a:prstGeom>
        </p:spPr>
      </p:pic>
    </p:spTree>
    <p:extLst>
      <p:ext uri="{BB962C8B-B14F-4D97-AF65-F5344CB8AC3E}">
        <p14:creationId xmlns:p14="http://schemas.microsoft.com/office/powerpoint/2010/main" val="36726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a:t>
            </a:r>
          </a:p>
          <a:p>
            <a:pPr marL="0" indent="0" algn="just">
              <a:buNone/>
            </a:pPr>
            <a:r>
              <a:rPr lang="en-US" dirty="0">
                <a:latin typeface="Times New Roman" panose="02020603050405020304" pitchFamily="18" charset="0"/>
                <a:cs typeface="Times New Roman" panose="02020603050405020304" pitchFamily="18" charset="0"/>
              </a:rPr>
              <a:t>            Companies, rounds2</a:t>
            </a:r>
          </a:p>
          <a:p>
            <a:pPr lvl="2" algn="just">
              <a:buFontTx/>
              <a:buChar char="-"/>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marL="0" indent="0" algn="just">
              <a:buNone/>
            </a:pPr>
            <a:r>
              <a:rPr lang="en-US" sz="2000" dirty="0">
                <a:latin typeface="Times New Roman" panose="02020603050405020304" pitchFamily="18" charset="0"/>
                <a:cs typeface="Times New Roman" panose="02020603050405020304" pitchFamily="18" charset="0"/>
              </a:rPr>
              <a:t>The Objective is to identify the best countries and a suitable investment type for making the investment. The overall strategy is to invest where others are investing, implying that the best countries are the ones ‘where most investors are investing’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706774" y="139652"/>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9</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253331"/>
            <a:ext cx="10515600" cy="4351338"/>
          </a:xfrm>
        </p:spPr>
        <p:txBody>
          <a:bodyPr/>
          <a:lstStyle/>
          <a:p>
            <a:pPr algn="just"/>
            <a:r>
              <a:rPr lang="en-US" sz="2000" b="1" dirty="0">
                <a:latin typeface="Times New Roman" panose="02020603050405020304" pitchFamily="18" charset="0"/>
                <a:cs typeface="Times New Roman" panose="02020603050405020304" pitchFamily="18" charset="0"/>
              </a:rPr>
              <a:t>Create a pivot table to compare the mean and median values for ‘</a:t>
            </a:r>
            <a:r>
              <a:rPr lang="en-US" sz="2000" b="1" dirty="0" err="1">
                <a:latin typeface="Times New Roman" panose="02020603050405020304" pitchFamily="18" charset="0"/>
                <a:cs typeface="Times New Roman" panose="02020603050405020304" pitchFamily="18" charset="0"/>
              </a:rPr>
              <a:t>raised_amount_usd</a:t>
            </a:r>
            <a:r>
              <a:rPr lang="en-US" sz="2000" b="1"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funding_round_type</a:t>
            </a:r>
            <a:r>
              <a:rPr lang="en-US" sz="2000" b="1" dirty="0">
                <a:latin typeface="Times New Roman" panose="02020603050405020304" pitchFamily="18" charset="0"/>
                <a:cs typeface="Times New Roman" panose="02020603050405020304" pitchFamily="18" charset="0"/>
              </a:rPr>
              <a:t>’ across different funding round categories.</a:t>
            </a:r>
          </a:p>
          <a:p>
            <a:pPr marL="0" indent="0">
              <a:buNone/>
            </a:pPr>
            <a:r>
              <a:rPr lang="en-US" sz="2000" dirty="0">
                <a:latin typeface="Times New Roman" panose="02020603050405020304" pitchFamily="18" charset="0"/>
                <a:cs typeface="Times New Roman" panose="02020603050405020304" pitchFamily="18" charset="0"/>
              </a:rPr>
              <a:t>Using pivot table, mean and median of each funding_round_type can be displayed</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a:t>
            </a:r>
            <a:r>
              <a:rPr lang="en-US" dirty="0"/>
              <a:t>- </a:t>
            </a:r>
          </a:p>
          <a:p>
            <a:pPr marL="0" indent="0">
              <a:buNone/>
            </a:pPr>
            <a:endParaRPr lang="en-IN" dirty="0"/>
          </a:p>
        </p:txBody>
      </p:sp>
      <p:pic>
        <p:nvPicPr>
          <p:cNvPr id="9" name="Picture 8">
            <a:extLst>
              <a:ext uri="{FF2B5EF4-FFF2-40B4-BE49-F238E27FC236}">
                <a16:creationId xmlns:a16="http://schemas.microsoft.com/office/drawing/2014/main" id="{681F6587-9854-1ECC-B30D-E1302C77641B}"/>
              </a:ext>
            </a:extLst>
          </p:cNvPr>
          <p:cNvPicPr>
            <a:picLocks noChangeAspect="1"/>
          </p:cNvPicPr>
          <p:nvPr/>
        </p:nvPicPr>
        <p:blipFill>
          <a:blip r:embed="rId3"/>
          <a:stretch>
            <a:fillRect/>
          </a:stretch>
        </p:blipFill>
        <p:spPr>
          <a:xfrm>
            <a:off x="867359" y="2722369"/>
            <a:ext cx="10194430" cy="261043"/>
          </a:xfrm>
          <a:prstGeom prst="rect">
            <a:avLst/>
          </a:prstGeom>
        </p:spPr>
      </p:pic>
      <p:pic>
        <p:nvPicPr>
          <p:cNvPr id="11" name="Picture 10">
            <a:extLst>
              <a:ext uri="{FF2B5EF4-FFF2-40B4-BE49-F238E27FC236}">
                <a16:creationId xmlns:a16="http://schemas.microsoft.com/office/drawing/2014/main" id="{382295F5-5E07-6571-F4F0-4D58B2C6DB47}"/>
              </a:ext>
            </a:extLst>
          </p:cNvPr>
          <p:cNvPicPr>
            <a:picLocks noChangeAspect="1"/>
          </p:cNvPicPr>
          <p:nvPr/>
        </p:nvPicPr>
        <p:blipFill>
          <a:blip r:embed="rId4"/>
          <a:stretch>
            <a:fillRect/>
          </a:stretch>
        </p:blipFill>
        <p:spPr>
          <a:xfrm>
            <a:off x="2162373" y="3152503"/>
            <a:ext cx="3483815" cy="3304802"/>
          </a:xfrm>
          <a:prstGeom prst="rect">
            <a:avLst/>
          </a:prstGeom>
        </p:spPr>
      </p:pic>
    </p:spTree>
    <p:extLst>
      <p:ext uri="{BB962C8B-B14F-4D97-AF65-F5344CB8AC3E}">
        <p14:creationId xmlns:p14="http://schemas.microsoft.com/office/powerpoint/2010/main" val="428190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10</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779759" y="1529054"/>
            <a:ext cx="10515600" cy="4351338"/>
          </a:xfrm>
        </p:spPr>
        <p:txBody>
          <a:bodyPr/>
          <a:lstStyle/>
          <a:p>
            <a:r>
              <a:rPr lang="en-US" sz="2000" b="1" dirty="0">
                <a:latin typeface="Times New Roman" panose="02020603050405020304" pitchFamily="18" charset="0"/>
                <a:cs typeface="Times New Roman" panose="02020603050405020304" pitchFamily="18" charset="0"/>
              </a:rPr>
              <a:t>Filter the master_dataframe on ‘</a:t>
            </a:r>
            <a:r>
              <a:rPr lang="en-US" sz="2000" b="1" dirty="0" err="1">
                <a:latin typeface="Times New Roman" panose="02020603050405020304" pitchFamily="18" charset="0"/>
                <a:cs typeface="Times New Roman" panose="02020603050405020304" pitchFamily="18" charset="0"/>
              </a:rPr>
              <a:t>raised_amount_usd</a:t>
            </a:r>
            <a:r>
              <a:rPr lang="en-US" sz="2000" b="1" dirty="0">
                <a:latin typeface="Times New Roman" panose="02020603050405020304" pitchFamily="18" charset="0"/>
                <a:cs typeface="Times New Roman" panose="02020603050405020304" pitchFamily="18" charset="0"/>
              </a:rPr>
              <a:t>’ such as ‘</a:t>
            </a:r>
            <a:r>
              <a:rPr lang="en-US" sz="2000" b="1" dirty="0" err="1">
                <a:latin typeface="Times New Roman" panose="02020603050405020304" pitchFamily="18" charset="0"/>
                <a:cs typeface="Times New Roman" panose="02020603050405020304" pitchFamily="18" charset="0"/>
              </a:rPr>
              <a:t>raised_amount_usd</a:t>
            </a:r>
            <a:r>
              <a:rPr lang="en-US" sz="2000" b="1" dirty="0">
                <a:latin typeface="Times New Roman" panose="02020603050405020304" pitchFamily="18" charset="0"/>
                <a:cs typeface="Times New Roman" panose="02020603050405020304" pitchFamily="18" charset="0"/>
              </a:rPr>
              <a:t>’ lie between 4 Millions to 15 Millions. </a:t>
            </a:r>
          </a:p>
          <a:p>
            <a:pPr marL="0" indent="0">
              <a:buNone/>
            </a:pPr>
            <a:r>
              <a:rPr lang="en-US" sz="2000" dirty="0">
                <a:latin typeface="Times New Roman" panose="02020603050405020304" pitchFamily="18" charset="0"/>
                <a:cs typeface="Times New Roman" panose="02020603050405020304" pitchFamily="18" charset="0"/>
              </a:rPr>
              <a:t>The master_dataframe is filtered based on both the conditions by ‘&amp;’ operator</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a:t>
            </a:r>
            <a:r>
              <a:rPr lang="en-US" dirty="0"/>
              <a:t>- </a:t>
            </a:r>
          </a:p>
          <a:p>
            <a:pPr marL="0" indent="0">
              <a:buNone/>
            </a:pPr>
            <a:endParaRPr lang="en-IN" dirty="0"/>
          </a:p>
        </p:txBody>
      </p:sp>
      <p:pic>
        <p:nvPicPr>
          <p:cNvPr id="9" name="Picture 8">
            <a:extLst>
              <a:ext uri="{FF2B5EF4-FFF2-40B4-BE49-F238E27FC236}">
                <a16:creationId xmlns:a16="http://schemas.microsoft.com/office/drawing/2014/main" id="{5E145096-EB37-7616-8D29-A1284C2AAF1D}"/>
              </a:ext>
            </a:extLst>
          </p:cNvPr>
          <p:cNvPicPr>
            <a:picLocks noChangeAspect="1"/>
          </p:cNvPicPr>
          <p:nvPr/>
        </p:nvPicPr>
        <p:blipFill>
          <a:blip r:embed="rId3"/>
          <a:stretch>
            <a:fillRect/>
          </a:stretch>
        </p:blipFill>
        <p:spPr>
          <a:xfrm>
            <a:off x="1062445" y="3040960"/>
            <a:ext cx="10589663" cy="212293"/>
          </a:xfrm>
          <a:prstGeom prst="rect">
            <a:avLst/>
          </a:prstGeom>
        </p:spPr>
      </p:pic>
      <p:pic>
        <p:nvPicPr>
          <p:cNvPr id="11" name="Picture 10">
            <a:extLst>
              <a:ext uri="{FF2B5EF4-FFF2-40B4-BE49-F238E27FC236}">
                <a16:creationId xmlns:a16="http://schemas.microsoft.com/office/drawing/2014/main" id="{F9469409-369A-FD40-2259-769AEFC2241C}"/>
              </a:ext>
            </a:extLst>
          </p:cNvPr>
          <p:cNvPicPr>
            <a:picLocks noChangeAspect="1"/>
          </p:cNvPicPr>
          <p:nvPr/>
        </p:nvPicPr>
        <p:blipFill>
          <a:blip r:embed="rId4"/>
          <a:stretch>
            <a:fillRect/>
          </a:stretch>
        </p:blipFill>
        <p:spPr>
          <a:xfrm>
            <a:off x="1809733" y="3535830"/>
            <a:ext cx="7443547" cy="2577738"/>
          </a:xfrm>
          <a:prstGeom prst="rect">
            <a:avLst/>
          </a:prstGeom>
        </p:spPr>
      </p:pic>
    </p:spTree>
    <p:extLst>
      <p:ext uri="{BB962C8B-B14F-4D97-AF65-F5344CB8AC3E}">
        <p14:creationId xmlns:p14="http://schemas.microsoft.com/office/powerpoint/2010/main" val="288780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199" y="1529054"/>
            <a:ext cx="10515600" cy="4351338"/>
          </a:xfrm>
        </p:spPr>
        <p:txBody>
          <a:bodyPr/>
          <a:lstStyle/>
          <a:p>
            <a:r>
              <a:rPr lang="en-US" sz="2000" b="1" dirty="0">
                <a:latin typeface="Times New Roman" panose="02020603050405020304" pitchFamily="18" charset="0"/>
                <a:cs typeface="Times New Roman" panose="02020603050405020304" pitchFamily="18" charset="0"/>
              </a:rPr>
              <a:t>Identify the top 9 countries in terms of highest investment in ‘venture’ fund type. </a:t>
            </a:r>
          </a:p>
          <a:p>
            <a:pPr marL="0" indent="0">
              <a:buNone/>
            </a:pPr>
            <a:r>
              <a:rPr lang="en-US" sz="2000" dirty="0">
                <a:latin typeface="Times New Roman" panose="02020603050405020304" pitchFamily="18" charset="0"/>
                <a:cs typeface="Times New Roman" panose="02020603050405020304" pitchFamily="18" charset="0"/>
              </a:rPr>
              <a:t>Code –  New data frame was created by merging rounds and company data frames.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Output </a:t>
            </a:r>
            <a:r>
              <a:rPr lang="en-IN" dirty="0"/>
              <a:t>- </a:t>
            </a:r>
          </a:p>
        </p:txBody>
      </p:sp>
      <p:pic>
        <p:nvPicPr>
          <p:cNvPr id="9" name="Picture 8">
            <a:extLst>
              <a:ext uri="{FF2B5EF4-FFF2-40B4-BE49-F238E27FC236}">
                <a16:creationId xmlns:a16="http://schemas.microsoft.com/office/drawing/2014/main" id="{33EC89B3-9890-B67E-73E1-E7C013A06BD1}"/>
              </a:ext>
            </a:extLst>
          </p:cNvPr>
          <p:cNvPicPr>
            <a:picLocks noChangeAspect="1"/>
          </p:cNvPicPr>
          <p:nvPr/>
        </p:nvPicPr>
        <p:blipFill>
          <a:blip r:embed="rId3"/>
          <a:stretch>
            <a:fillRect/>
          </a:stretch>
        </p:blipFill>
        <p:spPr>
          <a:xfrm>
            <a:off x="1757932" y="2268680"/>
            <a:ext cx="8676135" cy="770659"/>
          </a:xfrm>
          <a:prstGeom prst="rect">
            <a:avLst/>
          </a:prstGeom>
        </p:spPr>
      </p:pic>
      <p:pic>
        <p:nvPicPr>
          <p:cNvPr id="11" name="Picture 10">
            <a:extLst>
              <a:ext uri="{FF2B5EF4-FFF2-40B4-BE49-F238E27FC236}">
                <a16:creationId xmlns:a16="http://schemas.microsoft.com/office/drawing/2014/main" id="{9D1C8C7F-3C9D-29EF-7E9E-3718821A4ADB}"/>
              </a:ext>
            </a:extLst>
          </p:cNvPr>
          <p:cNvPicPr>
            <a:picLocks noChangeAspect="1"/>
          </p:cNvPicPr>
          <p:nvPr/>
        </p:nvPicPr>
        <p:blipFill>
          <a:blip r:embed="rId4"/>
          <a:stretch>
            <a:fillRect/>
          </a:stretch>
        </p:blipFill>
        <p:spPr>
          <a:xfrm>
            <a:off x="2029164" y="3169247"/>
            <a:ext cx="8392552" cy="3560603"/>
          </a:xfrm>
          <a:prstGeom prst="rect">
            <a:avLst/>
          </a:prstGeom>
        </p:spPr>
      </p:pic>
    </p:spTree>
    <p:extLst>
      <p:ext uri="{BB962C8B-B14F-4D97-AF65-F5344CB8AC3E}">
        <p14:creationId xmlns:p14="http://schemas.microsoft.com/office/powerpoint/2010/main" val="206651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Identify the top 9 countries in terms of highest investment in ‘venture’ fund type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Code –  Pivot table is used to the maximum amount based on each funding round type and each country. .sort_values() are used to obtain on venture’s top 9 countries.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Output </a:t>
            </a:r>
            <a:r>
              <a:rPr lang="en-IN" dirty="0"/>
              <a:t>- </a:t>
            </a:r>
          </a:p>
        </p:txBody>
      </p:sp>
      <p:pic>
        <p:nvPicPr>
          <p:cNvPr id="8" name="Picture 7">
            <a:extLst>
              <a:ext uri="{FF2B5EF4-FFF2-40B4-BE49-F238E27FC236}">
                <a16:creationId xmlns:a16="http://schemas.microsoft.com/office/drawing/2014/main" id="{DA4ABB31-EC05-1705-FFF7-60CD85D5CB68}"/>
              </a:ext>
            </a:extLst>
          </p:cNvPr>
          <p:cNvPicPr>
            <a:picLocks noChangeAspect="1"/>
          </p:cNvPicPr>
          <p:nvPr/>
        </p:nvPicPr>
        <p:blipFill>
          <a:blip r:embed="rId3"/>
          <a:stretch>
            <a:fillRect/>
          </a:stretch>
        </p:blipFill>
        <p:spPr>
          <a:xfrm>
            <a:off x="907868" y="2806466"/>
            <a:ext cx="9925121" cy="280096"/>
          </a:xfrm>
          <a:prstGeom prst="rect">
            <a:avLst/>
          </a:prstGeom>
        </p:spPr>
      </p:pic>
      <p:pic>
        <p:nvPicPr>
          <p:cNvPr id="12" name="Picture 11">
            <a:extLst>
              <a:ext uri="{FF2B5EF4-FFF2-40B4-BE49-F238E27FC236}">
                <a16:creationId xmlns:a16="http://schemas.microsoft.com/office/drawing/2014/main" id="{74C0F834-3EB6-7500-F76A-0D50376001E1}"/>
              </a:ext>
            </a:extLst>
          </p:cNvPr>
          <p:cNvPicPr>
            <a:picLocks noChangeAspect="1"/>
          </p:cNvPicPr>
          <p:nvPr/>
        </p:nvPicPr>
        <p:blipFill>
          <a:blip r:embed="rId4"/>
          <a:stretch>
            <a:fillRect/>
          </a:stretch>
        </p:blipFill>
        <p:spPr>
          <a:xfrm>
            <a:off x="907868" y="3115490"/>
            <a:ext cx="6661400" cy="280096"/>
          </a:xfrm>
          <a:prstGeom prst="rect">
            <a:avLst/>
          </a:prstGeom>
        </p:spPr>
      </p:pic>
      <p:pic>
        <p:nvPicPr>
          <p:cNvPr id="14" name="Picture 13">
            <a:extLst>
              <a:ext uri="{FF2B5EF4-FFF2-40B4-BE49-F238E27FC236}">
                <a16:creationId xmlns:a16="http://schemas.microsoft.com/office/drawing/2014/main" id="{05CDD1B4-6119-6FB7-4451-539BFA98FFE6}"/>
              </a:ext>
            </a:extLst>
          </p:cNvPr>
          <p:cNvPicPr>
            <a:picLocks noChangeAspect="1"/>
          </p:cNvPicPr>
          <p:nvPr/>
        </p:nvPicPr>
        <p:blipFill>
          <a:blip r:embed="rId5"/>
          <a:stretch>
            <a:fillRect/>
          </a:stretch>
        </p:blipFill>
        <p:spPr>
          <a:xfrm>
            <a:off x="2000113" y="3733539"/>
            <a:ext cx="4476910" cy="2865683"/>
          </a:xfrm>
          <a:prstGeom prst="rect">
            <a:avLst/>
          </a:prstGeom>
        </p:spPr>
      </p:pic>
    </p:spTree>
    <p:extLst>
      <p:ext uri="{BB962C8B-B14F-4D97-AF65-F5344CB8AC3E}">
        <p14:creationId xmlns:p14="http://schemas.microsoft.com/office/powerpoint/2010/main" val="24581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4351338"/>
          </a:xfrm>
        </p:spPr>
        <p:txBody>
          <a:bodyPr>
            <a:normAutofit/>
          </a:bodyPr>
          <a:lstStyle/>
          <a:p>
            <a:pPr algn="just"/>
            <a:r>
              <a:rPr lang="en-US" sz="2000" b="1" dirty="0">
                <a:latin typeface="Times New Roman" panose="02020603050405020304" pitchFamily="18" charset="0"/>
                <a:cs typeface="Times New Roman" panose="02020603050405020304" pitchFamily="18" charset="0"/>
              </a:rPr>
              <a:t>Create the ‘main_category’ column by extracting the main sector using the column ‘</a:t>
            </a:r>
            <a:r>
              <a:rPr lang="en-US" sz="2000" b="1" dirty="0" err="1">
                <a:latin typeface="Times New Roman" panose="02020603050405020304" pitchFamily="18" charset="0"/>
                <a:cs typeface="Times New Roman" panose="02020603050405020304" pitchFamily="18" charset="0"/>
              </a:rPr>
              <a:t>category_list</a:t>
            </a:r>
            <a:r>
              <a:rPr lang="en-US" sz="2000" b="1" dirty="0">
                <a:latin typeface="Times New Roman" panose="02020603050405020304" pitchFamily="18" charset="0"/>
                <a:cs typeface="Times New Roman" panose="02020603050405020304" pitchFamily="18" charset="0"/>
              </a:rPr>
              <a:t>’. Hint - Use the Lambda function or string function.</a:t>
            </a:r>
          </a:p>
          <a:p>
            <a:pPr marL="0" indent="0">
              <a:buNone/>
            </a:pPr>
            <a:r>
              <a:rPr lang="en-US" sz="2000" dirty="0">
                <a:latin typeface="Times New Roman" panose="02020603050405020304" pitchFamily="18" charset="0"/>
                <a:cs typeface="Times New Roman" panose="02020603050405020304" pitchFamily="18" charset="0"/>
              </a:rPr>
              <a:t>Code –  Main category should contain the first word before |. Lambda is used to apply split(‘|’) in all the observations of category_list.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Output - </a:t>
            </a:r>
          </a:p>
        </p:txBody>
      </p:sp>
      <p:pic>
        <p:nvPicPr>
          <p:cNvPr id="9" name="Picture 8">
            <a:extLst>
              <a:ext uri="{FF2B5EF4-FFF2-40B4-BE49-F238E27FC236}">
                <a16:creationId xmlns:a16="http://schemas.microsoft.com/office/drawing/2014/main" id="{10ACFF67-AFFA-6C5A-2C6D-03B0C0842104}"/>
              </a:ext>
            </a:extLst>
          </p:cNvPr>
          <p:cNvPicPr>
            <a:picLocks noChangeAspect="1"/>
          </p:cNvPicPr>
          <p:nvPr/>
        </p:nvPicPr>
        <p:blipFill>
          <a:blip r:embed="rId3"/>
          <a:stretch>
            <a:fillRect/>
          </a:stretch>
        </p:blipFill>
        <p:spPr>
          <a:xfrm>
            <a:off x="1656294" y="3062005"/>
            <a:ext cx="9070999" cy="418077"/>
          </a:xfrm>
          <a:prstGeom prst="rect">
            <a:avLst/>
          </a:prstGeom>
        </p:spPr>
      </p:pic>
      <p:pic>
        <p:nvPicPr>
          <p:cNvPr id="3" name="Picture 2"/>
          <p:cNvPicPr>
            <a:picLocks noChangeAspect="1"/>
          </p:cNvPicPr>
          <p:nvPr/>
        </p:nvPicPr>
        <p:blipFill>
          <a:blip r:embed="rId4"/>
          <a:stretch>
            <a:fillRect/>
          </a:stretch>
        </p:blipFill>
        <p:spPr>
          <a:xfrm>
            <a:off x="1455554" y="3868690"/>
            <a:ext cx="9472481" cy="2133785"/>
          </a:xfrm>
          <a:prstGeom prst="rect">
            <a:avLst/>
          </a:prstGeom>
        </p:spPr>
      </p:pic>
    </p:spTree>
    <p:extLst>
      <p:ext uri="{BB962C8B-B14F-4D97-AF65-F5344CB8AC3E}">
        <p14:creationId xmlns:p14="http://schemas.microsoft.com/office/powerpoint/2010/main" val="360313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152401"/>
            <a:ext cx="10515600" cy="1538288"/>
          </a:xfrm>
        </p:spPr>
        <p:txBody>
          <a:bodyPr/>
          <a:lstStyle/>
          <a:p>
            <a:r>
              <a:rPr lang="en-US" b="1" dirty="0">
                <a:latin typeface="Times New Roman" panose="02020603050405020304" pitchFamily="18" charset="0"/>
                <a:cs typeface="Times New Roman" panose="02020603050405020304" pitchFamily="18" charset="0"/>
              </a:rPr>
              <a:t>Project Flow – Question 13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316330"/>
            <a:ext cx="10515600" cy="5086899"/>
          </a:xfrm>
        </p:spPr>
        <p:txBody>
          <a:bodyPr>
            <a:normAutofit/>
          </a:bodyPr>
          <a:lstStyle/>
          <a:p>
            <a:r>
              <a:rPr lang="en-US" sz="2000" b="1" dirty="0"/>
              <a:t>Using the user defined function convert the ‘raised_amount_usd’ column into a categorical column as follow: a) If the amount is less than 5 Millions then recode as TypeA. b) If the amount is greater than 5 Millions and less than 7 Millions then recode as TypeB. c) If the amount is greater than 7 Millions then recode as TypeC.</a:t>
            </a:r>
            <a:endParaRPr lang="en-US" b="1" dirty="0"/>
          </a:p>
          <a:p>
            <a:pPr marL="0" indent="0">
              <a:buNone/>
            </a:pPr>
            <a:r>
              <a:rPr lang="en-US" sz="2000" dirty="0"/>
              <a:t>Code –  A user defined function was created including all the conditions. Rows with null values in raised_amount_usd are dropped to avoid the condition being applied to the null values. The user defined function is then applied to get new column ‘amount_category’.</a:t>
            </a:r>
          </a:p>
          <a:p>
            <a:pPr marL="0" indent="0">
              <a:buNone/>
            </a:pPr>
            <a:r>
              <a:rPr lang="en-IN" sz="2000" dirty="0"/>
              <a:t> </a:t>
            </a:r>
          </a:p>
        </p:txBody>
      </p:sp>
      <p:pic>
        <p:nvPicPr>
          <p:cNvPr id="12" name="Picture 11">
            <a:extLst>
              <a:ext uri="{FF2B5EF4-FFF2-40B4-BE49-F238E27FC236}">
                <a16:creationId xmlns:a16="http://schemas.microsoft.com/office/drawing/2014/main" id="{0175140E-2A82-9CC4-7F2D-07A587F4C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79" y="3461924"/>
            <a:ext cx="8505033" cy="1255058"/>
          </a:xfrm>
          <a:prstGeom prst="rect">
            <a:avLst/>
          </a:prstGeom>
        </p:spPr>
      </p:pic>
      <p:pic>
        <p:nvPicPr>
          <p:cNvPr id="3" name="Picture 2"/>
          <p:cNvPicPr>
            <a:picLocks noChangeAspect="1"/>
          </p:cNvPicPr>
          <p:nvPr/>
        </p:nvPicPr>
        <p:blipFill>
          <a:blip r:embed="rId4"/>
          <a:stretch>
            <a:fillRect/>
          </a:stretch>
        </p:blipFill>
        <p:spPr>
          <a:xfrm>
            <a:off x="2189093" y="4716982"/>
            <a:ext cx="6576630" cy="1257409"/>
          </a:xfrm>
          <a:prstGeom prst="rect">
            <a:avLst/>
          </a:prstGeom>
        </p:spPr>
      </p:pic>
    </p:spTree>
    <p:extLst>
      <p:ext uri="{BB962C8B-B14F-4D97-AF65-F5344CB8AC3E}">
        <p14:creationId xmlns:p14="http://schemas.microsoft.com/office/powerpoint/2010/main" val="33571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152401"/>
            <a:ext cx="10515600" cy="1538288"/>
          </a:xfrm>
        </p:spPr>
        <p:txBody>
          <a:bodyPr/>
          <a:lstStyle/>
          <a:p>
            <a:r>
              <a:rPr lang="en-US" b="1" dirty="0">
                <a:latin typeface="Times New Roman" panose="02020603050405020304" pitchFamily="18" charset="0"/>
                <a:cs typeface="Times New Roman" panose="02020603050405020304" pitchFamily="18" charset="0"/>
              </a:rPr>
              <a:t>Project Flow – Question 13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316330"/>
            <a:ext cx="10515600" cy="5086899"/>
          </a:xfrm>
        </p:spPr>
        <p:txBody>
          <a:bodyPr>
            <a:normAutofit/>
          </a:bodyPr>
          <a:lstStyle/>
          <a:p>
            <a:r>
              <a:rPr lang="en-US" sz="2000" b="1" dirty="0"/>
              <a:t>Using the user defined function convert the ‘raised_amount_usd’ column into a categorical column as follow: a) If the amount is less than 5 Millions then recode as TypeA. b) If the amount is greater than 5 Millions and less than 7 Millions then recode as TypeB. c) If the amount is greater than 7 Millions then recode as TypeC.</a:t>
            </a:r>
          </a:p>
          <a:p>
            <a:pPr marL="0" indent="0">
              <a:buNone/>
            </a:pPr>
            <a:r>
              <a:rPr lang="en-IN" sz="2000" dirty="0"/>
              <a:t>Output - </a:t>
            </a:r>
          </a:p>
        </p:txBody>
      </p:sp>
      <p:pic>
        <p:nvPicPr>
          <p:cNvPr id="8" name="Picture 7">
            <a:extLst>
              <a:ext uri="{FF2B5EF4-FFF2-40B4-BE49-F238E27FC236}">
                <a16:creationId xmlns:a16="http://schemas.microsoft.com/office/drawing/2014/main" id="{56EEDB64-DF89-2578-1FC9-B9A34A5D3B7B}"/>
              </a:ext>
            </a:extLst>
          </p:cNvPr>
          <p:cNvPicPr>
            <a:picLocks noChangeAspect="1"/>
          </p:cNvPicPr>
          <p:nvPr/>
        </p:nvPicPr>
        <p:blipFill>
          <a:blip r:embed="rId3"/>
          <a:stretch>
            <a:fillRect/>
          </a:stretch>
        </p:blipFill>
        <p:spPr>
          <a:xfrm>
            <a:off x="1457572" y="3101019"/>
            <a:ext cx="8908445" cy="3064649"/>
          </a:xfrm>
          <a:prstGeom prst="rect">
            <a:avLst/>
          </a:prstGeom>
        </p:spPr>
      </p:pic>
    </p:spTree>
    <p:extLst>
      <p:ext uri="{BB962C8B-B14F-4D97-AF65-F5344CB8AC3E}">
        <p14:creationId xmlns:p14="http://schemas.microsoft.com/office/powerpoint/2010/main" val="1049365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Q1:Determine what percentage of the total funding was raised through each round type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Total of values for each column divided by total observations in raised_amount_usd and multiplying the whole with 100 gives the total funding percentages of each column.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800" dirty="0"/>
              <a:t>Code : </a:t>
            </a:r>
          </a:p>
          <a:p>
            <a:pPr marL="0" indent="0" algn="just">
              <a:buNone/>
            </a:pPr>
            <a:endParaRPr lang="en-US" sz="2800" dirty="0"/>
          </a:p>
          <a:p>
            <a:pPr marL="0" indent="0" algn="just">
              <a:buNone/>
            </a:pPr>
            <a:r>
              <a:rPr lang="en-IN" dirty="0">
                <a:latin typeface="Times New Roman" panose="02020603050405020304" pitchFamily="18" charset="0"/>
                <a:cs typeface="Times New Roman" panose="02020603050405020304" pitchFamily="18" charset="0"/>
              </a:rPr>
              <a:t>Output:</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44D8E009-2B3B-7045-AEB3-CAE6F009982B}"/>
              </a:ext>
            </a:extLst>
          </p:cNvPr>
          <p:cNvPicPr>
            <a:picLocks noChangeAspect="1"/>
          </p:cNvPicPr>
          <p:nvPr/>
        </p:nvPicPr>
        <p:blipFill>
          <a:blip r:embed="rId3"/>
          <a:stretch>
            <a:fillRect/>
          </a:stretch>
        </p:blipFill>
        <p:spPr>
          <a:xfrm>
            <a:off x="2070847" y="3219029"/>
            <a:ext cx="9282953" cy="685859"/>
          </a:xfrm>
          <a:prstGeom prst="rect">
            <a:avLst/>
          </a:prstGeom>
        </p:spPr>
      </p:pic>
      <p:pic>
        <p:nvPicPr>
          <p:cNvPr id="2" name="Picture 1"/>
          <p:cNvPicPr>
            <a:picLocks noChangeAspect="1"/>
          </p:cNvPicPr>
          <p:nvPr/>
        </p:nvPicPr>
        <p:blipFill>
          <a:blip r:embed="rId4"/>
          <a:stretch>
            <a:fillRect/>
          </a:stretch>
        </p:blipFill>
        <p:spPr>
          <a:xfrm>
            <a:off x="2709700" y="3972356"/>
            <a:ext cx="6911939" cy="342930"/>
          </a:xfrm>
          <a:prstGeom prst="rect">
            <a:avLst/>
          </a:prstGeom>
        </p:spPr>
      </p:pic>
      <p:pic>
        <p:nvPicPr>
          <p:cNvPr id="4" name="Picture 3"/>
          <p:cNvPicPr>
            <a:picLocks noChangeAspect="1"/>
          </p:cNvPicPr>
          <p:nvPr/>
        </p:nvPicPr>
        <p:blipFill>
          <a:blip r:embed="rId5"/>
          <a:stretch>
            <a:fillRect/>
          </a:stretch>
        </p:blipFill>
        <p:spPr>
          <a:xfrm>
            <a:off x="2584138" y="4315286"/>
            <a:ext cx="5096822" cy="1722269"/>
          </a:xfrm>
          <a:prstGeom prst="rect">
            <a:avLst/>
          </a:prstGeom>
        </p:spPr>
      </p:pic>
    </p:spTree>
    <p:extLst>
      <p:ext uri="{BB962C8B-B14F-4D97-AF65-F5344CB8AC3E}">
        <p14:creationId xmlns:p14="http://schemas.microsoft.com/office/powerpoint/2010/main" val="864725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838200" y="1825624"/>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Q2:Visualize the distribution of company statuses (e.g., operating, closed) using a pie chart or bar plot.</a:t>
            </a:r>
            <a:endParaRPr lang="en-US" sz="2800" dirty="0"/>
          </a:p>
          <a:p>
            <a:pPr marL="0" indent="0" algn="just">
              <a:buNone/>
            </a:pPr>
            <a:r>
              <a:rPr lang="en-US" sz="2800" dirty="0"/>
              <a:t>Code : </a:t>
            </a:r>
          </a:p>
          <a:p>
            <a:pPr marL="0" indent="0" algn="just">
              <a:buNone/>
            </a:pPr>
            <a:endParaRPr lang="en-US" sz="2800" dirty="0"/>
          </a:p>
          <a:p>
            <a:pPr marL="0" indent="0" algn="just">
              <a:buNone/>
            </a:pPr>
            <a:r>
              <a:rPr lang="en-IN" dirty="0">
                <a:latin typeface="Times New Roman" panose="02020603050405020304" pitchFamily="18" charset="0"/>
                <a:cs typeface="Times New Roman" panose="02020603050405020304" pitchFamily="18" charset="0"/>
              </a:rPr>
              <a:t>Output:</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3BE390B5-4871-F007-B64B-D8184477A05F}"/>
              </a:ext>
            </a:extLst>
          </p:cNvPr>
          <p:cNvPicPr>
            <a:picLocks noChangeAspect="1"/>
          </p:cNvPicPr>
          <p:nvPr/>
        </p:nvPicPr>
        <p:blipFill>
          <a:blip r:embed="rId3"/>
          <a:stretch>
            <a:fillRect/>
          </a:stretch>
        </p:blipFill>
        <p:spPr>
          <a:xfrm>
            <a:off x="1988229" y="2471759"/>
            <a:ext cx="8466554" cy="784928"/>
          </a:xfrm>
          <a:prstGeom prst="rect">
            <a:avLst/>
          </a:prstGeom>
        </p:spPr>
      </p:pic>
      <p:pic>
        <p:nvPicPr>
          <p:cNvPr id="14" name="Picture 13">
            <a:extLst>
              <a:ext uri="{FF2B5EF4-FFF2-40B4-BE49-F238E27FC236}">
                <a16:creationId xmlns:a16="http://schemas.microsoft.com/office/drawing/2014/main" id="{93B2BA25-6F8F-5951-C0A2-9B5048CAC5F6}"/>
              </a:ext>
            </a:extLst>
          </p:cNvPr>
          <p:cNvPicPr>
            <a:picLocks noChangeAspect="1"/>
          </p:cNvPicPr>
          <p:nvPr/>
        </p:nvPicPr>
        <p:blipFill>
          <a:blip r:embed="rId4"/>
          <a:stretch>
            <a:fillRect/>
          </a:stretch>
        </p:blipFill>
        <p:spPr>
          <a:xfrm>
            <a:off x="2162945" y="3256687"/>
            <a:ext cx="5152256" cy="3404090"/>
          </a:xfrm>
          <a:prstGeom prst="rect">
            <a:avLst/>
          </a:prstGeom>
        </p:spPr>
      </p:pic>
      <p:sp>
        <p:nvSpPr>
          <p:cNvPr id="2" name="TextBox 1"/>
          <p:cNvSpPr txBox="1"/>
          <p:nvPr/>
        </p:nvSpPr>
        <p:spPr>
          <a:xfrm>
            <a:off x="7816669" y="3579656"/>
            <a:ext cx="317862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Operating companies are higher than companies with other statuses. </a:t>
            </a:r>
            <a:r>
              <a:rPr lang="en-US" dirty="0" err="1">
                <a:latin typeface="Times New Roman" panose="02020603050405020304" pitchFamily="18" charset="0"/>
                <a:cs typeface="Times New Roman" panose="02020603050405020304" pitchFamily="18" charset="0"/>
              </a:rPr>
              <a:t>Ipo</a:t>
            </a:r>
            <a:r>
              <a:rPr lang="en-US" dirty="0">
                <a:latin typeface="Times New Roman" panose="02020603050405020304" pitchFamily="18" charset="0"/>
                <a:cs typeface="Times New Roman" panose="02020603050405020304" pitchFamily="18" charset="0"/>
              </a:rPr>
              <a:t> status is the lowest in the distribution</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33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838200" y="1825624"/>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Q3:Visualize the countries with more number of companies in the master_dataframe</a:t>
            </a:r>
            <a:r>
              <a:rPr lang="en-US" sz="2800" dirty="0"/>
              <a:t> </a:t>
            </a:r>
          </a:p>
          <a:p>
            <a:pPr marL="457200" lvl="1" indent="0" algn="just">
              <a:buNone/>
            </a:pPr>
            <a:endParaRPr lang="en-US" sz="2800" dirty="0"/>
          </a:p>
          <a:p>
            <a:pPr marL="457200" lvl="1" indent="0" algn="just">
              <a:buNone/>
            </a:pPr>
            <a:r>
              <a:rPr lang="en-US" sz="2800" dirty="0"/>
              <a:t>Code:</a:t>
            </a:r>
          </a:p>
          <a:p>
            <a:pPr marL="457200" lvl="1" indent="0" algn="just">
              <a:buNone/>
            </a:pPr>
            <a:endParaRPr lang="en-US" sz="2800" dirty="0"/>
          </a:p>
          <a:p>
            <a:pPr marL="457200" lvl="1" indent="0" algn="just">
              <a:buNone/>
            </a:pPr>
            <a:endParaRPr lang="en-US" sz="2800" dirty="0"/>
          </a:p>
          <a:p>
            <a:pPr marL="0" indent="0" algn="just">
              <a:buNone/>
            </a:pPr>
            <a:r>
              <a:rPr lang="en-IN" dirty="0">
                <a:latin typeface="Times New Roman" panose="02020603050405020304" pitchFamily="18" charset="0"/>
                <a:cs typeface="Times New Roman" panose="02020603050405020304" pitchFamily="18" charset="0"/>
              </a:rPr>
              <a:t>     Output:</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E9D04051-3F06-9AA9-523D-7C07FFDD1BB1}"/>
              </a:ext>
            </a:extLst>
          </p:cNvPr>
          <p:cNvPicPr>
            <a:picLocks noChangeAspect="1"/>
          </p:cNvPicPr>
          <p:nvPr/>
        </p:nvPicPr>
        <p:blipFill>
          <a:blip r:embed="rId3"/>
          <a:stretch>
            <a:fillRect/>
          </a:stretch>
        </p:blipFill>
        <p:spPr>
          <a:xfrm>
            <a:off x="2285566" y="2423073"/>
            <a:ext cx="4823878" cy="1005927"/>
          </a:xfrm>
          <a:prstGeom prst="rect">
            <a:avLst/>
          </a:prstGeom>
        </p:spPr>
      </p:pic>
      <p:pic>
        <p:nvPicPr>
          <p:cNvPr id="8" name="Picture 7">
            <a:extLst>
              <a:ext uri="{FF2B5EF4-FFF2-40B4-BE49-F238E27FC236}">
                <a16:creationId xmlns:a16="http://schemas.microsoft.com/office/drawing/2014/main" id="{979439D5-25C2-3A0B-D65A-19C326A93844}"/>
              </a:ext>
            </a:extLst>
          </p:cNvPr>
          <p:cNvPicPr>
            <a:picLocks noChangeAspect="1"/>
          </p:cNvPicPr>
          <p:nvPr/>
        </p:nvPicPr>
        <p:blipFill>
          <a:blip r:embed="rId4"/>
          <a:stretch>
            <a:fillRect/>
          </a:stretch>
        </p:blipFill>
        <p:spPr>
          <a:xfrm>
            <a:off x="2763630" y="3429000"/>
            <a:ext cx="6263829" cy="3235889"/>
          </a:xfrm>
          <a:prstGeom prst="rect">
            <a:avLst/>
          </a:prstGeom>
        </p:spPr>
      </p:pic>
      <p:sp>
        <p:nvSpPr>
          <p:cNvPr id="2" name="TextBox 1"/>
          <p:cNvSpPr txBox="1"/>
          <p:nvPr/>
        </p:nvSpPr>
        <p:spPr>
          <a:xfrm>
            <a:off x="7216076" y="2268680"/>
            <a:ext cx="476928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USA has the highest number of companies followed by GBR, CAN, CHN and IND. Countries with lowest number (1) of companies are KNA, BRN, DZA, TGO, and GGY.</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22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a:xfrm>
            <a:off x="732183" y="272360"/>
            <a:ext cx="10515600" cy="1325563"/>
          </a:xfrm>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732183" y="1248508"/>
            <a:ext cx="10515600" cy="4627883"/>
          </a:xfrm>
        </p:spPr>
        <p:txBody>
          <a:bodyPr>
            <a:normAutofit/>
          </a:bodyPr>
          <a:lstStyle/>
          <a:p>
            <a:pPr>
              <a:lnSpc>
                <a:spcPct val="115000"/>
              </a:lnSpc>
            </a:pPr>
            <a:r>
              <a:rPr lang="en-IN" sz="3000" b="1" dirty="0">
                <a:effectLst/>
                <a:latin typeface="Times New Roman" panose="02020603050405020304" pitchFamily="18" charset="0"/>
                <a:ea typeface="Verdana" panose="020B0604030504040204" pitchFamily="34" charset="0"/>
                <a:cs typeface="Times New Roman" panose="02020603050405020304" pitchFamily="18" charset="0"/>
              </a:rPr>
              <a:t>DATA DICTIONARY:</a:t>
            </a:r>
          </a:p>
          <a:p>
            <a:pPr>
              <a:lnSpc>
                <a:spcPct val="115000"/>
              </a:lnSpc>
            </a:pPr>
            <a:endParaRPr lang="en-IN" sz="3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6D196374-C3EA-040B-1F74-ECCC335A8343}"/>
              </a:ext>
            </a:extLst>
          </p:cNvPr>
          <p:cNvPicPr>
            <a:picLocks noChangeAspect="1"/>
          </p:cNvPicPr>
          <p:nvPr/>
        </p:nvPicPr>
        <p:blipFill>
          <a:blip r:embed="rId3"/>
          <a:stretch>
            <a:fillRect/>
          </a:stretch>
        </p:blipFill>
        <p:spPr>
          <a:xfrm>
            <a:off x="1749196" y="1904926"/>
            <a:ext cx="6948015" cy="4043781"/>
          </a:xfrm>
          <a:prstGeom prst="rect">
            <a:avLst/>
          </a:prstGeom>
        </p:spPr>
      </p:pic>
    </p:spTree>
    <p:extLst>
      <p:ext uri="{BB962C8B-B14F-4D97-AF65-F5344CB8AC3E}">
        <p14:creationId xmlns:p14="http://schemas.microsoft.com/office/powerpoint/2010/main" val="3512175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768532" y="1529054"/>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Q4: Which country has the highest growth rate for the last decade</a:t>
            </a:r>
            <a:endParaRPr lang="en-US" sz="2800" dirty="0"/>
          </a:p>
          <a:p>
            <a:pPr marL="457200" lvl="1" indent="0" algn="just">
              <a:buNone/>
            </a:pPr>
            <a:r>
              <a:rPr lang="en-US" sz="2000" dirty="0">
                <a:latin typeface="Times New Roman" panose="02020603050405020304" pitchFamily="18" charset="0"/>
                <a:cs typeface="Times New Roman" panose="02020603050405020304" pitchFamily="18" charset="0"/>
              </a:rPr>
              <a:t>Data of year 2005 and 2015 were retrieved. Raised_amount_usd were summed for each country for year 2005 and 2015. Growth rate is then calculated for all countries based on the formula:</a:t>
            </a:r>
          </a:p>
          <a:p>
            <a:pPr marL="457200" lvl="1" indent="0" algn="just">
              <a:buNone/>
            </a:pPr>
            <a:r>
              <a:rPr lang="en-US" sz="2000" dirty="0">
                <a:latin typeface="Times New Roman" panose="02020603050405020304" pitchFamily="18" charset="0"/>
                <a:cs typeface="Times New Roman" panose="02020603050405020304" pitchFamily="18" charset="0"/>
              </a:rPr>
              <a:t>Growth rate= ((amount raised in 2015/amount raised in 2005)^(1/10)) x 100</a:t>
            </a:r>
          </a:p>
          <a:p>
            <a:pPr marL="457200" lvl="1" indent="0" algn="just">
              <a:buNone/>
            </a:pPr>
            <a:r>
              <a:rPr lang="en-US" sz="2800" dirty="0"/>
              <a:t>Code:</a:t>
            </a:r>
          </a:p>
          <a:p>
            <a:pPr marL="457200" lvl="1" indent="0" algn="just">
              <a:buNone/>
            </a:pPr>
            <a:endParaRPr lang="en-US" sz="2800" dirty="0"/>
          </a:p>
          <a:p>
            <a:pPr marL="457200" lvl="1" indent="0" algn="just">
              <a:buNone/>
            </a:pPr>
            <a:endParaRPr lang="en-US" sz="2800" dirty="0"/>
          </a:p>
          <a:p>
            <a:pPr marL="457200" lvl="1" indent="0" algn="just">
              <a:buNone/>
            </a:pPr>
            <a:endParaRPr lang="en-US" sz="2800" dirty="0"/>
          </a:p>
          <a:p>
            <a:pPr marL="0" indent="0" algn="just">
              <a:buNone/>
            </a:pPr>
            <a:r>
              <a:rPr lang="en-IN"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566706" y="3314690"/>
            <a:ext cx="6759526" cy="228620"/>
          </a:xfrm>
          <a:prstGeom prst="rect">
            <a:avLst/>
          </a:prstGeom>
        </p:spPr>
      </p:pic>
      <p:pic>
        <p:nvPicPr>
          <p:cNvPr id="3" name="Picture 2"/>
          <p:cNvPicPr>
            <a:picLocks noChangeAspect="1"/>
          </p:cNvPicPr>
          <p:nvPr/>
        </p:nvPicPr>
        <p:blipFill>
          <a:blip r:embed="rId4"/>
          <a:stretch>
            <a:fillRect/>
          </a:stretch>
        </p:blipFill>
        <p:spPr>
          <a:xfrm>
            <a:off x="1566706" y="3652311"/>
            <a:ext cx="6599492" cy="243861"/>
          </a:xfrm>
          <a:prstGeom prst="rect">
            <a:avLst/>
          </a:prstGeom>
        </p:spPr>
      </p:pic>
      <p:pic>
        <p:nvPicPr>
          <p:cNvPr id="9" name="Picture 8"/>
          <p:cNvPicPr>
            <a:picLocks noChangeAspect="1"/>
          </p:cNvPicPr>
          <p:nvPr/>
        </p:nvPicPr>
        <p:blipFill>
          <a:blip r:embed="rId5"/>
          <a:stretch>
            <a:fillRect/>
          </a:stretch>
        </p:blipFill>
        <p:spPr>
          <a:xfrm>
            <a:off x="1598728" y="4005173"/>
            <a:ext cx="4427604" cy="281964"/>
          </a:xfrm>
          <a:prstGeom prst="rect">
            <a:avLst/>
          </a:prstGeom>
        </p:spPr>
      </p:pic>
      <p:pic>
        <p:nvPicPr>
          <p:cNvPr id="13" name="Picture 12"/>
          <p:cNvPicPr>
            <a:picLocks noChangeAspect="1"/>
          </p:cNvPicPr>
          <p:nvPr/>
        </p:nvPicPr>
        <p:blipFill>
          <a:blip r:embed="rId6"/>
          <a:stretch>
            <a:fillRect/>
          </a:stretch>
        </p:blipFill>
        <p:spPr>
          <a:xfrm>
            <a:off x="1598728" y="4396138"/>
            <a:ext cx="7521592" cy="320068"/>
          </a:xfrm>
          <a:prstGeom prst="rect">
            <a:avLst/>
          </a:prstGeom>
        </p:spPr>
      </p:pic>
      <p:pic>
        <p:nvPicPr>
          <p:cNvPr id="14" name="Picture 13"/>
          <p:cNvPicPr>
            <a:picLocks noChangeAspect="1"/>
          </p:cNvPicPr>
          <p:nvPr/>
        </p:nvPicPr>
        <p:blipFill>
          <a:blip r:embed="rId7"/>
          <a:stretch>
            <a:fillRect/>
          </a:stretch>
        </p:blipFill>
        <p:spPr>
          <a:xfrm>
            <a:off x="1522522" y="4858108"/>
            <a:ext cx="7597798" cy="251482"/>
          </a:xfrm>
          <a:prstGeom prst="rect">
            <a:avLst/>
          </a:prstGeom>
        </p:spPr>
      </p:pic>
      <p:pic>
        <p:nvPicPr>
          <p:cNvPr id="15" name="Picture 14"/>
          <p:cNvPicPr>
            <a:picLocks noChangeAspect="1"/>
          </p:cNvPicPr>
          <p:nvPr/>
        </p:nvPicPr>
        <p:blipFill>
          <a:blip r:embed="rId8"/>
          <a:stretch>
            <a:fillRect/>
          </a:stretch>
        </p:blipFill>
        <p:spPr>
          <a:xfrm>
            <a:off x="1598728" y="5288032"/>
            <a:ext cx="7369179" cy="693480"/>
          </a:xfrm>
          <a:prstGeom prst="rect">
            <a:avLst/>
          </a:prstGeom>
        </p:spPr>
      </p:pic>
    </p:spTree>
    <p:extLst>
      <p:ext uri="{BB962C8B-B14F-4D97-AF65-F5344CB8AC3E}">
        <p14:creationId xmlns:p14="http://schemas.microsoft.com/office/powerpoint/2010/main" val="286282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838200" y="1451155"/>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Q4: Which country has the highest growth rate for the last decade</a:t>
            </a:r>
            <a:endParaRPr lang="en-US" sz="2800" dirty="0"/>
          </a:p>
          <a:p>
            <a:pPr marL="457200" lvl="1" indent="0" algn="just">
              <a:buNone/>
            </a:pPr>
            <a:r>
              <a:rPr lang="en-US" sz="2800" dirty="0"/>
              <a:t>Code:</a:t>
            </a:r>
          </a:p>
          <a:p>
            <a:pPr marL="457200" lvl="1" indent="0" algn="just">
              <a:buNone/>
            </a:pPr>
            <a:endParaRPr lang="en-US" sz="2800" dirty="0"/>
          </a:p>
          <a:p>
            <a:pPr marL="457200" lvl="1" indent="0" algn="just">
              <a:buNone/>
            </a:pPr>
            <a:endParaRPr lang="en-US" sz="2800" dirty="0"/>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Output:</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61146218-D25D-4696-7AB0-6388C692DF20}"/>
              </a:ext>
            </a:extLst>
          </p:cNvPr>
          <p:cNvPicPr>
            <a:picLocks noChangeAspect="1"/>
          </p:cNvPicPr>
          <p:nvPr/>
        </p:nvPicPr>
        <p:blipFill>
          <a:blip r:embed="rId3"/>
          <a:stretch>
            <a:fillRect/>
          </a:stretch>
        </p:blipFill>
        <p:spPr>
          <a:xfrm>
            <a:off x="6651287" y="4573197"/>
            <a:ext cx="5203981" cy="1464660"/>
          </a:xfrm>
          <a:prstGeom prst="rect">
            <a:avLst/>
          </a:prstGeom>
        </p:spPr>
      </p:pic>
      <p:pic>
        <p:nvPicPr>
          <p:cNvPr id="2" name="Picture 1"/>
          <p:cNvPicPr>
            <a:picLocks noChangeAspect="1"/>
          </p:cNvPicPr>
          <p:nvPr/>
        </p:nvPicPr>
        <p:blipFill>
          <a:blip r:embed="rId4"/>
          <a:stretch>
            <a:fillRect/>
          </a:stretch>
        </p:blipFill>
        <p:spPr>
          <a:xfrm>
            <a:off x="2286196" y="1965651"/>
            <a:ext cx="8055038" cy="381033"/>
          </a:xfrm>
          <a:prstGeom prst="rect">
            <a:avLst/>
          </a:prstGeom>
        </p:spPr>
      </p:pic>
      <p:pic>
        <p:nvPicPr>
          <p:cNvPr id="3" name="Picture 2"/>
          <p:cNvPicPr>
            <a:picLocks noChangeAspect="1"/>
          </p:cNvPicPr>
          <p:nvPr/>
        </p:nvPicPr>
        <p:blipFill>
          <a:blip r:embed="rId5"/>
          <a:stretch>
            <a:fillRect/>
          </a:stretch>
        </p:blipFill>
        <p:spPr>
          <a:xfrm>
            <a:off x="1596588" y="2359110"/>
            <a:ext cx="7971211" cy="327688"/>
          </a:xfrm>
          <a:prstGeom prst="rect">
            <a:avLst/>
          </a:prstGeom>
        </p:spPr>
      </p:pic>
      <p:pic>
        <p:nvPicPr>
          <p:cNvPr id="8" name="Picture 7"/>
          <p:cNvPicPr>
            <a:picLocks noChangeAspect="1"/>
          </p:cNvPicPr>
          <p:nvPr/>
        </p:nvPicPr>
        <p:blipFill>
          <a:blip r:embed="rId6"/>
          <a:stretch>
            <a:fillRect/>
          </a:stretch>
        </p:blipFill>
        <p:spPr>
          <a:xfrm>
            <a:off x="1439225" y="2793595"/>
            <a:ext cx="9487722" cy="243861"/>
          </a:xfrm>
          <a:prstGeom prst="rect">
            <a:avLst/>
          </a:prstGeom>
        </p:spPr>
      </p:pic>
      <p:pic>
        <p:nvPicPr>
          <p:cNvPr id="9" name="Picture 8"/>
          <p:cNvPicPr>
            <a:picLocks noChangeAspect="1"/>
          </p:cNvPicPr>
          <p:nvPr/>
        </p:nvPicPr>
        <p:blipFill>
          <a:blip r:embed="rId7"/>
          <a:stretch>
            <a:fillRect/>
          </a:stretch>
        </p:blipFill>
        <p:spPr>
          <a:xfrm>
            <a:off x="1334896" y="3151852"/>
            <a:ext cx="5464013" cy="236240"/>
          </a:xfrm>
          <a:prstGeom prst="rect">
            <a:avLst/>
          </a:prstGeom>
        </p:spPr>
      </p:pic>
      <p:pic>
        <p:nvPicPr>
          <p:cNvPr id="14" name="Picture 13"/>
          <p:cNvPicPr>
            <a:picLocks noChangeAspect="1"/>
          </p:cNvPicPr>
          <p:nvPr/>
        </p:nvPicPr>
        <p:blipFill>
          <a:blip r:embed="rId8"/>
          <a:stretch>
            <a:fillRect/>
          </a:stretch>
        </p:blipFill>
        <p:spPr>
          <a:xfrm>
            <a:off x="1361021" y="3471457"/>
            <a:ext cx="5502117" cy="281964"/>
          </a:xfrm>
          <a:prstGeom prst="rect">
            <a:avLst/>
          </a:prstGeom>
        </p:spPr>
      </p:pic>
      <p:pic>
        <p:nvPicPr>
          <p:cNvPr id="17" name="Picture 16"/>
          <p:cNvPicPr>
            <a:picLocks noChangeAspect="1"/>
          </p:cNvPicPr>
          <p:nvPr/>
        </p:nvPicPr>
        <p:blipFill>
          <a:blip r:embed="rId9"/>
          <a:stretch>
            <a:fillRect/>
          </a:stretch>
        </p:blipFill>
        <p:spPr>
          <a:xfrm>
            <a:off x="1596588" y="4123486"/>
            <a:ext cx="4397121" cy="2122510"/>
          </a:xfrm>
          <a:prstGeom prst="rect">
            <a:avLst/>
          </a:prstGeom>
        </p:spPr>
      </p:pic>
    </p:spTree>
    <p:extLst>
      <p:ext uri="{BB962C8B-B14F-4D97-AF65-F5344CB8AC3E}">
        <p14:creationId xmlns:p14="http://schemas.microsoft.com/office/powerpoint/2010/main" val="3109986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838200" y="1825624"/>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Q5: Find the companies that have been to more funding rounds and arrange them based on the companies, dates, and round code.</a:t>
            </a:r>
            <a:endParaRPr lang="en-US" sz="2000" b="1" i="0" dirty="0">
              <a:effectLst/>
              <a:latin typeface="-apple-system"/>
            </a:endParaRPr>
          </a:p>
          <a:p>
            <a:pPr marL="457200" lvl="1" indent="0" algn="just">
              <a:buNone/>
            </a:pPr>
            <a:r>
              <a:rPr lang="en-US" sz="2000" dirty="0">
                <a:latin typeface="Times New Roman" panose="02020603050405020304" pitchFamily="18" charset="0"/>
                <a:cs typeface="Times New Roman" panose="02020603050405020304" pitchFamily="18" charset="0"/>
              </a:rPr>
              <a:t>Companies with more than 1 value counts are filtered. </a:t>
            </a:r>
            <a:r>
              <a:rPr lang="en-US" sz="2000" dirty="0" err="1">
                <a:latin typeface="Times New Roman" panose="02020603050405020304" pitchFamily="18" charset="0"/>
                <a:cs typeface="Times New Roman" panose="02020603050405020304" pitchFamily="18" charset="0"/>
              </a:rPr>
              <a:t>Funded_at</a:t>
            </a:r>
            <a:r>
              <a:rPr lang="en-US" sz="2000" dirty="0">
                <a:latin typeface="Times New Roman" panose="02020603050405020304" pitchFamily="18" charset="0"/>
                <a:cs typeface="Times New Roman" panose="02020603050405020304" pitchFamily="18" charset="0"/>
              </a:rPr>
              <a:t> is converted to a proper date format. Then, the companies were sorted based on the company permalink, date, and funding round code.</a:t>
            </a:r>
          </a:p>
          <a:p>
            <a:pPr marL="457200" lvl="1" indent="0" algn="just">
              <a:buNone/>
            </a:pPr>
            <a:r>
              <a:rPr lang="en-US" sz="2800" dirty="0"/>
              <a:t>Code:</a:t>
            </a:r>
          </a:p>
          <a:p>
            <a:pPr marL="457200" lvl="1" indent="0" algn="just">
              <a:buNone/>
            </a:pPr>
            <a:endParaRPr lang="en-US" sz="2800" dirty="0"/>
          </a:p>
          <a:p>
            <a:pPr marL="457200" lvl="1" indent="0" algn="just">
              <a:buNone/>
            </a:pPr>
            <a:endParaRPr lang="en-US" sz="2800" dirty="0"/>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C3061807-33B0-66F4-2E86-379EE209AC9E}"/>
              </a:ext>
            </a:extLst>
          </p:cNvPr>
          <p:cNvPicPr>
            <a:picLocks noChangeAspect="1"/>
          </p:cNvPicPr>
          <p:nvPr/>
        </p:nvPicPr>
        <p:blipFill>
          <a:blip r:embed="rId3"/>
          <a:stretch>
            <a:fillRect/>
          </a:stretch>
        </p:blipFill>
        <p:spPr>
          <a:xfrm>
            <a:off x="2573073" y="3365968"/>
            <a:ext cx="7403363" cy="975843"/>
          </a:xfrm>
          <a:prstGeom prst="rect">
            <a:avLst/>
          </a:prstGeom>
        </p:spPr>
      </p:pic>
      <p:pic>
        <p:nvPicPr>
          <p:cNvPr id="2" name="Picture 1"/>
          <p:cNvPicPr>
            <a:picLocks noChangeAspect="1"/>
          </p:cNvPicPr>
          <p:nvPr/>
        </p:nvPicPr>
        <p:blipFill>
          <a:blip r:embed="rId4"/>
          <a:stretch>
            <a:fillRect/>
          </a:stretch>
        </p:blipFill>
        <p:spPr>
          <a:xfrm>
            <a:off x="3021351" y="4649970"/>
            <a:ext cx="4900085" cy="274344"/>
          </a:xfrm>
          <a:prstGeom prst="rect">
            <a:avLst/>
          </a:prstGeom>
        </p:spPr>
      </p:pic>
      <p:pic>
        <p:nvPicPr>
          <p:cNvPr id="4" name="Picture 3"/>
          <p:cNvPicPr>
            <a:picLocks noChangeAspect="1"/>
          </p:cNvPicPr>
          <p:nvPr/>
        </p:nvPicPr>
        <p:blipFill>
          <a:blip r:embed="rId5"/>
          <a:stretch>
            <a:fillRect/>
          </a:stretch>
        </p:blipFill>
        <p:spPr>
          <a:xfrm>
            <a:off x="3219247" y="5010445"/>
            <a:ext cx="4656223" cy="289585"/>
          </a:xfrm>
          <a:prstGeom prst="rect">
            <a:avLst/>
          </a:prstGeom>
        </p:spPr>
      </p:pic>
      <p:pic>
        <p:nvPicPr>
          <p:cNvPr id="8" name="Picture 7"/>
          <p:cNvPicPr>
            <a:picLocks noChangeAspect="1"/>
          </p:cNvPicPr>
          <p:nvPr/>
        </p:nvPicPr>
        <p:blipFill>
          <a:blip r:embed="rId6"/>
          <a:stretch>
            <a:fillRect/>
          </a:stretch>
        </p:blipFill>
        <p:spPr>
          <a:xfrm>
            <a:off x="3021351" y="5472293"/>
            <a:ext cx="7712108" cy="281964"/>
          </a:xfrm>
          <a:prstGeom prst="rect">
            <a:avLst/>
          </a:prstGeom>
        </p:spPr>
      </p:pic>
    </p:spTree>
    <p:extLst>
      <p:ext uri="{BB962C8B-B14F-4D97-AF65-F5344CB8AC3E}">
        <p14:creationId xmlns:p14="http://schemas.microsoft.com/office/powerpoint/2010/main" val="563824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a:xfrm>
            <a:off x="838200" y="1825624"/>
            <a:ext cx="10515600" cy="5032375"/>
          </a:xfrm>
        </p:spPr>
        <p:txBody>
          <a:bodyPr>
            <a:normAutofit/>
          </a:bodyPr>
          <a:lstStyle/>
          <a:p>
            <a:pPr marL="457200" lvl="1" indent="0" algn="just">
              <a:buNone/>
            </a:pPr>
            <a:r>
              <a:rPr lang="en-US" sz="2000" b="1" dirty="0">
                <a:latin typeface="Times New Roman" panose="02020603050405020304" pitchFamily="18" charset="0"/>
                <a:cs typeface="Times New Roman" panose="02020603050405020304" pitchFamily="18" charset="0"/>
              </a:rPr>
              <a:t>Q5: Find the companies that have been to more funding rounds and arrange them based on the companies, dates, and round code.</a:t>
            </a:r>
            <a:endParaRPr lang="en-US" sz="2000" b="1" i="0" dirty="0">
              <a:effectLst/>
              <a:latin typeface="-apple-system"/>
            </a:endParaRPr>
          </a:p>
          <a:p>
            <a:pPr marL="0" indent="0" algn="just">
              <a:buNone/>
            </a:pPr>
            <a:r>
              <a:rPr lang="en-US" dirty="0"/>
              <a:t>   </a:t>
            </a:r>
            <a:r>
              <a:rPr lang="en-IN" dirty="0">
                <a:latin typeface="Times New Roman" panose="02020603050405020304" pitchFamily="18" charset="0"/>
                <a:cs typeface="Times New Roman" panose="02020603050405020304" pitchFamily="18" charset="0"/>
              </a:rPr>
              <a:t>Output: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2251844" y="2473234"/>
            <a:ext cx="9464860" cy="3859178"/>
          </a:xfrm>
          <a:prstGeom prst="rect">
            <a:avLst/>
          </a:prstGeom>
        </p:spPr>
      </p:pic>
    </p:spTree>
    <p:extLst>
      <p:ext uri="{BB962C8B-B14F-4D97-AF65-F5344CB8AC3E}">
        <p14:creationId xmlns:p14="http://schemas.microsoft.com/office/powerpoint/2010/main" val="218129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a:bodyPr>
          <a:lstStyle/>
          <a:p>
            <a:r>
              <a:rPr lang="en-US" sz="2400" b="0" dirty="0">
                <a:latin typeface="Times New Roman" panose="02020603050405020304" pitchFamily="18" charset="0"/>
                <a:cs typeface="Times New Roman" panose="02020603050405020304" pitchFamily="18" charset="0"/>
              </a:rPr>
              <a:t>We learned and practiced visualization techniques such as </a:t>
            </a:r>
            <a:r>
              <a:rPr lang="en-US" sz="2400" b="0" dirty="0" err="1">
                <a:latin typeface="Times New Roman" panose="02020603050405020304" pitchFamily="18" charset="0"/>
                <a:cs typeface="Times New Roman" panose="02020603050405020304" pitchFamily="18" charset="0"/>
              </a:rPr>
              <a:t>barplot</a:t>
            </a:r>
            <a:r>
              <a:rPr lang="en-US" sz="2400" b="0" dirty="0">
                <a:latin typeface="Times New Roman" panose="02020603050405020304" pitchFamily="18" charset="0"/>
                <a:cs typeface="Times New Roman" panose="02020603050405020304" pitchFamily="18" charset="0"/>
              </a:rPr>
              <a:t> and pie </a:t>
            </a:r>
            <a:r>
              <a:rPr lang="en-US" sz="2400" b="0" dirty="0" err="1">
                <a:latin typeface="Times New Roman" panose="02020603050405020304" pitchFamily="18" charset="0"/>
                <a:cs typeface="Times New Roman" panose="02020603050405020304" pitchFamily="18" charset="0"/>
              </a:rPr>
              <a:t>chart.We</a:t>
            </a:r>
            <a:r>
              <a:rPr lang="en-US" sz="2400" b="0" dirty="0">
                <a:latin typeface="Times New Roman" panose="02020603050405020304" pitchFamily="18" charset="0"/>
                <a:cs typeface="Times New Roman" panose="02020603050405020304" pitchFamily="18" charset="0"/>
              </a:rPr>
              <a:t> were able to examine the performances and get the data from the asset management datasets by applying </a:t>
            </a:r>
            <a:r>
              <a:rPr lang="en-US" sz="2400" b="0" dirty="0" err="1">
                <a:latin typeface="Times New Roman" panose="02020603050405020304" pitchFamily="18" charset="0"/>
                <a:cs typeface="Times New Roman" panose="02020603050405020304" pitchFamily="18" charset="0"/>
              </a:rPr>
              <a:t>npv</a:t>
            </a:r>
            <a:r>
              <a:rPr lang="en-US" sz="2400" b="0" dirty="0">
                <a:latin typeface="Times New Roman" panose="02020603050405020304" pitchFamily="18" charset="0"/>
                <a:cs typeface="Times New Roman" panose="02020603050405020304" pitchFamily="18" charset="0"/>
              </a:rPr>
              <a:t> codes such as </a:t>
            </a:r>
            <a:r>
              <a:rPr lang="en-US" sz="2400" b="0" dirty="0" err="1">
                <a:latin typeface="Times New Roman" panose="02020603050405020304" pitchFamily="18" charset="0"/>
                <a:cs typeface="Times New Roman" panose="02020603050405020304" pitchFamily="18" charset="0"/>
              </a:rPr>
              <a:t>crosstab,sortvalue</a:t>
            </a:r>
            <a:r>
              <a:rPr lang="en-US" sz="2400" b="0" dirty="0">
                <a:latin typeface="Times New Roman" panose="02020603050405020304" pitchFamily="18" charset="0"/>
                <a:cs typeface="Times New Roman" panose="02020603050405020304" pitchFamily="18" charset="0"/>
              </a:rPr>
              <a:t>, and pivot </a:t>
            </a:r>
            <a:r>
              <a:rPr lang="en-US" sz="2400" b="0" dirty="0" err="1">
                <a:latin typeface="Times New Roman" panose="02020603050405020304" pitchFamily="18" charset="0"/>
                <a:cs typeface="Times New Roman" panose="02020603050405020304" pitchFamily="18" charset="0"/>
              </a:rPr>
              <a:t>tables.analyze</a:t>
            </a:r>
            <a:r>
              <a:rPr lang="en-US" sz="2400" b="0" dirty="0">
                <a:latin typeface="Times New Roman" panose="02020603050405020304" pitchFamily="18" charset="0"/>
                <a:cs typeface="Times New Roman" panose="02020603050405020304" pitchFamily="18" charset="0"/>
              </a:rPr>
              <a:t> company trends and learn about investment strategies</a:t>
            </a:r>
          </a:p>
          <a:p>
            <a:r>
              <a:rPr lang="en-US" sz="2400" b="0" dirty="0">
                <a:latin typeface="Times New Roman" panose="02020603050405020304" pitchFamily="18" charset="0"/>
                <a:cs typeface="Times New Roman" panose="02020603050405020304" pitchFamily="18" charset="0"/>
              </a:rPr>
              <a:t>More techniques, such as null value analysis and treatments  can be used in asset management data sets.</a:t>
            </a:r>
            <a:endParaRPr lang="en-US" sz="240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We got to apply pivot tables to perform country-wise and funding round type-wise analyses and use visualization techniques on the data.</a:t>
            </a:r>
          </a:p>
          <a:p>
            <a:r>
              <a:rPr lang="en-US" sz="2400" b="0" dirty="0">
                <a:latin typeface="Times New Roman" panose="02020603050405020304" pitchFamily="18" charset="0"/>
                <a:cs typeface="Times New Roman" panose="02020603050405020304" pitchFamily="18" charset="0"/>
              </a:rPr>
              <a:t>We also learned about investing in companies based on the countries that received most of the investments and how growth rate also plays an important role in investing when we focus on the funded years.</a:t>
            </a: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3961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a:xfrm>
            <a:off x="732183" y="272360"/>
            <a:ext cx="10515600" cy="1325563"/>
          </a:xfrm>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640394"/>
            <a:ext cx="10515600" cy="4627883"/>
          </a:xfrm>
        </p:spPr>
        <p:txBody>
          <a:bodyPr>
            <a:normAutofit/>
          </a:bodyPr>
          <a:lstStyle/>
          <a:p>
            <a:pPr>
              <a:lnSpc>
                <a:spcPct val="115000"/>
              </a:lnSpc>
            </a:pPr>
            <a:r>
              <a:rPr lang="en-IN" sz="3000" b="1" dirty="0">
                <a:effectLst/>
                <a:latin typeface="Times New Roman" panose="02020603050405020304" pitchFamily="18" charset="0"/>
                <a:ea typeface="Verdana" panose="020B0604030504040204" pitchFamily="34" charset="0"/>
                <a:cs typeface="Times New Roman" panose="02020603050405020304" pitchFamily="18" charset="0"/>
              </a:rPr>
              <a:t>DATA DICTIONARY:</a:t>
            </a:r>
          </a:p>
          <a:p>
            <a:pPr>
              <a:lnSpc>
                <a:spcPct val="115000"/>
              </a:lnSpc>
            </a:pPr>
            <a:endParaRPr lang="en-IN" sz="3000" b="1" dirty="0">
              <a:effectLst/>
              <a:latin typeface="Times New Roman" panose="02020603050405020304" pitchFamily="18" charset="0"/>
              <a:ea typeface="Verdana" panose="020B0604030504040204" pitchFamily="34" charset="0"/>
              <a:cs typeface="Times New Roman" panose="02020603050405020304" pitchFamily="18" charset="0"/>
            </a:endParaRPr>
          </a:p>
          <a:p>
            <a:pPr>
              <a:lnSpc>
                <a:spcPct val="115000"/>
              </a:lnSpc>
            </a:pPr>
            <a:endParaRPr lang="en-IN" sz="3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0DA09997-6B4B-4468-C554-84BDB9D525DF}"/>
              </a:ext>
            </a:extLst>
          </p:cNvPr>
          <p:cNvPicPr>
            <a:picLocks noChangeAspect="1"/>
          </p:cNvPicPr>
          <p:nvPr/>
        </p:nvPicPr>
        <p:blipFill>
          <a:blip r:embed="rId3"/>
          <a:stretch>
            <a:fillRect/>
          </a:stretch>
        </p:blipFill>
        <p:spPr>
          <a:xfrm>
            <a:off x="574219" y="2697817"/>
            <a:ext cx="5825896" cy="1503122"/>
          </a:xfrm>
          <a:prstGeom prst="rect">
            <a:avLst/>
          </a:prstGeom>
        </p:spPr>
      </p:pic>
    </p:spTree>
    <p:extLst>
      <p:ext uri="{BB962C8B-B14F-4D97-AF65-F5344CB8AC3E}">
        <p14:creationId xmlns:p14="http://schemas.microsoft.com/office/powerpoint/2010/main" val="34709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a:xfrm>
            <a:off x="732183" y="272360"/>
            <a:ext cx="10515600" cy="1325563"/>
          </a:xfrm>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640394"/>
            <a:ext cx="10515600" cy="4627883"/>
          </a:xfrm>
        </p:spPr>
        <p:txBody>
          <a:bodyPr>
            <a:normAutofit fontScale="92500"/>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is real investment data taken from crunchbase.com.</a:t>
            </a:r>
          </a:p>
          <a:p>
            <a:pPr marL="342900" lvl="0" indent="-342900">
              <a:lnSpc>
                <a:spcPct val="107000"/>
              </a:lnSpc>
              <a:spcAft>
                <a:spcPts val="800"/>
              </a:spcAft>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Company details: The data for different companies has been provided for investing in different sectors by taking reference from past investment strategies on several sectors in various countries. The company details include the unique company id’s their names, URL’s for their websites, the category to which these said companies belong, operational statuses, countries in which they operate and their codes.</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Round2:  gives us the funding rounds, its types </a:t>
            </a:r>
            <a:r>
              <a:rPr lang="en-IN" dirty="0">
                <a:latin typeface="Calibri" panose="020F0502020204030204" pitchFamily="34" charset="0"/>
                <a:ea typeface="Calibri" panose="020F0502020204030204" pitchFamily="34" charset="0"/>
                <a:cs typeface="Times New Roman" panose="02020603050405020304" pitchFamily="18" charset="0"/>
              </a:rPr>
              <a:t>which </a:t>
            </a:r>
            <a:r>
              <a:rPr lang="en-IN" sz="2800" dirty="0">
                <a:effectLst/>
                <a:latin typeface="Calibri" panose="020F0502020204030204" pitchFamily="34" charset="0"/>
                <a:ea typeface="Calibri" panose="020F0502020204030204" pitchFamily="34" charset="0"/>
                <a:cs typeface="Times New Roman" panose="02020603050405020304" pitchFamily="18" charset="0"/>
              </a:rPr>
              <a:t>include seeds venture, private equity and many more and funding roun</a:t>
            </a:r>
            <a:r>
              <a:rPr lang="en-IN" dirty="0">
                <a:latin typeface="Calibri" panose="020F0502020204030204" pitchFamily="34" charset="0"/>
                <a:ea typeface="Calibri" panose="020F0502020204030204" pitchFamily="34" charset="0"/>
                <a:cs typeface="Times New Roman" panose="02020603050405020304" pitchFamily="18" charset="0"/>
              </a:rPr>
              <a:t>d codes, </a:t>
            </a:r>
            <a:r>
              <a:rPr lang="en-IN" sz="2800" dirty="0">
                <a:effectLst/>
                <a:latin typeface="Calibri" panose="020F0502020204030204" pitchFamily="34" charset="0"/>
                <a:ea typeface="Calibri" panose="020F0502020204030204" pitchFamily="34" charset="0"/>
                <a:cs typeface="Times New Roman" panose="02020603050405020304" pitchFamily="18" charset="0"/>
              </a:rPr>
              <a:t>dates of fundings and money raised </a:t>
            </a:r>
            <a:r>
              <a:rPr lang="en-IN" dirty="0">
                <a:latin typeface="Calibri" panose="020F0502020204030204" pitchFamily="34" charset="0"/>
                <a:ea typeface="Calibri" panose="020F0502020204030204" pitchFamily="34" charset="0"/>
                <a:cs typeface="Times New Roman" panose="02020603050405020304" pitchFamily="18" charset="0"/>
              </a:rPr>
              <a:t>in USD </a:t>
            </a:r>
            <a:r>
              <a:rPr lang="en-IN" sz="2800" dirty="0">
                <a:effectLst/>
                <a:latin typeface="Calibri" panose="020F0502020204030204" pitchFamily="34" charset="0"/>
                <a:ea typeface="Calibri" panose="020F0502020204030204" pitchFamily="34" charset="0"/>
                <a:cs typeface="Times New Roman" panose="02020603050405020304" pitchFamily="18" charset="0"/>
              </a:rPr>
              <a:t>per investment.</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57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78248"/>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AFD6C47B-5EEB-389D-CD63-8FCDA85E4F16}"/>
              </a:ext>
            </a:extLst>
          </p:cNvPr>
          <p:cNvSpPr>
            <a:spLocks noGrp="1"/>
          </p:cNvSpPr>
          <p:nvPr>
            <p:ph idx="1"/>
          </p:nvPr>
        </p:nvSpPr>
        <p:spPr/>
        <p:txBody>
          <a:bodyPr>
            <a:normAutofit/>
          </a:bodyPr>
          <a:lstStyle/>
          <a:p>
            <a:r>
              <a:rPr lang="en-IN" sz="2400" dirty="0"/>
              <a:t>Investment Decision Making</a:t>
            </a:r>
          </a:p>
          <a:p>
            <a:r>
              <a:rPr lang="en-IN" sz="2400" dirty="0"/>
              <a:t>Client servicing</a:t>
            </a:r>
          </a:p>
          <a:p>
            <a:r>
              <a:rPr lang="en-IN" sz="2400" dirty="0"/>
              <a:t>Risk management</a:t>
            </a:r>
            <a:r>
              <a:rPr lang="en-US" sz="2400" b="0" i="0" dirty="0">
                <a:solidFill>
                  <a:srgbClr val="535353"/>
                </a:solidFill>
                <a:effectLst/>
                <a:latin typeface="Open Sans" panose="020B0606030504020204" pitchFamily="34" charset="0"/>
              </a:rPr>
              <a:t> </a:t>
            </a:r>
          </a:p>
          <a:p>
            <a:pPr marL="0" indent="0" algn="just">
              <a:buNone/>
            </a:pPr>
            <a:r>
              <a:rPr lang="en-US" sz="2400" dirty="0"/>
              <a:t>To identify the best sectors, countries, and a suitable investment type for making investments. </a:t>
            </a:r>
          </a:p>
          <a:p>
            <a:pPr marL="0" indent="0" algn="just">
              <a:buNone/>
            </a:pPr>
            <a:r>
              <a:rPr lang="en-US" sz="2400" dirty="0"/>
              <a:t>Goals of data analysis: </a:t>
            </a:r>
          </a:p>
          <a:p>
            <a:pPr marL="0" indent="0" algn="just">
              <a:buNone/>
            </a:pPr>
            <a:r>
              <a:rPr lang="en-US" sz="2400" dirty="0"/>
              <a:t>• Investment type analysis</a:t>
            </a:r>
          </a:p>
          <a:p>
            <a:pPr algn="just"/>
            <a:r>
              <a:rPr lang="en-US" sz="2400" dirty="0"/>
              <a:t>Country Analysis</a:t>
            </a:r>
          </a:p>
          <a:p>
            <a:pPr algn="just"/>
            <a:r>
              <a:rPr lang="en-US" sz="2400" dirty="0"/>
              <a:t>Sector Analysis</a:t>
            </a:r>
          </a:p>
          <a:p>
            <a:endParaRPr lang="en-IN" dirty="0"/>
          </a:p>
        </p:txBody>
      </p:sp>
    </p:spTree>
    <p:extLst>
      <p:ext uri="{BB962C8B-B14F-4D97-AF65-F5344CB8AC3E}">
        <p14:creationId xmlns:p14="http://schemas.microsoft.com/office/powerpoint/2010/main" val="75642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4F4899A-2D1B-5B15-22B5-90F2405CF3BA}"/>
              </a:ext>
            </a:extLst>
          </p:cNvPr>
          <p:cNvSpPr>
            <a:spLocks noGrp="1"/>
          </p:cNvSpPr>
          <p:nvPr>
            <p:ph idx="1"/>
          </p:nvPr>
        </p:nvSpPr>
        <p:spPr>
          <a:xfrm>
            <a:off x="736600" y="1690688"/>
            <a:ext cx="10515600" cy="4351338"/>
          </a:xfrm>
        </p:spPr>
        <p:txBody>
          <a:bodyPr>
            <a:normAutofit/>
          </a:bodyPr>
          <a:lstStyle/>
          <a:p>
            <a:r>
              <a:rPr lang="en-US" sz="2000" b="1" dirty="0">
                <a:latin typeface="Times New Roman" panose="02020603050405020304" pitchFamily="18" charset="0"/>
                <a:cs typeface="Times New Roman" panose="02020603050405020304" pitchFamily="18" charset="0"/>
              </a:rPr>
              <a:t>Reading the Rounds2, companies.txt files</a:t>
            </a:r>
            <a:r>
              <a:rPr lang="en-US"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Code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a:latin typeface="Times New Roman" panose="02020603050405020304" pitchFamily="18" charset="0"/>
                <a:cs typeface="Times New Roman" panose="02020603050405020304" pitchFamily="18" charset="0"/>
              </a:rPr>
              <a:t>Ouput</a:t>
            </a:r>
            <a:r>
              <a:rPr lang="en-IN" sz="2000" dirty="0">
                <a:latin typeface="Times New Roman" panose="02020603050405020304" pitchFamily="18" charset="0"/>
                <a:cs typeface="Times New Roman" panose="02020603050405020304" pitchFamily="18" charset="0"/>
              </a:rPr>
              <a:t> -  </a:t>
            </a:r>
          </a:p>
        </p:txBody>
      </p:sp>
      <p:pic>
        <p:nvPicPr>
          <p:cNvPr id="12" name="Picture 11">
            <a:extLst>
              <a:ext uri="{FF2B5EF4-FFF2-40B4-BE49-F238E27FC236}">
                <a16:creationId xmlns:a16="http://schemas.microsoft.com/office/drawing/2014/main" id="{BB1FE8E8-91EB-6118-50A7-7C87E2A7F4CD}"/>
              </a:ext>
            </a:extLst>
          </p:cNvPr>
          <p:cNvPicPr>
            <a:picLocks noChangeAspect="1"/>
          </p:cNvPicPr>
          <p:nvPr/>
        </p:nvPicPr>
        <p:blipFill>
          <a:blip r:embed="rId3"/>
          <a:stretch>
            <a:fillRect/>
          </a:stretch>
        </p:blipFill>
        <p:spPr>
          <a:xfrm>
            <a:off x="1737654" y="2205184"/>
            <a:ext cx="9057650" cy="696482"/>
          </a:xfrm>
          <a:prstGeom prst="rect">
            <a:avLst/>
          </a:prstGeom>
        </p:spPr>
      </p:pic>
      <p:pic>
        <p:nvPicPr>
          <p:cNvPr id="14" name="Picture 13">
            <a:extLst>
              <a:ext uri="{FF2B5EF4-FFF2-40B4-BE49-F238E27FC236}">
                <a16:creationId xmlns:a16="http://schemas.microsoft.com/office/drawing/2014/main" id="{A4ABD871-EBEE-FB29-5148-AE4616B6906A}"/>
              </a:ext>
            </a:extLst>
          </p:cNvPr>
          <p:cNvPicPr>
            <a:picLocks noChangeAspect="1"/>
          </p:cNvPicPr>
          <p:nvPr/>
        </p:nvPicPr>
        <p:blipFill>
          <a:blip r:embed="rId4"/>
          <a:stretch>
            <a:fillRect/>
          </a:stretch>
        </p:blipFill>
        <p:spPr>
          <a:xfrm>
            <a:off x="1897678" y="3075144"/>
            <a:ext cx="8193443" cy="3403053"/>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4F4899A-2D1B-5B15-22B5-90F2405CF3BA}"/>
              </a:ext>
            </a:extLst>
          </p:cNvPr>
          <p:cNvSpPr>
            <a:spLocks noGrp="1"/>
          </p:cNvSpPr>
          <p:nvPr>
            <p:ph idx="1"/>
          </p:nvPr>
        </p:nvSpPr>
        <p:spPr>
          <a:xfrm>
            <a:off x="736600" y="1690688"/>
            <a:ext cx="10515600" cy="4351338"/>
          </a:xfrm>
        </p:spPr>
        <p:txBody>
          <a:bodyPr>
            <a:normAutofit/>
          </a:bodyPr>
          <a:lstStyle/>
          <a:p>
            <a:r>
              <a:rPr lang="en-US" sz="2000" b="1" dirty="0">
                <a:latin typeface="Times New Roman" panose="02020603050405020304" pitchFamily="18" charset="0"/>
                <a:cs typeface="Times New Roman" panose="02020603050405020304" pitchFamily="18" charset="0"/>
              </a:rPr>
              <a:t>Reading the Rounds2, companies.txt files</a:t>
            </a:r>
            <a:r>
              <a:rPr lang="en-US"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Code –</a:t>
            </a:r>
          </a:p>
          <a:p>
            <a:pPr marL="0" indent="0">
              <a:buNone/>
            </a:pPr>
            <a:r>
              <a:rPr lang="en-IN" sz="2000" dirty="0">
                <a:latin typeface="Times New Roman" panose="02020603050405020304" pitchFamily="18" charset="0"/>
                <a:cs typeface="Times New Roman" panose="02020603050405020304" pitchFamily="18" charset="0"/>
              </a:rPr>
              <a:t>Output -  </a:t>
            </a:r>
          </a:p>
        </p:txBody>
      </p:sp>
      <p:pic>
        <p:nvPicPr>
          <p:cNvPr id="3" name="Picture 2"/>
          <p:cNvPicPr>
            <a:picLocks noChangeAspect="1"/>
          </p:cNvPicPr>
          <p:nvPr/>
        </p:nvPicPr>
        <p:blipFill>
          <a:blip r:embed="rId3"/>
          <a:stretch>
            <a:fillRect/>
          </a:stretch>
        </p:blipFill>
        <p:spPr>
          <a:xfrm>
            <a:off x="1698171" y="2043550"/>
            <a:ext cx="9225517" cy="4155560"/>
          </a:xfrm>
          <a:prstGeom prst="rect">
            <a:avLst/>
          </a:prstGeom>
        </p:spPr>
      </p:pic>
    </p:spTree>
    <p:extLst>
      <p:ext uri="{BB962C8B-B14F-4D97-AF65-F5344CB8AC3E}">
        <p14:creationId xmlns:p14="http://schemas.microsoft.com/office/powerpoint/2010/main" val="164444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How many unique companies are present in rounds2?</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nunique</a:t>
            </a:r>
            <a:r>
              <a:rPr lang="en-US" sz="2000" dirty="0">
                <a:latin typeface="Times New Roman" panose="02020603050405020304" pitchFamily="18" charset="0"/>
                <a:cs typeface="Times New Roman" panose="02020603050405020304" pitchFamily="18" charset="0"/>
              </a:rPr>
              <a:t>() gives the count of unique of the companies in rounds2 dataset</a:t>
            </a:r>
          </a:p>
          <a:p>
            <a:pPr marL="0" indent="0">
              <a:buNone/>
            </a:pPr>
            <a:r>
              <a:rPr lang="en-US" sz="2000" dirty="0">
                <a:latin typeface="Times New Roman" panose="02020603050405020304" pitchFamily="18" charset="0"/>
                <a:cs typeface="Times New Roman" panose="02020603050405020304" pitchFamily="18" charset="0"/>
              </a:rPr>
              <a:t>Code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Output </a:t>
            </a:r>
            <a:r>
              <a:rPr lang="en-US" dirty="0"/>
              <a:t>- </a:t>
            </a:r>
            <a:endParaRPr lang="en-IN" dirty="0"/>
          </a:p>
        </p:txBody>
      </p:sp>
      <p:pic>
        <p:nvPicPr>
          <p:cNvPr id="8" name="Picture 7">
            <a:extLst>
              <a:ext uri="{FF2B5EF4-FFF2-40B4-BE49-F238E27FC236}">
                <a16:creationId xmlns:a16="http://schemas.microsoft.com/office/drawing/2014/main" id="{4FC15909-93E0-D547-A98B-3DD4629D53C9}"/>
              </a:ext>
            </a:extLst>
          </p:cNvPr>
          <p:cNvPicPr>
            <a:picLocks noChangeAspect="1"/>
          </p:cNvPicPr>
          <p:nvPr/>
        </p:nvPicPr>
        <p:blipFill>
          <a:blip r:embed="rId3"/>
          <a:stretch>
            <a:fillRect/>
          </a:stretch>
        </p:blipFill>
        <p:spPr>
          <a:xfrm>
            <a:off x="1851585" y="2712818"/>
            <a:ext cx="5593341" cy="352893"/>
          </a:xfrm>
          <a:prstGeom prst="rect">
            <a:avLst/>
          </a:prstGeom>
        </p:spPr>
      </p:pic>
      <p:pic>
        <p:nvPicPr>
          <p:cNvPr id="10" name="Picture 9">
            <a:extLst>
              <a:ext uri="{FF2B5EF4-FFF2-40B4-BE49-F238E27FC236}">
                <a16:creationId xmlns:a16="http://schemas.microsoft.com/office/drawing/2014/main" id="{7EC2D2E6-682E-D9D8-CA42-20158CB222E9}"/>
              </a:ext>
            </a:extLst>
          </p:cNvPr>
          <p:cNvPicPr>
            <a:picLocks noChangeAspect="1"/>
          </p:cNvPicPr>
          <p:nvPr/>
        </p:nvPicPr>
        <p:blipFill>
          <a:blip r:embed="rId4"/>
          <a:stretch>
            <a:fillRect/>
          </a:stretch>
        </p:blipFill>
        <p:spPr>
          <a:xfrm>
            <a:off x="2273894" y="3426149"/>
            <a:ext cx="3091402" cy="575145"/>
          </a:xfrm>
          <a:prstGeom prst="rect">
            <a:avLst/>
          </a:prstGeom>
        </p:spPr>
      </p:pic>
    </p:spTree>
    <p:extLst>
      <p:ext uri="{BB962C8B-B14F-4D97-AF65-F5344CB8AC3E}">
        <p14:creationId xmlns:p14="http://schemas.microsoft.com/office/powerpoint/2010/main" val="250685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1326</TotalTime>
  <Words>1796</Words>
  <Application>Microsoft Office PowerPoint</Application>
  <PresentationFormat>Widescreen</PresentationFormat>
  <Paragraphs>197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-apple-system</vt:lpstr>
      <vt:lpstr>Arial</vt:lpstr>
      <vt:lpstr>Calibri</vt:lpstr>
      <vt:lpstr>Calibri Light</vt:lpstr>
      <vt:lpstr>Open Sans</vt:lpstr>
      <vt:lpstr>Times New Roman</vt:lpstr>
      <vt:lpstr>Office Theme</vt:lpstr>
      <vt:lpstr>PowerPoint Presentation</vt:lpstr>
      <vt:lpstr>Problem Definition</vt:lpstr>
      <vt:lpstr>Data Set Description</vt:lpstr>
      <vt:lpstr>Data Set Description</vt:lpstr>
      <vt:lpstr>Data Set Description</vt:lpstr>
      <vt:lpstr>Business Importance of Problem</vt:lpstr>
      <vt:lpstr>Project Flow – Question 1</vt:lpstr>
      <vt:lpstr>Project Flow – Question 1</vt:lpstr>
      <vt:lpstr>Project Flow – Question 2</vt:lpstr>
      <vt:lpstr>Project Flow – Question 3</vt:lpstr>
      <vt:lpstr>Project Flow – Question 4</vt:lpstr>
      <vt:lpstr>Project Flow – Question 4</vt:lpstr>
      <vt:lpstr>Project Flow – Question 5</vt:lpstr>
      <vt:lpstr>Project Flow – Question 5</vt:lpstr>
      <vt:lpstr>Project Flow – Question 6</vt:lpstr>
      <vt:lpstr>Project Flow – Question 6</vt:lpstr>
      <vt:lpstr>Project Flow – Question 7</vt:lpstr>
      <vt:lpstr>Project Flow – Question 8</vt:lpstr>
      <vt:lpstr>Project Flow – Question 8</vt:lpstr>
      <vt:lpstr>Project Flow – Question 9</vt:lpstr>
      <vt:lpstr>Project Flow – Question 10</vt:lpstr>
      <vt:lpstr>Project Flow – Question 11</vt:lpstr>
      <vt:lpstr>Project Flow – Question 11</vt:lpstr>
      <vt:lpstr>Project Flow – Question 12</vt:lpstr>
      <vt:lpstr>Project Flow – Question 13</vt:lpstr>
      <vt:lpstr>Project Flow – Question 13</vt:lpstr>
      <vt:lpstr>Major Challenge</vt:lpstr>
      <vt:lpstr>Major Challenge</vt:lpstr>
      <vt:lpstr>Major Challenge</vt:lpstr>
      <vt:lpstr>Major Challenge</vt:lpstr>
      <vt:lpstr>Major Challenge</vt:lpstr>
      <vt:lpstr>Major Challenge</vt:lpstr>
      <vt:lpstr>Major Challenge</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sneha s menon</cp:lastModifiedBy>
  <cp:revision>126</cp:revision>
  <dcterms:created xsi:type="dcterms:W3CDTF">2022-06-10T06:46:36Z</dcterms:created>
  <dcterms:modified xsi:type="dcterms:W3CDTF">2023-09-03T09:34:10Z</dcterms:modified>
</cp:coreProperties>
</file>