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78" r:id="rId5"/>
    <p:sldId id="334" r:id="rId6"/>
    <p:sldId id="379" r:id="rId7"/>
    <p:sldId id="337" r:id="rId8"/>
    <p:sldId id="356" r:id="rId9"/>
    <p:sldId id="363" r:id="rId10"/>
    <p:sldId id="362" r:id="rId11"/>
    <p:sldId id="361" r:id="rId12"/>
    <p:sldId id="358" r:id="rId13"/>
    <p:sldId id="380" r:id="rId14"/>
    <p:sldId id="360" r:id="rId15"/>
    <p:sldId id="359" r:id="rId16"/>
    <p:sldId id="357" r:id="rId17"/>
    <p:sldId id="364" r:id="rId18"/>
    <p:sldId id="365" r:id="rId19"/>
    <p:sldId id="366" r:id="rId20"/>
    <p:sldId id="367" r:id="rId21"/>
    <p:sldId id="371" r:id="rId22"/>
    <p:sldId id="372" r:id="rId23"/>
    <p:sldId id="373" r:id="rId24"/>
    <p:sldId id="341" r:id="rId25"/>
    <p:sldId id="374" r:id="rId26"/>
    <p:sldId id="375" r:id="rId27"/>
    <p:sldId id="376" r:id="rId28"/>
    <p:sldId id="377" r:id="rId29"/>
    <p:sldId id="352"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2" autoAdjust="0"/>
    <p:restoredTop sz="93343" autoAdjust="0"/>
  </p:normalViewPr>
  <p:slideViewPr>
    <p:cSldViewPr snapToGrid="0">
      <p:cViewPr varScale="1">
        <p:scale>
          <a:sx n="85" d="100"/>
          <a:sy n="85"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03-09-2023</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03-09-2023</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33136" y="1868559"/>
            <a:ext cx="11306018" cy="126188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	 Data analysis for sales, delivery, and restaurants.</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33136" y="3588717"/>
            <a:ext cx="10496121"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        Sneha </a:t>
            </a:r>
            <a:r>
              <a:rPr lang="en-US" sz="3600" dirty="0" err="1">
                <a:latin typeface="Times New Roman" panose="02020603050405020304" pitchFamily="18" charset="0"/>
                <a:cs typeface="Times New Roman" panose="02020603050405020304" pitchFamily="18" charset="0"/>
              </a:rPr>
              <a:t>Sanjeevkumar</a:t>
            </a:r>
            <a:r>
              <a:rPr lang="en-US" sz="360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project no :2)</a:t>
            </a: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5421099"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[DBMS]</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Q:Retrieve total sales made by each product from the data (use Windows function)</a:t>
            </a:r>
          </a:p>
          <a:p>
            <a:r>
              <a:rPr lang="en-US" sz="2000" dirty="0"/>
              <a:t>Retrieve the sum of total_sales and distinct each product (using the Windows function).</a:t>
            </a:r>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1BF0BF5B-D618-BEEF-C17F-7901786BF711}"/>
              </a:ext>
            </a:extLst>
          </p:cNvPr>
          <p:cNvPicPr>
            <a:picLocks noChangeAspect="1"/>
          </p:cNvPicPr>
          <p:nvPr/>
        </p:nvPicPr>
        <p:blipFill>
          <a:blip r:embed="rId3"/>
          <a:stretch>
            <a:fillRect/>
          </a:stretch>
        </p:blipFill>
        <p:spPr>
          <a:xfrm>
            <a:off x="924251" y="3204139"/>
            <a:ext cx="4959477" cy="932431"/>
          </a:xfrm>
          <a:prstGeom prst="rect">
            <a:avLst/>
          </a:prstGeom>
        </p:spPr>
      </p:pic>
      <p:pic>
        <p:nvPicPr>
          <p:cNvPr id="10" name="Picture 9">
            <a:extLst>
              <a:ext uri="{FF2B5EF4-FFF2-40B4-BE49-F238E27FC236}">
                <a16:creationId xmlns:a16="http://schemas.microsoft.com/office/drawing/2014/main" id="{69A8FA90-D895-987B-6D2B-FDA5A4637133}"/>
              </a:ext>
            </a:extLst>
          </p:cNvPr>
          <p:cNvPicPr>
            <a:picLocks noChangeAspect="1"/>
          </p:cNvPicPr>
          <p:nvPr/>
        </p:nvPicPr>
        <p:blipFill>
          <a:blip r:embed="rId4"/>
          <a:stretch>
            <a:fillRect/>
          </a:stretch>
        </p:blipFill>
        <p:spPr>
          <a:xfrm>
            <a:off x="924251" y="4234195"/>
            <a:ext cx="3429025" cy="2166953"/>
          </a:xfrm>
          <a:prstGeom prst="rect">
            <a:avLst/>
          </a:prstGeom>
        </p:spPr>
      </p:pic>
    </p:spTree>
    <p:extLst>
      <p:ext uri="{BB962C8B-B14F-4D97-AF65-F5344CB8AC3E}">
        <p14:creationId xmlns:p14="http://schemas.microsoft.com/office/powerpoint/2010/main" val="192465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Q:Retrieve the total profit made from each product from the data (use windows function)</a:t>
            </a:r>
          </a:p>
          <a:p>
            <a:r>
              <a:rPr lang="en-US" sz="1800" dirty="0"/>
              <a:t>Using the data, calculate the sum of profit made from each product (using the Windows function).</a:t>
            </a:r>
          </a:p>
          <a:p>
            <a:pPr marL="0" indent="0">
              <a:buNone/>
            </a:pPr>
            <a:endParaRPr lang="en-US" dirty="0"/>
          </a:p>
        </p:txBody>
      </p:sp>
      <p:pic>
        <p:nvPicPr>
          <p:cNvPr id="8" name="Picture 7">
            <a:extLst>
              <a:ext uri="{FF2B5EF4-FFF2-40B4-BE49-F238E27FC236}">
                <a16:creationId xmlns:a16="http://schemas.microsoft.com/office/drawing/2014/main" id="{E77885BA-35A9-40BE-98C2-BE6799EC8BB3}"/>
              </a:ext>
            </a:extLst>
          </p:cNvPr>
          <p:cNvPicPr>
            <a:picLocks noChangeAspect="1"/>
          </p:cNvPicPr>
          <p:nvPr/>
        </p:nvPicPr>
        <p:blipFill>
          <a:blip r:embed="rId3"/>
          <a:stretch>
            <a:fillRect/>
          </a:stretch>
        </p:blipFill>
        <p:spPr>
          <a:xfrm>
            <a:off x="943302" y="3192234"/>
            <a:ext cx="4570312" cy="851810"/>
          </a:xfrm>
          <a:prstGeom prst="rect">
            <a:avLst/>
          </a:prstGeom>
        </p:spPr>
      </p:pic>
      <p:pic>
        <p:nvPicPr>
          <p:cNvPr id="10" name="Picture 9">
            <a:extLst>
              <a:ext uri="{FF2B5EF4-FFF2-40B4-BE49-F238E27FC236}">
                <a16:creationId xmlns:a16="http://schemas.microsoft.com/office/drawing/2014/main" id="{1BD624D5-CDF7-10A5-47BB-5852315FCF7B}"/>
              </a:ext>
            </a:extLst>
          </p:cNvPr>
          <p:cNvPicPr>
            <a:picLocks noChangeAspect="1"/>
          </p:cNvPicPr>
          <p:nvPr/>
        </p:nvPicPr>
        <p:blipFill>
          <a:blip r:embed="rId4"/>
          <a:stretch>
            <a:fillRect/>
          </a:stretch>
        </p:blipFill>
        <p:spPr>
          <a:xfrm>
            <a:off x="943301" y="4086210"/>
            <a:ext cx="2779613" cy="2466990"/>
          </a:xfrm>
          <a:prstGeom prst="rect">
            <a:avLst/>
          </a:prstGeom>
        </p:spPr>
      </p:pic>
    </p:spTree>
    <p:extLst>
      <p:ext uri="{BB962C8B-B14F-4D97-AF65-F5344CB8AC3E}">
        <p14:creationId xmlns:p14="http://schemas.microsoft.com/office/powerpoint/2010/main" val="298382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Q:Count the total number of unique customers in January and how many of them came back every month over the entire year in 2011</a:t>
            </a:r>
          </a:p>
          <a:p>
            <a:pPr marL="0" indent="0">
              <a:buNone/>
            </a:pPr>
            <a:endParaRPr lang="en-US" dirty="0"/>
          </a:p>
        </p:txBody>
      </p:sp>
      <p:pic>
        <p:nvPicPr>
          <p:cNvPr id="3" name="Picture 2"/>
          <p:cNvPicPr>
            <a:picLocks noChangeAspect="1"/>
          </p:cNvPicPr>
          <p:nvPr/>
        </p:nvPicPr>
        <p:blipFill>
          <a:blip r:embed="rId3"/>
          <a:stretch>
            <a:fillRect/>
          </a:stretch>
        </p:blipFill>
        <p:spPr>
          <a:xfrm>
            <a:off x="926671" y="2769712"/>
            <a:ext cx="5723116" cy="3635055"/>
          </a:xfrm>
          <a:prstGeom prst="rect">
            <a:avLst/>
          </a:prstGeom>
        </p:spPr>
      </p:pic>
    </p:spTree>
    <p:extLst>
      <p:ext uri="{BB962C8B-B14F-4D97-AF65-F5344CB8AC3E}">
        <p14:creationId xmlns:p14="http://schemas.microsoft.com/office/powerpoint/2010/main" val="424422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normAutofit/>
          </a:bodyPr>
          <a:lstStyle/>
          <a:p>
            <a:pPr marL="0" indent="0">
              <a:buNone/>
            </a:pPr>
            <a:r>
              <a:rPr lang="en-US" sz="2000" dirty="0"/>
              <a:t>2 views have been created for retrieving customers in January of every year (CUST_JAN) and customers of 2011 (CUST_IN_2011). A third view (JAN_AND_2011) was created from the previous views to obtain the common customer IDs along with the purchase months in 2011. For each month, the customer ID will be present only once. To get the customers who have purchased in all the months of 2011, individual customer IDs are counted and the count should be equal to 12. </a:t>
            </a:r>
          </a:p>
          <a:p>
            <a:pPr marL="0" indent="0">
              <a:buNone/>
            </a:pPr>
            <a:r>
              <a:rPr lang="en-US" sz="2000" dirty="0"/>
              <a:t>Inference: None of the customer have made purchases in all the months of 2011</a:t>
            </a:r>
          </a:p>
        </p:txBody>
      </p:sp>
      <p:pic>
        <p:nvPicPr>
          <p:cNvPr id="9" name="Picture 8"/>
          <p:cNvPicPr>
            <a:picLocks noChangeAspect="1"/>
          </p:cNvPicPr>
          <p:nvPr/>
        </p:nvPicPr>
        <p:blipFill>
          <a:blip r:embed="rId3"/>
          <a:stretch>
            <a:fillRect/>
          </a:stretch>
        </p:blipFill>
        <p:spPr>
          <a:xfrm>
            <a:off x="917782" y="4066859"/>
            <a:ext cx="9868755" cy="1005927"/>
          </a:xfrm>
          <a:prstGeom prst="rect">
            <a:avLst/>
          </a:prstGeom>
        </p:spPr>
      </p:pic>
    </p:spTree>
    <p:extLst>
      <p:ext uri="{BB962C8B-B14F-4D97-AF65-F5344CB8AC3E}">
        <p14:creationId xmlns:p14="http://schemas.microsoft.com/office/powerpoint/2010/main" val="360786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Q:We need to find out the total visits to all restaurants under all alcohol categories available.</a:t>
            </a:r>
          </a:p>
          <a:p>
            <a:r>
              <a:rPr lang="en-US" sz="2000" dirty="0"/>
              <a:t>We need to know the overall number of visits to all restaurants across all alcohol categories.</a:t>
            </a:r>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5F334D3C-38D9-960D-B717-4FA89EE38570}"/>
              </a:ext>
            </a:extLst>
          </p:cNvPr>
          <p:cNvPicPr>
            <a:picLocks noChangeAspect="1"/>
          </p:cNvPicPr>
          <p:nvPr/>
        </p:nvPicPr>
        <p:blipFill>
          <a:blip r:embed="rId3"/>
          <a:stretch>
            <a:fillRect/>
          </a:stretch>
        </p:blipFill>
        <p:spPr>
          <a:xfrm>
            <a:off x="969840" y="3219787"/>
            <a:ext cx="2567006" cy="995370"/>
          </a:xfrm>
          <a:prstGeom prst="rect">
            <a:avLst/>
          </a:prstGeom>
        </p:spPr>
      </p:pic>
      <p:pic>
        <p:nvPicPr>
          <p:cNvPr id="10" name="Picture 9">
            <a:extLst>
              <a:ext uri="{FF2B5EF4-FFF2-40B4-BE49-F238E27FC236}">
                <a16:creationId xmlns:a16="http://schemas.microsoft.com/office/drawing/2014/main" id="{B4702DAD-2C18-6D12-6EED-E7FBF4810CE2}"/>
              </a:ext>
            </a:extLst>
          </p:cNvPr>
          <p:cNvPicPr>
            <a:picLocks noChangeAspect="1"/>
          </p:cNvPicPr>
          <p:nvPr/>
        </p:nvPicPr>
        <p:blipFill>
          <a:blip r:embed="rId4"/>
          <a:stretch>
            <a:fillRect/>
          </a:stretch>
        </p:blipFill>
        <p:spPr>
          <a:xfrm>
            <a:off x="958434" y="4378310"/>
            <a:ext cx="4038630" cy="2114565"/>
          </a:xfrm>
          <a:prstGeom prst="rect">
            <a:avLst/>
          </a:prstGeom>
        </p:spPr>
      </p:pic>
    </p:spTree>
    <p:extLst>
      <p:ext uri="{BB962C8B-B14F-4D97-AF65-F5344CB8AC3E}">
        <p14:creationId xmlns:p14="http://schemas.microsoft.com/office/powerpoint/2010/main" val="189343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Q:-Let's find out the average rating according to alcohol and price so that we can understand the rating in respective price categories as well.</a:t>
            </a:r>
          </a:p>
          <a:p>
            <a:r>
              <a:rPr lang="en-US" sz="1600" dirty="0"/>
              <a:t>Let's calculate the average rating based on alcohol and price so that we can comprehend the rating in different pricing ranges.</a:t>
            </a:r>
          </a:p>
          <a:p>
            <a:endParaRPr lang="en-US" sz="1600"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3"/>
          <a:stretch>
            <a:fillRect/>
          </a:stretch>
        </p:blipFill>
        <p:spPr>
          <a:xfrm>
            <a:off x="923958" y="3340925"/>
            <a:ext cx="5502117" cy="1158340"/>
          </a:xfrm>
          <a:prstGeom prst="rect">
            <a:avLst/>
          </a:prstGeom>
        </p:spPr>
      </p:pic>
      <p:pic>
        <p:nvPicPr>
          <p:cNvPr id="9" name="Picture 8"/>
          <p:cNvPicPr>
            <a:picLocks noChangeAspect="1"/>
          </p:cNvPicPr>
          <p:nvPr/>
        </p:nvPicPr>
        <p:blipFill>
          <a:blip r:embed="rId4"/>
          <a:stretch>
            <a:fillRect/>
          </a:stretch>
        </p:blipFill>
        <p:spPr>
          <a:xfrm>
            <a:off x="1037849" y="4736315"/>
            <a:ext cx="4065374" cy="1356478"/>
          </a:xfrm>
          <a:prstGeom prst="rect">
            <a:avLst/>
          </a:prstGeom>
        </p:spPr>
      </p:pic>
    </p:spTree>
    <p:extLst>
      <p:ext uri="{BB962C8B-B14F-4D97-AF65-F5344CB8AC3E}">
        <p14:creationId xmlns:p14="http://schemas.microsoft.com/office/powerpoint/2010/main" val="158261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Q:Let’s write a query to quantify that what are the parking availability as well in different alcohol categories along with the total number of restaurants.</a:t>
            </a:r>
          </a:p>
          <a:p>
            <a:r>
              <a:rPr lang="en-US" sz="1600" dirty="0"/>
              <a:t>Let's create a query to determine the availability of parking in various alcohol categories, as well as the overall number of restaurants.</a:t>
            </a:r>
          </a:p>
          <a:p>
            <a:endParaRPr lang="en-US" dirty="0"/>
          </a:p>
          <a:p>
            <a:endParaRPr lang="en-US" dirty="0"/>
          </a:p>
          <a:p>
            <a:pPr marL="0" indent="0">
              <a:buNone/>
            </a:pPr>
            <a:endParaRPr lang="en-US" dirty="0"/>
          </a:p>
        </p:txBody>
      </p:sp>
      <p:pic>
        <p:nvPicPr>
          <p:cNvPr id="11" name="Picture 10"/>
          <p:cNvPicPr>
            <a:picLocks noChangeAspect="1"/>
          </p:cNvPicPr>
          <p:nvPr/>
        </p:nvPicPr>
        <p:blipFill>
          <a:blip r:embed="rId3"/>
          <a:stretch>
            <a:fillRect/>
          </a:stretch>
        </p:blipFill>
        <p:spPr>
          <a:xfrm>
            <a:off x="838200" y="3639312"/>
            <a:ext cx="4381880" cy="723963"/>
          </a:xfrm>
          <a:prstGeom prst="rect">
            <a:avLst/>
          </a:prstGeom>
        </p:spPr>
      </p:pic>
      <p:pic>
        <p:nvPicPr>
          <p:cNvPr id="12" name="Picture 11"/>
          <p:cNvPicPr>
            <a:picLocks noChangeAspect="1"/>
          </p:cNvPicPr>
          <p:nvPr/>
        </p:nvPicPr>
        <p:blipFill>
          <a:blip r:embed="rId4"/>
          <a:stretch>
            <a:fillRect/>
          </a:stretch>
        </p:blipFill>
        <p:spPr>
          <a:xfrm>
            <a:off x="4351352" y="3639312"/>
            <a:ext cx="4900085" cy="1013548"/>
          </a:xfrm>
          <a:prstGeom prst="rect">
            <a:avLst/>
          </a:prstGeom>
        </p:spPr>
      </p:pic>
      <p:pic>
        <p:nvPicPr>
          <p:cNvPr id="13" name="Picture 12"/>
          <p:cNvPicPr>
            <a:picLocks noChangeAspect="1"/>
          </p:cNvPicPr>
          <p:nvPr/>
        </p:nvPicPr>
        <p:blipFill>
          <a:blip r:embed="rId5"/>
          <a:stretch>
            <a:fillRect/>
          </a:stretch>
        </p:blipFill>
        <p:spPr>
          <a:xfrm>
            <a:off x="1014324" y="4778586"/>
            <a:ext cx="5182049" cy="1272650"/>
          </a:xfrm>
          <a:prstGeom prst="rect">
            <a:avLst/>
          </a:prstGeom>
        </p:spPr>
      </p:pic>
    </p:spTree>
    <p:extLst>
      <p:ext uri="{BB962C8B-B14F-4D97-AF65-F5344CB8AC3E}">
        <p14:creationId xmlns:p14="http://schemas.microsoft.com/office/powerpoint/2010/main" val="3260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4</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Q:Also take out the percentage of different cuisine in each alcohol type.</a:t>
            </a:r>
          </a:p>
          <a:p>
            <a:r>
              <a:rPr lang="en-US" sz="2000" dirty="0"/>
              <a:t>-Additionally, calculate the percentage of different cuisines in each alcohol type.</a:t>
            </a:r>
          </a:p>
          <a:p>
            <a:pPr marL="0" indent="0">
              <a:buNone/>
            </a:pPr>
            <a:endParaRPr lang="en-US" dirty="0"/>
          </a:p>
        </p:txBody>
      </p:sp>
      <p:pic>
        <p:nvPicPr>
          <p:cNvPr id="3" name="Picture 2"/>
          <p:cNvPicPr>
            <a:picLocks noChangeAspect="1"/>
          </p:cNvPicPr>
          <p:nvPr/>
        </p:nvPicPr>
        <p:blipFill>
          <a:blip r:embed="rId3"/>
          <a:stretch>
            <a:fillRect/>
          </a:stretch>
        </p:blipFill>
        <p:spPr>
          <a:xfrm>
            <a:off x="838200" y="2818270"/>
            <a:ext cx="6104149" cy="960203"/>
          </a:xfrm>
          <a:prstGeom prst="rect">
            <a:avLst/>
          </a:prstGeom>
        </p:spPr>
      </p:pic>
      <p:pic>
        <p:nvPicPr>
          <p:cNvPr id="9" name="Picture 8"/>
          <p:cNvPicPr>
            <a:picLocks noChangeAspect="1"/>
          </p:cNvPicPr>
          <p:nvPr/>
        </p:nvPicPr>
        <p:blipFill>
          <a:blip r:embed="rId4"/>
          <a:stretch>
            <a:fillRect/>
          </a:stretch>
        </p:blipFill>
        <p:spPr>
          <a:xfrm>
            <a:off x="6784117" y="2797230"/>
            <a:ext cx="3894157" cy="1204064"/>
          </a:xfrm>
          <a:prstGeom prst="rect">
            <a:avLst/>
          </a:prstGeom>
        </p:spPr>
      </p:pic>
      <p:pic>
        <p:nvPicPr>
          <p:cNvPr id="11" name="Picture 10"/>
          <p:cNvPicPr>
            <a:picLocks noChangeAspect="1"/>
          </p:cNvPicPr>
          <p:nvPr/>
        </p:nvPicPr>
        <p:blipFill>
          <a:blip r:embed="rId5"/>
          <a:stretch>
            <a:fillRect/>
          </a:stretch>
        </p:blipFill>
        <p:spPr>
          <a:xfrm>
            <a:off x="908817" y="4001294"/>
            <a:ext cx="3215919" cy="1844200"/>
          </a:xfrm>
          <a:prstGeom prst="rect">
            <a:avLst/>
          </a:prstGeom>
        </p:spPr>
      </p:pic>
    </p:spTree>
    <p:extLst>
      <p:ext uri="{BB962C8B-B14F-4D97-AF65-F5344CB8AC3E}">
        <p14:creationId xmlns:p14="http://schemas.microsoft.com/office/powerpoint/2010/main" val="393545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5</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Q:let’s take out the average rating of each state.</a:t>
            </a:r>
          </a:p>
          <a:p>
            <a:r>
              <a:rPr lang="en-US" dirty="0"/>
              <a:t> </a:t>
            </a:r>
            <a:r>
              <a:rPr lang="en-US" sz="2000" dirty="0"/>
              <a:t>Take the average rating for each state.</a:t>
            </a:r>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5C80E8A7-819C-441F-3446-6FABB7BC7364}"/>
              </a:ext>
            </a:extLst>
          </p:cNvPr>
          <p:cNvPicPr>
            <a:picLocks noChangeAspect="1"/>
          </p:cNvPicPr>
          <p:nvPr/>
        </p:nvPicPr>
        <p:blipFill>
          <a:blip r:embed="rId3"/>
          <a:stretch>
            <a:fillRect/>
          </a:stretch>
        </p:blipFill>
        <p:spPr>
          <a:xfrm>
            <a:off x="1148432" y="2810211"/>
            <a:ext cx="2590819" cy="976320"/>
          </a:xfrm>
          <a:prstGeom prst="rect">
            <a:avLst/>
          </a:prstGeom>
        </p:spPr>
      </p:pic>
      <p:pic>
        <p:nvPicPr>
          <p:cNvPr id="10" name="Picture 9">
            <a:extLst>
              <a:ext uri="{FF2B5EF4-FFF2-40B4-BE49-F238E27FC236}">
                <a16:creationId xmlns:a16="http://schemas.microsoft.com/office/drawing/2014/main" id="{1CDF46A8-F208-D73F-155E-252F83E09E3D}"/>
              </a:ext>
            </a:extLst>
          </p:cNvPr>
          <p:cNvPicPr>
            <a:picLocks noChangeAspect="1"/>
          </p:cNvPicPr>
          <p:nvPr/>
        </p:nvPicPr>
        <p:blipFill>
          <a:blip r:embed="rId4"/>
          <a:stretch>
            <a:fillRect/>
          </a:stretch>
        </p:blipFill>
        <p:spPr>
          <a:xfrm>
            <a:off x="1223276" y="3910582"/>
            <a:ext cx="1657362" cy="2119328"/>
          </a:xfrm>
          <a:prstGeom prst="rect">
            <a:avLst/>
          </a:prstGeom>
        </p:spPr>
      </p:pic>
    </p:spTree>
    <p:extLst>
      <p:ext uri="{BB962C8B-B14F-4D97-AF65-F5344CB8AC3E}">
        <p14:creationId xmlns:p14="http://schemas.microsoft.com/office/powerpoint/2010/main" val="281726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1583"/>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6</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 Tamaulipas' Is the lowest average rated state. Quantify the reason why it is the lowest rated by providing the summary on the basis of State, alcohol, and Cuisine.</a:t>
            </a:r>
          </a:p>
          <a:p>
            <a:r>
              <a:rPr lang="en-US" sz="2000" dirty="0"/>
              <a:t>Though Tamaulipa serves a variety of cuisines, Tamaulipa restaurants never served alcohol</a:t>
            </a:r>
            <a:endParaRPr lang="en-US" dirty="0"/>
          </a:p>
        </p:txBody>
      </p:sp>
      <p:pic>
        <p:nvPicPr>
          <p:cNvPr id="8" name="Picture 7">
            <a:extLst>
              <a:ext uri="{FF2B5EF4-FFF2-40B4-BE49-F238E27FC236}">
                <a16:creationId xmlns:a16="http://schemas.microsoft.com/office/drawing/2014/main" id="{BA6FEE5C-6710-F928-FCE0-F17BC6FABC99}"/>
              </a:ext>
            </a:extLst>
          </p:cNvPr>
          <p:cNvPicPr>
            <a:picLocks noChangeAspect="1"/>
          </p:cNvPicPr>
          <p:nvPr/>
        </p:nvPicPr>
        <p:blipFill>
          <a:blip r:embed="rId3"/>
          <a:stretch>
            <a:fillRect/>
          </a:stretch>
        </p:blipFill>
        <p:spPr>
          <a:xfrm>
            <a:off x="949469" y="3497779"/>
            <a:ext cx="4325749" cy="1422633"/>
          </a:xfrm>
          <a:prstGeom prst="rect">
            <a:avLst/>
          </a:prstGeom>
        </p:spPr>
      </p:pic>
      <p:pic>
        <p:nvPicPr>
          <p:cNvPr id="10" name="Picture 9">
            <a:extLst>
              <a:ext uri="{FF2B5EF4-FFF2-40B4-BE49-F238E27FC236}">
                <a16:creationId xmlns:a16="http://schemas.microsoft.com/office/drawing/2014/main" id="{9A10DBA8-D860-DA0B-947C-9363E51795E8}"/>
              </a:ext>
            </a:extLst>
          </p:cNvPr>
          <p:cNvPicPr>
            <a:picLocks noChangeAspect="1"/>
          </p:cNvPicPr>
          <p:nvPr/>
        </p:nvPicPr>
        <p:blipFill>
          <a:blip r:embed="rId4"/>
          <a:stretch>
            <a:fillRect/>
          </a:stretch>
        </p:blipFill>
        <p:spPr>
          <a:xfrm>
            <a:off x="6196545" y="3497779"/>
            <a:ext cx="4235928" cy="1550882"/>
          </a:xfrm>
          <a:prstGeom prst="rect">
            <a:avLst/>
          </a:prstGeom>
        </p:spPr>
      </p:pic>
      <p:pic>
        <p:nvPicPr>
          <p:cNvPr id="3" name="Picture 2"/>
          <p:cNvPicPr>
            <a:picLocks noChangeAspect="1"/>
          </p:cNvPicPr>
          <p:nvPr/>
        </p:nvPicPr>
        <p:blipFill>
          <a:blip r:embed="rId5"/>
          <a:stretch>
            <a:fillRect/>
          </a:stretch>
        </p:blipFill>
        <p:spPr>
          <a:xfrm>
            <a:off x="1007648" y="5098891"/>
            <a:ext cx="4267570" cy="967824"/>
          </a:xfrm>
          <a:prstGeom prst="rect">
            <a:avLst/>
          </a:prstGeom>
        </p:spPr>
      </p:pic>
      <p:pic>
        <p:nvPicPr>
          <p:cNvPr id="9" name="Picture 8"/>
          <p:cNvPicPr>
            <a:picLocks noChangeAspect="1"/>
          </p:cNvPicPr>
          <p:nvPr/>
        </p:nvPicPr>
        <p:blipFill>
          <a:blip r:embed="rId6"/>
          <a:stretch>
            <a:fillRect/>
          </a:stretch>
        </p:blipFill>
        <p:spPr>
          <a:xfrm>
            <a:off x="6196545" y="4945398"/>
            <a:ext cx="4460019" cy="1410044"/>
          </a:xfrm>
          <a:prstGeom prst="rect">
            <a:avLst/>
          </a:prstGeom>
        </p:spPr>
      </p:pic>
    </p:spTree>
    <p:extLst>
      <p:ext uri="{BB962C8B-B14F-4D97-AF65-F5344CB8AC3E}">
        <p14:creationId xmlns:p14="http://schemas.microsoft.com/office/powerpoint/2010/main" val="415275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Databases: </a:t>
            </a:r>
          </a:p>
          <a:p>
            <a:pPr lvl="2" algn="just"/>
            <a:r>
              <a:rPr lang="en-US" sz="2400" dirty="0">
                <a:solidFill>
                  <a:srgbClr val="000000"/>
                </a:solidFill>
                <a:effectLst/>
                <a:latin typeface="Calibri" panose="020F0502020204030204" pitchFamily="34" charset="0"/>
                <a:ea typeface="Calibri" panose="020F0502020204030204" pitchFamily="34" charset="0"/>
              </a:rPr>
              <a:t>Sales and Delivery</a:t>
            </a:r>
            <a:endParaRPr lang="en-IN" sz="2400" dirty="0">
              <a:latin typeface="Times New Roman" panose="02020603050405020304" pitchFamily="18" charset="0"/>
              <a:cs typeface="Times New Roman" panose="02020603050405020304" pitchFamily="18" charset="0"/>
            </a:endParaRPr>
          </a:p>
          <a:p>
            <a:pPr lvl="2" algn="just"/>
            <a:r>
              <a:rPr lang="en-US" sz="2400" dirty="0">
                <a:solidFill>
                  <a:srgbClr val="000000"/>
                </a:solidFill>
                <a:effectLst/>
                <a:latin typeface="Calibri" panose="020F0502020204030204" pitchFamily="34" charset="0"/>
                <a:ea typeface="Calibri" panose="020F0502020204030204" pitchFamily="34" charset="0"/>
              </a:rPr>
              <a:t>Restaurant</a:t>
            </a:r>
            <a:endParaRPr lang="en-IN"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Retrieving data from sales and delivery domain of an organization based on the given scenarios.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Assessing performances of different restaurants based on different options and analyzing the data based on ratings.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Creating triggers for an institute to maintain the backup details of the alumni.</a:t>
            </a: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7</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311129"/>
            <a:ext cx="10515600" cy="4351338"/>
          </a:xfrm>
        </p:spPr>
        <p:txBody>
          <a:bodyPr/>
          <a:lstStyle/>
          <a:p>
            <a:pPr marL="0" indent="0">
              <a:buNone/>
            </a:pPr>
            <a:r>
              <a:rPr lang="en-US" dirty="0"/>
              <a:t>Q:</a:t>
            </a:r>
            <a:r>
              <a:rPr lang="en-US" sz="2000" b="1" dirty="0"/>
              <a:t>Find the average weight, food rating, and service rating of the customers who have visited KFC and tried Mexican or Italian types of cuisine, and also their budget level is low. We encourage you to give it a try by not using joins. – </a:t>
            </a:r>
            <a:r>
              <a:rPr lang="en-US" sz="2000" dirty="0"/>
              <a:t>All the conditions where applied to all the required attributes.</a:t>
            </a:r>
            <a:endParaRPr lang="en-US" b="1" dirty="0"/>
          </a:p>
        </p:txBody>
      </p:sp>
      <p:pic>
        <p:nvPicPr>
          <p:cNvPr id="3" name="Picture 2"/>
          <p:cNvPicPr>
            <a:picLocks noChangeAspect="1"/>
          </p:cNvPicPr>
          <p:nvPr/>
        </p:nvPicPr>
        <p:blipFill>
          <a:blip r:embed="rId3"/>
          <a:stretch>
            <a:fillRect/>
          </a:stretch>
        </p:blipFill>
        <p:spPr>
          <a:xfrm>
            <a:off x="899160" y="2373343"/>
            <a:ext cx="9182896" cy="1577477"/>
          </a:xfrm>
          <a:prstGeom prst="rect">
            <a:avLst/>
          </a:prstGeom>
        </p:spPr>
      </p:pic>
      <p:pic>
        <p:nvPicPr>
          <p:cNvPr id="9" name="Picture 8"/>
          <p:cNvPicPr>
            <a:picLocks noChangeAspect="1"/>
          </p:cNvPicPr>
          <p:nvPr/>
        </p:nvPicPr>
        <p:blipFill>
          <a:blip r:embed="rId4"/>
          <a:stretch>
            <a:fillRect/>
          </a:stretch>
        </p:blipFill>
        <p:spPr>
          <a:xfrm>
            <a:off x="899160" y="3950820"/>
            <a:ext cx="7071973" cy="1425063"/>
          </a:xfrm>
          <a:prstGeom prst="rect">
            <a:avLst/>
          </a:prstGeom>
        </p:spPr>
      </p:pic>
      <p:pic>
        <p:nvPicPr>
          <p:cNvPr id="11" name="Picture 10"/>
          <p:cNvPicPr>
            <a:picLocks noChangeAspect="1"/>
          </p:cNvPicPr>
          <p:nvPr/>
        </p:nvPicPr>
        <p:blipFill>
          <a:blip r:embed="rId5"/>
          <a:stretch>
            <a:fillRect/>
          </a:stretch>
        </p:blipFill>
        <p:spPr>
          <a:xfrm>
            <a:off x="1447035" y="5414795"/>
            <a:ext cx="5082980" cy="495343"/>
          </a:xfrm>
          <a:prstGeom prst="rect">
            <a:avLst/>
          </a:prstGeom>
        </p:spPr>
      </p:pic>
    </p:spTree>
    <p:extLst>
      <p:ext uri="{BB962C8B-B14F-4D97-AF65-F5344CB8AC3E}">
        <p14:creationId xmlns:p14="http://schemas.microsoft.com/office/powerpoint/2010/main" val="162815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F79EDA-8DE0-F256-EE77-8DBCD77D620F}"/>
              </a:ext>
            </a:extLst>
          </p:cNvPr>
          <p:cNvSpPr>
            <a:spLocks noGrp="1"/>
          </p:cNvSpPr>
          <p:nvPr>
            <p:ph type="title"/>
          </p:nvPr>
        </p:nvSpPr>
        <p:spPr/>
        <p:txBody>
          <a:bodyPr>
            <a:normAutofit/>
          </a:bodyPr>
          <a:lstStyle/>
          <a:p>
            <a:r>
              <a:rPr lang="en-IN" sz="2800" dirty="0">
                <a:solidFill>
                  <a:srgbClr val="666666"/>
                </a:solidFill>
                <a:latin typeface="Roboto" panose="020F0502020204030204" pitchFamily="2" charset="0"/>
                <a:ea typeface="+mn-ea"/>
                <a:cs typeface="+mn-cs"/>
              </a:rPr>
              <a:t>TRIGGER</a:t>
            </a:r>
          </a:p>
        </p:txBody>
      </p:sp>
      <p:sp>
        <p:nvSpPr>
          <p:cNvPr id="5" name="Content Placeholder 4">
            <a:extLst>
              <a:ext uri="{FF2B5EF4-FFF2-40B4-BE49-F238E27FC236}">
                <a16:creationId xmlns:a16="http://schemas.microsoft.com/office/drawing/2014/main" id="{927EF2D3-DE0A-B41C-B0A5-562D980AB07C}"/>
              </a:ext>
            </a:extLst>
          </p:cNvPr>
          <p:cNvSpPr>
            <a:spLocks noGrp="1"/>
          </p:cNvSpPr>
          <p:nvPr>
            <p:ph idx="1"/>
          </p:nvPr>
        </p:nvSpPr>
        <p:spPr/>
        <p:txBody>
          <a:bodyPr/>
          <a:lstStyle/>
          <a:p>
            <a:r>
              <a:rPr lang="en-US" b="0" i="0" dirty="0">
                <a:solidFill>
                  <a:srgbClr val="666666"/>
                </a:solidFill>
                <a:effectLst/>
                <a:latin typeface="Roboto" panose="020F0502020204030204" pitchFamily="2" charset="0"/>
              </a:rPr>
              <a:t>Trigger is a statement that a system executes automatically when there is any modification to the database. In a trigger, we first specify when the trigger is to be executed and then the action to be performed when the trigger executes. Triggers are used to specify certain integrity constraints and referential constraints that cannot be specified using the constraint mechanism of SQL.</a:t>
            </a:r>
            <a:endParaRPr lang="en-IN" dirty="0"/>
          </a:p>
        </p:txBody>
      </p:sp>
    </p:spTree>
    <p:extLst>
      <p:ext uri="{BB962C8B-B14F-4D97-AF65-F5344CB8AC3E}">
        <p14:creationId xmlns:p14="http://schemas.microsoft.com/office/powerpoint/2010/main" val="393750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Trigger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Q:Create two called </a:t>
            </a:r>
            <a:r>
              <a:rPr lang="en-US" dirty="0" err="1"/>
              <a:t>Student_details</a:t>
            </a:r>
            <a:r>
              <a:rPr lang="en-US" dirty="0"/>
              <a:t> and </a:t>
            </a:r>
            <a:r>
              <a:rPr lang="en-US" dirty="0" err="1"/>
              <a:t>Student_details_backup</a:t>
            </a:r>
            <a:r>
              <a:rPr lang="en-US" dirty="0"/>
              <a:t>.</a:t>
            </a:r>
          </a:p>
          <a:p>
            <a:pPr marL="0" indent="0">
              <a:buNone/>
            </a:pPr>
            <a:endParaRPr lang="en-US" dirty="0"/>
          </a:p>
          <a:p>
            <a:endParaRPr lang="en-US" dirty="0"/>
          </a:p>
          <a:p>
            <a:pPr marL="0" indent="0">
              <a:buNone/>
            </a:pPr>
            <a:endParaRPr lang="en-US" dirty="0"/>
          </a:p>
        </p:txBody>
      </p:sp>
      <p:pic>
        <p:nvPicPr>
          <p:cNvPr id="12" name="Picture 11">
            <a:extLst>
              <a:ext uri="{FF2B5EF4-FFF2-40B4-BE49-F238E27FC236}">
                <a16:creationId xmlns:a16="http://schemas.microsoft.com/office/drawing/2014/main" id="{B3B2EB97-5F44-2E3F-77F8-509148EB85BE}"/>
              </a:ext>
            </a:extLst>
          </p:cNvPr>
          <p:cNvPicPr>
            <a:picLocks noChangeAspect="1"/>
          </p:cNvPicPr>
          <p:nvPr/>
        </p:nvPicPr>
        <p:blipFill>
          <a:blip r:embed="rId3"/>
          <a:stretch>
            <a:fillRect/>
          </a:stretch>
        </p:blipFill>
        <p:spPr>
          <a:xfrm>
            <a:off x="930729" y="2569699"/>
            <a:ext cx="4860472" cy="3607264"/>
          </a:xfrm>
          <a:prstGeom prst="rect">
            <a:avLst/>
          </a:prstGeom>
        </p:spPr>
      </p:pic>
    </p:spTree>
    <p:extLst>
      <p:ext uri="{BB962C8B-B14F-4D97-AF65-F5344CB8AC3E}">
        <p14:creationId xmlns:p14="http://schemas.microsoft.com/office/powerpoint/2010/main" val="3512447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Trigger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BCCC3C1B-F49F-7CCB-6841-684FCA8B417C}"/>
              </a:ext>
            </a:extLst>
          </p:cNvPr>
          <p:cNvPicPr>
            <a:picLocks noChangeAspect="1"/>
          </p:cNvPicPr>
          <p:nvPr/>
        </p:nvPicPr>
        <p:blipFill>
          <a:blip r:embed="rId3"/>
          <a:stretch>
            <a:fillRect/>
          </a:stretch>
        </p:blipFill>
        <p:spPr>
          <a:xfrm>
            <a:off x="903245" y="4301780"/>
            <a:ext cx="7823375" cy="2191095"/>
          </a:xfrm>
          <a:prstGeom prst="rect">
            <a:avLst/>
          </a:prstGeom>
        </p:spPr>
      </p:pic>
      <p:pic>
        <p:nvPicPr>
          <p:cNvPr id="11" name="Picture 10">
            <a:extLst>
              <a:ext uri="{FF2B5EF4-FFF2-40B4-BE49-F238E27FC236}">
                <a16:creationId xmlns:a16="http://schemas.microsoft.com/office/drawing/2014/main" id="{AE5AB680-F27A-BC9B-CBD7-46EEEADAEE46}"/>
              </a:ext>
            </a:extLst>
          </p:cNvPr>
          <p:cNvPicPr>
            <a:picLocks noChangeAspect="1"/>
          </p:cNvPicPr>
          <p:nvPr/>
        </p:nvPicPr>
        <p:blipFill>
          <a:blip r:embed="rId4"/>
          <a:stretch>
            <a:fillRect/>
          </a:stretch>
        </p:blipFill>
        <p:spPr>
          <a:xfrm>
            <a:off x="838200" y="1825625"/>
            <a:ext cx="6100352" cy="2272846"/>
          </a:xfrm>
          <a:prstGeom prst="rect">
            <a:avLst/>
          </a:prstGeom>
        </p:spPr>
      </p:pic>
    </p:spTree>
    <p:extLst>
      <p:ext uri="{BB962C8B-B14F-4D97-AF65-F5344CB8AC3E}">
        <p14:creationId xmlns:p14="http://schemas.microsoft.com/office/powerpoint/2010/main" val="26901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278039"/>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dirty="0">
                <a:latin typeface="Times New Roman" panose="02020603050405020304" pitchFamily="18" charset="0"/>
                <a:cs typeface="Times New Roman" panose="02020603050405020304" pitchFamily="18" charset="0"/>
              </a:rPr>
              <a:t>Q1: Use of GROUP_CONCAT function to show customers from same city.</a:t>
            </a:r>
            <a:endParaRPr lang="en-IN" sz="2000" dirty="0">
              <a:latin typeface="Times New Roman" panose="02020603050405020304" pitchFamily="18" charset="0"/>
              <a:cs typeface="Times New Roman" panose="02020603050405020304" pitchFamily="18" charset="0"/>
            </a:endParaRPr>
          </a:p>
          <a:p>
            <a:pPr marL="457200" lvl="1" indent="0" algn="just">
              <a:buNone/>
            </a:pPr>
            <a:r>
              <a:rPr lang="en-IN" sz="2000" dirty="0">
                <a:latin typeface="Times New Roman" panose="02020603050405020304" pitchFamily="18" charset="0"/>
                <a:cs typeface="Times New Roman" panose="02020603050405020304" pitchFamily="18" charset="0"/>
              </a:rPr>
              <a:t>GROUP_CONCAT() here is useful displaying all the customers from the same location in a single row.</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0BD8FAEC-FE82-DA52-1B3D-9264E9C68CF4}"/>
              </a:ext>
            </a:extLst>
          </p:cNvPr>
          <p:cNvPicPr>
            <a:picLocks noChangeAspect="1"/>
          </p:cNvPicPr>
          <p:nvPr/>
        </p:nvPicPr>
        <p:blipFill>
          <a:blip r:embed="rId3"/>
          <a:stretch>
            <a:fillRect/>
          </a:stretch>
        </p:blipFill>
        <p:spPr>
          <a:xfrm>
            <a:off x="1393282" y="2784007"/>
            <a:ext cx="5691229" cy="1104226"/>
          </a:xfrm>
          <a:prstGeom prst="rect">
            <a:avLst/>
          </a:prstGeom>
        </p:spPr>
      </p:pic>
      <p:pic>
        <p:nvPicPr>
          <p:cNvPr id="12" name="Picture 11">
            <a:extLst>
              <a:ext uri="{FF2B5EF4-FFF2-40B4-BE49-F238E27FC236}">
                <a16:creationId xmlns:a16="http://schemas.microsoft.com/office/drawing/2014/main" id="{0DE1F8EE-4866-CA0A-4E5B-BF4E85F3E50F}"/>
              </a:ext>
            </a:extLst>
          </p:cNvPr>
          <p:cNvPicPr>
            <a:picLocks noChangeAspect="1"/>
          </p:cNvPicPr>
          <p:nvPr/>
        </p:nvPicPr>
        <p:blipFill>
          <a:blip r:embed="rId4"/>
          <a:stretch>
            <a:fillRect/>
          </a:stretch>
        </p:blipFill>
        <p:spPr>
          <a:xfrm>
            <a:off x="1472269" y="3888233"/>
            <a:ext cx="6515148" cy="2052653"/>
          </a:xfrm>
          <a:prstGeom prst="rect">
            <a:avLst/>
          </a:prstGeom>
        </p:spPr>
      </p:pic>
    </p:spTree>
    <p:extLst>
      <p:ext uri="{BB962C8B-B14F-4D97-AF65-F5344CB8AC3E}">
        <p14:creationId xmlns:p14="http://schemas.microsoft.com/office/powerpoint/2010/main" val="86472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278039"/>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dirty="0">
                <a:latin typeface="Times New Roman" panose="02020603050405020304" pitchFamily="18" charset="0"/>
                <a:cs typeface="Times New Roman" panose="02020603050405020304" pitchFamily="18" charset="0"/>
              </a:rPr>
              <a:t>Q2: Creating stored procedure to retrieve user ids based on religion. The stored procedure will be useful to make attractive offers during festival times.</a:t>
            </a:r>
          </a:p>
          <a:p>
            <a:pPr marL="0" indent="0" algn="just">
              <a:buNone/>
            </a:pPr>
            <a:r>
              <a:rPr lang="en-IN" sz="2000" dirty="0">
                <a:latin typeface="Times New Roman" panose="02020603050405020304" pitchFamily="18" charset="0"/>
                <a:cs typeface="Times New Roman" panose="02020603050405020304" pitchFamily="18" charset="0"/>
              </a:rPr>
              <a:t>Creating a stored procedure is useful in applying a set of code whenever required, just by calling the stored procedure’s name along with the wanted record name.</a:t>
            </a: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63A80D79-79F5-E5F8-78A7-E5516691CF36}"/>
              </a:ext>
            </a:extLst>
          </p:cNvPr>
          <p:cNvPicPr>
            <a:picLocks noChangeAspect="1"/>
          </p:cNvPicPr>
          <p:nvPr/>
        </p:nvPicPr>
        <p:blipFill>
          <a:blip r:embed="rId3"/>
          <a:stretch>
            <a:fillRect/>
          </a:stretch>
        </p:blipFill>
        <p:spPr>
          <a:xfrm>
            <a:off x="1347431" y="3597246"/>
            <a:ext cx="4939069" cy="1662125"/>
          </a:xfrm>
          <a:prstGeom prst="rect">
            <a:avLst/>
          </a:prstGeom>
        </p:spPr>
      </p:pic>
      <p:pic>
        <p:nvPicPr>
          <p:cNvPr id="2" name="Picture 1"/>
          <p:cNvPicPr>
            <a:picLocks noChangeAspect="1"/>
          </p:cNvPicPr>
          <p:nvPr/>
        </p:nvPicPr>
        <p:blipFill>
          <a:blip r:embed="rId4"/>
          <a:stretch>
            <a:fillRect/>
          </a:stretch>
        </p:blipFill>
        <p:spPr>
          <a:xfrm>
            <a:off x="1213414" y="5257117"/>
            <a:ext cx="9464860" cy="922100"/>
          </a:xfrm>
          <a:prstGeom prst="rect">
            <a:avLst/>
          </a:prstGeom>
        </p:spPr>
      </p:pic>
    </p:spTree>
    <p:extLst>
      <p:ext uri="{BB962C8B-B14F-4D97-AF65-F5344CB8AC3E}">
        <p14:creationId xmlns:p14="http://schemas.microsoft.com/office/powerpoint/2010/main" val="54356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278039"/>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dirty="0">
                <a:latin typeface="Times New Roman" panose="02020603050405020304" pitchFamily="18" charset="0"/>
                <a:cs typeface="Times New Roman" panose="02020603050405020304" pitchFamily="18" charset="0"/>
              </a:rPr>
              <a:t>Q3:Calculate delta values of order date for each customer</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6FD54B9-557F-9C2E-B4D1-8260B041D1C9}"/>
              </a:ext>
            </a:extLst>
          </p:cNvPr>
          <p:cNvPicPr>
            <a:picLocks noChangeAspect="1"/>
          </p:cNvPicPr>
          <p:nvPr/>
        </p:nvPicPr>
        <p:blipFill>
          <a:blip r:embed="rId3"/>
          <a:stretch>
            <a:fillRect/>
          </a:stretch>
        </p:blipFill>
        <p:spPr>
          <a:xfrm>
            <a:off x="1427362" y="2386795"/>
            <a:ext cx="7410504" cy="1614499"/>
          </a:xfrm>
          <a:prstGeom prst="rect">
            <a:avLst/>
          </a:prstGeom>
        </p:spPr>
      </p:pic>
      <p:pic>
        <p:nvPicPr>
          <p:cNvPr id="9" name="Picture 8">
            <a:extLst>
              <a:ext uri="{FF2B5EF4-FFF2-40B4-BE49-F238E27FC236}">
                <a16:creationId xmlns:a16="http://schemas.microsoft.com/office/drawing/2014/main" id="{7AA8201E-D504-F2EC-146A-2C2A0AA1D464}"/>
              </a:ext>
            </a:extLst>
          </p:cNvPr>
          <p:cNvPicPr>
            <a:picLocks noChangeAspect="1"/>
          </p:cNvPicPr>
          <p:nvPr/>
        </p:nvPicPr>
        <p:blipFill>
          <a:blip r:embed="rId4"/>
          <a:stretch>
            <a:fillRect/>
          </a:stretch>
        </p:blipFill>
        <p:spPr>
          <a:xfrm>
            <a:off x="1478731" y="4038989"/>
            <a:ext cx="6719937" cy="2100278"/>
          </a:xfrm>
          <a:prstGeom prst="rect">
            <a:avLst/>
          </a:prstGeom>
        </p:spPr>
      </p:pic>
      <p:sp>
        <p:nvSpPr>
          <p:cNvPr id="2" name="TextBox 1"/>
          <p:cNvSpPr txBox="1"/>
          <p:nvPr/>
        </p:nvSpPr>
        <p:spPr>
          <a:xfrm>
            <a:off x="9056914" y="2386795"/>
            <a:ext cx="2928446"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purpose of getting delta values between the order dates for each customer is to get the number days between the previous and current purchases.</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919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278039"/>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dirty="0">
                <a:latin typeface="Times New Roman" panose="02020603050405020304" pitchFamily="18" charset="0"/>
                <a:cs typeface="Times New Roman" panose="02020603050405020304" pitchFamily="18" charset="0"/>
              </a:rPr>
              <a:t>Q4:Creating index on food_rating to retrieve restaurant information easily.</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5DB8A595-8959-2E70-D8FF-DE11E2BD9F5C}"/>
              </a:ext>
            </a:extLst>
          </p:cNvPr>
          <p:cNvPicPr>
            <a:picLocks noChangeAspect="1"/>
          </p:cNvPicPr>
          <p:nvPr/>
        </p:nvPicPr>
        <p:blipFill>
          <a:blip r:embed="rId3"/>
          <a:stretch>
            <a:fillRect/>
          </a:stretch>
        </p:blipFill>
        <p:spPr>
          <a:xfrm>
            <a:off x="1234084" y="3417229"/>
            <a:ext cx="5508527" cy="1982808"/>
          </a:xfrm>
          <a:prstGeom prst="rect">
            <a:avLst/>
          </a:prstGeom>
        </p:spPr>
      </p:pic>
      <p:sp>
        <p:nvSpPr>
          <p:cNvPr id="2" name="TextBox 1"/>
          <p:cNvSpPr txBox="1"/>
          <p:nvPr/>
        </p:nvSpPr>
        <p:spPr>
          <a:xfrm>
            <a:off x="1410789" y="2268680"/>
            <a:ext cx="972747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indexes on food rating, allows the users to quickly sift through a list of restaurants based on the food rating. Here 2 is the highest rating.</a:t>
            </a:r>
            <a:endParaRPr lang="en-AE"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6749426" y="3173756"/>
            <a:ext cx="5105842" cy="2149026"/>
          </a:xfrm>
          <a:prstGeom prst="rect">
            <a:avLst/>
          </a:prstGeom>
        </p:spPr>
      </p:pic>
    </p:spTree>
    <p:extLst>
      <p:ext uri="{BB962C8B-B14F-4D97-AF65-F5344CB8AC3E}">
        <p14:creationId xmlns:p14="http://schemas.microsoft.com/office/powerpoint/2010/main" val="366793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278039"/>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marL="457200" lvl="1" indent="0" algn="just">
              <a:buNone/>
            </a:pPr>
            <a:r>
              <a:rPr lang="en-US" b="1" dirty="0">
                <a:latin typeface="Times New Roman" panose="02020603050405020304" pitchFamily="18" charset="0"/>
                <a:cs typeface="Times New Roman" panose="02020603050405020304" pitchFamily="18" charset="0"/>
              </a:rPr>
              <a:t>Q5:Retrieve the total profit made from each product from the data and give percentile ranks where total profit is positive.</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8A51E51-288C-77CE-D27E-1599449239DF}"/>
              </a:ext>
            </a:extLst>
          </p:cNvPr>
          <p:cNvPicPr>
            <a:picLocks noChangeAspect="1"/>
          </p:cNvPicPr>
          <p:nvPr/>
        </p:nvPicPr>
        <p:blipFill>
          <a:blip r:embed="rId3"/>
          <a:stretch>
            <a:fillRect/>
          </a:stretch>
        </p:blipFill>
        <p:spPr>
          <a:xfrm>
            <a:off x="1405255" y="2798305"/>
            <a:ext cx="6127660" cy="1153210"/>
          </a:xfrm>
          <a:prstGeom prst="rect">
            <a:avLst/>
          </a:prstGeom>
        </p:spPr>
      </p:pic>
      <p:pic>
        <p:nvPicPr>
          <p:cNvPr id="9" name="Picture 8">
            <a:extLst>
              <a:ext uri="{FF2B5EF4-FFF2-40B4-BE49-F238E27FC236}">
                <a16:creationId xmlns:a16="http://schemas.microsoft.com/office/drawing/2014/main" id="{6299A510-F7C5-0EEE-AF39-B39B97E326F6}"/>
              </a:ext>
            </a:extLst>
          </p:cNvPr>
          <p:cNvPicPr>
            <a:picLocks noChangeAspect="1"/>
          </p:cNvPicPr>
          <p:nvPr/>
        </p:nvPicPr>
        <p:blipFill>
          <a:blip r:embed="rId4"/>
          <a:stretch>
            <a:fillRect/>
          </a:stretch>
        </p:blipFill>
        <p:spPr>
          <a:xfrm>
            <a:off x="1405255" y="4110695"/>
            <a:ext cx="6624686" cy="2119328"/>
          </a:xfrm>
          <a:prstGeom prst="rect">
            <a:avLst/>
          </a:prstGeom>
        </p:spPr>
      </p:pic>
      <p:sp>
        <p:nvSpPr>
          <p:cNvPr id="2" name="TextBox 1"/>
          <p:cNvSpPr txBox="1"/>
          <p:nvPr/>
        </p:nvSpPr>
        <p:spPr>
          <a:xfrm>
            <a:off x="8142514" y="2569029"/>
            <a:ext cx="355309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products are given percentile ranks between 0 to 1 where the total profit is positive. 0 is given for the lowest total profit and 1 for the highest total profit.</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2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got to learn and use triggers, stored procedures, and indexes in MySQL.</a:t>
            </a:r>
          </a:p>
          <a:p>
            <a:r>
              <a:rPr lang="en-US" dirty="0">
                <a:latin typeface="Times New Roman" panose="02020603050405020304" pitchFamily="18" charset="0"/>
                <a:cs typeface="Times New Roman" panose="02020603050405020304" pitchFamily="18" charset="0"/>
              </a:rPr>
              <a:t>From the datasets of sales and delivery and restaurant, we were able analyze the performances, retrieve data based on certain conditions,  analyze customer choices based on profits and ratings, and find the factors that affect the growth of sales in an organization and </a:t>
            </a:r>
            <a:r>
              <a:rPr lang="en-US">
                <a:latin typeface="Times New Roman" panose="02020603050405020304" pitchFamily="18" charset="0"/>
                <a:cs typeface="Times New Roman" panose="02020603050405020304" pitchFamily="18" charset="0"/>
              </a:rPr>
              <a:t>performances of restaurants.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396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367246"/>
            <a:ext cx="10515600" cy="480083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Sales and Delivery:</a:t>
            </a:r>
          </a:p>
          <a:p>
            <a:pPr algn="just"/>
            <a:r>
              <a:rPr lang="en-US" sz="2400" dirty="0">
                <a:latin typeface="Times New Roman" panose="02020603050405020304" pitchFamily="18" charset="0"/>
                <a:cs typeface="Times New Roman" panose="02020603050405020304" pitchFamily="18" charset="0"/>
              </a:rPr>
              <a:t>This database comprises data from a business organization's sales and delivery domain that has been collected for a decade.</a:t>
            </a:r>
          </a:p>
          <a:p>
            <a:pPr algn="just"/>
            <a:r>
              <a:rPr lang="en-US" sz="2400" dirty="0">
                <a:latin typeface="Times New Roman" panose="02020603050405020304" pitchFamily="18" charset="0"/>
                <a:cs typeface="Times New Roman" panose="02020603050405020304" pitchFamily="18" charset="0"/>
              </a:rPr>
              <a:t>There are 5 tables in the database.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5366628"/>
              </p:ext>
            </p:extLst>
          </p:nvPr>
        </p:nvGraphicFramePr>
        <p:xfrm>
          <a:off x="1666240" y="3252125"/>
          <a:ext cx="8128000" cy="3037840"/>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20000"/>
                    </a:ext>
                  </a:extLst>
                </a:gridCol>
                <a:gridCol w="6441440">
                  <a:extLst>
                    <a:ext uri="{9D8B030D-6E8A-4147-A177-3AD203B41FA5}">
                      <a16:colId xmlns:a16="http://schemas.microsoft.com/office/drawing/2014/main" val="20001"/>
                    </a:ext>
                  </a:extLst>
                </a:gridCol>
              </a:tblGrid>
              <a:tr h="370840">
                <a:tc>
                  <a:txBody>
                    <a:bodyPr/>
                    <a:lstStyle/>
                    <a:p>
                      <a:pPr algn="ctr"/>
                      <a:r>
                        <a:rPr lang="en-US" dirty="0"/>
                        <a:t>Table</a:t>
                      </a:r>
                      <a:endParaRPr lang="en-AE" dirty="0"/>
                    </a:p>
                  </a:txBody>
                  <a:tcPr/>
                </a:tc>
                <a:tc>
                  <a:txBody>
                    <a:bodyPr/>
                    <a:lstStyle/>
                    <a:p>
                      <a:pPr algn="ctr"/>
                      <a:r>
                        <a:rPr lang="en-US" dirty="0"/>
                        <a:t>Information in the table</a:t>
                      </a:r>
                      <a:endParaRPr lang="en-AE" dirty="0"/>
                    </a:p>
                  </a:txBody>
                  <a:tcPr/>
                </a:tc>
                <a:extLst>
                  <a:ext uri="{0D108BD9-81ED-4DB2-BD59-A6C34878D82A}">
                    <a16:rowId xmlns:a16="http://schemas.microsoft.com/office/drawing/2014/main" val="10000"/>
                  </a:ext>
                </a:extLst>
              </a:tr>
              <a:tr h="370840">
                <a:tc>
                  <a:txBody>
                    <a:bodyPr/>
                    <a:lstStyle/>
                    <a:p>
                      <a:r>
                        <a:rPr lang="en-US" dirty="0"/>
                        <a:t>cust_dimen</a:t>
                      </a:r>
                      <a:endParaRPr lang="en-AE" dirty="0"/>
                    </a:p>
                  </a:txBody>
                  <a:tcPr/>
                </a:tc>
                <a:tc>
                  <a:txBody>
                    <a:bodyPr/>
                    <a:lstStyle/>
                    <a:p>
                      <a:r>
                        <a:rPr lang="en-US" dirty="0"/>
                        <a:t>Customer name, Province, Region, Customer segment (types), Cust_id(customer ID)</a:t>
                      </a:r>
                      <a:endParaRPr lang="en-AE" dirty="0"/>
                    </a:p>
                  </a:txBody>
                  <a:tcPr/>
                </a:tc>
                <a:extLst>
                  <a:ext uri="{0D108BD9-81ED-4DB2-BD59-A6C34878D82A}">
                    <a16:rowId xmlns:a16="http://schemas.microsoft.com/office/drawing/2014/main" val="10001"/>
                  </a:ext>
                </a:extLst>
              </a:tr>
              <a:tr h="370840">
                <a:tc>
                  <a:txBody>
                    <a:bodyPr/>
                    <a:lstStyle/>
                    <a:p>
                      <a:r>
                        <a:rPr lang="en-US" dirty="0"/>
                        <a:t>market_fact</a:t>
                      </a:r>
                      <a:endParaRPr lang="en-AE" dirty="0"/>
                    </a:p>
                  </a:txBody>
                  <a:tcPr/>
                </a:tc>
                <a:tc>
                  <a:txBody>
                    <a:bodyPr/>
                    <a:lstStyle/>
                    <a:p>
                      <a:r>
                        <a:rPr lang="en-US" dirty="0"/>
                        <a:t>Ord_id(ID of the order), Prod_id(product</a:t>
                      </a:r>
                      <a:r>
                        <a:rPr lang="en-US" baseline="0" dirty="0"/>
                        <a:t> ID</a:t>
                      </a:r>
                      <a:r>
                        <a:rPr lang="en-US" dirty="0"/>
                        <a:t>), Ship_id(shipping ID), Cust_id, Sales, Discount, Order Quantity,</a:t>
                      </a:r>
                      <a:r>
                        <a:rPr lang="en-US" baseline="0" dirty="0"/>
                        <a:t> Profit, Shipping_cost, Product_Base_Margin</a:t>
                      </a:r>
                      <a:endParaRPr lang="en-AE" dirty="0"/>
                    </a:p>
                  </a:txBody>
                  <a:tcPr/>
                </a:tc>
                <a:extLst>
                  <a:ext uri="{0D108BD9-81ED-4DB2-BD59-A6C34878D82A}">
                    <a16:rowId xmlns:a16="http://schemas.microsoft.com/office/drawing/2014/main" val="10002"/>
                  </a:ext>
                </a:extLst>
              </a:tr>
              <a:tr h="370840">
                <a:tc>
                  <a:txBody>
                    <a:bodyPr/>
                    <a:lstStyle/>
                    <a:p>
                      <a:r>
                        <a:rPr lang="en-US" dirty="0"/>
                        <a:t>orders_dimen</a:t>
                      </a:r>
                      <a:endParaRPr lang="en-AE" dirty="0"/>
                    </a:p>
                  </a:txBody>
                  <a:tcPr/>
                </a:tc>
                <a:tc>
                  <a:txBody>
                    <a:bodyPr/>
                    <a:lstStyle/>
                    <a:p>
                      <a:r>
                        <a:rPr lang="en-US" dirty="0"/>
                        <a:t>Order_id,</a:t>
                      </a:r>
                      <a:r>
                        <a:rPr lang="en-US" baseline="0" dirty="0"/>
                        <a:t> Order_date, Order_priority, Ord_id</a:t>
                      </a:r>
                      <a:endParaRPr lang="en-AE" dirty="0"/>
                    </a:p>
                  </a:txBody>
                  <a:tcPr/>
                </a:tc>
                <a:extLst>
                  <a:ext uri="{0D108BD9-81ED-4DB2-BD59-A6C34878D82A}">
                    <a16:rowId xmlns:a16="http://schemas.microsoft.com/office/drawing/2014/main" val="10003"/>
                  </a:ext>
                </a:extLst>
              </a:tr>
              <a:tr h="370840">
                <a:tc>
                  <a:txBody>
                    <a:bodyPr/>
                    <a:lstStyle/>
                    <a:p>
                      <a:r>
                        <a:rPr lang="en-US" dirty="0"/>
                        <a:t>prod_dimen</a:t>
                      </a:r>
                      <a:endParaRPr lang="en-AE" dirty="0"/>
                    </a:p>
                  </a:txBody>
                  <a:tcPr/>
                </a:tc>
                <a:tc>
                  <a:txBody>
                    <a:bodyPr/>
                    <a:lstStyle/>
                    <a:p>
                      <a:r>
                        <a:rPr lang="en-US" dirty="0"/>
                        <a:t>Product_Category,</a:t>
                      </a:r>
                      <a:r>
                        <a:rPr lang="en-US" baseline="0" dirty="0"/>
                        <a:t> Product_Sub_Category, Prod_id</a:t>
                      </a:r>
                      <a:endParaRPr lang="en-AE" dirty="0"/>
                    </a:p>
                  </a:txBody>
                  <a:tcPr/>
                </a:tc>
                <a:extLst>
                  <a:ext uri="{0D108BD9-81ED-4DB2-BD59-A6C34878D82A}">
                    <a16:rowId xmlns:a16="http://schemas.microsoft.com/office/drawing/2014/main" val="10004"/>
                  </a:ext>
                </a:extLst>
              </a:tr>
              <a:tr h="370840">
                <a:tc>
                  <a:txBody>
                    <a:bodyPr/>
                    <a:lstStyle/>
                    <a:p>
                      <a:r>
                        <a:rPr lang="en-US" dirty="0"/>
                        <a:t>shipping_dimen</a:t>
                      </a:r>
                      <a:endParaRPr lang="en-AE" dirty="0"/>
                    </a:p>
                  </a:txBody>
                  <a:tcPr/>
                </a:tc>
                <a:tc>
                  <a:txBody>
                    <a:bodyPr/>
                    <a:lstStyle/>
                    <a:p>
                      <a:r>
                        <a:rPr lang="en-US" dirty="0"/>
                        <a:t>Order_ID, Ship_Mode, Ship_Date, Ship_id</a:t>
                      </a:r>
                      <a:endParaRPr lang="en-AE"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2175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942703" y="594227"/>
            <a:ext cx="10515600" cy="480083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Restaurant database:</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database consists of data related to restaurants and users.</a:t>
            </a: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8735622"/>
              </p:ext>
            </p:extLst>
          </p:nvPr>
        </p:nvGraphicFramePr>
        <p:xfrm>
          <a:off x="1727200" y="1590524"/>
          <a:ext cx="8128000" cy="4612640"/>
        </p:xfrm>
        <a:graphic>
          <a:graphicData uri="http://schemas.openxmlformats.org/drawingml/2006/table">
            <a:tbl>
              <a:tblPr firstRow="1" bandRow="1">
                <a:tableStyleId>{5C22544A-7EE6-4342-B048-85BDC9FD1C3A}</a:tableStyleId>
              </a:tblPr>
              <a:tblGrid>
                <a:gridCol w="1721394">
                  <a:extLst>
                    <a:ext uri="{9D8B030D-6E8A-4147-A177-3AD203B41FA5}">
                      <a16:colId xmlns:a16="http://schemas.microsoft.com/office/drawing/2014/main" val="20000"/>
                    </a:ext>
                  </a:extLst>
                </a:gridCol>
                <a:gridCol w="6406606">
                  <a:extLst>
                    <a:ext uri="{9D8B030D-6E8A-4147-A177-3AD203B41FA5}">
                      <a16:colId xmlns:a16="http://schemas.microsoft.com/office/drawing/2014/main" val="20001"/>
                    </a:ext>
                  </a:extLst>
                </a:gridCol>
              </a:tblGrid>
              <a:tr h="370840">
                <a:tc>
                  <a:txBody>
                    <a:bodyPr/>
                    <a:lstStyle/>
                    <a:p>
                      <a:pPr algn="ctr"/>
                      <a:r>
                        <a:rPr lang="en-US" sz="1600" dirty="0"/>
                        <a:t>Table</a:t>
                      </a:r>
                      <a:endParaRPr lang="en-AE" sz="1600" dirty="0"/>
                    </a:p>
                  </a:txBody>
                  <a:tcPr/>
                </a:tc>
                <a:tc>
                  <a:txBody>
                    <a:bodyPr/>
                    <a:lstStyle/>
                    <a:p>
                      <a:pPr algn="ctr"/>
                      <a:r>
                        <a:rPr lang="en-US" sz="1600" dirty="0"/>
                        <a:t>Information in the table</a:t>
                      </a:r>
                      <a:endParaRPr lang="en-AE" sz="1600" dirty="0"/>
                    </a:p>
                  </a:txBody>
                  <a:tcPr/>
                </a:tc>
                <a:extLst>
                  <a:ext uri="{0D108BD9-81ED-4DB2-BD59-A6C34878D82A}">
                    <a16:rowId xmlns:a16="http://schemas.microsoft.com/office/drawing/2014/main" val="10000"/>
                  </a:ext>
                </a:extLst>
              </a:tr>
              <a:tr h="370840">
                <a:tc>
                  <a:txBody>
                    <a:bodyPr/>
                    <a:lstStyle/>
                    <a:p>
                      <a:r>
                        <a:rPr lang="en-US" sz="1600" dirty="0"/>
                        <a:t>chefmozaccepts</a:t>
                      </a:r>
                      <a:endParaRPr lang="en-AE" sz="1600" dirty="0"/>
                    </a:p>
                  </a:txBody>
                  <a:tcPr/>
                </a:tc>
                <a:tc>
                  <a:txBody>
                    <a:bodyPr/>
                    <a:lstStyle/>
                    <a:p>
                      <a:r>
                        <a:rPr lang="en-US" sz="1600" dirty="0"/>
                        <a:t>placeID, Rpayment</a:t>
                      </a:r>
                      <a:endParaRPr lang="en-AE" sz="1600" dirty="0"/>
                    </a:p>
                  </a:txBody>
                  <a:tcPr/>
                </a:tc>
                <a:extLst>
                  <a:ext uri="{0D108BD9-81ED-4DB2-BD59-A6C34878D82A}">
                    <a16:rowId xmlns:a16="http://schemas.microsoft.com/office/drawing/2014/main" val="10001"/>
                  </a:ext>
                </a:extLst>
              </a:tr>
              <a:tr h="370840">
                <a:tc>
                  <a:txBody>
                    <a:bodyPr/>
                    <a:lstStyle/>
                    <a:p>
                      <a:r>
                        <a:rPr lang="en-US" sz="1600" dirty="0"/>
                        <a:t>chefmozcuisine</a:t>
                      </a:r>
                      <a:endParaRPr lang="en-AE" sz="1600" dirty="0"/>
                    </a:p>
                  </a:txBody>
                  <a:tcPr/>
                </a:tc>
                <a:tc>
                  <a:txBody>
                    <a:bodyPr/>
                    <a:lstStyle/>
                    <a:p>
                      <a:r>
                        <a:rPr lang="en-US" sz="1600" dirty="0"/>
                        <a:t>placeID,</a:t>
                      </a:r>
                      <a:r>
                        <a:rPr lang="en-US" sz="1600" baseline="0" dirty="0"/>
                        <a:t> Rcuisine</a:t>
                      </a:r>
                      <a:endParaRPr lang="en-AE" sz="1600" dirty="0"/>
                    </a:p>
                  </a:txBody>
                  <a:tcPr/>
                </a:tc>
                <a:extLst>
                  <a:ext uri="{0D108BD9-81ED-4DB2-BD59-A6C34878D82A}">
                    <a16:rowId xmlns:a16="http://schemas.microsoft.com/office/drawing/2014/main" val="10002"/>
                  </a:ext>
                </a:extLst>
              </a:tr>
              <a:tr h="370840">
                <a:tc>
                  <a:txBody>
                    <a:bodyPr/>
                    <a:lstStyle/>
                    <a:p>
                      <a:r>
                        <a:rPr lang="en-US" sz="1600" dirty="0"/>
                        <a:t>chefmozhours4</a:t>
                      </a:r>
                      <a:endParaRPr lang="en-AE" sz="1600" dirty="0"/>
                    </a:p>
                  </a:txBody>
                  <a:tcPr/>
                </a:tc>
                <a:tc>
                  <a:txBody>
                    <a:bodyPr/>
                    <a:lstStyle/>
                    <a:p>
                      <a:r>
                        <a:rPr lang="en-US" sz="1600" dirty="0"/>
                        <a:t>placeID,</a:t>
                      </a:r>
                      <a:r>
                        <a:rPr lang="en-US" sz="1600" baseline="0" dirty="0"/>
                        <a:t> hours, days</a:t>
                      </a:r>
                      <a:endParaRPr lang="en-AE" sz="1600" dirty="0"/>
                    </a:p>
                  </a:txBody>
                  <a:tcPr/>
                </a:tc>
                <a:extLst>
                  <a:ext uri="{0D108BD9-81ED-4DB2-BD59-A6C34878D82A}">
                    <a16:rowId xmlns:a16="http://schemas.microsoft.com/office/drawing/2014/main" val="10003"/>
                  </a:ext>
                </a:extLst>
              </a:tr>
              <a:tr h="370840">
                <a:tc>
                  <a:txBody>
                    <a:bodyPr/>
                    <a:lstStyle/>
                    <a:p>
                      <a:r>
                        <a:rPr lang="en-US" sz="1600" dirty="0"/>
                        <a:t>chefmozparking</a:t>
                      </a:r>
                      <a:endParaRPr lang="en-AE" sz="1600" dirty="0"/>
                    </a:p>
                  </a:txBody>
                  <a:tcPr/>
                </a:tc>
                <a:tc>
                  <a:txBody>
                    <a:bodyPr/>
                    <a:lstStyle/>
                    <a:p>
                      <a:r>
                        <a:rPr lang="en-US" sz="1600" dirty="0"/>
                        <a:t>placeID, parking_lot</a:t>
                      </a:r>
                      <a:endParaRPr lang="en-AE" sz="1600" dirty="0"/>
                    </a:p>
                  </a:txBody>
                  <a:tcPr/>
                </a:tc>
                <a:extLst>
                  <a:ext uri="{0D108BD9-81ED-4DB2-BD59-A6C34878D82A}">
                    <a16:rowId xmlns:a16="http://schemas.microsoft.com/office/drawing/2014/main" val="10004"/>
                  </a:ext>
                </a:extLst>
              </a:tr>
              <a:tr h="370840">
                <a:tc>
                  <a:txBody>
                    <a:bodyPr/>
                    <a:lstStyle/>
                    <a:p>
                      <a:r>
                        <a:rPr lang="en-US" sz="1600" dirty="0"/>
                        <a:t>geoplaces2</a:t>
                      </a:r>
                      <a:endParaRPr lang="en-AE" sz="1600" dirty="0"/>
                    </a:p>
                  </a:txBody>
                  <a:tcPr/>
                </a:tc>
                <a:tc>
                  <a:txBody>
                    <a:bodyPr/>
                    <a:lstStyle/>
                    <a:p>
                      <a:r>
                        <a:rPr lang="en-US" sz="1600" dirty="0"/>
                        <a:t>placeID, latitude,</a:t>
                      </a:r>
                      <a:r>
                        <a:rPr lang="en-US" sz="1600" baseline="0" dirty="0"/>
                        <a:t> longitude, the_geom_meter, name, address, city, state, country, fax, zip, alcohol, smoking_area, dress_code, accessibility, price, url, Rambience, franchise, area, other_services</a:t>
                      </a:r>
                      <a:endParaRPr lang="en-AE" sz="1600" dirty="0"/>
                    </a:p>
                  </a:txBody>
                  <a:tcPr/>
                </a:tc>
                <a:extLst>
                  <a:ext uri="{0D108BD9-81ED-4DB2-BD59-A6C34878D82A}">
                    <a16:rowId xmlns:a16="http://schemas.microsoft.com/office/drawing/2014/main" val="10005"/>
                  </a:ext>
                </a:extLst>
              </a:tr>
              <a:tr h="370840">
                <a:tc>
                  <a:txBody>
                    <a:bodyPr/>
                    <a:lstStyle/>
                    <a:p>
                      <a:r>
                        <a:rPr lang="en-US" sz="1600" dirty="0"/>
                        <a:t>rating_final</a:t>
                      </a:r>
                      <a:endParaRPr lang="en-AE" sz="1600" dirty="0"/>
                    </a:p>
                  </a:txBody>
                  <a:tcPr/>
                </a:tc>
                <a:tc>
                  <a:txBody>
                    <a:bodyPr/>
                    <a:lstStyle/>
                    <a:p>
                      <a:r>
                        <a:rPr lang="en-US" sz="1600" dirty="0"/>
                        <a:t>user_id,</a:t>
                      </a:r>
                      <a:r>
                        <a:rPr lang="en-US" sz="1600" baseline="0" dirty="0"/>
                        <a:t> placeID, rating, food_rating, service_rating</a:t>
                      </a:r>
                      <a:endParaRPr lang="en-AE" sz="1600" dirty="0"/>
                    </a:p>
                  </a:txBody>
                  <a:tcPr/>
                </a:tc>
                <a:extLst>
                  <a:ext uri="{0D108BD9-81ED-4DB2-BD59-A6C34878D82A}">
                    <a16:rowId xmlns:a16="http://schemas.microsoft.com/office/drawing/2014/main" val="10006"/>
                  </a:ext>
                </a:extLst>
              </a:tr>
              <a:tr h="370840">
                <a:tc>
                  <a:txBody>
                    <a:bodyPr/>
                    <a:lstStyle/>
                    <a:p>
                      <a:r>
                        <a:rPr lang="en-US" sz="1600" dirty="0"/>
                        <a:t>usercuisine</a:t>
                      </a:r>
                      <a:endParaRPr lang="en-AE" sz="1600" dirty="0"/>
                    </a:p>
                  </a:txBody>
                  <a:tcPr/>
                </a:tc>
                <a:tc>
                  <a:txBody>
                    <a:bodyPr/>
                    <a:lstStyle/>
                    <a:p>
                      <a:r>
                        <a:rPr lang="en-US" sz="1600" dirty="0"/>
                        <a:t>user_id,</a:t>
                      </a:r>
                      <a:r>
                        <a:rPr lang="en-US" sz="1600" baseline="0" dirty="0"/>
                        <a:t> Rcuisine</a:t>
                      </a:r>
                      <a:endParaRPr lang="en-AE" sz="1600" dirty="0"/>
                    </a:p>
                  </a:txBody>
                  <a:tcPr/>
                </a:tc>
                <a:extLst>
                  <a:ext uri="{0D108BD9-81ED-4DB2-BD59-A6C34878D82A}">
                    <a16:rowId xmlns:a16="http://schemas.microsoft.com/office/drawing/2014/main" val="10007"/>
                  </a:ext>
                </a:extLst>
              </a:tr>
              <a:tr h="370840">
                <a:tc>
                  <a:txBody>
                    <a:bodyPr/>
                    <a:lstStyle/>
                    <a:p>
                      <a:r>
                        <a:rPr lang="en-US" sz="1600" dirty="0"/>
                        <a:t>userpayment</a:t>
                      </a:r>
                      <a:endParaRPr lang="en-AE" sz="1600" dirty="0"/>
                    </a:p>
                  </a:txBody>
                  <a:tcPr/>
                </a:tc>
                <a:tc>
                  <a:txBody>
                    <a:bodyPr/>
                    <a:lstStyle/>
                    <a:p>
                      <a:r>
                        <a:rPr lang="en-US" sz="1600" dirty="0"/>
                        <a:t>user_id, Upayment</a:t>
                      </a:r>
                      <a:endParaRPr lang="en-AE" sz="1600" dirty="0"/>
                    </a:p>
                  </a:txBody>
                  <a:tcPr/>
                </a:tc>
                <a:extLst>
                  <a:ext uri="{0D108BD9-81ED-4DB2-BD59-A6C34878D82A}">
                    <a16:rowId xmlns:a16="http://schemas.microsoft.com/office/drawing/2014/main" val="10008"/>
                  </a:ext>
                </a:extLst>
              </a:tr>
              <a:tr h="370840">
                <a:tc>
                  <a:txBody>
                    <a:bodyPr/>
                    <a:lstStyle/>
                    <a:p>
                      <a:r>
                        <a:rPr lang="en-US" sz="1600" dirty="0"/>
                        <a:t>userprofile</a:t>
                      </a:r>
                      <a:endParaRPr lang="en-AE" sz="1600" dirty="0"/>
                    </a:p>
                  </a:txBody>
                  <a:tcPr/>
                </a:tc>
                <a:tc>
                  <a:txBody>
                    <a:bodyPr/>
                    <a:lstStyle/>
                    <a:p>
                      <a:r>
                        <a:rPr lang="en-US" sz="1600" dirty="0"/>
                        <a:t>user_id, latitude,</a:t>
                      </a:r>
                      <a:r>
                        <a:rPr lang="en-US" sz="1600" baseline="0" dirty="0"/>
                        <a:t> longitude, smoker, drink_level, dress_preference, ambience, transport, marital_status, hijos, birth_year, interest, personality, religion, activity, color, weight, budget, height</a:t>
                      </a:r>
                      <a:endParaRPr lang="en-AE"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3013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a:xfrm>
            <a:off x="838200" y="1664055"/>
            <a:ext cx="10515600" cy="4351338"/>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Sales and delivery datasets:</a:t>
            </a:r>
          </a:p>
          <a:p>
            <a:pPr algn="just"/>
            <a:r>
              <a:rPr lang="en-IN" sz="2400" dirty="0">
                <a:latin typeface="Times New Roman" panose="02020603050405020304" pitchFamily="18" charset="0"/>
                <a:cs typeface="Times New Roman" panose="02020603050405020304" pitchFamily="18" charset="0"/>
              </a:rPr>
              <a:t>Tracks sales performances.</a:t>
            </a:r>
          </a:p>
          <a:p>
            <a:pPr algn="just"/>
            <a:r>
              <a:rPr lang="en-IN" sz="2400" dirty="0">
                <a:latin typeface="Times New Roman" panose="02020603050405020304" pitchFamily="18" charset="0"/>
                <a:cs typeface="Times New Roman" panose="02020603050405020304" pitchFamily="18" charset="0"/>
              </a:rPr>
              <a:t>Improve sales performances.</a:t>
            </a:r>
          </a:p>
          <a:p>
            <a:pPr algn="just"/>
            <a:r>
              <a:rPr lang="en-IN" sz="2400" dirty="0">
                <a:latin typeface="Times New Roman" panose="02020603050405020304" pitchFamily="18" charset="0"/>
                <a:cs typeface="Times New Roman" panose="02020603050405020304" pitchFamily="18" charset="0"/>
              </a:rPr>
              <a:t>Helps in organizational decision making.</a:t>
            </a:r>
          </a:p>
          <a:p>
            <a:pPr algn="just"/>
            <a:r>
              <a:rPr lang="en-IN" sz="2400" dirty="0">
                <a:latin typeface="Times New Roman" panose="02020603050405020304" pitchFamily="18" charset="0"/>
                <a:cs typeface="Times New Roman" panose="02020603050405020304" pitchFamily="18" charset="0"/>
              </a:rPr>
              <a:t>Identifying target customers becomes easier.</a:t>
            </a:r>
          </a:p>
          <a:p>
            <a:pPr algn="just"/>
            <a:r>
              <a:rPr lang="en-IN" sz="2400" dirty="0">
                <a:latin typeface="Times New Roman" panose="02020603050405020304" pitchFamily="18" charset="0"/>
                <a:cs typeface="Times New Roman" panose="02020603050405020304" pitchFamily="18" charset="0"/>
              </a:rPr>
              <a:t>Helps to bring in more customers.</a:t>
            </a:r>
          </a:p>
          <a:p>
            <a:pPr marL="0" indent="0" algn="just">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a:xfrm>
            <a:off x="838200" y="1664055"/>
            <a:ext cx="10515600" cy="4351338"/>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Restaurant datasets:</a:t>
            </a:r>
          </a:p>
          <a:p>
            <a:pPr algn="just"/>
            <a:r>
              <a:rPr lang="en-IN" sz="2400" dirty="0">
                <a:latin typeface="Times New Roman" panose="02020603050405020304" pitchFamily="18" charset="0"/>
                <a:cs typeface="Times New Roman" panose="02020603050405020304" pitchFamily="18" charset="0"/>
              </a:rPr>
              <a:t>Useful in enhancing customer experience.</a:t>
            </a:r>
          </a:p>
          <a:p>
            <a:pPr algn="just"/>
            <a:r>
              <a:rPr lang="en-IN" sz="2400" dirty="0">
                <a:latin typeface="Times New Roman" panose="02020603050405020304" pitchFamily="18" charset="0"/>
                <a:cs typeface="Times New Roman" panose="02020603050405020304" pitchFamily="18" charset="0"/>
              </a:rPr>
              <a:t>Helps in improving the business based on the rating results and new trends.</a:t>
            </a:r>
          </a:p>
          <a:p>
            <a:pPr algn="just"/>
            <a:r>
              <a:rPr lang="en-IN" sz="2400" dirty="0">
                <a:latin typeface="Times New Roman" panose="02020603050405020304" pitchFamily="18" charset="0"/>
                <a:cs typeface="Times New Roman" panose="02020603050405020304" pitchFamily="18" charset="0"/>
              </a:rPr>
              <a:t>Useful in attracting more customers.</a:t>
            </a:r>
          </a:p>
          <a:p>
            <a:pPr algn="just"/>
            <a:r>
              <a:rPr lang="en-IN" sz="2400" dirty="0">
                <a:latin typeface="Times New Roman" panose="02020603050405020304" pitchFamily="18" charset="0"/>
                <a:cs typeface="Times New Roman" panose="02020603050405020304" pitchFamily="18" charset="0"/>
              </a:rPr>
              <a:t>Helps identifying customer preferences.</a:t>
            </a:r>
          </a:p>
          <a:p>
            <a:pPr algn="just"/>
            <a:r>
              <a:rPr lang="en-IN" sz="2400" dirty="0">
                <a:latin typeface="Times New Roman" panose="02020603050405020304" pitchFamily="18" charset="0"/>
                <a:cs typeface="Times New Roman" panose="02020603050405020304" pitchFamily="18" charset="0"/>
              </a:rPr>
              <a:t>Identifies the most sold food.</a:t>
            </a:r>
          </a:p>
          <a:p>
            <a:pPr algn="just"/>
            <a:r>
              <a:rPr lang="en-IN" sz="2400" dirty="0">
                <a:latin typeface="Times New Roman" panose="02020603050405020304" pitchFamily="18" charset="0"/>
                <a:cs typeface="Times New Roman" panose="02020603050405020304" pitchFamily="18" charset="0"/>
              </a:rPr>
              <a:t>Useful in improving the cuisine.</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575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Q:Find the top 3 customers who have the maximum number of orders</a:t>
            </a:r>
            <a:endParaRPr lang="en-US" sz="2000" dirty="0"/>
          </a:p>
          <a:p>
            <a:r>
              <a:rPr lang="en-US" sz="2000" dirty="0"/>
              <a:t>First we need to know the top customers with maximum number of orders then extract top 3.</a:t>
            </a:r>
            <a:endParaRPr lang="en-IN" sz="2000" dirty="0"/>
          </a:p>
        </p:txBody>
      </p:sp>
      <p:pic>
        <p:nvPicPr>
          <p:cNvPr id="8" name="Picture 7">
            <a:extLst>
              <a:ext uri="{FF2B5EF4-FFF2-40B4-BE49-F238E27FC236}">
                <a16:creationId xmlns:a16="http://schemas.microsoft.com/office/drawing/2014/main" id="{32DAC100-CD61-9538-9B3E-0703D11FE3F8}"/>
              </a:ext>
            </a:extLst>
          </p:cNvPr>
          <p:cNvPicPr>
            <a:picLocks noChangeAspect="1"/>
          </p:cNvPicPr>
          <p:nvPr/>
        </p:nvPicPr>
        <p:blipFill>
          <a:blip r:embed="rId3"/>
          <a:stretch>
            <a:fillRect/>
          </a:stretch>
        </p:blipFill>
        <p:spPr>
          <a:xfrm>
            <a:off x="948738" y="3325640"/>
            <a:ext cx="5624554" cy="1119196"/>
          </a:xfrm>
          <a:prstGeom prst="rect">
            <a:avLst/>
          </a:prstGeom>
        </p:spPr>
      </p:pic>
      <p:pic>
        <p:nvPicPr>
          <p:cNvPr id="10" name="Picture 9">
            <a:extLst>
              <a:ext uri="{FF2B5EF4-FFF2-40B4-BE49-F238E27FC236}">
                <a16:creationId xmlns:a16="http://schemas.microsoft.com/office/drawing/2014/main" id="{790BFFD4-1E2C-56C8-ADC1-417CF73FC535}"/>
              </a:ext>
            </a:extLst>
          </p:cNvPr>
          <p:cNvPicPr>
            <a:picLocks noChangeAspect="1"/>
          </p:cNvPicPr>
          <p:nvPr/>
        </p:nvPicPr>
        <p:blipFill>
          <a:blip r:embed="rId4"/>
          <a:stretch>
            <a:fillRect/>
          </a:stretch>
        </p:blipFill>
        <p:spPr>
          <a:xfrm>
            <a:off x="1155234" y="4834274"/>
            <a:ext cx="3448075" cy="1119196"/>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 Create a new column DaysTakenForDelivery that contains the date difference between Order_Date and Ship_Date.</a:t>
            </a:r>
          </a:p>
          <a:p>
            <a:r>
              <a:rPr lang="en-US" sz="2000" dirty="0"/>
              <a:t>Create a new column ‘</a:t>
            </a:r>
            <a:r>
              <a:rPr lang="en-US" sz="2000" dirty="0" err="1"/>
              <a:t>DaysTakenForDelivery</a:t>
            </a:r>
            <a:r>
              <a:rPr lang="en-US" sz="2000" dirty="0"/>
              <a:t>’ which specifies the date difference between the ‘</a:t>
            </a:r>
            <a:r>
              <a:rPr lang="en-US" sz="2000" dirty="0" err="1"/>
              <a:t>Order_Date</a:t>
            </a:r>
            <a:r>
              <a:rPr lang="en-US" sz="2000" dirty="0"/>
              <a:t>’ and the ’</a:t>
            </a:r>
            <a:r>
              <a:rPr lang="en-US" sz="2000" dirty="0" err="1"/>
              <a:t>Ship_Date</a:t>
            </a:r>
            <a:r>
              <a:rPr lang="en-US" sz="2000" dirty="0"/>
              <a:t>’.</a:t>
            </a:r>
          </a:p>
          <a:p>
            <a:endParaRPr lang="en-US" sz="2000" dirty="0"/>
          </a:p>
          <a:p>
            <a:endParaRPr lang="en-US" dirty="0"/>
          </a:p>
          <a:p>
            <a:endParaRPr lang="en-US" dirty="0"/>
          </a:p>
        </p:txBody>
      </p:sp>
      <p:pic>
        <p:nvPicPr>
          <p:cNvPr id="8" name="Picture 7">
            <a:extLst>
              <a:ext uri="{FF2B5EF4-FFF2-40B4-BE49-F238E27FC236}">
                <a16:creationId xmlns:a16="http://schemas.microsoft.com/office/drawing/2014/main" id="{E3BA26E2-139E-7E11-7C50-70A8DACD8A93}"/>
              </a:ext>
            </a:extLst>
          </p:cNvPr>
          <p:cNvPicPr>
            <a:picLocks noChangeAspect="1"/>
          </p:cNvPicPr>
          <p:nvPr/>
        </p:nvPicPr>
        <p:blipFill>
          <a:blip r:embed="rId3"/>
          <a:stretch>
            <a:fillRect/>
          </a:stretch>
        </p:blipFill>
        <p:spPr>
          <a:xfrm>
            <a:off x="923221" y="3429000"/>
            <a:ext cx="6372272" cy="866781"/>
          </a:xfrm>
          <a:prstGeom prst="rect">
            <a:avLst/>
          </a:prstGeom>
        </p:spPr>
      </p:pic>
      <p:pic>
        <p:nvPicPr>
          <p:cNvPr id="10" name="Picture 9">
            <a:extLst>
              <a:ext uri="{FF2B5EF4-FFF2-40B4-BE49-F238E27FC236}">
                <a16:creationId xmlns:a16="http://schemas.microsoft.com/office/drawing/2014/main" id="{0ED34EA3-B71C-39B6-6AE2-7AA73D3277F7}"/>
              </a:ext>
            </a:extLst>
          </p:cNvPr>
          <p:cNvPicPr>
            <a:picLocks noChangeAspect="1"/>
          </p:cNvPicPr>
          <p:nvPr/>
        </p:nvPicPr>
        <p:blipFill>
          <a:blip r:embed="rId4"/>
          <a:stretch>
            <a:fillRect/>
          </a:stretch>
        </p:blipFill>
        <p:spPr>
          <a:xfrm>
            <a:off x="1180069" y="4378209"/>
            <a:ext cx="2767033" cy="1685937"/>
          </a:xfrm>
          <a:prstGeom prst="rect">
            <a:avLst/>
          </a:prstGeom>
        </p:spPr>
      </p:pic>
    </p:spTree>
    <p:extLst>
      <p:ext uri="{BB962C8B-B14F-4D97-AF65-F5344CB8AC3E}">
        <p14:creationId xmlns:p14="http://schemas.microsoft.com/office/powerpoint/2010/main" val="250685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3</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7516" y="-149"/>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marL="0" indent="0">
              <a:buNone/>
            </a:pPr>
            <a:r>
              <a:rPr lang="en-US" dirty="0"/>
              <a:t>Q: Find the customer whose order took the maximum time to get delivered.</a:t>
            </a:r>
          </a:p>
          <a:p>
            <a:r>
              <a:rPr lang="en-US" sz="2000" dirty="0"/>
              <a:t>Find the customer whose date difference between order date and ship date is maximum.</a:t>
            </a:r>
          </a:p>
          <a:p>
            <a:endParaRPr lang="en-US" dirty="0"/>
          </a:p>
          <a:p>
            <a:endParaRPr lang="en-US" dirty="0"/>
          </a:p>
          <a:p>
            <a:endParaRPr lang="en-US" dirty="0"/>
          </a:p>
          <a:p>
            <a:endParaRPr lang="en-US" dirty="0"/>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B28FC12D-4ACB-1EC9-D904-3BEAC6730E8E}"/>
              </a:ext>
            </a:extLst>
          </p:cNvPr>
          <p:cNvPicPr>
            <a:picLocks noChangeAspect="1"/>
          </p:cNvPicPr>
          <p:nvPr/>
        </p:nvPicPr>
        <p:blipFill>
          <a:blip r:embed="rId3"/>
          <a:stretch>
            <a:fillRect/>
          </a:stretch>
        </p:blipFill>
        <p:spPr>
          <a:xfrm>
            <a:off x="931053" y="3237193"/>
            <a:ext cx="4310094" cy="1262072"/>
          </a:xfrm>
          <a:prstGeom prst="rect">
            <a:avLst/>
          </a:prstGeom>
        </p:spPr>
      </p:pic>
      <p:pic>
        <p:nvPicPr>
          <p:cNvPr id="10" name="Picture 9">
            <a:extLst>
              <a:ext uri="{FF2B5EF4-FFF2-40B4-BE49-F238E27FC236}">
                <a16:creationId xmlns:a16="http://schemas.microsoft.com/office/drawing/2014/main" id="{216C41C1-608A-821E-E5FA-826B1B1ED335}"/>
              </a:ext>
            </a:extLst>
          </p:cNvPr>
          <p:cNvPicPr>
            <a:picLocks noChangeAspect="1"/>
          </p:cNvPicPr>
          <p:nvPr/>
        </p:nvPicPr>
        <p:blipFill>
          <a:blip r:embed="rId4"/>
          <a:stretch>
            <a:fillRect/>
          </a:stretch>
        </p:blipFill>
        <p:spPr>
          <a:xfrm>
            <a:off x="1210350" y="4579822"/>
            <a:ext cx="2659521" cy="1211378"/>
          </a:xfrm>
          <a:prstGeom prst="rect">
            <a:avLst/>
          </a:prstGeom>
        </p:spPr>
      </p:pic>
    </p:spTree>
    <p:extLst>
      <p:ext uri="{BB962C8B-B14F-4D97-AF65-F5344CB8AC3E}">
        <p14:creationId xmlns:p14="http://schemas.microsoft.com/office/powerpoint/2010/main" val="883666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21495</TotalTime>
  <Words>1592</Words>
  <Application>Microsoft Office PowerPoint</Application>
  <PresentationFormat>Widescreen</PresentationFormat>
  <Paragraphs>149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Roboto</vt:lpstr>
      <vt:lpstr>Times New Roman</vt:lpstr>
      <vt:lpstr>Office Theme</vt:lpstr>
      <vt:lpstr>PowerPoint Presentation</vt:lpstr>
      <vt:lpstr>Problem Definition</vt:lpstr>
      <vt:lpstr>Data Set Description</vt:lpstr>
      <vt:lpstr>PowerPoint Presentation</vt:lpstr>
      <vt:lpstr>Business Importance of Problem</vt:lpstr>
      <vt:lpstr>Business Importance of Problem</vt:lpstr>
      <vt:lpstr>Project Flow – Question 1</vt:lpstr>
      <vt:lpstr>Project Flow – Question 2</vt:lpstr>
      <vt:lpstr>Project Flow – Question 3</vt:lpstr>
      <vt:lpstr>Project Flow – Question 4</vt:lpstr>
      <vt:lpstr>Project Flow – Question 5</vt:lpstr>
      <vt:lpstr>Project Flow – Question 6</vt:lpstr>
      <vt:lpstr>Project Flow – Question 6</vt:lpstr>
      <vt:lpstr>Project Flow – Question 1</vt:lpstr>
      <vt:lpstr>Project Flow – Question 2</vt:lpstr>
      <vt:lpstr>Project Flow – Question 3</vt:lpstr>
      <vt:lpstr>Project Flow – Question 4</vt:lpstr>
      <vt:lpstr>Project Flow – Question 5</vt:lpstr>
      <vt:lpstr>Project Flow – Question 6</vt:lpstr>
      <vt:lpstr>Project Flow – Question 7</vt:lpstr>
      <vt:lpstr>TRIGGER</vt:lpstr>
      <vt:lpstr>Trigger – Question 1</vt:lpstr>
      <vt:lpstr>Trigger – Question 1</vt:lpstr>
      <vt:lpstr>Major Challenge</vt:lpstr>
      <vt:lpstr>Major Challenge</vt:lpstr>
      <vt:lpstr>Major Challenge</vt:lpstr>
      <vt:lpstr>Major Challenge</vt:lpstr>
      <vt:lpstr>Major Challenge</vt:lpstr>
      <vt:lpstr>Conclusions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sneha s menon</cp:lastModifiedBy>
  <cp:revision>142</cp:revision>
  <cp:lastPrinted>2023-09-03T09:38:43Z</cp:lastPrinted>
  <dcterms:created xsi:type="dcterms:W3CDTF">2022-06-10T06:46:36Z</dcterms:created>
  <dcterms:modified xsi:type="dcterms:W3CDTF">2023-09-03T09:40:48Z</dcterms:modified>
</cp:coreProperties>
</file>