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5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87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629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27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639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7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4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91F4B0-090F-40E0-800B-72A81C3BBA0B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466D19-7A02-4C6E-82B9-A80163583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24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5543-3B9A-9267-085A-4FC24B8B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091688"/>
          </a:xfrm>
        </p:spPr>
        <p:txBody>
          <a:bodyPr/>
          <a:lstStyle/>
          <a:p>
            <a:r>
              <a:rPr lang="en-US" dirty="0"/>
              <a:t>Searching Algorithm : Ternary Search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1D49-F03D-D2EA-80AC-6ED47B363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60240"/>
            <a:ext cx="9418320" cy="2032000"/>
          </a:xfrm>
        </p:spPr>
        <p:txBody>
          <a:bodyPr>
            <a:normAutofit/>
          </a:bodyPr>
          <a:lstStyle/>
          <a:p>
            <a:r>
              <a:rPr lang="en-US" b="1" dirty="0"/>
              <a:t>Presented  by</a:t>
            </a:r>
          </a:p>
          <a:p>
            <a:pPr lvl="1" algn="l"/>
            <a:r>
              <a:rPr lang="en-US" dirty="0"/>
              <a:t>Sneha Solanki (240160510048)</a:t>
            </a:r>
          </a:p>
          <a:p>
            <a:pPr lvl="1" algn="l"/>
            <a:r>
              <a:rPr lang="en-US" dirty="0"/>
              <a:t>Zeel Hirapara (240160510017)</a:t>
            </a:r>
          </a:p>
          <a:p>
            <a:pPr lvl="1" algn="l"/>
            <a:r>
              <a:rPr lang="en-US" dirty="0"/>
              <a:t>Pooja Joshi  (240160510020)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30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0BC3-FBF9-0ED6-4331-7C6357A4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8082-A5B6-33E2-4A75-20885CA6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1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now let’s calculate new mid 1 and new mid 2.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mid1 = left + (right – left) / 3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3+(6-3)/3=4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mid2 = right – (right – left) / 3 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73239"/>
                </a:solidFill>
                <a:latin typeface="Nunito" pitchFamily="2" charset="0"/>
                <a:sym typeface="Wingdings" panose="05000000000000000000" pitchFamily="2" charset="2"/>
              </a:rPr>
              <a:t>6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-(6-3)/3=5</a:t>
            </a:r>
          </a:p>
          <a:p>
            <a:r>
              <a:rPr lang="en-US" dirty="0"/>
              <a:t>Check the value of </a:t>
            </a:r>
            <a:r>
              <a:rPr lang="en-US" dirty="0">
                <a:highlight>
                  <a:srgbClr val="FFFF00"/>
                </a:highlight>
              </a:rPr>
              <a:t>m1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m2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array[m1] = array[4] = 5</a:t>
            </a:r>
          </a:p>
          <a:p>
            <a:pPr lvl="1"/>
            <a:r>
              <a:rPr lang="en-US" dirty="0"/>
              <a:t>array[m2] = array[5] = 6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  <a:sym typeface="Wingdings" panose="05000000000000000000" pitchFamily="2" charset="2"/>
            </a:endParaRPr>
          </a:p>
          <a:p>
            <a:pPr marL="0" indent="0" algn="l" fontAlgn="base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  <a:sym typeface="Wingdings" panose="05000000000000000000" pitchFamily="2" charset="2"/>
            </a:endParaRPr>
          </a:p>
          <a:p>
            <a:pPr marL="0" indent="0" algn="l" fontAlgn="base"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</a:t>
            </a:r>
            <a:endParaRPr lang="en-US" sz="24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                                        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                                                                          m1     m2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75DB24-96C0-5EE5-14EB-EEB4275F7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40"/>
              </p:ext>
            </p:extLst>
          </p:nvPr>
        </p:nvGraphicFramePr>
        <p:xfrm>
          <a:off x="1638710" y="5245558"/>
          <a:ext cx="8128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587231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04449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71780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076873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4821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655056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59009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958979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87682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56267199"/>
                    </a:ext>
                  </a:extLst>
                </a:gridCol>
              </a:tblGrid>
              <a:tr h="3581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9738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8B3179-63AA-AF78-BBD4-912CFAA5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23899"/>
              </p:ext>
            </p:extLst>
          </p:nvPr>
        </p:nvGraphicFramePr>
        <p:xfrm>
          <a:off x="1638710" y="5746255"/>
          <a:ext cx="8128000" cy="4307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13371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49975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5170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691763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2456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46810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674952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34654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70109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8608522"/>
                    </a:ext>
                  </a:extLst>
                </a:gridCol>
              </a:tblGrid>
              <a:tr h="4307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496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5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646C-6D1F-1E53-0F5C-40F2AAE8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530B-2B7B-5FCD-A7F6-A2A2E751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Since </a:t>
            </a:r>
            <a:r>
              <a:rPr lang="en-US" dirty="0"/>
              <a:t>6 </a:t>
            </a:r>
            <a:r>
              <a:rPr lang="en-IN" dirty="0"/>
              <a:t>is greater than 5</a:t>
            </a:r>
            <a:r>
              <a:rPr lang="en-US" dirty="0"/>
              <a:t> </a:t>
            </a:r>
            <a:r>
              <a:rPr lang="en-IN" dirty="0"/>
              <a:t>but equal to</a:t>
            </a:r>
            <a:r>
              <a:rPr lang="en-US" dirty="0"/>
              <a:t> 6 we check the value at m2: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   Final Check: Found 6 at index 5.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557EF9-3D4A-9A97-68C0-68CDD6C91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86844"/>
              </p:ext>
            </p:extLst>
          </p:nvPr>
        </p:nvGraphicFramePr>
        <p:xfrm>
          <a:off x="1495552" y="3683000"/>
          <a:ext cx="8128000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6130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5167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973603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39068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2095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76644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39711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59547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729310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259073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470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AC61FF-5B0B-EF03-F017-D90F2B756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17763"/>
              </p:ext>
            </p:extLst>
          </p:nvPr>
        </p:nvGraphicFramePr>
        <p:xfrm>
          <a:off x="1495552" y="3317240"/>
          <a:ext cx="81280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830795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56166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12806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0736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24617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84041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1361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23633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10607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2463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8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96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3296-A95E-5E3B-20C5-F278FE1E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021"/>
            <a:ext cx="9692640" cy="1325562"/>
          </a:xfrm>
        </p:spPr>
        <p:txBody>
          <a:bodyPr/>
          <a:lstStyle/>
          <a:p>
            <a:r>
              <a:rPr lang="en-US" dirty="0"/>
              <a:t>Understand with code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7A35F-1106-500B-83F7-33C05DAE6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852"/>
            <a:ext cx="11307097" cy="5397909"/>
          </a:xfrm>
        </p:spPr>
      </p:pic>
    </p:spTree>
    <p:extLst>
      <p:ext uri="{BB962C8B-B14F-4D97-AF65-F5344CB8AC3E}">
        <p14:creationId xmlns:p14="http://schemas.microsoft.com/office/powerpoint/2010/main" val="9543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853D-9170-95D3-DCE9-0C2EBD0B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827"/>
            <a:ext cx="9692640" cy="1325562"/>
          </a:xfrm>
        </p:spPr>
        <p:txBody>
          <a:bodyPr/>
          <a:lstStyle/>
          <a:p>
            <a:r>
              <a:rPr lang="en-US" dirty="0"/>
              <a:t>Understand with code cont..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00169-1C6F-2CB6-8643-9850C138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690"/>
            <a:ext cx="11336593" cy="5643716"/>
          </a:xfrm>
        </p:spPr>
      </p:pic>
    </p:spTree>
    <p:extLst>
      <p:ext uri="{BB962C8B-B14F-4D97-AF65-F5344CB8AC3E}">
        <p14:creationId xmlns:p14="http://schemas.microsoft.com/office/powerpoint/2010/main" val="40189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5602-3AF0-34FF-A63B-9F8F3279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Searching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D76A-2843-3C9F-6CE9-EEB428F5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Searching is the fundamental process of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locating a specific element or item within a collection of data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 This collection of data can take various forms, such as arrays, lists, trees, or other structured representations. 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It plays an important role in various computational tasks and real-world applications, including information retrieval, data analysis, decision-making processes, and more.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80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8A34-ECDB-F31E-5F19-CDD3DF49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2EAD-C122-CF78-2DDE-4C0735DB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Jump Search</a:t>
            </a:r>
          </a:p>
          <a:p>
            <a:r>
              <a:rPr lang="en-US" dirty="0"/>
              <a:t>Interpolation Search</a:t>
            </a:r>
          </a:p>
          <a:p>
            <a:r>
              <a:rPr lang="en-US" dirty="0"/>
              <a:t>Fibonacci Search</a:t>
            </a:r>
          </a:p>
          <a:p>
            <a:r>
              <a:rPr lang="en-US" dirty="0"/>
              <a:t>Ternary Search</a:t>
            </a:r>
          </a:p>
          <a:p>
            <a:r>
              <a:rPr lang="en-US" dirty="0" err="1"/>
              <a:t>Metabinary</a:t>
            </a:r>
            <a:r>
              <a:rPr lang="en-US" dirty="0"/>
              <a:t>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today we learn about Ternary Search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50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D72-9130-E3A1-0813-7239BE9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Ternary Search?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48F8-A6EE-E0C0-0771-036C737B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Ternary search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is a search algorithm that is used to find the position of a target value within a sorted array. It operates on the principle of dividing the array into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three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parts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 instead of two, as in </a:t>
            </a:r>
            <a:r>
              <a:rPr lang="en-US" sz="2400" b="0" i="0" u="sng" dirty="0">
                <a:effectLst/>
                <a:latin typeface="+mj-lt"/>
                <a:hlinkClick r:id="rId2"/>
              </a:rPr>
              <a:t>binary search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 The basic idea is to narrow down the search space by comparing the target value with elements at two points that divide the array into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+mj-lt"/>
              </a:rPr>
              <a:t>three equal parts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73239"/>
                </a:solidFill>
                <a:effectLst/>
                <a:latin typeface="+mj-lt"/>
              </a:rPr>
              <a:t>mid1 </a:t>
            </a:r>
            <a:r>
              <a:rPr lang="pt-BR" sz="2400" b="0" i="0" dirty="0">
                <a:solidFill>
                  <a:srgbClr val="273239"/>
                </a:solidFill>
                <a:effectLst/>
                <a:latin typeface="+mj-lt"/>
              </a:rPr>
              <a:t>= l + (r-l)/3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73239"/>
                </a:solidFill>
                <a:effectLst/>
                <a:latin typeface="+mj-lt"/>
              </a:rPr>
              <a:t>mid2</a:t>
            </a:r>
            <a:r>
              <a:rPr lang="pt-BR" sz="2400" b="0" i="0" dirty="0">
                <a:solidFill>
                  <a:srgbClr val="273239"/>
                </a:solidFill>
                <a:effectLst/>
                <a:latin typeface="+mj-lt"/>
              </a:rPr>
              <a:t> = r – (r-l)/3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09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AEDD-5F6E-FE44-B103-2BFA86FE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08" y="220287"/>
            <a:ext cx="9692640" cy="1325562"/>
          </a:xfrm>
        </p:spPr>
        <p:txBody>
          <a:bodyPr/>
          <a:lstStyle/>
          <a:p>
            <a:r>
              <a:rPr lang="en-IN" dirty="0"/>
              <a:t>How It’s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A6F-1EE8-58AE-58FE-3408FC634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Searching value </a:t>
            </a:r>
            <a:r>
              <a:rPr lang="en-US" sz="2400" dirty="0"/>
              <a:t>is at m1 or m2, the process will successfully exist.</a:t>
            </a:r>
          </a:p>
          <a:p>
            <a:r>
              <a:rPr lang="en-US" sz="2400" dirty="0"/>
              <a:t>If the element is smaller than mid1 The value will be found between l and m1.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The new range is l = l and r = m1.</a:t>
            </a:r>
          </a:p>
          <a:p>
            <a:r>
              <a:rPr lang="en-US" sz="2400" dirty="0"/>
              <a:t>If the element is greater than mid2 The value will be found between m2 and 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The new range is  l = m2 and r = r.</a:t>
            </a:r>
            <a:endParaRPr lang="en-IN" sz="2400" dirty="0"/>
          </a:p>
          <a:p>
            <a:r>
              <a:rPr lang="en-IN" sz="2400" dirty="0"/>
              <a:t>If the searching element is between m1 and m2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The new range is l = m1 and r = m2.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8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32A9-8923-97C6-7FAE-9705A5FD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use Ternary Search?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0B9C-CC85-DE95-5088-DD8B80F3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+mj-lt"/>
              </a:rPr>
              <a:t>When you have a large ordered array or list and need to find the position of a specific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+mj-lt"/>
              </a:rPr>
              <a:t>When you need to find the maximum or minimum value of a 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61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3B6-34E1-E775-0082-987FE666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D2FF-7B19-ABC6-0CF2-AD3A6531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Initialization:</a:t>
            </a:r>
            <a:b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IN" b="1" dirty="0">
                <a:solidFill>
                  <a:srgbClr val="273239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Set two pointers,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left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right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initially pointing to the first 	and last elements of our search space.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left pointing value:-0</a:t>
            </a:r>
          </a:p>
          <a:p>
            <a:pPr marL="0" indent="0">
              <a:buNone/>
            </a:pPr>
            <a:r>
              <a:rPr lang="en-IN" dirty="0"/>
              <a:t>	Right pointing value:-9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BDA8A-787E-8B85-DF89-6981ADC4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03" y="2910795"/>
            <a:ext cx="7681626" cy="1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DE0-9FC8-E1AA-ABE2-82E34F1D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0E31-9306-B199-1A59-CF054757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Divide the search space:</a:t>
            </a:r>
          </a:p>
          <a:p>
            <a:pPr marL="0" indent="0" algn="l" fontAlgn="base">
              <a:buNone/>
            </a:pPr>
            <a:r>
              <a:rPr lang="en-IN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Calculate two midpoints,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mid1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mid2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, dividing the current search space into three roughly equal parts: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mid1 = left + (right – left) / 3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0+(9-0)/3=9/3=3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mid2 = right – (right – left) / 3 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9-(9-0)/3=6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array is now effectively divided into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[left, mid1]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(mid1, mid2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), and 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[mid2, right]</a:t>
            </a:r>
            <a:endParaRPr lang="en-US" sz="16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IN" dirty="0"/>
              <a:t>    m1 = 3, m2 = 6 Values: 4, 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0            1           2          3           4           5          6           7	         8          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  m1		           m2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815DAE-15A6-B341-42C4-A3A19E2A0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13517"/>
              </p:ext>
            </p:extLst>
          </p:nvPr>
        </p:nvGraphicFramePr>
        <p:xfrm>
          <a:off x="2032000" y="5388077"/>
          <a:ext cx="8128000" cy="57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330645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599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4277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94204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52635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4492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1991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94160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34921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6126782"/>
                    </a:ext>
                  </a:extLst>
                </a:gridCol>
              </a:tblGrid>
              <a:tr h="5112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en-IN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en-IN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75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1E5D-24B2-D484-1F4C-C2456898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273239"/>
                </a:solidFill>
                <a:effectLst/>
                <a:latin typeface="Nunito" pitchFamily="2" charset="0"/>
              </a:rPr>
              <a:t>Working of Ternary Search 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D066-2EB7-9824-A075-2BBE6F284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Comparison with Target cont..</a:t>
            </a:r>
            <a:endParaRPr lang="en-US" dirty="0"/>
          </a:p>
          <a:p>
            <a:r>
              <a:rPr lang="en-US" dirty="0"/>
              <a:t>Check the value of </a:t>
            </a:r>
            <a:r>
              <a:rPr lang="en-US" dirty="0">
                <a:highlight>
                  <a:srgbClr val="FFFF00"/>
                </a:highlight>
              </a:rPr>
              <a:t>m1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m2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array[m1] = array[3] = 4</a:t>
            </a:r>
          </a:p>
          <a:p>
            <a:pPr lvl="1"/>
            <a:r>
              <a:rPr lang="en-US" dirty="0"/>
              <a:t>array[m2] = array[6] = 7</a:t>
            </a:r>
            <a:endParaRPr lang="en-IN" dirty="0"/>
          </a:p>
          <a:p>
            <a:r>
              <a:rPr lang="en-IN" dirty="0"/>
              <a:t>Since 6 is greater than 4 but less than 7 </a:t>
            </a:r>
            <a:r>
              <a:rPr lang="en-US" dirty="0"/>
              <a:t>we search in the second segment:</a:t>
            </a:r>
          </a:p>
          <a:p>
            <a:r>
              <a:rPr lang="en-IN" dirty="0"/>
              <a:t> New Range: l = 3, r = 6</a:t>
            </a:r>
          </a:p>
          <a:p>
            <a:pPr marL="0" indent="0">
              <a:buNone/>
            </a:pPr>
            <a:r>
              <a:rPr lang="en-IN" dirty="0"/>
              <a:t>	new left pointing value:-3</a:t>
            </a:r>
          </a:p>
          <a:p>
            <a:pPr marL="0" indent="0">
              <a:buNone/>
            </a:pPr>
            <a:r>
              <a:rPr lang="en-IN" dirty="0"/>
              <a:t>	new right pointing value:-6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389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306</TotalTime>
  <Words>784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Schoolbook</vt:lpstr>
      <vt:lpstr>Nunito</vt:lpstr>
      <vt:lpstr>Wingdings</vt:lpstr>
      <vt:lpstr>Wingdings 2</vt:lpstr>
      <vt:lpstr>View</vt:lpstr>
      <vt:lpstr>Searching Algorithm : Ternary Search</vt:lpstr>
      <vt:lpstr>What is Searching ?</vt:lpstr>
      <vt:lpstr>Searching Algorithm</vt:lpstr>
      <vt:lpstr>What is Ternary Search?</vt:lpstr>
      <vt:lpstr>How It’s work</vt:lpstr>
      <vt:lpstr>When we use Ternary Search?</vt:lpstr>
      <vt:lpstr> Working of Ternary Search </vt:lpstr>
      <vt:lpstr>Working of Ternary Search cont..</vt:lpstr>
      <vt:lpstr>Working of Ternary Search cont..</vt:lpstr>
      <vt:lpstr>Working of Ternary Search cont..</vt:lpstr>
      <vt:lpstr>Working of Ternary Search cont..</vt:lpstr>
      <vt:lpstr>Understand with code</vt:lpstr>
      <vt:lpstr>Understand with code 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snehasolanki1604@outlook.com</dc:creator>
  <cp:lastModifiedBy>snehasolanki1604@outlook.com</cp:lastModifiedBy>
  <cp:revision>15</cp:revision>
  <dcterms:created xsi:type="dcterms:W3CDTF">2024-10-01T11:01:52Z</dcterms:created>
  <dcterms:modified xsi:type="dcterms:W3CDTF">2024-10-14T15:42:40Z</dcterms:modified>
</cp:coreProperties>
</file>