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8" r:id="rId6"/>
    <p:sldId id="261" r:id="rId7"/>
    <p:sldId id="262" r:id="rId8"/>
    <p:sldId id="263" r:id="rId9"/>
    <p:sldId id="265" r:id="rId10"/>
    <p:sldId id="266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35" autoAdjust="0"/>
  </p:normalViewPr>
  <p:slideViewPr>
    <p:cSldViewPr snapToGrid="0">
      <p:cViewPr varScale="1">
        <p:scale>
          <a:sx n="78" d="100"/>
          <a:sy n="78" d="100"/>
        </p:scale>
        <p:origin x="878" y="82"/>
      </p:cViewPr>
      <p:guideLst/>
    </p:cSldViewPr>
  </p:slideViewPr>
  <p:outlineViewPr>
    <p:cViewPr>
      <p:scale>
        <a:sx n="33" d="100"/>
        <a:sy n="33" d="100"/>
      </p:scale>
      <p:origin x="0" y="-8717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A91F4B0-090F-40E0-800B-72A81C3BBA0B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8466D19-7A02-4C6E-82B9-A80163583FE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6299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4B0-090F-40E0-800B-72A81C3BBA0B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66D19-7A02-4C6E-82B9-A80163583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278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4B0-090F-40E0-800B-72A81C3BBA0B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66D19-7A02-4C6E-82B9-A80163583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85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4B0-090F-40E0-800B-72A81C3BBA0B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66D19-7A02-4C6E-82B9-A80163583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12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4B0-090F-40E0-800B-72A81C3BBA0B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66D19-7A02-4C6E-82B9-A80163583FE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6399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4B0-090F-40E0-800B-72A81C3BBA0B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66D19-7A02-4C6E-82B9-A80163583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832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4B0-090F-40E0-800B-72A81C3BBA0B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66D19-7A02-4C6E-82B9-A80163583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541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4B0-090F-40E0-800B-72A81C3BBA0B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66D19-7A02-4C6E-82B9-A80163583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892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4B0-090F-40E0-800B-72A81C3BBA0B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66D19-7A02-4C6E-82B9-A80163583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173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4B0-090F-40E0-800B-72A81C3BBA0B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66D19-7A02-4C6E-82B9-A80163583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74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4B0-090F-40E0-800B-72A81C3BBA0B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66D19-7A02-4C6E-82B9-A80163583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595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A91F4B0-090F-40E0-800B-72A81C3BBA0B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8466D19-7A02-4C6E-82B9-A80163583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247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binary-search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85543-3B9A-9267-085A-4FC24B8BE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3091688"/>
          </a:xfrm>
        </p:spPr>
        <p:txBody>
          <a:bodyPr/>
          <a:lstStyle/>
          <a:p>
            <a:r>
              <a:rPr lang="en-US" dirty="0"/>
              <a:t>Searching Algorithm : Ternary Search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D01D49-F03D-D2EA-80AC-6ED47B363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460240"/>
            <a:ext cx="9418320" cy="2032000"/>
          </a:xfrm>
        </p:spPr>
        <p:txBody>
          <a:bodyPr>
            <a:normAutofit/>
          </a:bodyPr>
          <a:lstStyle/>
          <a:p>
            <a:r>
              <a:rPr lang="en-US" b="1" dirty="0"/>
              <a:t>Presented  by</a:t>
            </a:r>
          </a:p>
          <a:p>
            <a:pPr lvl="1" algn="l"/>
            <a:r>
              <a:rPr lang="en-US" dirty="0"/>
              <a:t>Sneha Solanki (240160510048)</a:t>
            </a:r>
          </a:p>
          <a:p>
            <a:pPr lvl="1" algn="l"/>
            <a:r>
              <a:rPr lang="en-US" dirty="0"/>
              <a:t>Zeel Hirapara (240160510017)</a:t>
            </a:r>
          </a:p>
          <a:p>
            <a:pPr lvl="1" algn="l"/>
            <a:r>
              <a:rPr lang="en-US" dirty="0"/>
              <a:t>Pooja Joshi  (240160510020)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8308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E646C-6D1F-1E53-0F5C-40F2AAE82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dirty="0">
                <a:solidFill>
                  <a:srgbClr val="273239"/>
                </a:solidFill>
                <a:effectLst/>
                <a:latin typeface="Nunito" pitchFamily="2" charset="0"/>
              </a:rPr>
              <a:t>Working of Ternary Search cont..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D530B-2B7B-5FCD-A7F6-A2A2E7514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u="sng" dirty="0">
                <a:solidFill>
                  <a:srgbClr val="273239"/>
                </a:solidFill>
                <a:effectLst/>
                <a:latin typeface="Nunito" pitchFamily="2" charset="0"/>
              </a:rPr>
              <a:t>Comparison with Target cont..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Since </a:t>
            </a:r>
            <a:r>
              <a:rPr lang="en-US" dirty="0"/>
              <a:t>6 </a:t>
            </a:r>
            <a:r>
              <a:rPr lang="en-IN" dirty="0"/>
              <a:t>is greater than 5</a:t>
            </a:r>
            <a:r>
              <a:rPr lang="en-US" dirty="0"/>
              <a:t> </a:t>
            </a:r>
            <a:r>
              <a:rPr lang="en-IN" dirty="0"/>
              <a:t>but equal to</a:t>
            </a:r>
            <a:r>
              <a:rPr lang="en-US" dirty="0"/>
              <a:t> 6 we check the value at m2: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/>
              <a:t>   Final Check: Found 6 at index 5.</a:t>
            </a:r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9557EF9-3D4A-9A97-68C0-68CDD6C91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486844"/>
              </p:ext>
            </p:extLst>
          </p:nvPr>
        </p:nvGraphicFramePr>
        <p:xfrm>
          <a:off x="1495552" y="3683000"/>
          <a:ext cx="8128000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986130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215167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973603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239068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920954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676644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439711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9595477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729310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259073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24709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7AC61FF-5B0B-EF03-F017-D90F2B756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117763"/>
              </p:ext>
            </p:extLst>
          </p:nvPr>
        </p:nvGraphicFramePr>
        <p:xfrm>
          <a:off x="1495552" y="3317240"/>
          <a:ext cx="812800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7830795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756166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912806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107364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24617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840413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313618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023633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06077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924631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881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967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83296-A95E-5E3B-20C5-F278FE1EB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7021"/>
            <a:ext cx="9692640" cy="1325562"/>
          </a:xfrm>
        </p:spPr>
        <p:txBody>
          <a:bodyPr/>
          <a:lstStyle/>
          <a:p>
            <a:r>
              <a:rPr lang="en-US" dirty="0"/>
              <a:t>Understand with code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37A35F-1106-500B-83F7-33C05DAE67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6852"/>
            <a:ext cx="11307097" cy="5397909"/>
          </a:xfrm>
        </p:spPr>
      </p:pic>
    </p:spTree>
    <p:extLst>
      <p:ext uri="{BB962C8B-B14F-4D97-AF65-F5344CB8AC3E}">
        <p14:creationId xmlns:p14="http://schemas.microsoft.com/office/powerpoint/2010/main" val="95433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F853D-9170-95D3-DCE9-0C2EBD0BA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1827"/>
            <a:ext cx="9692640" cy="1325562"/>
          </a:xfrm>
        </p:spPr>
        <p:txBody>
          <a:bodyPr/>
          <a:lstStyle/>
          <a:p>
            <a:r>
              <a:rPr lang="en-US" dirty="0"/>
              <a:t>Understand with code cont..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300169-1C6F-2CB6-8643-9850C1380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7690"/>
            <a:ext cx="11336593" cy="5643716"/>
          </a:xfrm>
        </p:spPr>
      </p:pic>
    </p:spTree>
    <p:extLst>
      <p:ext uri="{BB962C8B-B14F-4D97-AF65-F5344CB8AC3E}">
        <p14:creationId xmlns:p14="http://schemas.microsoft.com/office/powerpoint/2010/main" val="4018981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15602-3AF0-34FF-A63B-9F8F32794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Searching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6D76A-2843-3C9F-6CE9-EEB428F59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273239"/>
                </a:solidFill>
                <a:effectLst/>
                <a:latin typeface="+mj-lt"/>
              </a:rPr>
              <a:t>Searching is the fundamental process of 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+mj-lt"/>
              </a:rPr>
              <a:t>locating a specific element or item within a collection of data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+mj-lt"/>
              </a:rPr>
              <a:t>. This collection of data can take various forms, such as arrays, lists, trees, or other structured representations. </a:t>
            </a:r>
          </a:p>
          <a:p>
            <a:r>
              <a:rPr lang="en-US" sz="2400" b="0" i="0" dirty="0">
                <a:solidFill>
                  <a:srgbClr val="273239"/>
                </a:solidFill>
                <a:effectLst/>
                <a:latin typeface="+mj-lt"/>
              </a:rPr>
              <a:t>It plays an important role in various computational tasks and real-world applications, including information retrieval, data analysis, decision-making processes, and more.</a:t>
            </a:r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8096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18A34-ECDB-F31E-5F19-CDD3DF49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72EAD-C122-CF78-2DDE-4C0735DB4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Search</a:t>
            </a:r>
          </a:p>
          <a:p>
            <a:r>
              <a:rPr lang="en-US" dirty="0"/>
              <a:t>Binary Search</a:t>
            </a:r>
          </a:p>
          <a:p>
            <a:r>
              <a:rPr lang="en-US" dirty="0"/>
              <a:t>Jump Search</a:t>
            </a:r>
          </a:p>
          <a:p>
            <a:r>
              <a:rPr lang="en-US" dirty="0"/>
              <a:t>Interpolation Search</a:t>
            </a:r>
          </a:p>
          <a:p>
            <a:r>
              <a:rPr lang="en-US" dirty="0"/>
              <a:t>Fibonacci Search</a:t>
            </a:r>
          </a:p>
          <a:p>
            <a:r>
              <a:rPr lang="en-US" dirty="0"/>
              <a:t>Ternary Search</a:t>
            </a:r>
          </a:p>
          <a:p>
            <a:r>
              <a:rPr lang="en-US" dirty="0" err="1"/>
              <a:t>Metabinary</a:t>
            </a:r>
            <a:r>
              <a:rPr lang="en-US" dirty="0"/>
              <a:t> Search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today we learn about Ternary Search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1509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2CD72-9130-E3A1-0813-7239BE90F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Ternary Search?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148F8-A6EE-E0C0-0771-036C737BA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i="0" dirty="0">
                <a:solidFill>
                  <a:srgbClr val="273239"/>
                </a:solidFill>
                <a:effectLst/>
                <a:latin typeface="+mj-lt"/>
              </a:rPr>
              <a:t>Ternary search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+mj-lt"/>
              </a:rPr>
              <a:t> is a search algorithm that is used to find the position of a target value within a sorted array. It operates on the principle of dividing the array into 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+mj-lt"/>
              </a:rPr>
              <a:t>three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+mj-lt"/>
              </a:rPr>
              <a:t> 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+mj-lt"/>
              </a:rPr>
              <a:t>parts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+mj-lt"/>
              </a:rPr>
              <a:t> instead of two, as in </a:t>
            </a:r>
            <a:r>
              <a:rPr lang="en-US" sz="2400" b="0" i="0" u="sng" dirty="0">
                <a:effectLst/>
                <a:latin typeface="+mj-lt"/>
                <a:hlinkClick r:id="rId2"/>
              </a:rPr>
              <a:t>binary search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+mj-lt"/>
              </a:rPr>
              <a:t>. The basic idea is to narrow down the search space by comparing the target value with elements at two points that divide the array into 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+mj-lt"/>
              </a:rPr>
              <a:t>three equal parts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+mj-lt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2400" b="1" i="0" dirty="0">
                <a:solidFill>
                  <a:srgbClr val="273239"/>
                </a:solidFill>
                <a:effectLst/>
                <a:latin typeface="+mj-lt"/>
              </a:rPr>
              <a:t>mid1 </a:t>
            </a:r>
            <a:r>
              <a:rPr lang="pt-BR" sz="2400" b="0" i="0" dirty="0">
                <a:solidFill>
                  <a:srgbClr val="273239"/>
                </a:solidFill>
                <a:effectLst/>
                <a:latin typeface="+mj-lt"/>
              </a:rPr>
              <a:t>= l + (r-l)/3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2400" b="1" i="0" dirty="0">
                <a:solidFill>
                  <a:srgbClr val="273239"/>
                </a:solidFill>
                <a:effectLst/>
                <a:latin typeface="+mj-lt"/>
              </a:rPr>
              <a:t>mid2</a:t>
            </a:r>
            <a:r>
              <a:rPr lang="pt-BR" sz="2400" b="0" i="0" dirty="0">
                <a:solidFill>
                  <a:srgbClr val="273239"/>
                </a:solidFill>
                <a:effectLst/>
                <a:latin typeface="+mj-lt"/>
              </a:rPr>
              <a:t> = r – (r-l)/3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9093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EAEDD-5F6E-FE44-B103-2BFA86FE8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008" y="220287"/>
            <a:ext cx="9692640" cy="1325562"/>
          </a:xfrm>
        </p:spPr>
        <p:txBody>
          <a:bodyPr/>
          <a:lstStyle/>
          <a:p>
            <a:r>
              <a:rPr lang="en-IN" dirty="0"/>
              <a:t>How It’s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C0A6F-1EE8-58AE-58FE-3408FC634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Searching value </a:t>
            </a:r>
            <a:r>
              <a:rPr lang="en-US" sz="2400" dirty="0"/>
              <a:t>is at m1 or m2, the process will successfully exist.</a:t>
            </a:r>
          </a:p>
          <a:p>
            <a:r>
              <a:rPr lang="en-US" sz="2400" dirty="0"/>
              <a:t>If the element is smaller than mid1 The value will be found between l and m1.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The new range is l = l and r = m1.</a:t>
            </a:r>
          </a:p>
          <a:p>
            <a:r>
              <a:rPr lang="en-US" sz="2400" dirty="0"/>
              <a:t>If the element is greater than mid2 The value will be found between m2 and r.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The new range is  l = m2 and r = r.</a:t>
            </a:r>
            <a:endParaRPr lang="en-IN" sz="2400" dirty="0"/>
          </a:p>
          <a:p>
            <a:r>
              <a:rPr lang="en-IN" sz="2400" dirty="0"/>
              <a:t>If the searching element is between m1 and m2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400" dirty="0"/>
              <a:t>The new range is l = m1 and r = m2.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5843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BD3B6-34E1-E775-0082-987FE666D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 i="0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r>
              <a:rPr lang="en-IN" i="0" dirty="0">
                <a:solidFill>
                  <a:srgbClr val="273239"/>
                </a:solidFill>
                <a:effectLst/>
                <a:latin typeface="Nunito" pitchFamily="2" charset="0"/>
              </a:rPr>
              <a:t>Working of Ternary Search</a:t>
            </a:r>
            <a:br>
              <a:rPr lang="en-IN" b="1" i="0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9D2FF-7B19-ABC6-0CF2-AD3A65311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i="0" u="sng" dirty="0">
                <a:solidFill>
                  <a:srgbClr val="273239"/>
                </a:solidFill>
                <a:effectLst/>
                <a:latin typeface="Nunito" pitchFamily="2" charset="0"/>
              </a:rPr>
              <a:t>Initialization:</a:t>
            </a:r>
            <a:br>
              <a:rPr lang="en-IN" b="0" i="0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r>
              <a:rPr lang="en-IN" b="1" dirty="0">
                <a:solidFill>
                  <a:srgbClr val="273239"/>
                </a:solidFill>
                <a:latin typeface="Nunito" pitchFamily="2" charset="0"/>
              </a:rPr>
              <a:t>	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Set two pointers,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left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and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right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, initially pointing to the first 	and last elements of our search space.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left pointing value:-0</a:t>
            </a:r>
          </a:p>
          <a:p>
            <a:pPr marL="0" indent="0">
              <a:buNone/>
            </a:pPr>
            <a:r>
              <a:rPr lang="en-IN" dirty="0"/>
              <a:t>	Right pointing value:-9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0BDA8A-787E-8B85-DF89-6981ADC4A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603" y="2910795"/>
            <a:ext cx="7681626" cy="103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7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91DE0-9FC8-E1AA-ABE2-82E34F1D8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dirty="0">
                <a:solidFill>
                  <a:srgbClr val="273239"/>
                </a:solidFill>
                <a:effectLst/>
                <a:latin typeface="Nunito" pitchFamily="2" charset="0"/>
              </a:rPr>
              <a:t>Working of Ternary Search cont..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A0E31-9306-B199-1A59-CF0547576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i="0" u="sng" dirty="0">
                <a:solidFill>
                  <a:srgbClr val="273239"/>
                </a:solidFill>
                <a:effectLst/>
                <a:latin typeface="Nunito" pitchFamily="2" charset="0"/>
              </a:rPr>
              <a:t>Divide the search space:</a:t>
            </a:r>
          </a:p>
          <a:p>
            <a:pPr marL="0" indent="0" algn="l" fontAlgn="base">
              <a:buNone/>
            </a:pPr>
            <a:r>
              <a:rPr lang="en-IN" dirty="0">
                <a:solidFill>
                  <a:srgbClr val="273239"/>
                </a:solidFill>
                <a:latin typeface="Nunito" pitchFamily="2" charset="0"/>
              </a:rPr>
              <a:t> </a:t>
            </a:r>
            <a:r>
              <a:rPr lang="en-US" sz="1600" b="0" i="0" dirty="0">
                <a:solidFill>
                  <a:srgbClr val="273239"/>
                </a:solidFill>
                <a:effectLst/>
                <a:latin typeface="Nunito" pitchFamily="2" charset="0"/>
              </a:rPr>
              <a:t>Calculate two midpoints, </a:t>
            </a:r>
            <a:r>
              <a:rPr lang="en-US" sz="1600" b="1" i="0" dirty="0">
                <a:solidFill>
                  <a:srgbClr val="273239"/>
                </a:solidFill>
                <a:effectLst/>
                <a:latin typeface="Nunito" pitchFamily="2" charset="0"/>
              </a:rPr>
              <a:t>mid1</a:t>
            </a:r>
            <a:r>
              <a:rPr lang="en-US" sz="16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and </a:t>
            </a:r>
            <a:r>
              <a:rPr lang="en-US" sz="1600" b="1" i="0" dirty="0">
                <a:solidFill>
                  <a:srgbClr val="273239"/>
                </a:solidFill>
                <a:effectLst/>
                <a:latin typeface="Nunito" pitchFamily="2" charset="0"/>
              </a:rPr>
              <a:t>mid2</a:t>
            </a:r>
            <a:r>
              <a:rPr lang="en-US" sz="1600" b="0" i="0" dirty="0">
                <a:solidFill>
                  <a:srgbClr val="273239"/>
                </a:solidFill>
                <a:effectLst/>
                <a:latin typeface="Nunito" pitchFamily="2" charset="0"/>
              </a:rPr>
              <a:t>, dividing the current search space into three roughly equal parts: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73239"/>
                </a:solidFill>
                <a:effectLst/>
                <a:latin typeface="Nunito" pitchFamily="2" charset="0"/>
              </a:rPr>
              <a:t>mid1 = left + (right – left) / 3 </a:t>
            </a:r>
            <a:r>
              <a:rPr lang="en-US" sz="1600" b="0" i="0" dirty="0">
                <a:solidFill>
                  <a:srgbClr val="273239"/>
                </a:solidFill>
                <a:effectLst/>
                <a:latin typeface="Nunito" pitchFamily="2" charset="0"/>
                <a:sym typeface="Wingdings" panose="05000000000000000000" pitchFamily="2" charset="2"/>
              </a:rPr>
              <a:t>0+(9-0)/3=9/3=3</a:t>
            </a:r>
            <a:endParaRPr lang="en-US" sz="1600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73239"/>
                </a:solidFill>
                <a:effectLst/>
                <a:latin typeface="Nunito" pitchFamily="2" charset="0"/>
              </a:rPr>
              <a:t>mid2 = right – (right – left) / 3  </a:t>
            </a:r>
            <a:r>
              <a:rPr lang="en-US" sz="1600" b="0" i="0" dirty="0">
                <a:solidFill>
                  <a:srgbClr val="273239"/>
                </a:solidFill>
                <a:effectLst/>
                <a:latin typeface="Nunito" pitchFamily="2" charset="0"/>
                <a:sym typeface="Wingdings" panose="05000000000000000000" pitchFamily="2" charset="2"/>
              </a:rPr>
              <a:t>9-(9-0)/3=6</a:t>
            </a:r>
            <a:endParaRPr lang="en-US" sz="1600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array is now effectively divided into </a:t>
            </a:r>
            <a:r>
              <a:rPr lang="en-US" sz="1600" b="1" i="0" dirty="0">
                <a:solidFill>
                  <a:srgbClr val="273239"/>
                </a:solidFill>
                <a:effectLst/>
                <a:latin typeface="Nunito" pitchFamily="2" charset="0"/>
              </a:rPr>
              <a:t>[left, mid1]</a:t>
            </a:r>
            <a:r>
              <a:rPr lang="en-US" sz="1600" b="0" i="0" dirty="0">
                <a:solidFill>
                  <a:srgbClr val="273239"/>
                </a:solidFill>
                <a:effectLst/>
                <a:latin typeface="Nunito" pitchFamily="2" charset="0"/>
              </a:rPr>
              <a:t>, </a:t>
            </a:r>
            <a:r>
              <a:rPr lang="en-US" sz="1600" b="1" i="0" dirty="0">
                <a:solidFill>
                  <a:srgbClr val="273239"/>
                </a:solidFill>
                <a:effectLst/>
                <a:latin typeface="Nunito" pitchFamily="2" charset="0"/>
              </a:rPr>
              <a:t>(mid1, mid2</a:t>
            </a:r>
            <a:r>
              <a:rPr lang="en-US" sz="1600" b="0" i="0" dirty="0">
                <a:solidFill>
                  <a:srgbClr val="273239"/>
                </a:solidFill>
                <a:effectLst/>
                <a:latin typeface="Nunito" pitchFamily="2" charset="0"/>
              </a:rPr>
              <a:t>), and </a:t>
            </a:r>
            <a:r>
              <a:rPr lang="en-US" sz="1600" b="1" i="0" dirty="0">
                <a:solidFill>
                  <a:srgbClr val="273239"/>
                </a:solidFill>
                <a:effectLst/>
                <a:latin typeface="Nunito" pitchFamily="2" charset="0"/>
              </a:rPr>
              <a:t>[mid2, right]</a:t>
            </a:r>
            <a:endParaRPr lang="en-US" sz="1600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marL="0" indent="0">
              <a:buNone/>
            </a:pPr>
            <a:r>
              <a:rPr lang="en-IN" dirty="0"/>
              <a:t>    m1 = 3, m2 = 6 Values: 4, 7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      0            1           2          3           4           5          6           7	         8          9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			  m1		           m2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8815DAE-15A6-B341-42C4-A3A19E2A0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313517"/>
              </p:ext>
            </p:extLst>
          </p:nvPr>
        </p:nvGraphicFramePr>
        <p:xfrm>
          <a:off x="2032000" y="5388077"/>
          <a:ext cx="8128000" cy="5791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3330645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645992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8427711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394204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652635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044922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619918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941602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349214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16126782"/>
                    </a:ext>
                  </a:extLst>
                </a:gridCol>
              </a:tblGrid>
              <a:tr h="5112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en-IN" sz="3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en-IN" sz="3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975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9563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71E5D-24B2-D484-1F4C-C24568987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dirty="0">
                <a:solidFill>
                  <a:srgbClr val="273239"/>
                </a:solidFill>
                <a:effectLst/>
                <a:latin typeface="Nunito" pitchFamily="2" charset="0"/>
              </a:rPr>
              <a:t>Working of Ternary Search cont..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AD066-2EB7-9824-A075-2BBE6F284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i="0" u="sng" dirty="0">
                <a:solidFill>
                  <a:srgbClr val="273239"/>
                </a:solidFill>
                <a:effectLst/>
                <a:latin typeface="Nunito" pitchFamily="2" charset="0"/>
              </a:rPr>
              <a:t>Comparison with Target cont..</a:t>
            </a:r>
            <a:endParaRPr lang="en-US" dirty="0"/>
          </a:p>
          <a:p>
            <a:r>
              <a:rPr lang="en-US" dirty="0"/>
              <a:t>Check the value of </a:t>
            </a:r>
            <a:r>
              <a:rPr lang="en-US" dirty="0">
                <a:highlight>
                  <a:srgbClr val="FFFF00"/>
                </a:highlight>
              </a:rPr>
              <a:t>m1</a:t>
            </a:r>
            <a:r>
              <a:rPr lang="en-US" dirty="0"/>
              <a:t> and </a:t>
            </a:r>
            <a:r>
              <a:rPr lang="en-US" dirty="0">
                <a:highlight>
                  <a:srgbClr val="FFFF00"/>
                </a:highlight>
              </a:rPr>
              <a:t>m2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array[m1] = array[3] = 4</a:t>
            </a:r>
          </a:p>
          <a:p>
            <a:pPr lvl="1"/>
            <a:r>
              <a:rPr lang="en-US" dirty="0"/>
              <a:t>array[m2] = array[6] = 7</a:t>
            </a:r>
            <a:endParaRPr lang="en-IN" dirty="0"/>
          </a:p>
          <a:p>
            <a:r>
              <a:rPr lang="en-IN" dirty="0"/>
              <a:t>Since 6 is greater than 4 but less than 7 </a:t>
            </a:r>
            <a:r>
              <a:rPr lang="en-US" dirty="0"/>
              <a:t>we search in the second segment:</a:t>
            </a:r>
          </a:p>
          <a:p>
            <a:r>
              <a:rPr lang="en-IN" dirty="0"/>
              <a:t> New Range: l = 3, r = 6</a:t>
            </a:r>
          </a:p>
          <a:p>
            <a:pPr marL="0" indent="0">
              <a:buNone/>
            </a:pPr>
            <a:r>
              <a:rPr lang="en-IN" dirty="0"/>
              <a:t>	new left pointing value:-3</a:t>
            </a:r>
          </a:p>
          <a:p>
            <a:pPr marL="0" indent="0">
              <a:buNone/>
            </a:pPr>
            <a:r>
              <a:rPr lang="en-IN" dirty="0"/>
              <a:t>	new right pointing value:-6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838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F0BC3-FBF9-0ED6-4331-7C6357A4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dirty="0">
                <a:solidFill>
                  <a:srgbClr val="273239"/>
                </a:solidFill>
                <a:effectLst/>
                <a:latin typeface="Nunito" pitchFamily="2" charset="0"/>
              </a:rPr>
              <a:t>Working of Ternary Search cont..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78082-A5B6-33E2-4A75-20885CA63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114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i="0" u="sng" dirty="0">
                <a:solidFill>
                  <a:srgbClr val="273239"/>
                </a:solidFill>
                <a:effectLst/>
                <a:latin typeface="Nunito" pitchFamily="2" charset="0"/>
              </a:rPr>
              <a:t>Comparison with Target cont..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now let’s calculate new mid 1 and new mid 2.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mid1 = left + (right – left) / 3 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  <a:sym typeface="Wingdings" panose="05000000000000000000" pitchFamily="2" charset="2"/>
              </a:rPr>
              <a:t>3+(6-3)/3=4</a:t>
            </a:r>
            <a:endParaRPr lang="en-US" sz="2400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mid2 = right – (right – left) / 3  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solidFill>
                  <a:srgbClr val="273239"/>
                </a:solidFill>
                <a:latin typeface="Nunito" pitchFamily="2" charset="0"/>
                <a:sym typeface="Wingdings" panose="05000000000000000000" pitchFamily="2" charset="2"/>
              </a:rPr>
              <a:t>6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  <a:sym typeface="Wingdings" panose="05000000000000000000" pitchFamily="2" charset="2"/>
              </a:rPr>
              <a:t>-(6-3)/3=5</a:t>
            </a:r>
          </a:p>
          <a:p>
            <a:r>
              <a:rPr lang="en-US" dirty="0"/>
              <a:t>Check the value of </a:t>
            </a:r>
            <a:r>
              <a:rPr lang="en-US" dirty="0">
                <a:highlight>
                  <a:srgbClr val="FFFF00"/>
                </a:highlight>
              </a:rPr>
              <a:t>m1</a:t>
            </a:r>
            <a:r>
              <a:rPr lang="en-US" dirty="0"/>
              <a:t> and </a:t>
            </a:r>
            <a:r>
              <a:rPr lang="en-US" dirty="0">
                <a:highlight>
                  <a:srgbClr val="FFFF00"/>
                </a:highlight>
              </a:rPr>
              <a:t>m2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array[m1] = array[4] = 5</a:t>
            </a:r>
          </a:p>
          <a:p>
            <a:pPr lvl="1"/>
            <a:r>
              <a:rPr lang="en-US" dirty="0"/>
              <a:t>array[m2] = array[5] = 6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273239"/>
              </a:solidFill>
              <a:effectLst/>
              <a:latin typeface="Nunito" pitchFamily="2" charset="0"/>
              <a:sym typeface="Wingdings" panose="05000000000000000000" pitchFamily="2" charset="2"/>
            </a:endParaRPr>
          </a:p>
          <a:p>
            <a:pPr marL="0" indent="0" algn="l" fontAlgn="base">
              <a:buNone/>
            </a:pPr>
            <a:endParaRPr lang="en-US" sz="2400" b="0" i="0" dirty="0">
              <a:solidFill>
                <a:srgbClr val="273239"/>
              </a:solidFill>
              <a:effectLst/>
              <a:latin typeface="Nunito" pitchFamily="2" charset="0"/>
              <a:sym typeface="Wingdings" panose="05000000000000000000" pitchFamily="2" charset="2"/>
            </a:endParaRPr>
          </a:p>
          <a:p>
            <a:pPr marL="0" indent="0" algn="l" fontAlgn="base">
              <a:buNone/>
            </a:pPr>
            <a:r>
              <a:rPr lang="en-US" sz="2400" dirty="0">
                <a:solidFill>
                  <a:srgbClr val="273239"/>
                </a:solidFill>
                <a:latin typeface="Nunito" pitchFamily="2" charset="0"/>
              </a:rPr>
              <a:t> </a:t>
            </a:r>
            <a:endParaRPr lang="en-US" sz="2400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                                                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                                                                           m1     m2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275DB24-96C0-5EE5-14EB-EEB4275F7D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0840"/>
              </p:ext>
            </p:extLst>
          </p:nvPr>
        </p:nvGraphicFramePr>
        <p:xfrm>
          <a:off x="1638710" y="5245558"/>
          <a:ext cx="812800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587231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044496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717801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07687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64821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55056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659009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958979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687682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56267199"/>
                    </a:ext>
                  </a:extLst>
                </a:gridCol>
              </a:tblGrid>
              <a:tr h="3581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89738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78B3179-63AA-AF78-BBD4-912CFAA55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323899"/>
              </p:ext>
            </p:extLst>
          </p:nvPr>
        </p:nvGraphicFramePr>
        <p:xfrm>
          <a:off x="1638710" y="5746255"/>
          <a:ext cx="8128000" cy="43070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133719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4997501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051705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6917635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424562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846810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6749521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934654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470109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8608522"/>
                    </a:ext>
                  </a:extLst>
                </a:gridCol>
              </a:tblGrid>
              <a:tr h="4307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496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65360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314</TotalTime>
  <Words>744</Words>
  <Application>Microsoft Office PowerPoint</Application>
  <PresentationFormat>Widescreen</PresentationFormat>
  <Paragraphs>129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Century Schoolbook</vt:lpstr>
      <vt:lpstr>Nunito</vt:lpstr>
      <vt:lpstr>Wingdings</vt:lpstr>
      <vt:lpstr>Wingdings 2</vt:lpstr>
      <vt:lpstr>View</vt:lpstr>
      <vt:lpstr>Searching Algorithm : Ternary Search</vt:lpstr>
      <vt:lpstr>What is Searching ?</vt:lpstr>
      <vt:lpstr>Searching Algorithm</vt:lpstr>
      <vt:lpstr>What is Ternary Search?</vt:lpstr>
      <vt:lpstr>How It’s work</vt:lpstr>
      <vt:lpstr> Working of Ternary Search </vt:lpstr>
      <vt:lpstr>Working of Ternary Search cont..</vt:lpstr>
      <vt:lpstr>Working of Ternary Search cont..</vt:lpstr>
      <vt:lpstr>Working of Ternary Search cont..</vt:lpstr>
      <vt:lpstr>Working of Ternary Search cont..</vt:lpstr>
      <vt:lpstr>Understand with code</vt:lpstr>
      <vt:lpstr>Understand with code cont..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snehasolanki1604@outlook.com</dc:creator>
  <cp:lastModifiedBy>snehasolanki1604@outlook.com</cp:lastModifiedBy>
  <cp:revision>16</cp:revision>
  <dcterms:created xsi:type="dcterms:W3CDTF">2024-10-01T11:01:52Z</dcterms:created>
  <dcterms:modified xsi:type="dcterms:W3CDTF">2024-10-15T04:43:40Z</dcterms:modified>
</cp:coreProperties>
</file>