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7" r:id="rId2"/>
    <p:sldId id="256" r:id="rId3"/>
    <p:sldId id="259" r:id="rId4"/>
    <p:sldId id="261" r:id="rId5"/>
    <p:sldId id="262" r:id="rId6"/>
    <p:sldId id="263" r:id="rId7"/>
    <p:sldId id="264" r:id="rId8"/>
    <p:sldId id="269" r:id="rId9"/>
    <p:sldId id="265" r:id="rId10"/>
    <p:sldId id="266" r:id="rId11"/>
    <p:sldId id="267" r:id="rId12"/>
    <p:sldId id="268" r:id="rId13"/>
    <p:sldId id="270" r:id="rId14"/>
    <p:sldId id="271" r:id="rId15"/>
    <p:sldId id="272" r:id="rId16"/>
    <p:sldId id="273"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sorterViewPr>
    <p:cViewPr>
      <p:scale>
        <a:sx n="100" d="100"/>
        <a:sy n="100" d="100"/>
      </p:scale>
      <p:origin x="0" y="-34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4ABC5D-6FD5-4BB2-A88C-7D5961B3DCEB}"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A716A-8F8B-403C-8E4F-24D12456E6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615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ABC5D-6FD5-4BB2-A88C-7D5961B3DCEB}"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A716A-8F8B-403C-8E4F-24D12456E68B}" type="slidenum">
              <a:rPr lang="en-IN" smtClean="0"/>
              <a:t>‹#›</a:t>
            </a:fld>
            <a:endParaRPr lang="en-IN"/>
          </a:p>
        </p:txBody>
      </p:sp>
    </p:spTree>
    <p:extLst>
      <p:ext uri="{BB962C8B-B14F-4D97-AF65-F5344CB8AC3E}">
        <p14:creationId xmlns:p14="http://schemas.microsoft.com/office/powerpoint/2010/main" val="52845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ABC5D-6FD5-4BB2-A88C-7D5961B3DCEB}"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A716A-8F8B-403C-8E4F-24D12456E68B}" type="slidenum">
              <a:rPr lang="en-IN" smtClean="0"/>
              <a:t>‹#›</a:t>
            </a:fld>
            <a:endParaRPr lang="en-IN"/>
          </a:p>
        </p:txBody>
      </p:sp>
    </p:spTree>
    <p:extLst>
      <p:ext uri="{BB962C8B-B14F-4D97-AF65-F5344CB8AC3E}">
        <p14:creationId xmlns:p14="http://schemas.microsoft.com/office/powerpoint/2010/main" val="3024393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ABC5D-6FD5-4BB2-A88C-7D5961B3DCEB}"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A716A-8F8B-403C-8E4F-24D12456E68B}" type="slidenum">
              <a:rPr lang="en-IN" smtClean="0"/>
              <a:t>‹#›</a:t>
            </a:fld>
            <a:endParaRPr lang="en-IN"/>
          </a:p>
        </p:txBody>
      </p:sp>
    </p:spTree>
    <p:extLst>
      <p:ext uri="{BB962C8B-B14F-4D97-AF65-F5344CB8AC3E}">
        <p14:creationId xmlns:p14="http://schemas.microsoft.com/office/powerpoint/2010/main" val="231274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ABC5D-6FD5-4BB2-A88C-7D5961B3DCEB}"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A716A-8F8B-403C-8E4F-24D12456E6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ABC5D-6FD5-4BB2-A88C-7D5961B3DCEB}"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7A716A-8F8B-403C-8E4F-24D12456E68B}" type="slidenum">
              <a:rPr lang="en-IN" smtClean="0"/>
              <a:t>‹#›</a:t>
            </a:fld>
            <a:endParaRPr lang="en-IN"/>
          </a:p>
        </p:txBody>
      </p:sp>
    </p:spTree>
    <p:extLst>
      <p:ext uri="{BB962C8B-B14F-4D97-AF65-F5344CB8AC3E}">
        <p14:creationId xmlns:p14="http://schemas.microsoft.com/office/powerpoint/2010/main" val="2211418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4ABC5D-6FD5-4BB2-A88C-7D5961B3DCEB}" type="datetimeFigureOut">
              <a:rPr lang="en-IN" smtClean="0"/>
              <a:t>09-08-2024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7A716A-8F8B-403C-8E4F-24D12456E68B}" type="slidenum">
              <a:rPr lang="en-IN" smtClean="0"/>
              <a:t>‹#›</a:t>
            </a:fld>
            <a:endParaRPr lang="en-IN"/>
          </a:p>
        </p:txBody>
      </p:sp>
    </p:spTree>
    <p:extLst>
      <p:ext uri="{BB962C8B-B14F-4D97-AF65-F5344CB8AC3E}">
        <p14:creationId xmlns:p14="http://schemas.microsoft.com/office/powerpoint/2010/main" val="31768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4ABC5D-6FD5-4BB2-A88C-7D5961B3DCEB}" type="datetimeFigureOut">
              <a:rPr lang="en-IN" smtClean="0"/>
              <a:t>09-08-2024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7A716A-8F8B-403C-8E4F-24D12456E68B}" type="slidenum">
              <a:rPr lang="en-IN" smtClean="0"/>
              <a:t>‹#›</a:t>
            </a:fld>
            <a:endParaRPr lang="en-IN"/>
          </a:p>
        </p:txBody>
      </p:sp>
    </p:spTree>
    <p:extLst>
      <p:ext uri="{BB962C8B-B14F-4D97-AF65-F5344CB8AC3E}">
        <p14:creationId xmlns:p14="http://schemas.microsoft.com/office/powerpoint/2010/main" val="34602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4ABC5D-6FD5-4BB2-A88C-7D5961B3DCEB}" type="datetimeFigureOut">
              <a:rPr lang="en-IN" smtClean="0"/>
              <a:t>09-08-2024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07A716A-8F8B-403C-8E4F-24D12456E68B}" type="slidenum">
              <a:rPr lang="en-IN" smtClean="0"/>
              <a:t>‹#›</a:t>
            </a:fld>
            <a:endParaRPr lang="en-IN"/>
          </a:p>
        </p:txBody>
      </p:sp>
    </p:spTree>
    <p:extLst>
      <p:ext uri="{BB962C8B-B14F-4D97-AF65-F5344CB8AC3E}">
        <p14:creationId xmlns:p14="http://schemas.microsoft.com/office/powerpoint/2010/main" val="21688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4ABC5D-6FD5-4BB2-A88C-7D5961B3DCEB}" type="datetimeFigureOut">
              <a:rPr lang="en-IN" smtClean="0"/>
              <a:t>09-08-2024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7A716A-8F8B-403C-8E4F-24D12456E68B}" type="slidenum">
              <a:rPr lang="en-IN" smtClean="0"/>
              <a:t>‹#›</a:t>
            </a:fld>
            <a:endParaRPr lang="en-IN"/>
          </a:p>
        </p:txBody>
      </p:sp>
    </p:spTree>
    <p:extLst>
      <p:ext uri="{BB962C8B-B14F-4D97-AF65-F5344CB8AC3E}">
        <p14:creationId xmlns:p14="http://schemas.microsoft.com/office/powerpoint/2010/main" val="427842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ABC5D-6FD5-4BB2-A88C-7D5961B3DCEB}"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A716A-8F8B-403C-8E4F-24D12456E68B}" type="slidenum">
              <a:rPr lang="en-IN" smtClean="0"/>
              <a:t>‹#›</a:t>
            </a:fld>
            <a:endParaRPr lang="en-IN"/>
          </a:p>
        </p:txBody>
      </p:sp>
    </p:spTree>
    <p:extLst>
      <p:ext uri="{BB962C8B-B14F-4D97-AF65-F5344CB8AC3E}">
        <p14:creationId xmlns:p14="http://schemas.microsoft.com/office/powerpoint/2010/main" val="42159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4ABC5D-6FD5-4BB2-A88C-7D5961B3DCEB}" type="datetimeFigureOut">
              <a:rPr lang="en-IN" smtClean="0"/>
              <a:t>09-08-2024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7A716A-8F8B-403C-8E4F-24D12456E68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09268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ED84-4F8D-7AEB-5F03-E3D09AD0E8F8}"/>
              </a:ext>
            </a:extLst>
          </p:cNvPr>
          <p:cNvSpPr>
            <a:spLocks noGrp="1"/>
          </p:cNvSpPr>
          <p:nvPr>
            <p:ph type="ctrTitle"/>
          </p:nvPr>
        </p:nvSpPr>
        <p:spPr>
          <a:xfrm>
            <a:off x="835741" y="619432"/>
            <a:ext cx="10491019" cy="5270091"/>
          </a:xfrm>
        </p:spPr>
        <p:txBody>
          <a:bodyPr>
            <a:normAutofit fontScale="90000"/>
          </a:bodyPr>
          <a:lstStyle/>
          <a:p>
            <a:pPr algn="ctr"/>
            <a:br>
              <a:rPr lang="en-US" sz="5400" dirty="0">
                <a:latin typeface="Times New Roman" panose="02020603050405020304" pitchFamily="18" charset="0"/>
                <a:cs typeface="Times New Roman" panose="02020603050405020304" pitchFamily="18" charset="0"/>
              </a:rPr>
            </a:br>
            <a:br>
              <a:rPr lang="en-US" sz="5400" dirty="0">
                <a:latin typeface="Times New Roman" panose="02020603050405020304" pitchFamily="18" charset="0"/>
                <a:cs typeface="Times New Roman" panose="02020603050405020304" pitchFamily="18" charset="0"/>
              </a:rPr>
            </a:b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CIS 550 – Advanced Machine Learning</a:t>
            </a:r>
            <a:br>
              <a:rPr lang="en-US" sz="5400" dirty="0">
                <a:latin typeface="Times New Roman" panose="02020603050405020304" pitchFamily="18" charset="0"/>
                <a:cs typeface="Times New Roman" panose="02020603050405020304" pitchFamily="18" charset="0"/>
              </a:rPr>
            </a:br>
            <a:br>
              <a:rPr lang="en-US" sz="5400" dirty="0">
                <a:latin typeface="Times New Roman" panose="02020603050405020304" pitchFamily="18" charset="0"/>
                <a:cs typeface="Times New Roman" panose="02020603050405020304" pitchFamily="18" charset="0"/>
              </a:rPr>
            </a:br>
            <a:r>
              <a:rPr lang="en-IN" sz="4900" b="1" dirty="0">
                <a:latin typeface="Times New Roman" panose="02020603050405020304" pitchFamily="18" charset="0"/>
                <a:cs typeface="Times New Roman" panose="02020603050405020304" pitchFamily="18" charset="0"/>
              </a:rPr>
              <a:t>Group Number:</a:t>
            </a:r>
            <a:r>
              <a:rPr lang="en-IN" sz="4900" dirty="0">
                <a:latin typeface="Times New Roman" panose="02020603050405020304" pitchFamily="18" charset="0"/>
                <a:cs typeface="Times New Roman" panose="02020603050405020304" pitchFamily="18" charset="0"/>
              </a:rPr>
              <a:t> 8</a:t>
            </a:r>
            <a:br>
              <a:rPr lang="en-US" sz="4900" dirty="0"/>
            </a:br>
            <a:br>
              <a:rPr lang="en-US" dirty="0"/>
            </a:br>
            <a:endParaRPr lang="en-IN" dirty="0"/>
          </a:p>
        </p:txBody>
      </p:sp>
      <p:sp>
        <p:nvSpPr>
          <p:cNvPr id="3" name="Subtitle 2">
            <a:extLst>
              <a:ext uri="{FF2B5EF4-FFF2-40B4-BE49-F238E27FC236}">
                <a16:creationId xmlns:a16="http://schemas.microsoft.com/office/drawing/2014/main" id="{98479BDF-0195-3244-53BF-A540FBB2A681}"/>
              </a:ext>
            </a:extLst>
          </p:cNvPr>
          <p:cNvSpPr>
            <a:spLocks noGrp="1"/>
          </p:cNvSpPr>
          <p:nvPr>
            <p:ph type="subTitle" idx="1"/>
          </p:nvPr>
        </p:nvSpPr>
        <p:spPr/>
        <p:txBody>
          <a:bodyPr/>
          <a:lstStyle/>
          <a:p>
            <a:r>
              <a:rPr lang="en-US" b="1" dirty="0"/>
              <a:t>University of Massachusetts, Dartmouth</a:t>
            </a:r>
          </a:p>
          <a:p>
            <a:r>
              <a:rPr lang="en-US" sz="2400" b="1" dirty="0"/>
              <a:t>Date:</a:t>
            </a:r>
            <a:r>
              <a:rPr lang="en-US" sz="2400" dirty="0"/>
              <a:t> August 9, 2024</a:t>
            </a:r>
            <a:endParaRPr lang="en-IN" dirty="0"/>
          </a:p>
        </p:txBody>
      </p:sp>
    </p:spTree>
    <p:extLst>
      <p:ext uri="{BB962C8B-B14F-4D97-AF65-F5344CB8AC3E}">
        <p14:creationId xmlns:p14="http://schemas.microsoft.com/office/powerpoint/2010/main" val="347648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93FE-5301-7C31-1260-70B311CA0799}"/>
              </a:ext>
            </a:extLst>
          </p:cNvPr>
          <p:cNvSpPr>
            <a:spLocks noGrp="1"/>
          </p:cNvSpPr>
          <p:nvPr>
            <p:ph type="title"/>
          </p:nvPr>
        </p:nvSpPr>
        <p:spPr>
          <a:xfrm>
            <a:off x="1175938" y="748719"/>
            <a:ext cx="10058400" cy="1450757"/>
          </a:xfrm>
        </p:spPr>
        <p:txBody>
          <a:bodyPr/>
          <a:lstStyle/>
          <a:p>
            <a:r>
              <a:rPr lang="en-US" b="1" dirty="0"/>
              <a:t>Feature Selection Methods</a:t>
            </a:r>
            <a:br>
              <a:rPr lang="en-US" b="1" dirty="0"/>
            </a:br>
            <a:endParaRPr lang="en-IN" dirty="0"/>
          </a:p>
        </p:txBody>
      </p:sp>
      <p:sp>
        <p:nvSpPr>
          <p:cNvPr id="3" name="Content Placeholder 2">
            <a:extLst>
              <a:ext uri="{FF2B5EF4-FFF2-40B4-BE49-F238E27FC236}">
                <a16:creationId xmlns:a16="http://schemas.microsoft.com/office/drawing/2014/main" id="{23873241-59AB-4A0F-D5C4-37BFEC37111C}"/>
              </a:ext>
            </a:extLst>
          </p:cNvPr>
          <p:cNvSpPr>
            <a:spLocks noGrp="1"/>
          </p:cNvSpPr>
          <p:nvPr>
            <p:ph idx="1"/>
          </p:nvPr>
        </p:nvSpPr>
        <p:spPr/>
        <p:txBody>
          <a:bodyPr>
            <a:normAutofit lnSpcReduction="10000"/>
          </a:bodyPr>
          <a:lstStyle/>
          <a:p>
            <a:pPr>
              <a:buFont typeface="+mj-lt"/>
              <a:buAutoNum type="arabicPeriod"/>
            </a:pPr>
            <a:r>
              <a:rPr lang="en-US" b="1" dirty="0">
                <a:latin typeface="Times New Roman" panose="02020603050405020304" pitchFamily="18" charset="0"/>
                <a:cs typeface="Times New Roman" panose="02020603050405020304" pitchFamily="18" charset="0"/>
              </a:rPr>
              <a:t>Finding Relevant Features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Identify features that closely relate to the target variable (price).</a:t>
            </a:r>
          </a:p>
          <a:p>
            <a:pPr>
              <a:buFont typeface="+mj-lt"/>
              <a:buAutoNum type="arabicPeriod"/>
            </a:pPr>
            <a:r>
              <a:rPr lang="en-US" b="1" dirty="0">
                <a:latin typeface="Times New Roman" panose="02020603050405020304" pitchFamily="18" charset="0"/>
                <a:cs typeface="Times New Roman" panose="02020603050405020304" pitchFamily="18" charset="0"/>
              </a:rPr>
              <a:t>Heatmap</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Visual tool showing correlations between features and the target variable.</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Darker colors indicate stronger relationships.</a:t>
            </a:r>
          </a:p>
          <a:p>
            <a:pPr>
              <a:buFont typeface="+mj-lt"/>
              <a:buAutoNum type="arabicPeriod"/>
            </a:pPr>
            <a:r>
              <a:rPr lang="en-US" b="1" dirty="0">
                <a:latin typeface="Times New Roman" panose="02020603050405020304" pitchFamily="18" charset="0"/>
                <a:cs typeface="Times New Roman" panose="02020603050405020304" pitchFamily="18" charset="0"/>
              </a:rPr>
              <a:t>Feature Importance</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Scores features based on their contribution to predictions.</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Higher scores mean more important features.</a:t>
            </a:r>
          </a:p>
          <a:p>
            <a:pPr>
              <a:buFont typeface="+mj-lt"/>
              <a:buAutoNum type="arabicPeriod"/>
            </a:pPr>
            <a:r>
              <a:rPr lang="en-US" b="1" dirty="0" err="1">
                <a:latin typeface="Times New Roman" panose="02020603050405020304" pitchFamily="18" charset="0"/>
                <a:cs typeface="Times New Roman" panose="02020603050405020304" pitchFamily="18" charset="0"/>
              </a:rPr>
              <a:t>SelectKBest</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Selects top K features using statistical tests.</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Helps identify relevant features for better model performance.</a:t>
            </a:r>
          </a:p>
          <a:p>
            <a:endParaRPr lang="en-IN" dirty="0"/>
          </a:p>
        </p:txBody>
      </p:sp>
    </p:spTree>
    <p:extLst>
      <p:ext uri="{BB962C8B-B14F-4D97-AF65-F5344CB8AC3E}">
        <p14:creationId xmlns:p14="http://schemas.microsoft.com/office/powerpoint/2010/main" val="2874296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0ADE-32AB-F004-748C-6627A1480E91}"/>
              </a:ext>
            </a:extLst>
          </p:cNvPr>
          <p:cNvSpPr>
            <a:spLocks noGrp="1"/>
          </p:cNvSpPr>
          <p:nvPr>
            <p:ph type="title"/>
          </p:nvPr>
        </p:nvSpPr>
        <p:spPr/>
        <p:txBody>
          <a:bodyPr/>
          <a:lstStyle/>
          <a:p>
            <a:r>
              <a:rPr lang="en-IN" b="1" dirty="0"/>
              <a:t>Features Used in Prediction</a:t>
            </a:r>
          </a:p>
        </p:txBody>
      </p:sp>
      <p:sp>
        <p:nvSpPr>
          <p:cNvPr id="13" name="Rectangle 10">
            <a:extLst>
              <a:ext uri="{FF2B5EF4-FFF2-40B4-BE49-F238E27FC236}">
                <a16:creationId xmlns:a16="http://schemas.microsoft.com/office/drawing/2014/main" id="{F52138B4-9ACB-F09C-29E0-A1FB4DBFE0CD}"/>
              </a:ext>
            </a:extLst>
          </p:cNvPr>
          <p:cNvSpPr>
            <a:spLocks noGrp="1" noChangeArrowheads="1"/>
          </p:cNvSpPr>
          <p:nvPr>
            <p:ph idx="1"/>
          </p:nvPr>
        </p:nvSpPr>
        <p:spPr bwMode="auto">
          <a:xfrm>
            <a:off x="1097279" y="2037869"/>
            <a:ext cx="10258980" cy="4263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buFont typeface="Arial" panose="020B0604020202020204" pitchFamily="34" charset="0"/>
              <a:buChar char="•"/>
            </a:pPr>
            <a:r>
              <a:rPr lang="en-US" altLang="en-US" sz="1800" b="1" dirty="0">
                <a:solidFill>
                  <a:schemeClr val="tx1"/>
                </a:solidFill>
                <a:latin typeface="Times New Roman" panose="02020603050405020304" pitchFamily="18" charset="0"/>
                <a:cs typeface="Times New Roman" panose="02020603050405020304" pitchFamily="18" charset="0"/>
              </a:rPr>
              <a:t>Features Used in Prediction</a:t>
            </a:r>
          </a:p>
          <a:p>
            <a:pPr marL="0" indent="0" eaLnBrk="0" fontAlgn="base" hangingPunct="0">
              <a:lnSpc>
                <a:spcPct val="100000"/>
              </a:lnSpc>
              <a:spcBef>
                <a:spcPct val="0"/>
              </a:spcBef>
              <a:spcAft>
                <a:spcPct val="0"/>
              </a:spcAft>
              <a:buClrTx/>
              <a:buSzTx/>
              <a:buNone/>
            </a:pPr>
            <a:r>
              <a:rPr lang="en-US" altLang="en-US" sz="1800" b="1" dirty="0">
                <a:solidFill>
                  <a:schemeClr val="tx1"/>
                </a:solidFill>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Airline, Source</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Destination</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Departure Tim, Duration, Number of Stops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Target Variable</a:t>
            </a:r>
          </a:p>
          <a:p>
            <a:pPr lvl="2">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Price</a:t>
            </a:r>
            <a:r>
              <a:rPr lang="en-US" sz="1800" dirty="0">
                <a:latin typeface="Times New Roman" panose="02020603050405020304" pitchFamily="18" charset="0"/>
                <a:cs typeface="Times New Roman" panose="02020603050405020304" pitchFamily="18" charset="0"/>
              </a:rPr>
              <a:t>: The ticket price we want to predict.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Data Shape and Columns</a:t>
            </a:r>
          </a:p>
          <a:p>
            <a:pPr marL="578358"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Shape: </a:t>
            </a:r>
            <a:r>
              <a:rPr lang="en-US" dirty="0">
                <a:latin typeface="Times New Roman" panose="02020603050405020304" pitchFamily="18" charset="0"/>
                <a:cs typeface="Times New Roman" panose="02020603050405020304" pitchFamily="18" charset="0"/>
              </a:rPr>
              <a:t>10,682 rows and 30 columns.</a:t>
            </a:r>
          </a:p>
          <a:p>
            <a:pPr marL="578358"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Columns: </a:t>
            </a:r>
            <a:r>
              <a:rPr lang="en-US" dirty="0">
                <a:latin typeface="Times New Roman" panose="02020603050405020304" pitchFamily="18" charset="0"/>
                <a:cs typeface="Times New Roman" panose="02020603050405020304" pitchFamily="18" charset="0"/>
              </a:rPr>
              <a:t>Total Stops, Price, Journey Day, Journey Month, and encoded airline and location columns.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Feature Matrix (X)</a:t>
            </a:r>
          </a:p>
          <a:p>
            <a:pPr marL="578358"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X includes selected columns used for predicting flight prices</a:t>
            </a:r>
            <a:r>
              <a:rPr lang="en-US" dirty="0"/>
              <a:t>.</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448795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1CDB-A845-66AD-DD6B-6F49B45E785B}"/>
              </a:ext>
            </a:extLst>
          </p:cNvPr>
          <p:cNvSpPr>
            <a:spLocks noGrp="1"/>
          </p:cNvSpPr>
          <p:nvPr>
            <p:ph type="title"/>
          </p:nvPr>
        </p:nvSpPr>
        <p:spPr>
          <a:xfrm>
            <a:off x="457200" y="594359"/>
            <a:ext cx="3200400" cy="880480"/>
          </a:xfrm>
        </p:spPr>
        <p:txBody>
          <a:bodyPr>
            <a:normAutofit fontScale="90000"/>
          </a:bodyPr>
          <a:lstStyle/>
          <a:p>
            <a:r>
              <a:rPr lang="en-US" dirty="0"/>
              <a:t>Why We Use Heatmaps in Flight Price Prediction</a:t>
            </a:r>
            <a:endParaRPr lang="en-IN" dirty="0"/>
          </a:p>
        </p:txBody>
      </p:sp>
      <p:sp>
        <p:nvSpPr>
          <p:cNvPr id="4" name="Text Placeholder 3">
            <a:extLst>
              <a:ext uri="{FF2B5EF4-FFF2-40B4-BE49-F238E27FC236}">
                <a16:creationId xmlns:a16="http://schemas.microsoft.com/office/drawing/2014/main" id="{EC4CBD3B-8D90-EFE0-9370-1A1B3519AE70}"/>
              </a:ext>
            </a:extLst>
          </p:cNvPr>
          <p:cNvSpPr>
            <a:spLocks noGrp="1"/>
          </p:cNvSpPr>
          <p:nvPr>
            <p:ph type="body" sz="half" idx="2"/>
          </p:nvPr>
        </p:nvSpPr>
        <p:spPr>
          <a:xfrm>
            <a:off x="457200" y="1671484"/>
            <a:ext cx="3200400" cy="4633720"/>
          </a:xfrm>
        </p:spPr>
        <p:txBody>
          <a:bodyPr>
            <a:normAutofit lnSpcReduction="10000"/>
          </a:bodyPr>
          <a:lstStyle/>
          <a:p>
            <a:r>
              <a:rPr lang="en-US" b="1" dirty="0"/>
              <a:t>Visualizing Relationships: </a:t>
            </a:r>
            <a:r>
              <a:rPr lang="en-US" dirty="0"/>
              <a:t>Heatmaps visually show correlations between features, making it easy to identify relationships with the target variable (flight price).</a:t>
            </a:r>
          </a:p>
          <a:p>
            <a:r>
              <a:rPr lang="en-US" b="1" dirty="0"/>
              <a:t>Identifying Strong Correlations: </a:t>
            </a:r>
          </a:p>
          <a:p>
            <a:r>
              <a:rPr lang="en-US" b="1" dirty="0"/>
              <a:t>1. </a:t>
            </a:r>
            <a:r>
              <a:rPr lang="en-US" dirty="0"/>
              <a:t>Duration Hours and Total Stops: Strong positive correlation (0.74) indicates that longer flights often have more stops.</a:t>
            </a:r>
          </a:p>
          <a:p>
            <a:r>
              <a:rPr lang="en-US" dirty="0"/>
              <a:t>2. Total Stops and Price: Moderate negative correlation (e.g., -0.75) suggests that flights with more stops tend to have lower prices.</a:t>
            </a:r>
          </a:p>
          <a:p>
            <a:r>
              <a:rPr lang="en-US" b="1" dirty="0"/>
              <a:t>Guiding Feature Selection: </a:t>
            </a:r>
            <a:r>
              <a:rPr lang="en-US" dirty="0"/>
              <a:t>Correlations help identify important features for modeling. Features with strong relationships to price can enhance prediction accuracy.</a:t>
            </a:r>
            <a:endParaRPr lang="en-IN" dirty="0"/>
          </a:p>
        </p:txBody>
      </p:sp>
      <p:pic>
        <p:nvPicPr>
          <p:cNvPr id="8207" name="Picture 15">
            <a:extLst>
              <a:ext uri="{FF2B5EF4-FFF2-40B4-BE49-F238E27FC236}">
                <a16:creationId xmlns:a16="http://schemas.microsoft.com/office/drawing/2014/main" id="{AD39A984-0938-4278-6188-39EB79C33E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83509" y="216309"/>
            <a:ext cx="7384025" cy="644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257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58F6-22BD-BEB8-5870-8E250115FC59}"/>
              </a:ext>
            </a:extLst>
          </p:cNvPr>
          <p:cNvSpPr>
            <a:spLocks noGrp="1"/>
          </p:cNvSpPr>
          <p:nvPr>
            <p:ph type="title"/>
          </p:nvPr>
        </p:nvSpPr>
        <p:spPr/>
        <p:txBody>
          <a:bodyPr/>
          <a:lstStyle/>
          <a:p>
            <a:r>
              <a:rPr lang="en-US" b="1" dirty="0" err="1"/>
              <a:t>ExtraTreesRegressor</a:t>
            </a:r>
            <a:r>
              <a:rPr lang="en-US" b="1" dirty="0"/>
              <a:t> Model </a:t>
            </a:r>
            <a:endParaRPr lang="en-IN" dirty="0"/>
          </a:p>
        </p:txBody>
      </p:sp>
      <p:sp>
        <p:nvSpPr>
          <p:cNvPr id="3" name="Content Placeholder 2">
            <a:extLst>
              <a:ext uri="{FF2B5EF4-FFF2-40B4-BE49-F238E27FC236}">
                <a16:creationId xmlns:a16="http://schemas.microsoft.com/office/drawing/2014/main" id="{455398A2-E0BF-8B70-8953-074A76CA95BE}"/>
              </a:ext>
            </a:extLst>
          </p:cNvPr>
          <p:cNvSpPr>
            <a:spLocks noGrp="1"/>
          </p:cNvSpPr>
          <p:nvPr>
            <p:ph idx="1"/>
          </p:nvPr>
        </p:nvSpPr>
        <p:spPr/>
        <p:txBody>
          <a:bodyPr>
            <a:normAutofit/>
          </a:bodyPr>
          <a:lstStyle/>
          <a:p>
            <a:r>
              <a:rPr lang="en-US" b="1" dirty="0" err="1">
                <a:latin typeface="Times New Roman" panose="02020603050405020304" pitchFamily="18" charset="0"/>
                <a:cs typeface="Times New Roman" panose="02020603050405020304" pitchFamily="18" charset="0"/>
              </a:rPr>
              <a:t>ExtraTreesRegressor</a:t>
            </a:r>
            <a:r>
              <a:rPr lang="en-US" dirty="0">
                <a:latin typeface="Times New Roman" panose="02020603050405020304" pitchFamily="18" charset="0"/>
                <a:cs typeface="Times New Roman" panose="02020603050405020304" pitchFamily="18" charset="0"/>
              </a:rPr>
              <a:t> is a machine learning algorithm specifically designed for regression tasks.</a:t>
            </a:r>
          </a:p>
          <a:p>
            <a:r>
              <a:rPr lang="en-US" dirty="0">
                <a:latin typeface="Times New Roman" panose="02020603050405020304" pitchFamily="18" charset="0"/>
                <a:cs typeface="Times New Roman" panose="02020603050405020304" pitchFamily="18" charset="0"/>
              </a:rPr>
              <a:t>Using the </a:t>
            </a:r>
            <a:r>
              <a:rPr lang="en-US" b="1" dirty="0" err="1">
                <a:latin typeface="Times New Roman" panose="02020603050405020304" pitchFamily="18" charset="0"/>
                <a:cs typeface="Times New Roman" panose="02020603050405020304" pitchFamily="18" charset="0"/>
              </a:rPr>
              <a:t>ExtraTreesRegressor</a:t>
            </a:r>
            <a:r>
              <a:rPr lang="en-US" dirty="0">
                <a:latin typeface="Times New Roman" panose="02020603050405020304" pitchFamily="18" charset="0"/>
                <a:cs typeface="Times New Roman" panose="02020603050405020304" pitchFamily="18" charset="0"/>
              </a:rPr>
              <a:t> allows you to effectively gauge which features are most important for predicting flight prices. By interpreting the feature importance scores and visualizing them, you can make informed decisions about which features to include in your predictive models for better performance.</a:t>
            </a:r>
          </a:p>
          <a:p>
            <a:pPr marL="0" indent="0">
              <a:buNone/>
            </a:pPr>
            <a:r>
              <a:rPr lang="en-US" b="1" dirty="0">
                <a:latin typeface="Times New Roman" panose="02020603050405020304" pitchFamily="18" charset="0"/>
                <a:cs typeface="Times New Roman" panose="02020603050405020304" pitchFamily="18" charset="0"/>
              </a:rPr>
              <a:t>  Example of Important Features</a:t>
            </a:r>
          </a:p>
          <a:p>
            <a:r>
              <a:rPr lang="en-US" dirty="0">
                <a:latin typeface="Times New Roman" panose="02020603050405020304" pitchFamily="18" charset="0"/>
                <a:cs typeface="Times New Roman" panose="02020603050405020304" pitchFamily="18" charset="0"/>
              </a:rPr>
              <a:t>In flight price prediction, important features might include:</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Duration Hours</a:t>
            </a:r>
            <a:r>
              <a:rPr lang="en-US" dirty="0">
                <a:latin typeface="Times New Roman" panose="02020603050405020304" pitchFamily="18" charset="0"/>
                <a:cs typeface="Times New Roman" panose="02020603050405020304" pitchFamily="18" charset="0"/>
              </a:rPr>
              <a:t>: Longer flights might cost more due to higher fuel expenses.</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Airline</a:t>
            </a:r>
            <a:r>
              <a:rPr lang="en-US" dirty="0">
                <a:latin typeface="Times New Roman" panose="02020603050405020304" pitchFamily="18" charset="0"/>
                <a:cs typeface="Times New Roman" panose="02020603050405020304" pitchFamily="18" charset="0"/>
              </a:rPr>
              <a:t>: Different airlines have different pricing strategies.</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Journey Day</a:t>
            </a:r>
            <a:r>
              <a:rPr lang="en-US" dirty="0">
                <a:latin typeface="Times New Roman" panose="02020603050405020304" pitchFamily="18" charset="0"/>
                <a:cs typeface="Times New Roman" panose="02020603050405020304" pitchFamily="18" charset="0"/>
              </a:rPr>
              <a:t>: Some days (like holidays) have higher demand, leading to higher prices.</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Total Stops</a:t>
            </a:r>
            <a:r>
              <a:rPr lang="en-US" dirty="0">
                <a:latin typeface="Times New Roman" panose="02020603050405020304" pitchFamily="18" charset="0"/>
                <a:cs typeface="Times New Roman" panose="02020603050405020304" pitchFamily="18" charset="0"/>
              </a:rPr>
              <a:t>: Flights with fewer stops are usually more expensive for convenience.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124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6595-0254-7930-D4BD-37B4B975F75A}"/>
              </a:ext>
            </a:extLst>
          </p:cNvPr>
          <p:cNvSpPr>
            <a:spLocks noGrp="1"/>
          </p:cNvSpPr>
          <p:nvPr>
            <p:ph type="title"/>
          </p:nvPr>
        </p:nvSpPr>
        <p:spPr/>
        <p:txBody>
          <a:bodyPr/>
          <a:lstStyle/>
          <a:p>
            <a:r>
              <a:rPr lang="en-US" b="1" dirty="0"/>
              <a:t>Random Forest Model</a:t>
            </a:r>
            <a:endParaRPr lang="en-IN" dirty="0"/>
          </a:p>
        </p:txBody>
      </p:sp>
      <p:sp>
        <p:nvSpPr>
          <p:cNvPr id="3" name="Content Placeholder 2">
            <a:extLst>
              <a:ext uri="{FF2B5EF4-FFF2-40B4-BE49-F238E27FC236}">
                <a16:creationId xmlns:a16="http://schemas.microsoft.com/office/drawing/2014/main" id="{31512571-75C2-3AE7-0173-A35CC754843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Random Forest Model</a:t>
            </a:r>
            <a:r>
              <a:rPr lang="en-US" dirty="0">
                <a:latin typeface="Times New Roman" panose="02020603050405020304" pitchFamily="18" charset="0"/>
                <a:cs typeface="Times New Roman" panose="02020603050405020304" pitchFamily="18" charset="0"/>
              </a:rPr>
              <a:t> is a type of </a:t>
            </a:r>
            <a:r>
              <a:rPr lang="en-US" b="1" dirty="0">
                <a:latin typeface="Times New Roman" panose="02020603050405020304" pitchFamily="18" charset="0"/>
                <a:cs typeface="Times New Roman" panose="02020603050405020304" pitchFamily="18" charset="0"/>
              </a:rPr>
              <a:t>ensemble learning method</a:t>
            </a:r>
            <a:r>
              <a:rPr lang="en-US" dirty="0">
                <a:latin typeface="Times New Roman" panose="02020603050405020304" pitchFamily="18" charset="0"/>
                <a:cs typeface="Times New Roman" panose="02020603050405020304" pitchFamily="18" charset="0"/>
              </a:rPr>
              <a:t> used in machine learning for both classification and regression tasks. It operates by creating a forest of multiple decision trees during training and outputs the mode or mean prediction of the individual trees.</a:t>
            </a:r>
          </a:p>
          <a:p>
            <a:r>
              <a:rPr lang="en-US" b="1" dirty="0">
                <a:latin typeface="Times New Roman" panose="02020603050405020304" pitchFamily="18" charset="0"/>
                <a:cs typeface="Times New Roman" panose="02020603050405020304" pitchFamily="18" charset="0"/>
              </a:rPr>
              <a:t>Key Features: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Ensemble Method</a:t>
            </a:r>
            <a:r>
              <a:rPr lang="en-US" dirty="0">
                <a:latin typeface="Times New Roman" panose="02020603050405020304" pitchFamily="18" charset="0"/>
                <a:cs typeface="Times New Roman" panose="02020603050405020304" pitchFamily="18" charset="0"/>
              </a:rPr>
              <a:t>: Combines predictions from multiple trees to improve accuracy and reduce overfitting.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Decision Trees</a:t>
            </a:r>
            <a:r>
              <a:rPr lang="en-US" dirty="0">
                <a:latin typeface="Times New Roman" panose="02020603050405020304" pitchFamily="18" charset="0"/>
                <a:cs typeface="Times New Roman" panose="02020603050405020304" pitchFamily="18" charset="0"/>
              </a:rPr>
              <a:t>: Each tree is trained on a random subset of the data and features, allowing for diversity in the predictions.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Robustness</a:t>
            </a:r>
            <a:r>
              <a:rPr lang="en-US" dirty="0">
                <a:latin typeface="Times New Roman" panose="02020603050405020304" pitchFamily="18" charset="0"/>
                <a:cs typeface="Times New Roman" panose="02020603050405020304" pitchFamily="18" charset="0"/>
              </a:rPr>
              <a:t>: Handles large datasets and maintains performance even with missing values.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702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8A42-516C-CC8E-73AF-A08F9E169108}"/>
              </a:ext>
            </a:extLst>
          </p:cNvPr>
          <p:cNvSpPr>
            <a:spLocks noGrp="1"/>
          </p:cNvSpPr>
          <p:nvPr>
            <p:ph type="title"/>
          </p:nvPr>
        </p:nvSpPr>
        <p:spPr>
          <a:xfrm>
            <a:off x="1097280" y="1248696"/>
            <a:ext cx="10943304" cy="960612"/>
          </a:xfrm>
        </p:spPr>
        <p:txBody>
          <a:bodyPr>
            <a:normAutofit fontScale="90000"/>
          </a:bodyPr>
          <a:lstStyle/>
          <a:p>
            <a:r>
              <a:rPr lang="en-US" b="1" dirty="0"/>
              <a:t>Steps to Fit the Model</a:t>
            </a:r>
            <a:br>
              <a:rPr lang="en-US" b="1" dirty="0"/>
            </a:br>
            <a:endParaRPr lang="en-IN" dirty="0"/>
          </a:p>
        </p:txBody>
      </p:sp>
      <p:sp>
        <p:nvSpPr>
          <p:cNvPr id="3" name="Content Placeholder 2">
            <a:extLst>
              <a:ext uri="{FF2B5EF4-FFF2-40B4-BE49-F238E27FC236}">
                <a16:creationId xmlns:a16="http://schemas.microsoft.com/office/drawing/2014/main" id="{808EB9F1-FF17-4696-D92C-FB67F3583C17}"/>
              </a:ext>
            </a:extLst>
          </p:cNvPr>
          <p:cNvSpPr>
            <a:spLocks noGrp="1"/>
          </p:cNvSpPr>
          <p:nvPr>
            <p:ph idx="1"/>
          </p:nvPr>
        </p:nvSpPr>
        <p:spPr/>
        <p:txBody>
          <a:bodyPr/>
          <a:lstStyle/>
          <a:p>
            <a:pPr marL="0" indent="0">
              <a:buNone/>
            </a:pPr>
            <a:r>
              <a:rPr lang="en-US" sz="1600" b="1" dirty="0">
                <a:latin typeface="Times New Roman" panose="02020603050405020304" pitchFamily="18" charset="0"/>
                <a:cs typeface="Times New Roman" panose="02020603050405020304" pitchFamily="18" charset="0"/>
              </a:rPr>
              <a:t>Split the Dataset</a:t>
            </a:r>
            <a:endParaRPr lang="en-US"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Divide data into training and testing sets.</a:t>
            </a: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Example: Use 80% for training and 20% for testing.</a:t>
            </a:r>
          </a:p>
          <a:p>
            <a:pPr marL="0" indent="0">
              <a:buNone/>
            </a:pPr>
            <a:r>
              <a:rPr lang="en-US" sz="1600" b="1" dirty="0">
                <a:latin typeface="Times New Roman" panose="02020603050405020304" pitchFamily="18" charset="0"/>
                <a:cs typeface="Times New Roman" panose="02020603050405020304" pitchFamily="18" charset="0"/>
              </a:rPr>
              <a:t>Model Training: </a:t>
            </a:r>
          </a:p>
          <a:p>
            <a:r>
              <a:rPr lang="en-US" sz="1600" dirty="0">
                <a:latin typeface="Times New Roman" panose="02020603050405020304" pitchFamily="18" charset="0"/>
                <a:cs typeface="Times New Roman" panose="02020603050405020304" pitchFamily="18" charset="0"/>
              </a:rPr>
              <a:t>Fitting a model involves training it using a set of input features (independent variables) and the corresponding target variable (dependent variable). In our case, we are training the Random Forest model to predict flight prices based on various features like airline, duration, and number of </a:t>
            </a:r>
            <a:r>
              <a:rPr lang="en-US" sz="1600" dirty="0" err="1">
                <a:latin typeface="Times New Roman" panose="02020603050405020304" pitchFamily="18" charset="0"/>
                <a:cs typeface="Times New Roman" panose="02020603050405020304" pitchFamily="18" charset="0"/>
              </a:rPr>
              <a:t>stops.Learning</a:t>
            </a:r>
            <a:r>
              <a:rPr lang="en-US" sz="1600" dirty="0">
                <a:latin typeface="Times New Roman" panose="02020603050405020304" pitchFamily="18" charset="0"/>
                <a:cs typeface="Times New Roman" panose="02020603050405020304" pitchFamily="18" charset="0"/>
              </a:rPr>
              <a:t> from Data: During fitting, the model learns the relationships and patterns within the training data. It adjusts its internal parameters to minimize prediction errors.</a:t>
            </a:r>
          </a:p>
          <a:p>
            <a:pPr marL="0" indent="0">
              <a:buNone/>
            </a:pPr>
            <a:r>
              <a:rPr lang="en-US" sz="1600" b="1" dirty="0">
                <a:latin typeface="Times New Roman" panose="02020603050405020304" pitchFamily="18" charset="0"/>
                <a:cs typeface="Times New Roman" panose="02020603050405020304" pitchFamily="18" charset="0"/>
              </a:rPr>
              <a:t>Making Predictions</a:t>
            </a:r>
          </a:p>
          <a:p>
            <a:pPr marL="0" indent="0">
              <a:buNone/>
            </a:pPr>
            <a:r>
              <a:rPr lang="en-US" sz="1600" dirty="0">
                <a:latin typeface="Times New Roman" panose="02020603050405020304" pitchFamily="18" charset="0"/>
                <a:cs typeface="Times New Roman" panose="02020603050405020304" pitchFamily="18" charset="0"/>
              </a:rPr>
              <a:t>Once the Random Forest model is trained (fitted) using the training dataset, the next step is to use it to make predictions on new, unseen data, specifically the test data. This is crucial for assessing how well the model performs in real-world scenarios.</a:t>
            </a: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501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99E4-6FD3-DFDA-9A17-EE2D690EE769}"/>
              </a:ext>
            </a:extLst>
          </p:cNvPr>
          <p:cNvSpPr>
            <a:spLocks noGrp="1"/>
          </p:cNvSpPr>
          <p:nvPr>
            <p:ph type="title"/>
          </p:nvPr>
        </p:nvSpPr>
        <p:spPr/>
        <p:txBody>
          <a:bodyPr/>
          <a:lstStyle/>
          <a:p>
            <a:r>
              <a:rPr lang="en-IN" dirty="0"/>
              <a:t>Evaluating Model Performance</a:t>
            </a:r>
          </a:p>
        </p:txBody>
      </p:sp>
      <p:sp>
        <p:nvSpPr>
          <p:cNvPr id="3" name="Content Placeholder 2">
            <a:extLst>
              <a:ext uri="{FF2B5EF4-FFF2-40B4-BE49-F238E27FC236}">
                <a16:creationId xmlns:a16="http://schemas.microsoft.com/office/drawing/2014/main" id="{D692E07C-DFB7-A175-76D0-43FEAC186E07}"/>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After we make predictions, we need to see how well our model is doing. RMSE (Root Mean Squared Error) is a popular way to measure this.</a:t>
            </a:r>
          </a:p>
          <a:p>
            <a:r>
              <a:rPr lang="en-US" sz="1800" b="1" dirty="0">
                <a:latin typeface="Times New Roman" panose="02020603050405020304" pitchFamily="18" charset="0"/>
                <a:cs typeface="Times New Roman" panose="02020603050405020304" pitchFamily="18" charset="0"/>
              </a:rPr>
              <a:t>Key Points: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RMSE</a:t>
            </a:r>
            <a:r>
              <a:rPr lang="en-US" sz="1800" dirty="0">
                <a:latin typeface="Times New Roman" panose="02020603050405020304" pitchFamily="18" charset="0"/>
                <a:cs typeface="Times New Roman" panose="02020603050405020304" pitchFamily="18" charset="0"/>
              </a:rPr>
              <a:t>: This number tells us the average difference between the actual prices and the predicted prices. A lower RMSE means our model is doing a better job because it shows the predictions are closer to the real values.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Training Score</a:t>
            </a:r>
            <a:r>
              <a:rPr lang="en-US" sz="1800" dirty="0">
                <a:latin typeface="Times New Roman" panose="02020603050405020304" pitchFamily="18" charset="0"/>
                <a:cs typeface="Times New Roman" panose="02020603050405020304" pitchFamily="18" charset="0"/>
              </a:rPr>
              <a:t>: This score shows how well the model fits the training data. It’s measured using R² (coefficient of determination), which ranges from 0 to 1. A score close to 1 means the model learned the training data well.</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Testing Score</a:t>
            </a:r>
            <a:r>
              <a:rPr lang="en-US" sz="1800" dirty="0">
                <a:latin typeface="Times New Roman" panose="02020603050405020304" pitchFamily="18" charset="0"/>
                <a:cs typeface="Times New Roman" panose="02020603050405020304" pitchFamily="18" charset="0"/>
              </a:rPr>
              <a:t>: This score checks how the model performs on new data (test data). A good testing score shows that the model can make accurate predictions on data it hasn't seen before, which means it’s not just memorizing the training data.</a:t>
            </a:r>
          </a:p>
          <a:p>
            <a:endParaRPr lang="en-IN" dirty="0"/>
          </a:p>
        </p:txBody>
      </p:sp>
    </p:spTree>
    <p:extLst>
      <p:ext uri="{BB962C8B-B14F-4D97-AF65-F5344CB8AC3E}">
        <p14:creationId xmlns:p14="http://schemas.microsoft.com/office/powerpoint/2010/main" val="2306716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9595CD5-9BC3-5BC6-CEFF-501EC6B56C61}"/>
              </a:ext>
            </a:extLst>
          </p:cNvPr>
          <p:cNvSpPr>
            <a:spLocks noGrp="1"/>
          </p:cNvSpPr>
          <p:nvPr>
            <p:ph type="body" sz="half" idx="2"/>
          </p:nvPr>
        </p:nvSpPr>
        <p:spPr>
          <a:xfrm>
            <a:off x="275303" y="157317"/>
            <a:ext cx="3628104" cy="6147888"/>
          </a:xfrm>
        </p:spPr>
        <p:txBody>
          <a:bodyPr>
            <a:noAutofit/>
          </a:bodyPr>
          <a:lstStyle/>
          <a:p>
            <a:pPr>
              <a:buFont typeface="Arial" panose="020B0604020202020204" pitchFamily="34" charset="0"/>
              <a:buChar char="•"/>
            </a:pPr>
            <a:r>
              <a:rPr lang="en-US" sz="1700" b="1" dirty="0"/>
              <a:t>Residuals</a:t>
            </a:r>
            <a:r>
              <a:rPr lang="en-US" sz="1700" dirty="0"/>
              <a:t>: Residuals are the differences between the actual flight prices (what they really are) and the predicted prices (what our model estimates). Mathematically, it’s calculated as:</a:t>
            </a:r>
          </a:p>
          <a:p>
            <a:pPr>
              <a:buFont typeface="Arial" panose="020B0604020202020204" pitchFamily="34" charset="0"/>
              <a:buChar char="•"/>
            </a:pPr>
            <a:r>
              <a:rPr lang="en-US" sz="1700" b="1" dirty="0"/>
              <a:t>Plot Residuals</a:t>
            </a:r>
            <a:r>
              <a:rPr lang="en-US" sz="1700" dirty="0"/>
              <a:t>: To understand how well our model is performing, we can plot these residuals. In a good model, the residuals should be close to zero, meaning that the predictions are very close to the actual values. This helps us see if there are any patterns in the errors.</a:t>
            </a:r>
          </a:p>
          <a:p>
            <a:pPr>
              <a:buFont typeface="Arial" panose="020B0604020202020204" pitchFamily="34" charset="0"/>
              <a:buChar char="•"/>
            </a:pPr>
            <a:r>
              <a:rPr lang="en-US" sz="1700" dirty="0"/>
              <a:t>Scatter Plot: </a:t>
            </a:r>
          </a:p>
          <a:p>
            <a:pPr>
              <a:buFont typeface="Arial" panose="020B0604020202020204" pitchFamily="34" charset="0"/>
              <a:buChar char="•"/>
            </a:pPr>
            <a:r>
              <a:rPr lang="en-US" sz="1700" dirty="0"/>
              <a:t>We can create a scatter plot to visually compare the actual prices (</a:t>
            </a:r>
            <a:r>
              <a:rPr lang="en-US" sz="1700" dirty="0" err="1"/>
              <a:t>y_test</a:t>
            </a:r>
            <a:r>
              <a:rPr lang="en-US" sz="1700" dirty="0"/>
              <a:t>) with the predicted prices (</a:t>
            </a:r>
            <a:r>
              <a:rPr lang="en-US" sz="1700" dirty="0" err="1"/>
              <a:t>y_pred</a:t>
            </a:r>
            <a:r>
              <a:rPr lang="en-US" sz="1700" dirty="0"/>
              <a:t>). </a:t>
            </a:r>
          </a:p>
          <a:p>
            <a:pPr>
              <a:buFont typeface="Arial" panose="020B0604020202020204" pitchFamily="34" charset="0"/>
              <a:buChar char="•"/>
            </a:pPr>
            <a:r>
              <a:rPr lang="en-US" sz="1700" dirty="0"/>
              <a:t>Each point on the plot represents a </a:t>
            </a:r>
            <a:r>
              <a:rPr lang="en-US" sz="1700" dirty="0" err="1"/>
              <a:t>flight.Ideal</a:t>
            </a:r>
            <a:r>
              <a:rPr lang="en-US" sz="1700" dirty="0"/>
              <a:t> Situation: In an ideal scenario, the points should cluster around a straight line (y = x). This line indicates that the predicted prices match the actual prices closely.</a:t>
            </a:r>
          </a:p>
          <a:p>
            <a:pPr>
              <a:buFont typeface="Arial" panose="020B0604020202020204" pitchFamily="34" charset="0"/>
              <a:buChar char="•"/>
            </a:pPr>
            <a:endParaRPr lang="en-US" sz="1700" dirty="0"/>
          </a:p>
          <a:p>
            <a:pPr marL="0" indent="0">
              <a:buNone/>
            </a:pPr>
            <a:endParaRPr lang="en-US" sz="1700" dirty="0"/>
          </a:p>
          <a:p>
            <a:endParaRPr lang="en-IN" sz="1700" dirty="0"/>
          </a:p>
          <a:p>
            <a:endParaRPr lang="en-IN" sz="1700" dirty="0"/>
          </a:p>
        </p:txBody>
      </p:sp>
      <p:pic>
        <p:nvPicPr>
          <p:cNvPr id="12290" name="Picture 2">
            <a:extLst>
              <a:ext uri="{FF2B5EF4-FFF2-40B4-BE49-F238E27FC236}">
                <a16:creationId xmlns:a16="http://schemas.microsoft.com/office/drawing/2014/main" id="{0B4164EB-DAC0-7C34-1A53-0B8DBE8532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1329" y="275303"/>
            <a:ext cx="7305367" cy="6582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932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B4548-1A18-A254-4162-6BD0AE344F8E}"/>
              </a:ext>
            </a:extLst>
          </p:cNvPr>
          <p:cNvSpPr>
            <a:spLocks noGrp="1"/>
          </p:cNvSpPr>
          <p:nvPr>
            <p:ph type="title"/>
          </p:nvPr>
        </p:nvSpPr>
        <p:spPr>
          <a:xfrm>
            <a:off x="1166106" y="988906"/>
            <a:ext cx="10058400" cy="1265412"/>
          </a:xfrm>
        </p:spPr>
        <p:txBody>
          <a:bodyPr>
            <a:normAutofit fontScale="90000"/>
          </a:bodyPr>
          <a:lstStyle/>
          <a:p>
            <a:r>
              <a:rPr lang="en-US" b="1" dirty="0"/>
              <a:t>Error Metrics Overview</a:t>
            </a:r>
            <a:br>
              <a:rPr lang="en-US" b="1" dirty="0"/>
            </a:br>
            <a:endParaRPr lang="en-IN" dirty="0"/>
          </a:p>
        </p:txBody>
      </p:sp>
      <p:sp>
        <p:nvSpPr>
          <p:cNvPr id="3" name="Content Placeholder 2">
            <a:extLst>
              <a:ext uri="{FF2B5EF4-FFF2-40B4-BE49-F238E27FC236}">
                <a16:creationId xmlns:a16="http://schemas.microsoft.com/office/drawing/2014/main" id="{8A81E0D3-8526-3D72-660C-B277797A2280}"/>
              </a:ext>
            </a:extLst>
          </p:cNvPr>
          <p:cNvSpPr>
            <a:spLocks noGrp="1"/>
          </p:cNvSpPr>
          <p:nvPr>
            <p:ph idx="1"/>
          </p:nvPr>
        </p:nvSpPr>
        <p:spPr/>
        <p:txBody>
          <a:bodyPr>
            <a:normAutofit lnSpcReduction="10000"/>
          </a:bodyPr>
          <a:lstStyle/>
          <a:p>
            <a:r>
              <a:rPr lang="en-US" b="1" dirty="0"/>
              <a:t>Mean Absolute Error (MAE): </a:t>
            </a:r>
            <a:r>
              <a:rPr lang="en-US" dirty="0"/>
              <a:t>Measures the average absolute difference between actual and predicted values. Example: MAE of $1183.93 indicates predictions are, on average, $1183.93 away from actual prices.</a:t>
            </a:r>
          </a:p>
          <a:p>
            <a:r>
              <a:rPr lang="en-US" b="1" dirty="0"/>
              <a:t>Mean Squared Error (MSE): </a:t>
            </a:r>
            <a:r>
              <a:rPr lang="en-US" dirty="0"/>
              <a:t>Calculates the average of the squared differences between actual and predicted values. Example: MSE of $4,402,946.85 highlights significant deviations.</a:t>
            </a:r>
          </a:p>
          <a:p>
            <a:r>
              <a:rPr lang="en-US" b="1" dirty="0"/>
              <a:t>Root Mean Squared Error (RMSE): </a:t>
            </a:r>
            <a:r>
              <a:rPr lang="en-US" dirty="0"/>
              <a:t>The square root of MSE, providing average prediction error in original units. Example: RMSE of $2098.32 means the average error is about $2098.32.</a:t>
            </a:r>
          </a:p>
          <a:p>
            <a:r>
              <a:rPr lang="en-US" b="1" dirty="0"/>
              <a:t>Normalized RMSE: </a:t>
            </a:r>
            <a:r>
              <a:rPr lang="en-US" dirty="0"/>
              <a:t>RMSE divided by the range of the target variable, indicating error as a percentage of the range. Example: Normalized RMSE of 0.0269 means average error is about 2.69% of the target range.</a:t>
            </a:r>
          </a:p>
          <a:p>
            <a:r>
              <a:rPr lang="en-US" b="1" dirty="0"/>
              <a:t>R² Score: </a:t>
            </a:r>
            <a:r>
              <a:rPr lang="en-US" dirty="0"/>
              <a:t>Explains the variance in actual values by the model's predictions. Example: R² of 0.7984 means the model explains about 79.84% of the variance.</a:t>
            </a:r>
          </a:p>
          <a:p>
            <a:endParaRPr lang="en-IN" dirty="0"/>
          </a:p>
        </p:txBody>
      </p:sp>
    </p:spTree>
    <p:extLst>
      <p:ext uri="{BB962C8B-B14F-4D97-AF65-F5344CB8AC3E}">
        <p14:creationId xmlns:p14="http://schemas.microsoft.com/office/powerpoint/2010/main" val="3259860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D5B5-848A-1C6C-A145-E921EEB8D1C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B420F1A-2F30-BE3C-7FDF-54F215E24DE5}"/>
              </a:ext>
            </a:extLst>
          </p:cNvPr>
          <p:cNvSpPr>
            <a:spLocks noGrp="1"/>
          </p:cNvSpPr>
          <p:nvPr>
            <p:ph idx="1"/>
          </p:nvPr>
        </p:nvSpPr>
        <p:spPr/>
        <p:txBody>
          <a:bodyPr/>
          <a:lstStyle/>
          <a:p>
            <a:r>
              <a:rPr lang="en-US" b="1" dirty="0"/>
              <a:t>Conclusion Based on Evaluation Metrics</a:t>
            </a:r>
          </a:p>
          <a:p>
            <a:pPr>
              <a:buFont typeface="Arial" panose="020B0604020202020204" pitchFamily="34" charset="0"/>
              <a:buChar char="•"/>
            </a:pPr>
            <a:r>
              <a:rPr lang="en-US" b="1" dirty="0"/>
              <a:t> MAE (~1293.12)</a:t>
            </a:r>
            <a:r>
              <a:rPr lang="en-US" dirty="0"/>
              <a:t>: On average, the model's predictions are about Rs. 1293 off from the actual flight prices. This shows a fair level of accuracy but suggests there's room for improvement.</a:t>
            </a:r>
          </a:p>
          <a:p>
            <a:pPr>
              <a:buFont typeface="Arial" panose="020B0604020202020204" pitchFamily="34" charset="0"/>
              <a:buChar char="•"/>
            </a:pPr>
            <a:r>
              <a:rPr lang="en-US" b="1" dirty="0"/>
              <a:t> MSE (~3921268.69)</a:t>
            </a:r>
            <a:r>
              <a:rPr lang="en-US" dirty="0"/>
              <a:t>: This high value indicates that the model has some large errors in its predictions, meaning it struggles with certain cases.</a:t>
            </a:r>
          </a:p>
          <a:p>
            <a:pPr>
              <a:buFont typeface="Arial" panose="020B0604020202020204" pitchFamily="34" charset="0"/>
              <a:buChar char="•"/>
            </a:pPr>
            <a:r>
              <a:rPr lang="en-US" b="1" dirty="0"/>
              <a:t> RMSE (~1980.22)</a:t>
            </a:r>
            <a:r>
              <a:rPr lang="en-US" dirty="0"/>
              <a:t>: The average prediction error is </a:t>
            </a:r>
            <a:r>
              <a:rPr lang="en-US"/>
              <a:t>about Rs 1980.22</a:t>
            </a:r>
            <a:r>
              <a:rPr lang="en-US" dirty="0"/>
              <a:t>. While this tells us the model does reasonably well overall, there are significant errors in some predictions.</a:t>
            </a:r>
          </a:p>
          <a:p>
            <a:endParaRPr lang="en-IN" dirty="0"/>
          </a:p>
        </p:txBody>
      </p:sp>
    </p:spTree>
    <p:extLst>
      <p:ext uri="{BB962C8B-B14F-4D97-AF65-F5344CB8AC3E}">
        <p14:creationId xmlns:p14="http://schemas.microsoft.com/office/powerpoint/2010/main" val="86139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323059-605C-F49F-2262-2C2B3E61E6FC}"/>
              </a:ext>
            </a:extLst>
          </p:cNvPr>
          <p:cNvSpPr>
            <a:spLocks noGrp="1"/>
          </p:cNvSpPr>
          <p:nvPr>
            <p:ph type="ctrTitle"/>
          </p:nvPr>
        </p:nvSpPr>
        <p:spPr>
          <a:xfrm>
            <a:off x="1097280" y="758952"/>
            <a:ext cx="10058400" cy="2760996"/>
          </a:xfrm>
        </p:spPr>
        <p:txBody>
          <a:bodyPr>
            <a:normAutofit/>
          </a:bodyPr>
          <a:lstStyle/>
          <a:p>
            <a:pPr algn="ctr"/>
            <a:r>
              <a:rPr lang="en-US" sz="6000" b="1" dirty="0">
                <a:solidFill>
                  <a:srgbClr val="000000"/>
                </a:solidFill>
                <a:effectLst/>
                <a:latin typeface="Times New Roman" panose="02020603050405020304" pitchFamily="18" charset="0"/>
                <a:cs typeface="Times New Roman" panose="02020603050405020304" pitchFamily="18" charset="0"/>
              </a:rPr>
              <a:t>Flight Price Prediction </a:t>
            </a:r>
            <a:br>
              <a:rPr lang="en-US" sz="6000" b="1" dirty="0">
                <a:solidFill>
                  <a:srgbClr val="000000"/>
                </a:solidFill>
                <a:effectLst/>
                <a:latin typeface="Times New Roman" panose="02020603050405020304" pitchFamily="18" charset="0"/>
                <a:cs typeface="Times New Roman" panose="02020603050405020304" pitchFamily="18" charset="0"/>
              </a:rPr>
            </a:br>
            <a:r>
              <a:rPr lang="en-US" sz="6000" b="1" dirty="0">
                <a:solidFill>
                  <a:srgbClr val="000000"/>
                </a:solidFill>
                <a:effectLst/>
                <a:latin typeface="Times New Roman" panose="02020603050405020304" pitchFamily="18" charset="0"/>
                <a:cs typeface="Times New Roman" panose="02020603050405020304" pitchFamily="18" charset="0"/>
              </a:rPr>
              <a:t>Using Random Forest</a:t>
            </a:r>
            <a:br>
              <a:rPr lang="en-US" sz="4400" dirty="0">
                <a:effectLst/>
              </a:rPr>
            </a:br>
            <a:endParaRPr lang="en-IN" sz="4400" dirty="0"/>
          </a:p>
        </p:txBody>
      </p:sp>
      <p:sp>
        <p:nvSpPr>
          <p:cNvPr id="3" name="Subtitle 2">
            <a:extLst>
              <a:ext uri="{FF2B5EF4-FFF2-40B4-BE49-F238E27FC236}">
                <a16:creationId xmlns:a16="http://schemas.microsoft.com/office/drawing/2014/main" id="{C6C135D1-9F11-ECFB-2390-58F5915C8A91}"/>
              </a:ext>
            </a:extLst>
          </p:cNvPr>
          <p:cNvSpPr>
            <a:spLocks noGrp="1"/>
          </p:cNvSpPr>
          <p:nvPr>
            <p:ph type="subTitle" idx="1"/>
          </p:nvPr>
        </p:nvSpPr>
        <p:spPr>
          <a:xfrm>
            <a:off x="1100051" y="3429000"/>
            <a:ext cx="10058400" cy="2169620"/>
          </a:xfrm>
        </p:spPr>
        <p:txBody>
          <a:bodyPr/>
          <a:lstStyle/>
          <a:p>
            <a:r>
              <a:rPr lang="en-US" b="1" dirty="0"/>
              <a:t>Presented by:</a:t>
            </a:r>
            <a:endParaRPr lang="en-US" dirty="0"/>
          </a:p>
          <a:p>
            <a:pPr>
              <a:buFont typeface="Arial" panose="020B0604020202020204" pitchFamily="34" charset="0"/>
              <a:buChar char="•"/>
            </a:pPr>
            <a:r>
              <a:rPr lang="en-US" dirty="0"/>
              <a:t> Sneha Rangole (Roll Number: 18)</a:t>
            </a:r>
          </a:p>
          <a:p>
            <a:pPr>
              <a:buFont typeface="Arial" panose="020B0604020202020204" pitchFamily="34" charset="0"/>
              <a:buChar char="•"/>
            </a:pPr>
            <a:r>
              <a:rPr lang="en-US" dirty="0"/>
              <a:t> Sakshi Chavan (Roll Number: 1)</a:t>
            </a:r>
          </a:p>
        </p:txBody>
      </p:sp>
    </p:spTree>
    <p:extLst>
      <p:ext uri="{BB962C8B-B14F-4D97-AF65-F5344CB8AC3E}">
        <p14:creationId xmlns:p14="http://schemas.microsoft.com/office/powerpoint/2010/main" val="1130265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5077-5D17-AB36-A966-2C4125F919FA}"/>
              </a:ext>
            </a:extLst>
          </p:cNvPr>
          <p:cNvSpPr>
            <a:spLocks noGrp="1"/>
          </p:cNvSpPr>
          <p:nvPr>
            <p:ph type="ctrTitle"/>
          </p:nvPr>
        </p:nvSpPr>
        <p:spPr/>
        <p:txBody>
          <a:bodyPr/>
          <a:lstStyle/>
          <a:p>
            <a:r>
              <a:rPr lang="en-IN" dirty="0"/>
              <a:t>Questions and Answers </a:t>
            </a:r>
          </a:p>
        </p:txBody>
      </p:sp>
    </p:spTree>
    <p:extLst>
      <p:ext uri="{BB962C8B-B14F-4D97-AF65-F5344CB8AC3E}">
        <p14:creationId xmlns:p14="http://schemas.microsoft.com/office/powerpoint/2010/main" val="418933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98B7-6324-4039-D2C5-6E7F3E301199}"/>
              </a:ext>
            </a:extLst>
          </p:cNvPr>
          <p:cNvSpPr>
            <a:spLocks noGrp="1"/>
          </p:cNvSpPr>
          <p:nvPr>
            <p:ph type="title"/>
          </p:nvPr>
        </p:nvSpPr>
        <p:spPr/>
        <p:txBody>
          <a:bodyPr/>
          <a:lstStyle/>
          <a:p>
            <a:r>
              <a:rPr lang="en-IN" b="1" dirty="0"/>
              <a:t>Introduction</a:t>
            </a:r>
          </a:p>
        </p:txBody>
      </p:sp>
      <p:sp>
        <p:nvSpPr>
          <p:cNvPr id="4" name="Rectangle 1">
            <a:extLst>
              <a:ext uri="{FF2B5EF4-FFF2-40B4-BE49-F238E27FC236}">
                <a16:creationId xmlns:a16="http://schemas.microsoft.com/office/drawing/2014/main" id="{CB0AC7EE-C65B-36E6-B991-76B726C81CA3}"/>
              </a:ext>
            </a:extLst>
          </p:cNvPr>
          <p:cNvSpPr>
            <a:spLocks noGrp="1" noChangeArrowheads="1"/>
          </p:cNvSpPr>
          <p:nvPr>
            <p:ph idx="1"/>
          </p:nvPr>
        </p:nvSpPr>
        <p:spPr bwMode="auto">
          <a:xfrm>
            <a:off x="1097280" y="2090342"/>
            <a:ext cx="10308139" cy="320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aimed to predict flight prices using data.</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helps travelers find better deals on tickets.</a:t>
            </a:r>
          </a:p>
          <a:p>
            <a:pPr lvl="1">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Importance of Flight Price Prediction</a:t>
            </a:r>
          </a:p>
          <a:p>
            <a:pPr>
              <a:lnSpc>
                <a:spcPct val="100000"/>
              </a:lnSpc>
            </a:pPr>
            <a:endParaRPr lang="en-US"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Knowing flight prices can save travelers money.</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Prices change often due to different factors.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86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98B7-6324-4039-D2C5-6E7F3E301199}"/>
              </a:ext>
            </a:extLst>
          </p:cNvPr>
          <p:cNvSpPr>
            <a:spLocks noGrp="1"/>
          </p:cNvSpPr>
          <p:nvPr>
            <p:ph type="title"/>
          </p:nvPr>
        </p:nvSpPr>
        <p:spPr/>
        <p:txBody>
          <a:bodyPr/>
          <a:lstStyle/>
          <a:p>
            <a:r>
              <a:rPr lang="en-US" b="1" dirty="0"/>
              <a:t>Problem Statement</a:t>
            </a:r>
            <a:endParaRPr lang="en-IN" b="1" dirty="0"/>
          </a:p>
        </p:txBody>
      </p:sp>
      <p:sp>
        <p:nvSpPr>
          <p:cNvPr id="4" name="Rectangle 1">
            <a:extLst>
              <a:ext uri="{FF2B5EF4-FFF2-40B4-BE49-F238E27FC236}">
                <a16:creationId xmlns:a16="http://schemas.microsoft.com/office/drawing/2014/main" id="{CB0AC7EE-C65B-36E6-B991-76B726C81CA3}"/>
              </a:ext>
            </a:extLst>
          </p:cNvPr>
          <p:cNvSpPr>
            <a:spLocks noGrp="1" noChangeArrowheads="1"/>
          </p:cNvSpPr>
          <p:nvPr>
            <p:ph idx="1"/>
          </p:nvPr>
        </p:nvSpPr>
        <p:spPr bwMode="auto">
          <a:xfrm>
            <a:off x="1097280" y="2293098"/>
            <a:ext cx="10140991" cy="4111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factors, like demand and competition, change how airlines set prices.</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Travelers find better deals on tickets.</a:t>
            </a:r>
          </a:p>
          <a:p>
            <a:pPr marL="201168" lvl="1" indent="0">
              <a:buNone/>
            </a:pPr>
            <a:endParaRPr lang="en-US" sz="20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Relevance of the Study</a:t>
            </a:r>
          </a:p>
          <a:p>
            <a:endParaRPr lang="en-US"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This study aims to build a better model for predicting flight prices.</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Better predictions can help travelers save money and plan trips smarter.</a:t>
            </a:r>
          </a:p>
          <a:p>
            <a:pPr>
              <a:buFont typeface="Arial" panose="020B0604020202020204" pitchFamily="34" charset="0"/>
              <a:buChar char="•"/>
            </a:pPr>
            <a:endParaRPr lang="en-US" dirty="0"/>
          </a:p>
          <a:p>
            <a:pPr>
              <a:lnSpc>
                <a:spcPct val="100000"/>
              </a:lnSpc>
            </a:pPr>
            <a:endParaRPr 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65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98B7-6324-4039-D2C5-6E7F3E301199}"/>
              </a:ext>
            </a:extLst>
          </p:cNvPr>
          <p:cNvSpPr>
            <a:spLocks noGrp="1"/>
          </p:cNvSpPr>
          <p:nvPr>
            <p:ph type="title"/>
          </p:nvPr>
        </p:nvSpPr>
        <p:spPr/>
        <p:txBody>
          <a:bodyPr/>
          <a:lstStyle/>
          <a:p>
            <a:r>
              <a:rPr lang="en-US" b="1" dirty="0"/>
              <a:t>Data Collection and Preparation Process</a:t>
            </a:r>
            <a:endParaRPr lang="en-IN" b="1" dirty="0"/>
          </a:p>
        </p:txBody>
      </p:sp>
      <p:sp>
        <p:nvSpPr>
          <p:cNvPr id="4" name="Rectangle 1">
            <a:extLst>
              <a:ext uri="{FF2B5EF4-FFF2-40B4-BE49-F238E27FC236}">
                <a16:creationId xmlns:a16="http://schemas.microsoft.com/office/drawing/2014/main" id="{CB0AC7EE-C65B-36E6-B991-76B726C81CA3}"/>
              </a:ext>
            </a:extLst>
          </p:cNvPr>
          <p:cNvSpPr>
            <a:spLocks noGrp="1" noChangeArrowheads="1"/>
          </p:cNvSpPr>
          <p:nvPr>
            <p:ph idx="1"/>
          </p:nvPr>
        </p:nvSpPr>
        <p:spPr bwMode="auto">
          <a:xfrm>
            <a:off x="1097281" y="1947853"/>
            <a:ext cx="999743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01168" lvl="1" indent="0">
              <a:buNone/>
            </a:pPr>
            <a:r>
              <a:rPr lang="en-US" sz="2000" b="1" dirty="0">
                <a:latin typeface="Times New Roman" panose="02020603050405020304" pitchFamily="18" charset="0"/>
                <a:cs typeface="Times New Roman" panose="02020603050405020304" pitchFamily="18" charset="0"/>
              </a:rPr>
              <a:t>Training Dataset (</a:t>
            </a:r>
            <a:r>
              <a:rPr lang="en-US" sz="2000" b="1" dirty="0" err="1">
                <a:latin typeface="Times New Roman" panose="02020603050405020304" pitchFamily="18" charset="0"/>
                <a:cs typeface="Times New Roman" panose="02020603050405020304" pitchFamily="18" charset="0"/>
              </a:rPr>
              <a:t>Data_train</a:t>
            </a:r>
            <a:r>
              <a:rPr lang="en-US" sz="2000" b="1"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Includes details about flights, such as the airline, journey date, source, and destination.</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Contains additional columns for departure time, arrival time, duration, total stops, extra info, and the ticket price.</a:t>
            </a:r>
          </a:p>
          <a:p>
            <a:pPr marL="201168" lvl="1" indent="0">
              <a:buNone/>
            </a:pPr>
            <a:endParaRPr lang="en-US" sz="2000" dirty="0">
              <a:latin typeface="Times New Roman" panose="02020603050405020304" pitchFamily="18" charset="0"/>
              <a:cs typeface="Times New Roman" panose="02020603050405020304" pitchFamily="18" charset="0"/>
            </a:endParaRPr>
          </a:p>
          <a:p>
            <a:pPr marL="201168" lvl="1" indent="0">
              <a:buNone/>
            </a:pPr>
            <a:r>
              <a:rPr lang="en-US" sz="2000" b="1" dirty="0">
                <a:latin typeface="Times New Roman" panose="02020603050405020304" pitchFamily="18" charset="0"/>
                <a:cs typeface="Times New Roman" panose="02020603050405020304" pitchFamily="18" charset="0"/>
              </a:rPr>
              <a:t>Testing Dataset (</a:t>
            </a:r>
            <a:r>
              <a:rPr lang="en-US" sz="2000" b="1" dirty="0" err="1">
                <a:latin typeface="Times New Roman" panose="02020603050405020304" pitchFamily="18" charset="0"/>
                <a:cs typeface="Times New Roman" panose="02020603050405020304" pitchFamily="18" charset="0"/>
              </a:rPr>
              <a:t>Test_set</a:t>
            </a:r>
            <a:r>
              <a:rPr lang="en-US" sz="2000" b="1"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Contains the same flight details as the training dataset but does not include the ticket price, which we want to predict.</a:t>
            </a:r>
          </a:p>
          <a:p>
            <a:pPr>
              <a:lnSpc>
                <a:spcPct val="100000"/>
              </a:lnSpc>
            </a:pPr>
            <a:endParaRPr 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74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97BA2-CF4E-DE88-6267-419B3D87E513}"/>
              </a:ext>
            </a:extLst>
          </p:cNvPr>
          <p:cNvSpPr txBox="1"/>
          <p:nvPr/>
        </p:nvSpPr>
        <p:spPr>
          <a:xfrm>
            <a:off x="570271" y="1307692"/>
            <a:ext cx="11297263" cy="566308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fixed errors in the dataset to improve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values in the Route and Total Stops columns were checked and handled. Columns with null values were dropped.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Descriptive Statistics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used descriptive statistics to summarize flight prices, showing their distribution, central tendencies, and spread.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helps inform decisions about data transformations and modeling techniques.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Exploratory Data Analysis (EDA)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EDA helps us understand the dataset better by visualizing relationships and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converted unnecessary columns like Departure Journey into more useful columns, such as Journey Day and Month.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Type Conversion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 type columns were converted into datetime format for better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Duration was split into two new columns: Duration Hours and Duration Minutes.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C2B87D-95AA-C806-2316-C31C8CCF5030}"/>
              </a:ext>
            </a:extLst>
          </p:cNvPr>
          <p:cNvSpPr txBox="1"/>
          <p:nvPr/>
        </p:nvSpPr>
        <p:spPr>
          <a:xfrm>
            <a:off x="324465" y="422787"/>
            <a:ext cx="11297263"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22305209-DF82-CCBA-DE8C-449698D01CB8}"/>
              </a:ext>
            </a:extLst>
          </p:cNvPr>
          <p:cNvSpPr txBox="1">
            <a:spLocks/>
          </p:cNvSpPr>
          <p:nvPr/>
        </p:nvSpPr>
        <p:spPr>
          <a:xfrm>
            <a:off x="1097280" y="688259"/>
            <a:ext cx="10058400" cy="10491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800" b="1" dirty="0">
                <a:cs typeface="Times New Roman" panose="02020603050405020304" pitchFamily="18" charset="0"/>
              </a:rPr>
              <a:t>Data Processing</a:t>
            </a:r>
          </a:p>
        </p:txBody>
      </p:sp>
      <p:cxnSp>
        <p:nvCxnSpPr>
          <p:cNvPr id="9" name="Straight Connector 8">
            <a:extLst>
              <a:ext uri="{FF2B5EF4-FFF2-40B4-BE49-F238E27FC236}">
                <a16:creationId xmlns:a16="http://schemas.microsoft.com/office/drawing/2014/main" id="{30094262-6745-9110-0BFA-293E016FCFA6}"/>
              </a:ext>
            </a:extLst>
          </p:cNvPr>
          <p:cNvCxnSpPr>
            <a:cxnSpLocks/>
          </p:cNvCxnSpPr>
          <p:nvPr/>
        </p:nvCxnSpPr>
        <p:spPr>
          <a:xfrm>
            <a:off x="1097280" y="1484671"/>
            <a:ext cx="99246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665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273E-AD48-09D3-A7BF-6368240D1AC9}"/>
              </a:ext>
            </a:extLst>
          </p:cNvPr>
          <p:cNvSpPr>
            <a:spLocks noGrp="1"/>
          </p:cNvSpPr>
          <p:nvPr>
            <p:ph type="title"/>
          </p:nvPr>
        </p:nvSpPr>
        <p:spPr>
          <a:xfrm>
            <a:off x="1097280" y="286603"/>
            <a:ext cx="10058400" cy="1896158"/>
          </a:xfrm>
        </p:spPr>
        <p:txBody>
          <a:bodyPr>
            <a:normAutofit fontScale="90000"/>
          </a:bodyPr>
          <a:lstStyle/>
          <a:p>
            <a:br>
              <a:rPr lang="en-US" b="1" dirty="0"/>
            </a:br>
            <a:br>
              <a:rPr lang="en-US" b="1" dirty="0"/>
            </a:br>
            <a:br>
              <a:rPr lang="en-US" b="1" dirty="0"/>
            </a:br>
            <a:br>
              <a:rPr lang="en-US" b="1" dirty="0"/>
            </a:br>
            <a:br>
              <a:rPr lang="en-US" b="1" dirty="0"/>
            </a:br>
            <a:br>
              <a:rPr lang="en-US" b="1" dirty="0"/>
            </a:br>
            <a:br>
              <a:rPr lang="en-US" b="1" dirty="0"/>
            </a:br>
            <a:r>
              <a:rPr lang="en-US" b="1" dirty="0"/>
              <a:t>Handling Categorical Data</a:t>
            </a:r>
            <a:br>
              <a:rPr lang="en-US" b="1" dirty="0"/>
            </a:br>
            <a:endParaRPr lang="en-IN" b="1" dirty="0"/>
          </a:p>
        </p:txBody>
      </p:sp>
      <p:sp>
        <p:nvSpPr>
          <p:cNvPr id="4" name="TextBox 3">
            <a:extLst>
              <a:ext uri="{FF2B5EF4-FFF2-40B4-BE49-F238E27FC236}">
                <a16:creationId xmlns:a16="http://schemas.microsoft.com/office/drawing/2014/main" id="{07EA25C5-5BBE-9EC0-DA2A-06C8442B1859}"/>
              </a:ext>
            </a:extLst>
          </p:cNvPr>
          <p:cNvSpPr txBox="1"/>
          <p:nvPr/>
        </p:nvSpPr>
        <p:spPr>
          <a:xfrm>
            <a:off x="707923" y="1887794"/>
            <a:ext cx="10972800" cy="4893647"/>
          </a:xfrm>
          <a:prstGeom prst="rect">
            <a:avLst/>
          </a:prstGeom>
          <a:noFill/>
        </p:spPr>
        <p:txBody>
          <a:bodyPr wrap="square">
            <a:spAutoFit/>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Types of Categorical Data</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Nominal Data</a:t>
            </a:r>
            <a:r>
              <a:rPr lang="en-US" sz="2000" dirty="0">
                <a:latin typeface="Times New Roman" panose="02020603050405020304" pitchFamily="18" charset="0"/>
                <a:cs typeface="Times New Roman" panose="02020603050405020304" pitchFamily="18" charset="0"/>
              </a:rPr>
              <a:t>: These are categories with no order, like airline names (e.g., Jet Airways, IndiGo).</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Ordinal Data</a:t>
            </a:r>
            <a:r>
              <a:rPr lang="en-US" sz="2000" dirty="0">
                <a:latin typeface="Times New Roman" panose="02020603050405020304" pitchFamily="18" charset="0"/>
                <a:cs typeface="Times New Roman" panose="02020603050405020304" pitchFamily="18" charset="0"/>
              </a:rPr>
              <a:t>: These categories have a clear order, like ratings (e.g., good, better, best).</a:t>
            </a:r>
          </a:p>
          <a:p>
            <a:pPr lvl="1"/>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Encoding Techniques</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One-Hot Encoding</a:t>
            </a:r>
            <a:r>
              <a:rPr lang="en-US" sz="2000" dirty="0">
                <a:latin typeface="Times New Roman" panose="02020603050405020304" pitchFamily="18" charset="0"/>
                <a:cs typeface="Times New Roman" panose="02020603050405020304" pitchFamily="18" charset="0"/>
              </a:rPr>
              <a:t>: This creates new columns for each category in nominal data. For example, if we have three airlines, we create three columns, one for each airline, to show if a flight is with that airline (1) or not (0).</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Label Encoding</a:t>
            </a:r>
            <a:r>
              <a:rPr lang="en-US" sz="2000" dirty="0">
                <a:latin typeface="Times New Roman" panose="02020603050405020304" pitchFamily="18" charset="0"/>
                <a:cs typeface="Times New Roman" panose="02020603050405020304" pitchFamily="18" charset="0"/>
              </a:rPr>
              <a:t>: </a:t>
            </a:r>
            <a:r>
              <a:rPr lang="en-US" sz="2000" dirty="0"/>
              <a:t>This assigns numbers to ordinal data based on their order. For example</a:t>
            </a:r>
            <a:endParaRPr lang="en-US" sz="20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“Non-stop" is replaced with 0</a:t>
            </a:r>
          </a:p>
          <a:p>
            <a:pPr marL="1200150" lvl="2" indent="-285750">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“1 stops" is replaced with 1</a:t>
            </a:r>
          </a:p>
          <a:p>
            <a:pPr marL="1200150" lvl="2" indent="-285750">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"2 stops" is replaced with 2</a:t>
            </a:r>
          </a:p>
          <a:p>
            <a:pPr marL="1200150" lvl="2" indent="-285750">
              <a:buFont typeface="Arial" panose="020B0604020202020204" pitchFamily="34" charset="0"/>
              <a:buChar char="•"/>
            </a:pPr>
            <a:r>
              <a:rPr lang="en-US" altLang="en-US" sz="1600" dirty="0">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3 stops" is replaced with 3</a:t>
            </a:r>
          </a:p>
          <a:p>
            <a:pPr marL="1200150" lvl="2" indent="-285750">
              <a:buFont typeface="Arial" panose="020B0604020202020204" pitchFamily="34" charset="0"/>
              <a:buChar char="•"/>
            </a:pPr>
            <a:r>
              <a:rPr lang="en-US" altLang="en-US" sz="1600" dirty="0">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4 stops" is replaced with 4 </a:t>
            </a: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60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10B85-5F61-C113-1E68-A1A9D782FE8B}"/>
              </a:ext>
            </a:extLst>
          </p:cNvPr>
          <p:cNvSpPr>
            <a:spLocks noGrp="1"/>
          </p:cNvSpPr>
          <p:nvPr>
            <p:ph type="title"/>
          </p:nvPr>
        </p:nvSpPr>
        <p:spPr/>
        <p:txBody>
          <a:bodyPr/>
          <a:lstStyle/>
          <a:p>
            <a:r>
              <a:rPr lang="en-IN" b="1" dirty="0"/>
              <a:t>Average Price by airline and source</a:t>
            </a:r>
          </a:p>
        </p:txBody>
      </p:sp>
      <p:pic>
        <p:nvPicPr>
          <p:cNvPr id="9220" name="Picture 4">
            <a:extLst>
              <a:ext uri="{FF2B5EF4-FFF2-40B4-BE49-F238E27FC236}">
                <a16:creationId xmlns:a16="http://schemas.microsoft.com/office/drawing/2014/main" id="{17168E90-9EBE-30D8-05C4-54BC6339938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38" y="1976284"/>
            <a:ext cx="4937125" cy="40312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9447A9AE-34E8-5EA6-1CF1-65ED55A50E5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096963" y="1976284"/>
            <a:ext cx="4938712" cy="4178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03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5545-1144-6845-D533-7DDDDE7481CC}"/>
              </a:ext>
            </a:extLst>
          </p:cNvPr>
          <p:cNvSpPr>
            <a:spLocks noGrp="1"/>
          </p:cNvSpPr>
          <p:nvPr>
            <p:ph type="title"/>
          </p:nvPr>
        </p:nvSpPr>
        <p:spPr>
          <a:xfrm>
            <a:off x="1097280" y="914400"/>
            <a:ext cx="10058400" cy="1186754"/>
          </a:xfrm>
        </p:spPr>
        <p:txBody>
          <a:bodyPr>
            <a:normAutofit fontScale="90000"/>
          </a:bodyPr>
          <a:lstStyle/>
          <a:p>
            <a:br>
              <a:rPr lang="en-US" b="1" dirty="0"/>
            </a:br>
            <a:br>
              <a:rPr lang="en-US" b="1" dirty="0"/>
            </a:br>
            <a:br>
              <a:rPr lang="en-US" b="1" dirty="0"/>
            </a:br>
            <a:br>
              <a:rPr lang="en-US" b="1" dirty="0"/>
            </a:br>
            <a:br>
              <a:rPr lang="en-US" b="1" dirty="0"/>
            </a:br>
            <a:r>
              <a:rPr lang="en-US" b="1" dirty="0"/>
              <a:t>Data Preprocessing for Test Data</a:t>
            </a:r>
            <a:br>
              <a:rPr lang="en-US" b="1" dirty="0"/>
            </a:br>
            <a:endParaRPr lang="en-IN" b="1" dirty="0"/>
          </a:p>
        </p:txBody>
      </p:sp>
      <p:sp>
        <p:nvSpPr>
          <p:cNvPr id="3" name="Content Placeholder 2">
            <a:extLst>
              <a:ext uri="{FF2B5EF4-FFF2-40B4-BE49-F238E27FC236}">
                <a16:creationId xmlns:a16="http://schemas.microsoft.com/office/drawing/2014/main" id="{3ACBB1CE-28AD-242B-6557-1067D5C207E0}"/>
              </a:ext>
            </a:extLst>
          </p:cNvPr>
          <p:cNvSpPr>
            <a:spLocks noGrp="1"/>
          </p:cNvSpPr>
          <p:nvPr>
            <p:ph idx="1"/>
          </p:nvPr>
        </p:nvSpPr>
        <p:spPr/>
        <p:txBody>
          <a:bodyPr/>
          <a:lstStyle/>
          <a:p>
            <a:pPr>
              <a:buFont typeface="+mj-lt"/>
              <a:buAutoNum type="arabicPeriod"/>
            </a:pPr>
            <a:r>
              <a:rPr lang="en-US" b="1" dirty="0"/>
              <a:t> </a:t>
            </a:r>
            <a:r>
              <a:rPr lang="en-US" b="1" dirty="0">
                <a:latin typeface="Times New Roman" panose="02020603050405020304" pitchFamily="18" charset="0"/>
                <a:cs typeface="Times New Roman" panose="02020603050405020304" pitchFamily="18" charset="0"/>
              </a:rPr>
              <a:t>Checking Test Data Info</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Reviewed the test dataset to understand its structure and data types.</a:t>
            </a:r>
          </a:p>
          <a:p>
            <a:pPr>
              <a:buFont typeface="+mj-lt"/>
              <a:buAutoNum type="arabicPeriod"/>
            </a:pPr>
            <a:r>
              <a:rPr lang="en-US" b="1" dirty="0">
                <a:latin typeface="Times New Roman" panose="02020603050405020304" pitchFamily="18" charset="0"/>
                <a:cs typeface="Times New Roman" panose="02020603050405020304" pitchFamily="18" charset="0"/>
              </a:rPr>
              <a:t> Checking for Null Values</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Examined the test data for any missing values.</a:t>
            </a:r>
          </a:p>
          <a:p>
            <a:pPr>
              <a:buFont typeface="+mj-lt"/>
              <a:buAutoNum type="arabicPeriod"/>
            </a:pPr>
            <a:r>
              <a:rPr lang="en-US" b="1" dirty="0">
                <a:latin typeface="Times New Roman" panose="02020603050405020304" pitchFamily="18" charset="0"/>
                <a:cs typeface="Times New Roman" panose="02020603050405020304" pitchFamily="18" charset="0"/>
              </a:rPr>
              <a:t> Exploratory Data Analysis (EDA)</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Extracted day and month from </a:t>
            </a:r>
            <a:r>
              <a:rPr lang="en-US" b="1" dirty="0" err="1">
                <a:latin typeface="Times New Roman" panose="02020603050405020304" pitchFamily="18" charset="0"/>
                <a:cs typeface="Times New Roman" panose="02020603050405020304" pitchFamily="18" charset="0"/>
              </a:rPr>
              <a:t>Date_of_Journey</a:t>
            </a:r>
            <a:r>
              <a:rPr lang="en-US" dirty="0">
                <a:latin typeface="Times New Roman" panose="02020603050405020304" pitchFamily="18" charset="0"/>
                <a:cs typeface="Times New Roman" panose="02020603050405020304" pitchFamily="18" charset="0"/>
              </a:rPr>
              <a:t> and dropped the original column.</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Extracted hour and minute from </a:t>
            </a:r>
            <a:r>
              <a:rPr lang="en-US" b="1" dirty="0" err="1">
                <a:latin typeface="Times New Roman" panose="02020603050405020304" pitchFamily="18" charset="0"/>
                <a:cs typeface="Times New Roman" panose="02020603050405020304" pitchFamily="18" charset="0"/>
              </a:rPr>
              <a:t>Dep_Time</a:t>
            </a:r>
            <a:r>
              <a:rPr lang="en-US" dirty="0">
                <a:latin typeface="Times New Roman" panose="02020603050405020304" pitchFamily="18" charset="0"/>
                <a:cs typeface="Times New Roman" panose="02020603050405020304" pitchFamily="18" charset="0"/>
              </a:rPr>
              <a:t> and removed the original column.</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Created </a:t>
            </a:r>
            <a:r>
              <a:rPr lang="en-US" b="1" dirty="0" err="1">
                <a:latin typeface="Times New Roman" panose="02020603050405020304" pitchFamily="18" charset="0"/>
                <a:cs typeface="Times New Roman" panose="02020603050405020304" pitchFamily="18" charset="0"/>
              </a:rPr>
              <a:t>Duration_hours</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Duration_mins</a:t>
            </a:r>
            <a:r>
              <a:rPr lang="en-US" dirty="0">
                <a:latin typeface="Times New Roman" panose="02020603050405020304" pitchFamily="18" charset="0"/>
                <a:cs typeface="Times New Roman" panose="02020603050405020304" pitchFamily="18" charset="0"/>
              </a:rPr>
              <a:t> columns, dropping the original </a:t>
            </a:r>
            <a:r>
              <a:rPr lang="en-US" b="1" dirty="0">
                <a:latin typeface="Times New Roman" panose="02020603050405020304" pitchFamily="18" charset="0"/>
                <a:cs typeface="Times New Roman" panose="02020603050405020304" pitchFamily="18" charset="0"/>
              </a:rPr>
              <a:t>Duration</a:t>
            </a:r>
            <a:r>
              <a:rPr lang="en-US" dirty="0">
                <a:latin typeface="Times New Roman" panose="02020603050405020304" pitchFamily="18" charset="0"/>
                <a:cs typeface="Times New Roman" panose="02020603050405020304" pitchFamily="18" charset="0"/>
              </a:rPr>
              <a:t> column.</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Dropped unwanted columns to streamline the dataset.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Encoded categorical variables like </a:t>
            </a:r>
            <a:r>
              <a:rPr lang="en-US" b="1" dirty="0">
                <a:latin typeface="Times New Roman" panose="02020603050405020304" pitchFamily="18" charset="0"/>
                <a:cs typeface="Times New Roman" panose="02020603050405020304" pitchFamily="18" charset="0"/>
              </a:rPr>
              <a:t>Source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Destination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Airline</a:t>
            </a:r>
            <a:r>
              <a:rPr lang="en-US" dirty="0">
                <a:latin typeface="Times New Roman" panose="02020603050405020304" pitchFamily="18" charset="0"/>
                <a:cs typeface="Times New Roman" panose="02020603050405020304" pitchFamily="18" charset="0"/>
              </a:rPr>
              <a:t> into numerical format.</a:t>
            </a:r>
          </a:p>
          <a:p>
            <a:endParaRPr lang="en-IN" dirty="0"/>
          </a:p>
        </p:txBody>
      </p:sp>
    </p:spTree>
    <p:extLst>
      <p:ext uri="{BB962C8B-B14F-4D97-AF65-F5344CB8AC3E}">
        <p14:creationId xmlns:p14="http://schemas.microsoft.com/office/powerpoint/2010/main" val="404061070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
  <TotalTime>370</TotalTime>
  <Words>1958</Words>
  <Application>Microsoft Office PowerPoint</Application>
  <PresentationFormat>Widescreen</PresentationFormat>
  <Paragraphs>147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Retrospect</vt:lpstr>
      <vt:lpstr>   CIS 550 – Advanced Machine Learning  Group Number: 8  </vt:lpstr>
      <vt:lpstr>Flight Price Prediction  Using Random Forest </vt:lpstr>
      <vt:lpstr>Introduction</vt:lpstr>
      <vt:lpstr>Problem Statement</vt:lpstr>
      <vt:lpstr>Data Collection and Preparation Process</vt:lpstr>
      <vt:lpstr>PowerPoint Presentation</vt:lpstr>
      <vt:lpstr>       Handling Categorical Data </vt:lpstr>
      <vt:lpstr>Average Price by airline and source</vt:lpstr>
      <vt:lpstr>     Data Preprocessing for Test Data </vt:lpstr>
      <vt:lpstr>Feature Selection Methods </vt:lpstr>
      <vt:lpstr>Features Used in Prediction</vt:lpstr>
      <vt:lpstr>Why We Use Heatmaps in Flight Price Prediction</vt:lpstr>
      <vt:lpstr>ExtraTreesRegressor Model </vt:lpstr>
      <vt:lpstr>Random Forest Model</vt:lpstr>
      <vt:lpstr>Steps to Fit the Model </vt:lpstr>
      <vt:lpstr>Evaluating Model Performance</vt:lpstr>
      <vt:lpstr>PowerPoint Presentation</vt:lpstr>
      <vt:lpstr>Error Metrics Overview </vt:lpstr>
      <vt:lpstr>Conclusion</vt:lpstr>
      <vt:lpstr>Questions and Answers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 Rangole</dc:creator>
  <cp:lastModifiedBy>Sneha Rangole</cp:lastModifiedBy>
  <cp:revision>2</cp:revision>
  <dcterms:created xsi:type="dcterms:W3CDTF">2024-08-09T12:02:33Z</dcterms:created>
  <dcterms:modified xsi:type="dcterms:W3CDTF">2024-08-09T18:13:07Z</dcterms:modified>
</cp:coreProperties>
</file>