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8" r:id="rId4"/>
    <p:sldId id="264" r:id="rId5"/>
    <p:sldId id="265" r:id="rId6"/>
    <p:sldId id="259" r:id="rId7"/>
    <p:sldId id="266" r:id="rId8"/>
    <p:sldId id="267" r:id="rId9"/>
    <p:sldId id="260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 snapToObjects="1">
      <p:cViewPr varScale="1">
        <p:scale>
          <a:sx n="128" d="100"/>
          <a:sy n="128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8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07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89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11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4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0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7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77" y="1166219"/>
            <a:ext cx="7983793" cy="2262781"/>
          </a:xfrm>
        </p:spPr>
        <p:txBody>
          <a:bodyPr/>
          <a:lstStyle/>
          <a:p>
            <a:r>
              <a:rPr dirty="0"/>
              <a:t>Skin Cancer</a:t>
            </a:r>
            <a:r>
              <a:rPr lang="en-US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747" y="3872812"/>
            <a:ext cx="6600451" cy="1126283"/>
          </a:xfrm>
        </p:spPr>
        <p:txBody>
          <a:bodyPr>
            <a:normAutofit/>
          </a:bodyPr>
          <a:lstStyle/>
          <a:p>
            <a:r>
              <a:rPr sz="2000" dirty="0"/>
              <a:t>Comparing Logistic Regression, Random Forest, SVM, and </a:t>
            </a:r>
            <a:r>
              <a:rPr lang="en-US" sz="2000" dirty="0"/>
              <a:t>Cross-Validation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A4AEC-3C15-5149-794C-C48A26E57C15}"/>
              </a:ext>
            </a:extLst>
          </p:cNvPr>
          <p:cNvSpPr txBox="1"/>
          <p:nvPr/>
        </p:nvSpPr>
        <p:spPr>
          <a:xfrm>
            <a:off x="2993602" y="1166219"/>
            <a:ext cx="393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MTH 522 Final Project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30936-4F41-37C4-A01E-6253CC709F0F}"/>
              </a:ext>
            </a:extLst>
          </p:cNvPr>
          <p:cNvSpPr txBox="1"/>
          <p:nvPr/>
        </p:nvSpPr>
        <p:spPr>
          <a:xfrm>
            <a:off x="3263899" y="5858930"/>
            <a:ext cx="553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Authors:  Rohanraje Bhosale, Sneha </a:t>
            </a:r>
            <a:r>
              <a:rPr lang="en-US" dirty="0" err="1"/>
              <a:t>Sonkusare</a:t>
            </a:r>
            <a:r>
              <a:rPr lang="en-US" dirty="0"/>
              <a:t> &amp; Rohit Parihar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A68C-1A58-5FEA-EC1A-BEC684A3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367C-B191-D99F-A988-140D1B722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5869875" cy="3322115"/>
          </a:xfrm>
        </p:spPr>
        <p:txBody>
          <a:bodyPr/>
          <a:lstStyle/>
          <a:p>
            <a:r>
              <a:rPr lang="en-US" b="1" dirty="0"/>
              <a:t>Hyperparameter Optimization</a:t>
            </a:r>
            <a:r>
              <a:rPr lang="en-US" dirty="0"/>
              <a:t>: Further tuning of model parameters could yield improvements in model performance.</a:t>
            </a:r>
          </a:p>
          <a:p>
            <a:r>
              <a:rPr lang="en-US" b="1" dirty="0"/>
              <a:t>Cross-Validation</a:t>
            </a:r>
            <a:r>
              <a:rPr lang="en-US" dirty="0"/>
              <a:t>: Implementing more robust cross-validation techniques to ensure the models' stability and generalizability.</a:t>
            </a:r>
          </a:p>
          <a:p>
            <a:r>
              <a:rPr lang="en-US" b="1" dirty="0"/>
              <a:t>Feature Engineering</a:t>
            </a:r>
            <a:r>
              <a:rPr lang="en-US" dirty="0"/>
              <a:t>: Exploring more detailed feature selection and engineering techniques to enhance model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41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175" y="624110"/>
            <a:ext cx="7079226" cy="801567"/>
          </a:xfrm>
        </p:spPr>
        <p:txBody>
          <a:bodyPr/>
          <a:lstStyle/>
          <a:p>
            <a:r>
              <a:rPr dirty="0"/>
              <a:t>Team Member</a:t>
            </a:r>
            <a:r>
              <a:rPr lang="en-US" dirty="0"/>
              <a:t>'</a:t>
            </a:r>
            <a:r>
              <a:rPr dirty="0"/>
              <a:t>s</a:t>
            </a:r>
            <a:r>
              <a:rPr lang="en-US" dirty="0"/>
              <a:t> </a:t>
            </a:r>
            <a:r>
              <a:rPr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795" y="2133600"/>
            <a:ext cx="6924095" cy="3777622"/>
          </a:xfrm>
        </p:spPr>
        <p:txBody>
          <a:bodyPr/>
          <a:lstStyle/>
          <a:p>
            <a:r>
              <a:rPr dirty="0"/>
              <a:t>Each team member contributed </a:t>
            </a:r>
            <a:r>
              <a:rPr lang="en-US" dirty="0"/>
              <a:t>equally </a:t>
            </a:r>
            <a:r>
              <a:rPr dirty="0"/>
              <a:t>to different aspects of the project, from data preparation to model implementation and result analysis. </a:t>
            </a:r>
            <a:endParaRPr lang="en-US" dirty="0"/>
          </a:p>
          <a:p>
            <a:r>
              <a:rPr lang="en-IN" dirty="0"/>
              <a:t>Average communication and discussion time: 12 + hours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3146C-1575-DB50-9A33-F7790600658F}"/>
              </a:ext>
            </a:extLst>
          </p:cNvPr>
          <p:cNvSpPr txBox="1"/>
          <p:nvPr/>
        </p:nvSpPr>
        <p:spPr>
          <a:xfrm>
            <a:off x="1592826" y="1409379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A94E1-BB66-FB8D-1358-EFA191F41D36}"/>
              </a:ext>
            </a:extLst>
          </p:cNvPr>
          <p:cNvSpPr txBox="1"/>
          <p:nvPr/>
        </p:nvSpPr>
        <p:spPr>
          <a:xfrm>
            <a:off x="1494503" y="2185243"/>
            <a:ext cx="6839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Skin cancer is among the most common types of cancer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Early detection is crucial.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6EF5F-9680-8013-67CD-C8D3C6FEB695}"/>
              </a:ext>
            </a:extLst>
          </p:cNvPr>
          <p:cNvSpPr txBox="1"/>
          <p:nvPr/>
        </p:nvSpPr>
        <p:spPr>
          <a:xfrm>
            <a:off x="1592826" y="2973526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AA51-F088-62BE-9746-225C47331837}"/>
              </a:ext>
            </a:extLst>
          </p:cNvPr>
          <p:cNvSpPr txBox="1"/>
          <p:nvPr/>
        </p:nvSpPr>
        <p:spPr>
          <a:xfrm>
            <a:off x="1494503" y="3767749"/>
            <a:ext cx="674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 to evaluate the performance of Logistic Regression, Random Forest, and Support Vector Machine (SVM) models, and incorporate Cross Validation techniques.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A4DD2-506A-671E-E0C0-B949C43F3C7B}"/>
              </a:ext>
            </a:extLst>
          </p:cNvPr>
          <p:cNvSpPr txBox="1"/>
          <p:nvPr/>
        </p:nvSpPr>
        <p:spPr>
          <a:xfrm>
            <a:off x="1652939" y="4900527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C1EA-4039-C102-C64A-08E7016878A1}"/>
              </a:ext>
            </a:extLst>
          </p:cNvPr>
          <p:cNvSpPr txBox="1"/>
          <p:nvPr/>
        </p:nvSpPr>
        <p:spPr>
          <a:xfrm>
            <a:off x="1494503" y="5673420"/>
            <a:ext cx="590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Data Collection and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Model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19653" y="536686"/>
            <a:ext cx="658919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Motivation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0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737" y="624110"/>
            <a:ext cx="6589199" cy="1280890"/>
          </a:xfrm>
        </p:spPr>
        <p:txBody>
          <a:bodyPr/>
          <a:lstStyle/>
          <a:p>
            <a:r>
              <a:rPr lang="en-US" dirty="0"/>
              <a:t>ABOUT THE DATASET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951" y="2133600"/>
            <a:ext cx="6591985" cy="3777622"/>
          </a:xfrm>
        </p:spPr>
        <p:txBody>
          <a:bodyPr>
            <a:noAutofit/>
          </a:bodyPr>
          <a:lstStyle/>
          <a:p>
            <a:r>
              <a:rPr lang="en-IN" sz="1600" dirty="0"/>
              <a:t>The dataset represents each pixel of the image.</a:t>
            </a:r>
          </a:p>
          <a:p>
            <a:endParaRPr lang="en-IN" sz="1600" dirty="0"/>
          </a:p>
          <a:p>
            <a:r>
              <a:rPr lang="en-IN" sz="1600" dirty="0"/>
              <a:t>Each cell in the dataset ranges from 0 to 255 where the number denotes the </a:t>
            </a:r>
            <a:r>
              <a:rPr lang="en-IN" sz="1600" dirty="0" err="1"/>
              <a:t>color</a:t>
            </a:r>
            <a:r>
              <a:rPr lang="en-IN" sz="1600" dirty="0"/>
              <a:t> of the pixel from the colour pallet.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US" sz="1600" dirty="0"/>
              <a:t>It contains over 600 images categorized into seven common skin lesion types based on expert assessments.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8FBD-F502-02B1-F6AC-125662FC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2" y="624110"/>
            <a:ext cx="4426102" cy="772071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BB9E-2429-BAFB-9D0C-305C4A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931" y="1540189"/>
            <a:ext cx="6591985" cy="1517643"/>
          </a:xfrm>
        </p:spPr>
        <p:txBody>
          <a:bodyPr/>
          <a:lstStyle/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Overview: Logistic Regression is a statistical model.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Mechanism: The model predicts the probability.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Application: Its simplicity and interpretability make Logistic Regression a popular 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F34B9-5638-20D8-0AD4-5596347CD784}"/>
              </a:ext>
            </a:extLst>
          </p:cNvPr>
          <p:cNvSpPr txBox="1">
            <a:spLocks/>
          </p:cNvSpPr>
          <p:nvPr/>
        </p:nvSpPr>
        <p:spPr>
          <a:xfrm>
            <a:off x="1945202" y="3342729"/>
            <a:ext cx="4426102" cy="772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3C789B-9DF5-C4A0-FD01-F91B29519D41}"/>
              </a:ext>
            </a:extLst>
          </p:cNvPr>
          <p:cNvSpPr txBox="1">
            <a:spLocks/>
          </p:cNvSpPr>
          <p:nvPr/>
        </p:nvSpPr>
        <p:spPr>
          <a:xfrm>
            <a:off x="1794931" y="4399697"/>
            <a:ext cx="6901701" cy="151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Overview: Random Forest is an ensemble learning method.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Mechanism: Each tree in the forest is built from a random sample of the training set. 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Application: This model is effective in handling complex datasets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B24D-5985-2B29-1DC6-96B38F42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2" y="624110"/>
            <a:ext cx="5773122" cy="752406"/>
          </a:xfrm>
        </p:spPr>
        <p:txBody>
          <a:bodyPr>
            <a:normAutofit fontScale="90000"/>
          </a:bodyPr>
          <a:lstStyle/>
          <a:p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Support</a:t>
            </a: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Vector Machine (SVM)</a:t>
            </a:r>
            <a:b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D059-1B0A-45ED-DF2D-CEF73D15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2" y="1546546"/>
            <a:ext cx="7122927" cy="1888811"/>
          </a:xfrm>
        </p:spPr>
        <p:txBody>
          <a:bodyPr/>
          <a:lstStyle/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Overview: SVM is a powerful classifier. 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Mechanism: SVM uses techniques called kernels to transform data into a higher dimension.</a:t>
            </a:r>
            <a:endParaRPr lang="en-IN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Application: SVM is renowned for its effectiveness in high-dimensional spaces.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53963-B5FD-85DF-3B3B-C08BF3C0C521}"/>
              </a:ext>
            </a:extLst>
          </p:cNvPr>
          <p:cNvSpPr txBox="1">
            <a:spLocks/>
          </p:cNvSpPr>
          <p:nvPr/>
        </p:nvSpPr>
        <p:spPr>
          <a:xfrm>
            <a:off x="2097602" y="3582602"/>
            <a:ext cx="5773122" cy="752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Cross Validation</a:t>
            </a:r>
          </a:p>
          <a:p>
            <a:br>
              <a:rPr lang="en-IN" sz="3200" kern="100" dirty="0"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1C23BB-B2BF-EDB4-2CBA-AE66908BC0FF}"/>
              </a:ext>
            </a:extLst>
          </p:cNvPr>
          <p:cNvSpPr txBox="1">
            <a:spLocks/>
          </p:cNvSpPr>
          <p:nvPr/>
        </p:nvSpPr>
        <p:spPr>
          <a:xfrm>
            <a:off x="1945202" y="4258809"/>
            <a:ext cx="6591985" cy="19750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Overview: Not a model but a technique to evaluate the effectiveness of the models.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Mechanism: The most common method is k-fold cross-validation.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Application: It helps to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that the model's findings are not dependent on how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is split.</a:t>
            </a:r>
          </a:p>
        </p:txBody>
      </p:sp>
    </p:spTree>
    <p:extLst>
      <p:ext uri="{BB962C8B-B14F-4D97-AF65-F5344CB8AC3E}">
        <p14:creationId xmlns:p14="http://schemas.microsoft.com/office/powerpoint/2010/main" val="168402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254" y="225211"/>
            <a:ext cx="6589199" cy="1280890"/>
          </a:xfrm>
        </p:spPr>
        <p:txBody>
          <a:bodyPr/>
          <a:lstStyle/>
          <a:p>
            <a: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A45E0-A3F0-A60F-9B87-6055A24A3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405" y="1509975"/>
            <a:ext cx="2621189" cy="107336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429ADB6-A75D-AA68-8496-B903132EEC0C}"/>
              </a:ext>
            </a:extLst>
          </p:cNvPr>
          <p:cNvSpPr txBox="1">
            <a:spLocks/>
          </p:cNvSpPr>
          <p:nvPr/>
        </p:nvSpPr>
        <p:spPr>
          <a:xfrm>
            <a:off x="1256171" y="3646860"/>
            <a:ext cx="1867518" cy="2746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Random Forest: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DF156-3E52-EAA1-04F0-74E488DF0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933" y="2904097"/>
            <a:ext cx="3048859" cy="36218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EA4513-A321-57EA-3A40-B3600295DA34}"/>
              </a:ext>
            </a:extLst>
          </p:cNvPr>
          <p:cNvSpPr txBox="1">
            <a:spLocks/>
          </p:cNvSpPr>
          <p:nvPr/>
        </p:nvSpPr>
        <p:spPr>
          <a:xfrm>
            <a:off x="1256171" y="1767941"/>
            <a:ext cx="1987662" cy="4311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Logistic Regression: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0396-B138-7090-E038-214CC2D7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0595-85B3-F196-9F08-1D630106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 Vector Machine: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817B6-5BAE-4F06-C8F8-81D76398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06" y="2206234"/>
            <a:ext cx="3151205" cy="41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C030-4D19-1997-B022-162498FC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2" y="624110"/>
            <a:ext cx="5817994" cy="762832"/>
          </a:xfrm>
        </p:spPr>
        <p:txBody>
          <a:bodyPr/>
          <a:lstStyle/>
          <a:p>
            <a:r>
              <a:rPr lang="en-IN" dirty="0"/>
              <a:t>Result(Continued…)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75B7-1ACF-FB33-A3AC-09147CCE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83" y="1301027"/>
            <a:ext cx="7705917" cy="5467988"/>
          </a:xfrm>
        </p:spPr>
        <p:txBody>
          <a:bodyPr/>
          <a:lstStyle/>
          <a:p>
            <a:r>
              <a:rPr lang="en-IN" dirty="0"/>
              <a:t>Cross Validation: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ROC curve: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2208D-8BE7-F6FF-E862-183A52C6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95" y="1386942"/>
            <a:ext cx="4425752" cy="2242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ED3FC-8A98-40D9-CF94-3A287A0E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28" y="3820427"/>
            <a:ext cx="4958625" cy="28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Conclusion/Discussion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273" y="2133600"/>
            <a:ext cx="6591985" cy="3777622"/>
          </a:xfrm>
        </p:spPr>
        <p:txBody>
          <a:bodyPr/>
          <a:lstStyle/>
          <a:p>
            <a:r>
              <a:rPr dirty="0"/>
              <a:t>This project underscores the potential of machine learning in medical diagnostics. </a:t>
            </a:r>
            <a:endParaRPr lang="en-IN" dirty="0"/>
          </a:p>
          <a:p>
            <a:r>
              <a:rPr dirty="0"/>
              <a:t>We found that while no single model was universally superior, </a:t>
            </a:r>
            <a:r>
              <a:rPr lang="en-IN" dirty="0"/>
              <a:t>Logistic Regression and </a:t>
            </a:r>
            <a:r>
              <a:rPr dirty="0"/>
              <a:t>Random Forest performed </a:t>
            </a:r>
            <a:r>
              <a:rPr lang="en-IN" dirty="0"/>
              <a:t>well</a:t>
            </a:r>
            <a:r>
              <a:rPr dirty="0"/>
              <a:t> in our tests.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173</TotalTime>
  <Words>445</Words>
  <Application>Microsoft Macintosh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Wingdings 3</vt:lpstr>
      <vt:lpstr>Wisp</vt:lpstr>
      <vt:lpstr>Skin Cancer Detection</vt:lpstr>
      <vt:lpstr>PowerPoint Presentation</vt:lpstr>
      <vt:lpstr>ABOUT THE DATASET</vt:lpstr>
      <vt:lpstr>Logistic Regression</vt:lpstr>
      <vt:lpstr>Support Vector Machine (SVM) </vt:lpstr>
      <vt:lpstr>Results</vt:lpstr>
      <vt:lpstr>Result(Continued..)</vt:lpstr>
      <vt:lpstr>Result(Continued…)</vt:lpstr>
      <vt:lpstr>Conclusion/Discussion</vt:lpstr>
      <vt:lpstr>Future Scope</vt:lpstr>
      <vt:lpstr>Team Member's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</dc:title>
  <dc:subject/>
  <dc:creator/>
  <cp:keywords/>
  <dc:description>generated using python-pptx</dc:description>
  <cp:lastModifiedBy>RohanrajeMangesh Bhosale</cp:lastModifiedBy>
  <cp:revision>11</cp:revision>
  <dcterms:created xsi:type="dcterms:W3CDTF">2013-01-27T09:14:16Z</dcterms:created>
  <dcterms:modified xsi:type="dcterms:W3CDTF">2024-05-09T14:22:59Z</dcterms:modified>
  <cp:category/>
</cp:coreProperties>
</file>