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80" r:id="rId5"/>
    <p:sldId id="281" r:id="rId6"/>
    <p:sldId id="282"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4" r:id="rId27"/>
    <p:sldId id="305" r:id="rId28"/>
    <p:sldId id="306" r:id="rId29"/>
    <p:sldId id="307" r:id="rId30"/>
    <p:sldId id="308" r:id="rId31"/>
    <p:sldId id="309" r:id="rId32"/>
    <p:sldId id="310" r:id="rId33"/>
    <p:sldId id="311" r:id="rId34"/>
    <p:sldId id="312" r:id="rId35"/>
    <p:sldId id="313" r:id="rId36"/>
    <p:sldId id="314" r:id="rId37"/>
    <p:sldId id="316"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1794-BC2A-4959-82D0-2A7B2D3D8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169474-701D-454B-8B3E-137F5A138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E7C989-0E9A-46DA-9B1A-5068AE6C817C}"/>
              </a:ext>
            </a:extLst>
          </p:cNvPr>
          <p:cNvSpPr>
            <a:spLocks noGrp="1"/>
          </p:cNvSpPr>
          <p:nvPr>
            <p:ph type="dt" sz="half" idx="10"/>
          </p:nvPr>
        </p:nvSpPr>
        <p:spPr/>
        <p:txBody>
          <a:bodyPr/>
          <a:lstStyle/>
          <a:p>
            <a:fld id="{88D38747-4367-4BD2-8D51-C97E202738E2}" type="datetime1">
              <a:rPr lang="en-US" smtClean="0"/>
              <a:t>3/29/2022</a:t>
            </a:fld>
            <a:endParaRPr lang="en-US" dirty="0"/>
          </a:p>
        </p:txBody>
      </p:sp>
      <p:sp>
        <p:nvSpPr>
          <p:cNvPr id="5" name="Footer Placeholder 4">
            <a:extLst>
              <a:ext uri="{FF2B5EF4-FFF2-40B4-BE49-F238E27FC236}">
                <a16:creationId xmlns:a16="http://schemas.microsoft.com/office/drawing/2014/main" id="{32F9B393-FD2F-4641-8C78-C26CCC743A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A4F7E0-F03C-4F99-9AFD-B12DFBFDE9D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366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30B0-67CC-4C48-9CA3-E055CD7ED5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C061F1-CF6E-468F-BBFD-C09F1E299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16411-0322-40D5-B828-20E29161965F}"/>
              </a:ext>
            </a:extLst>
          </p:cNvPr>
          <p:cNvSpPr>
            <a:spLocks noGrp="1"/>
          </p:cNvSpPr>
          <p:nvPr>
            <p:ph type="dt" sz="half" idx="10"/>
          </p:nvPr>
        </p:nvSpPr>
        <p:spPr/>
        <p:txBody>
          <a:bodyPr/>
          <a:lstStyle/>
          <a:p>
            <a:fld id="{073ED0CC-082F-4160-86E5-0D6041F12778}" type="datetime1">
              <a:rPr lang="en-US" smtClean="0"/>
              <a:t>3/29/2022</a:t>
            </a:fld>
            <a:endParaRPr lang="en-US" dirty="0"/>
          </a:p>
        </p:txBody>
      </p:sp>
      <p:sp>
        <p:nvSpPr>
          <p:cNvPr id="5" name="Footer Placeholder 4">
            <a:extLst>
              <a:ext uri="{FF2B5EF4-FFF2-40B4-BE49-F238E27FC236}">
                <a16:creationId xmlns:a16="http://schemas.microsoft.com/office/drawing/2014/main" id="{0BB0F671-97E2-47D7-8826-16C82B51D8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7AA23C-0EB6-43F1-A23F-055CF9CE6B8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26718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CA0F3-BC94-4FBD-81FD-BD283370C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86771C-AC7B-4AC4-BA70-FCEBE0A78C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B9306-E113-464D-862B-51D931A71EBE}"/>
              </a:ext>
            </a:extLst>
          </p:cNvPr>
          <p:cNvSpPr>
            <a:spLocks noGrp="1"/>
          </p:cNvSpPr>
          <p:nvPr>
            <p:ph type="dt" sz="half" idx="10"/>
          </p:nvPr>
        </p:nvSpPr>
        <p:spPr/>
        <p:txBody>
          <a:bodyPr/>
          <a:lstStyle/>
          <a:p>
            <a:fld id="{073ED0CC-082F-4160-86E5-0D6041F12778}" type="datetime1">
              <a:rPr lang="en-US" smtClean="0"/>
              <a:t>3/29/2022</a:t>
            </a:fld>
            <a:endParaRPr lang="en-US" dirty="0"/>
          </a:p>
        </p:txBody>
      </p:sp>
      <p:sp>
        <p:nvSpPr>
          <p:cNvPr id="5" name="Footer Placeholder 4">
            <a:extLst>
              <a:ext uri="{FF2B5EF4-FFF2-40B4-BE49-F238E27FC236}">
                <a16:creationId xmlns:a16="http://schemas.microsoft.com/office/drawing/2014/main" id="{A8257645-89ED-43F8-B977-08D7C069A9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C1B68-F15A-4034-AF44-8ECF7A8B26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55197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B92D-763C-4A8D-B3A7-6F19EC492F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0C91C6-B109-4634-80AA-3AB2273C8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ED4AD-4D25-4E93-842B-C41CF607E500}"/>
              </a:ext>
            </a:extLst>
          </p:cNvPr>
          <p:cNvSpPr>
            <a:spLocks noGrp="1"/>
          </p:cNvSpPr>
          <p:nvPr>
            <p:ph type="dt" sz="half" idx="10"/>
          </p:nvPr>
        </p:nvSpPr>
        <p:spPr/>
        <p:txBody>
          <a:bodyPr/>
          <a:lstStyle/>
          <a:p>
            <a:fld id="{73C55A3C-5767-4844-A0A3-83778C2E5409}" type="datetime1">
              <a:rPr lang="en-US" smtClean="0"/>
              <a:t>3/29/2022</a:t>
            </a:fld>
            <a:endParaRPr lang="en-US" dirty="0"/>
          </a:p>
        </p:txBody>
      </p:sp>
      <p:sp>
        <p:nvSpPr>
          <p:cNvPr id="5" name="Footer Placeholder 4">
            <a:extLst>
              <a:ext uri="{FF2B5EF4-FFF2-40B4-BE49-F238E27FC236}">
                <a16:creationId xmlns:a16="http://schemas.microsoft.com/office/drawing/2014/main" id="{73B5CEAE-A9F7-42F6-844D-DE8DC92AF3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178743-BDC2-4652-858A-563B30E355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018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535F-AFB0-43D0-95A9-A30C2A465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3C8EAF-60B5-4B12-ABF6-3C7844ECD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AEFD7-0D65-428C-B190-8A312945585F}"/>
              </a:ext>
            </a:extLst>
          </p:cNvPr>
          <p:cNvSpPr>
            <a:spLocks noGrp="1"/>
          </p:cNvSpPr>
          <p:nvPr>
            <p:ph type="dt" sz="half" idx="10"/>
          </p:nvPr>
        </p:nvSpPr>
        <p:spPr/>
        <p:txBody>
          <a:bodyPr/>
          <a:lstStyle/>
          <a:p>
            <a:fld id="{CAE507A8-A5CF-4D38-AB86-7EDDA87A85D4}" type="datetime1">
              <a:rPr lang="en-US" smtClean="0"/>
              <a:t>3/29/2022</a:t>
            </a:fld>
            <a:endParaRPr lang="en-US" dirty="0"/>
          </a:p>
        </p:txBody>
      </p:sp>
      <p:sp>
        <p:nvSpPr>
          <p:cNvPr id="5" name="Footer Placeholder 4">
            <a:extLst>
              <a:ext uri="{FF2B5EF4-FFF2-40B4-BE49-F238E27FC236}">
                <a16:creationId xmlns:a16="http://schemas.microsoft.com/office/drawing/2014/main" id="{6CEF82BA-336E-47D1-9CEF-4E3A71777C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1F82B9-7E96-4538-9578-D107B22F7EE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6114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EFC2-95CE-4003-A46E-221914AF19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35A9EA-CDDD-40CF-9754-8319C55EB2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9D2268-9265-4B5E-B37D-0029CA0F8F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F07656-8DF0-49AE-8D91-537B0E5AE029}"/>
              </a:ext>
            </a:extLst>
          </p:cNvPr>
          <p:cNvSpPr>
            <a:spLocks noGrp="1"/>
          </p:cNvSpPr>
          <p:nvPr>
            <p:ph type="dt" sz="half" idx="10"/>
          </p:nvPr>
        </p:nvSpPr>
        <p:spPr/>
        <p:txBody>
          <a:bodyPr/>
          <a:lstStyle/>
          <a:p>
            <a:fld id="{BDFCD27C-8599-43EF-BA1D-14DDC1946E06}" type="datetime1">
              <a:rPr lang="en-US" smtClean="0"/>
              <a:t>3/29/2022</a:t>
            </a:fld>
            <a:endParaRPr lang="en-US" dirty="0"/>
          </a:p>
        </p:txBody>
      </p:sp>
      <p:sp>
        <p:nvSpPr>
          <p:cNvPr id="6" name="Footer Placeholder 5">
            <a:extLst>
              <a:ext uri="{FF2B5EF4-FFF2-40B4-BE49-F238E27FC236}">
                <a16:creationId xmlns:a16="http://schemas.microsoft.com/office/drawing/2014/main" id="{4ED5CCD6-C266-4F18-BEF1-42C59AF582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82BF87-1734-43B3-9520-1109C2CDDF4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697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5870-733E-4E05-8734-E666D5935D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D325C0-60DB-436F-B971-3843AC3E1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A8861-5A19-4E50-8167-38B3EA7D3B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4C8605-BA25-4EC4-95FA-A821F48A3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044D3-7337-49D3-978A-1FDAC48425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DB3F2B-6CCA-466F-B8AB-3709155DAEDD}"/>
              </a:ext>
            </a:extLst>
          </p:cNvPr>
          <p:cNvSpPr>
            <a:spLocks noGrp="1"/>
          </p:cNvSpPr>
          <p:nvPr>
            <p:ph type="dt" sz="half" idx="10"/>
          </p:nvPr>
        </p:nvSpPr>
        <p:spPr/>
        <p:txBody>
          <a:bodyPr/>
          <a:lstStyle/>
          <a:p>
            <a:fld id="{49343D99-809A-49C0-96E5-4250D0B498EE}" type="datetime1">
              <a:rPr lang="en-US" smtClean="0"/>
              <a:t>3/29/2022</a:t>
            </a:fld>
            <a:endParaRPr lang="en-US" dirty="0"/>
          </a:p>
        </p:txBody>
      </p:sp>
      <p:sp>
        <p:nvSpPr>
          <p:cNvPr id="8" name="Footer Placeholder 7">
            <a:extLst>
              <a:ext uri="{FF2B5EF4-FFF2-40B4-BE49-F238E27FC236}">
                <a16:creationId xmlns:a16="http://schemas.microsoft.com/office/drawing/2014/main" id="{F8FCB75F-02C7-4FB3-A375-5CCC1D56C9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A054F1-2379-4311-9C7F-50A76F1471C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791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3D11-4629-4722-860F-12D5622112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96E6EC-A992-45A8-8ACF-413CFBE5307A}"/>
              </a:ext>
            </a:extLst>
          </p:cNvPr>
          <p:cNvSpPr>
            <a:spLocks noGrp="1"/>
          </p:cNvSpPr>
          <p:nvPr>
            <p:ph type="dt" sz="half" idx="10"/>
          </p:nvPr>
        </p:nvSpPr>
        <p:spPr/>
        <p:txBody>
          <a:bodyPr/>
          <a:lstStyle/>
          <a:p>
            <a:fld id="{A143DE9B-B678-4EFB-BB7D-A4370204A0B0}" type="datetime1">
              <a:rPr lang="en-US" smtClean="0"/>
              <a:t>3/29/2022</a:t>
            </a:fld>
            <a:endParaRPr lang="en-US" dirty="0"/>
          </a:p>
        </p:txBody>
      </p:sp>
      <p:sp>
        <p:nvSpPr>
          <p:cNvPr id="4" name="Footer Placeholder 3">
            <a:extLst>
              <a:ext uri="{FF2B5EF4-FFF2-40B4-BE49-F238E27FC236}">
                <a16:creationId xmlns:a16="http://schemas.microsoft.com/office/drawing/2014/main" id="{9F69F96C-23AC-4E37-BB3D-58D022DA23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657C8E-EBD4-4483-964C-00705D15CA5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52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45724-A3AF-4AF0-AF77-A0F41B621762}"/>
              </a:ext>
            </a:extLst>
          </p:cNvPr>
          <p:cNvSpPr>
            <a:spLocks noGrp="1"/>
          </p:cNvSpPr>
          <p:nvPr>
            <p:ph type="dt" sz="half" idx="10"/>
          </p:nvPr>
        </p:nvSpPr>
        <p:spPr/>
        <p:txBody>
          <a:bodyPr/>
          <a:lstStyle/>
          <a:p>
            <a:fld id="{E68812DA-F765-4142-A6A3-A8ED7235E082}" type="datetime1">
              <a:rPr lang="en-US" smtClean="0"/>
              <a:t>3/29/2022</a:t>
            </a:fld>
            <a:endParaRPr lang="en-US" dirty="0"/>
          </a:p>
        </p:txBody>
      </p:sp>
      <p:sp>
        <p:nvSpPr>
          <p:cNvPr id="3" name="Footer Placeholder 2">
            <a:extLst>
              <a:ext uri="{FF2B5EF4-FFF2-40B4-BE49-F238E27FC236}">
                <a16:creationId xmlns:a16="http://schemas.microsoft.com/office/drawing/2014/main" id="{37C6D4E1-5512-4C07-B68F-9A16BDE2BE7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3095AD-FEF3-4495-806E-6D3A1579620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375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1828-2B7A-402E-B1CC-B7F6D9DD8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A579D1-07D9-4AC7-AE65-1FE88B77C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308113-B772-4A84-AEF8-9882556A1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BDC51-365B-4164-916C-6311C6857A2B}"/>
              </a:ext>
            </a:extLst>
          </p:cNvPr>
          <p:cNvSpPr>
            <a:spLocks noGrp="1"/>
          </p:cNvSpPr>
          <p:nvPr>
            <p:ph type="dt" sz="half" idx="10"/>
          </p:nvPr>
        </p:nvSpPr>
        <p:spPr/>
        <p:txBody>
          <a:bodyPr/>
          <a:lstStyle/>
          <a:p>
            <a:fld id="{3E0277FD-7DE6-41D4-930D-AC99F5AFE54E}" type="datetime1">
              <a:rPr lang="en-US" smtClean="0"/>
              <a:t>3/29/2022</a:t>
            </a:fld>
            <a:endParaRPr lang="en-US" dirty="0"/>
          </a:p>
        </p:txBody>
      </p:sp>
      <p:sp>
        <p:nvSpPr>
          <p:cNvPr id="6" name="Footer Placeholder 5">
            <a:extLst>
              <a:ext uri="{FF2B5EF4-FFF2-40B4-BE49-F238E27FC236}">
                <a16:creationId xmlns:a16="http://schemas.microsoft.com/office/drawing/2014/main" id="{E0798301-AA4B-47FF-A24E-6016222133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8B399A-1819-45E8-AA20-3464C84F253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626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50C2-11BB-4051-BC4F-AB2878E76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9423AD-71C8-4E60-B3F0-33B3B1452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80F905-7C9B-484A-A148-6C9EF7DB6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7608E-9077-490B-A54F-939FAEE3DCB8}"/>
              </a:ext>
            </a:extLst>
          </p:cNvPr>
          <p:cNvSpPr>
            <a:spLocks noGrp="1"/>
          </p:cNvSpPr>
          <p:nvPr>
            <p:ph type="dt" sz="half" idx="10"/>
          </p:nvPr>
        </p:nvSpPr>
        <p:spPr/>
        <p:txBody>
          <a:bodyPr/>
          <a:lstStyle/>
          <a:p>
            <a:fld id="{9EA15526-7079-4B7B-987C-1B5FAE11A0FF}" type="datetime1">
              <a:rPr lang="en-US" smtClean="0"/>
              <a:t>3/29/2022</a:t>
            </a:fld>
            <a:endParaRPr lang="en-US" dirty="0"/>
          </a:p>
        </p:txBody>
      </p:sp>
      <p:sp>
        <p:nvSpPr>
          <p:cNvPr id="6" name="Footer Placeholder 5">
            <a:extLst>
              <a:ext uri="{FF2B5EF4-FFF2-40B4-BE49-F238E27FC236}">
                <a16:creationId xmlns:a16="http://schemas.microsoft.com/office/drawing/2014/main" id="{EF566CC1-C7CB-4D8E-9C29-EB8F140F2E1C}"/>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1D36474-0DEF-4B78-8DF4-A029C866AFD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412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F71BD-B712-4976-82E8-AA64D0F6A3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7FA7B-DAE7-42B3-A7E1-1A2DE7AFE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F4B1C-F914-4569-BD99-BF5E954E7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3/29/2022</a:t>
            </a:fld>
            <a:endParaRPr lang="en-US" dirty="0"/>
          </a:p>
        </p:txBody>
      </p:sp>
      <p:sp>
        <p:nvSpPr>
          <p:cNvPr id="5" name="Footer Placeholder 4">
            <a:extLst>
              <a:ext uri="{FF2B5EF4-FFF2-40B4-BE49-F238E27FC236}">
                <a16:creationId xmlns:a16="http://schemas.microsoft.com/office/drawing/2014/main" id="{628D133E-648E-411B-9A41-656AEB694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9CF079-53A6-47F8-9854-471B4BF5F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4685501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2">
            <a:extLst>
              <a:ext uri="{28A0092B-C50C-407E-A947-70E740481C1C}">
                <a14:useLocalDpi xmlns:a14="http://schemas.microsoft.com/office/drawing/2010/main" val="0"/>
              </a:ext>
            </a:extLst>
          </a:blip>
          <a:srcRect l="9039" r="23152" b="4628"/>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44529" y="1079702"/>
            <a:ext cx="4490259" cy="1771086"/>
          </a:xfrm>
        </p:spPr>
        <p:txBody>
          <a:bodyPr anchor="b">
            <a:normAutofit/>
          </a:bodyPr>
          <a:lstStyle/>
          <a:p>
            <a:pPr algn="l"/>
            <a:r>
              <a:rPr lang="en-US" sz="4800" b="1" dirty="0">
                <a:latin typeface="Times New Roman" panose="02020603050405020304" pitchFamily="18" charset="0"/>
                <a:cs typeface="Times New Roman" panose="02020603050405020304" pitchFamily="18" charset="0"/>
              </a:rPr>
              <a:t>CREDIT EDA ASSIGNMENT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481029" y="4141402"/>
            <a:ext cx="4023359" cy="1208141"/>
          </a:xfrm>
        </p:spPr>
        <p:txBody>
          <a:bodyPr>
            <a:normAutofit/>
          </a:bodyPr>
          <a:lstStyle/>
          <a:p>
            <a:pPr algn="l"/>
            <a:r>
              <a:rPr lang="en-US" sz="2000" dirty="0"/>
              <a:t>BY</a:t>
            </a:r>
          </a:p>
          <a:p>
            <a:pPr algn="l"/>
            <a:r>
              <a:rPr lang="en-US" sz="2000" dirty="0"/>
              <a:t>SNEHA SUDHA</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0"/>
            <a:ext cx="5387975" cy="880429"/>
          </a:xfrm>
        </p:spPr>
        <p:txBody>
          <a:bodyPr>
            <a:normAutofit/>
          </a:bodyPr>
          <a:lstStyle/>
          <a:p>
            <a:r>
              <a:rPr lang="en-IN" sz="2800" b="1" u="sng" dirty="0">
                <a:latin typeface="Times New Roman" panose="02020603050405020304" pitchFamily="18" charset="0"/>
                <a:cs typeface="Times New Roman" panose="02020603050405020304" pitchFamily="18" charset="0"/>
              </a:rPr>
              <a:t>Contract Type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171600"/>
            <a:ext cx="11071224" cy="1501140"/>
          </a:xfrm>
        </p:spPr>
        <p:txBody>
          <a:bodyPr>
            <a:normAutofit/>
          </a:bodyPr>
          <a:lstStyle/>
          <a:p>
            <a:r>
              <a:rPr lang="en-IN" sz="2000" dirty="0">
                <a:latin typeface="Times New Roman" panose="02020603050405020304" pitchFamily="18" charset="0"/>
                <a:cs typeface="Times New Roman" panose="02020603050405020304" pitchFamily="18" charset="0"/>
              </a:rPr>
              <a:t>Most people are choosing cash loans as contract type.</a:t>
            </a:r>
          </a:p>
          <a:p>
            <a:r>
              <a:rPr lang="en-IN" sz="2000" dirty="0">
                <a:latin typeface="Times New Roman" panose="02020603050405020304" pitchFamily="18" charset="0"/>
                <a:cs typeface="Times New Roman" panose="02020603050405020304" pitchFamily="18" charset="0"/>
              </a:rPr>
              <a:t>Most of the cash loaners are belonging to defaulters.</a:t>
            </a:r>
          </a:p>
        </p:txBody>
      </p:sp>
      <p:pic>
        <p:nvPicPr>
          <p:cNvPr id="8194" name="Picture 2">
            <a:extLst>
              <a:ext uri="{FF2B5EF4-FFF2-40B4-BE49-F238E27FC236}">
                <a16:creationId xmlns:a16="http://schemas.microsoft.com/office/drawing/2014/main" id="{944DDAA3-6CA7-47AF-BF29-BD8F025E0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 y="1013779"/>
            <a:ext cx="10778173" cy="409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0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Education Type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457824"/>
            <a:ext cx="11071224" cy="1214915"/>
          </a:xfrm>
        </p:spPr>
        <p:txBody>
          <a:bodyPr>
            <a:normAutofit/>
          </a:bodyPr>
          <a:lstStyle/>
          <a:p>
            <a:r>
              <a:rPr lang="en-IN" sz="2000" dirty="0">
                <a:latin typeface="Times New Roman" panose="02020603050405020304" pitchFamily="18" charset="0"/>
                <a:cs typeface="Times New Roman" panose="02020603050405020304" pitchFamily="18" charset="0"/>
              </a:rPr>
              <a:t>Most of the clients have completed secondary educations.</a:t>
            </a:r>
          </a:p>
          <a:p>
            <a:r>
              <a:rPr lang="en-IN" sz="2000" dirty="0">
                <a:latin typeface="Times New Roman" panose="02020603050405020304" pitchFamily="18" charset="0"/>
                <a:cs typeface="Times New Roman" panose="02020603050405020304" pitchFamily="18" charset="0"/>
              </a:rPr>
              <a:t>Defaulters are higher in secondary education and other lower education groups.</a:t>
            </a:r>
          </a:p>
          <a:p>
            <a:r>
              <a:rPr lang="en-IN" sz="2000" dirty="0">
                <a:latin typeface="Times New Roman" panose="02020603050405020304" pitchFamily="18" charset="0"/>
                <a:cs typeface="Times New Roman" panose="02020603050405020304" pitchFamily="18" charset="0"/>
              </a:rPr>
              <a:t>Its better to approve loan for higher educated clients.</a:t>
            </a:r>
          </a:p>
        </p:txBody>
      </p:sp>
      <p:pic>
        <p:nvPicPr>
          <p:cNvPr id="9218" name="Picture 2">
            <a:extLst>
              <a:ext uri="{FF2B5EF4-FFF2-40B4-BE49-F238E27FC236}">
                <a16:creationId xmlns:a16="http://schemas.microsoft.com/office/drawing/2014/main" id="{D74921AB-34EB-4C19-A12E-925C61C94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912179"/>
            <a:ext cx="11671299" cy="435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56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Family Status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457824"/>
            <a:ext cx="11071224" cy="1214915"/>
          </a:xfrm>
        </p:spPr>
        <p:txBody>
          <a:bodyPr>
            <a:normAutofit/>
          </a:bodyPr>
          <a:lstStyle/>
          <a:p>
            <a:r>
              <a:rPr lang="en-IN" sz="2000" dirty="0">
                <a:latin typeface="Times New Roman" panose="02020603050405020304" pitchFamily="18" charset="0"/>
                <a:cs typeface="Times New Roman" panose="02020603050405020304" pitchFamily="18" charset="0"/>
              </a:rPr>
              <a:t>Married people mostly taking loans.</a:t>
            </a:r>
          </a:p>
          <a:p>
            <a:r>
              <a:rPr lang="en-IN" sz="2000" dirty="0">
                <a:latin typeface="Times New Roman" panose="02020603050405020304" pitchFamily="18" charset="0"/>
                <a:cs typeface="Times New Roman" panose="02020603050405020304" pitchFamily="18" charset="0"/>
              </a:rPr>
              <a:t>Single people mostly belong to defaulters.</a:t>
            </a:r>
          </a:p>
        </p:txBody>
      </p:sp>
      <p:pic>
        <p:nvPicPr>
          <p:cNvPr id="10242" name="Picture 2">
            <a:extLst>
              <a:ext uri="{FF2B5EF4-FFF2-40B4-BE49-F238E27FC236}">
                <a16:creationId xmlns:a16="http://schemas.microsoft.com/office/drawing/2014/main" id="{85EA776F-B545-4AF3-83BD-7FB414F51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22962"/>
            <a:ext cx="11633199" cy="438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82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Housing Type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457824"/>
            <a:ext cx="11071224" cy="1214915"/>
          </a:xfrm>
        </p:spPr>
        <p:txBody>
          <a:bodyPr>
            <a:normAutofit/>
          </a:bodyPr>
          <a:lstStyle/>
          <a:p>
            <a:r>
              <a:rPr lang="en-IN" sz="2000" dirty="0">
                <a:latin typeface="Times New Roman" panose="02020603050405020304" pitchFamily="18" charset="0"/>
                <a:cs typeface="Times New Roman" panose="02020603050405020304" pitchFamily="18" charset="0"/>
              </a:rPr>
              <a:t>People having house/apartments mostly taking loans.</a:t>
            </a:r>
          </a:p>
          <a:p>
            <a:r>
              <a:rPr lang="en-IN" sz="2000" dirty="0">
                <a:latin typeface="Times New Roman" panose="02020603050405020304" pitchFamily="18" charset="0"/>
                <a:cs typeface="Times New Roman" panose="02020603050405020304" pitchFamily="18" charset="0"/>
              </a:rPr>
              <a:t>People with parents are belonging to defaulters</a:t>
            </a:r>
          </a:p>
        </p:txBody>
      </p:sp>
      <p:pic>
        <p:nvPicPr>
          <p:cNvPr id="11266" name="Picture 2">
            <a:extLst>
              <a:ext uri="{FF2B5EF4-FFF2-40B4-BE49-F238E27FC236}">
                <a16:creationId xmlns:a16="http://schemas.microsoft.com/office/drawing/2014/main" id="{DC15391D-C999-44F5-9C0D-162DEA1D6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 y="1127760"/>
            <a:ext cx="11590019" cy="407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49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Name Type Suite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457824"/>
            <a:ext cx="11071224" cy="1214915"/>
          </a:xfrm>
        </p:spPr>
        <p:txBody>
          <a:bodyPr>
            <a:normAutofit/>
          </a:bodyPr>
          <a:lstStyle/>
          <a:p>
            <a:r>
              <a:rPr lang="en-IN" sz="2000" dirty="0">
                <a:latin typeface="Times New Roman" panose="02020603050405020304" pitchFamily="18" charset="0"/>
                <a:cs typeface="Times New Roman" panose="02020603050405020304" pitchFamily="18" charset="0"/>
              </a:rPr>
              <a:t>Limited datapoints to come up with further insights.</a:t>
            </a:r>
          </a:p>
        </p:txBody>
      </p:sp>
      <p:pic>
        <p:nvPicPr>
          <p:cNvPr id="12290" name="Picture 2">
            <a:extLst>
              <a:ext uri="{FF2B5EF4-FFF2-40B4-BE49-F238E27FC236}">
                <a16:creationId xmlns:a16="http://schemas.microsoft.com/office/drawing/2014/main" id="{89532422-3596-4311-BEA1-34C27E8F8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975360"/>
            <a:ext cx="11744960" cy="413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91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Own Car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317500" y="5234542"/>
            <a:ext cx="11071224" cy="1214915"/>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People without car is mostly taking loans.</a:t>
            </a:r>
          </a:p>
          <a:p>
            <a:r>
              <a:rPr lang="en-IN" sz="2000" dirty="0">
                <a:latin typeface="Times New Roman" panose="02020603050405020304" pitchFamily="18" charset="0"/>
                <a:cs typeface="Times New Roman" panose="02020603050405020304" pitchFamily="18" charset="0"/>
              </a:rPr>
              <a:t>People with car mostly belong to Non-defaulters</a:t>
            </a:r>
          </a:p>
        </p:txBody>
      </p:sp>
      <p:pic>
        <p:nvPicPr>
          <p:cNvPr id="14340" name="Picture 4">
            <a:extLst>
              <a:ext uri="{FF2B5EF4-FFF2-40B4-BE49-F238E27FC236}">
                <a16:creationId xmlns:a16="http://schemas.microsoft.com/office/drawing/2014/main" id="{03F5C5CF-1765-4341-9959-9B038EA0E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016000"/>
            <a:ext cx="11681459" cy="375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64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Own Realty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457824"/>
            <a:ext cx="11071224" cy="1214915"/>
          </a:xfrm>
        </p:spPr>
        <p:txBody>
          <a:bodyPr>
            <a:normAutofit/>
          </a:bodyPr>
          <a:lstStyle/>
          <a:p>
            <a:r>
              <a:rPr lang="en-IN" sz="2000" dirty="0">
                <a:latin typeface="Times New Roman" panose="02020603050405020304" pitchFamily="18" charset="0"/>
                <a:cs typeface="Times New Roman" panose="02020603050405020304" pitchFamily="18" charset="0"/>
              </a:rPr>
              <a:t>People with Realty is mostly taking loans.</a:t>
            </a:r>
          </a:p>
          <a:p>
            <a:r>
              <a:rPr lang="en-IN" sz="2000" dirty="0">
                <a:latin typeface="Times New Roman" panose="02020603050405020304" pitchFamily="18" charset="0"/>
                <a:cs typeface="Times New Roman" panose="02020603050405020304" pitchFamily="18" charset="0"/>
              </a:rPr>
              <a:t>People with Realty mostly belong to Non-defaulters.</a:t>
            </a:r>
          </a:p>
        </p:txBody>
      </p:sp>
      <p:pic>
        <p:nvPicPr>
          <p:cNvPr id="15364" name="Picture 4">
            <a:extLst>
              <a:ext uri="{FF2B5EF4-FFF2-40B4-BE49-F238E27FC236}">
                <a16:creationId xmlns:a16="http://schemas.microsoft.com/office/drawing/2014/main" id="{F86E96EE-B7E2-433E-9046-0BFD8A540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822962"/>
            <a:ext cx="11531599" cy="394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17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Days Employed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457824"/>
            <a:ext cx="11071224" cy="1214915"/>
          </a:xfrm>
        </p:spPr>
        <p:txBody>
          <a:bodyPr>
            <a:normAutofit/>
          </a:bodyPr>
          <a:lstStyle/>
          <a:p>
            <a:r>
              <a:rPr lang="en-IN" sz="2000" dirty="0">
                <a:latin typeface="Times New Roman" panose="02020603050405020304" pitchFamily="18" charset="0"/>
                <a:cs typeface="Times New Roman" panose="02020603050405020304" pitchFamily="18" charset="0"/>
              </a:rPr>
              <a:t>Better to choose clients having high working experience</a:t>
            </a:r>
          </a:p>
          <a:p>
            <a:r>
              <a:rPr lang="en-IN" sz="2000" dirty="0">
                <a:latin typeface="Times New Roman" panose="02020603050405020304" pitchFamily="18" charset="0"/>
                <a:cs typeface="Times New Roman" panose="02020603050405020304" pitchFamily="18" charset="0"/>
              </a:rPr>
              <a:t>Freshers mostly belong to defaulters</a:t>
            </a:r>
          </a:p>
        </p:txBody>
      </p:sp>
      <p:pic>
        <p:nvPicPr>
          <p:cNvPr id="16388" name="Picture 4">
            <a:extLst>
              <a:ext uri="{FF2B5EF4-FFF2-40B4-BE49-F238E27FC236}">
                <a16:creationId xmlns:a16="http://schemas.microsoft.com/office/drawing/2014/main" id="{8C162E55-6547-4C51-9C91-ED87EF068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805" y="1198880"/>
            <a:ext cx="7239000" cy="362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5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Numerical Variables</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8402634" y="1993264"/>
            <a:ext cx="3511395" cy="2254886"/>
          </a:xfrm>
        </p:spPr>
        <p:txBody>
          <a:bodyPr>
            <a:normAutofit/>
          </a:bodyPr>
          <a:lstStyle/>
          <a:p>
            <a:r>
              <a:rPr lang="en-IN" sz="2000" dirty="0">
                <a:latin typeface="Times New Roman" panose="02020603050405020304" pitchFamily="18" charset="0"/>
                <a:cs typeface="Times New Roman" panose="02020603050405020304" pitchFamily="18" charset="0"/>
              </a:rPr>
              <a:t>More people taking loans belong to low goods price, low annuity and low credits</a:t>
            </a:r>
          </a:p>
          <a:p>
            <a:r>
              <a:rPr lang="en-IN" sz="2000" dirty="0">
                <a:latin typeface="Times New Roman" panose="02020603050405020304" pitchFamily="18" charset="0"/>
                <a:cs typeface="Times New Roman" panose="02020603050405020304" pitchFamily="18" charset="0"/>
              </a:rPr>
              <a:t>Count of family members - Limited datapoints to come up with further insights.</a:t>
            </a:r>
          </a:p>
        </p:txBody>
      </p:sp>
      <p:pic>
        <p:nvPicPr>
          <p:cNvPr id="17410" name="Picture 2">
            <a:extLst>
              <a:ext uri="{FF2B5EF4-FFF2-40B4-BE49-F238E27FC236}">
                <a16:creationId xmlns:a16="http://schemas.microsoft.com/office/drawing/2014/main" id="{B662B304-D4E1-434F-8591-402FAAD41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 y="923924"/>
            <a:ext cx="3962400" cy="267081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37876CAA-CB5F-4944-B1D3-BEE14249E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380" y="1041241"/>
            <a:ext cx="3838575" cy="2553496"/>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7261006A-9034-4B8A-9688-60871AB0E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80" y="3901437"/>
            <a:ext cx="3896520" cy="2670813"/>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FBB243DD-1B9E-46E2-BCF8-968A073348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8017" y="3758562"/>
            <a:ext cx="3543300" cy="281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0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External Score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00457"/>
          </a:xfrm>
        </p:spPr>
        <p:txBody>
          <a:bodyPr>
            <a:normAutofit/>
          </a:bodyPr>
          <a:lstStyle/>
          <a:p>
            <a:r>
              <a:rPr lang="en-IN" sz="2000" dirty="0">
                <a:latin typeface="Times New Roman" panose="02020603050405020304" pitchFamily="18" charset="0"/>
                <a:cs typeface="Times New Roman" panose="02020603050405020304" pitchFamily="18" charset="0"/>
              </a:rPr>
              <a:t>People with more external score are less defaulted.</a:t>
            </a:r>
          </a:p>
        </p:txBody>
      </p:sp>
      <p:pic>
        <p:nvPicPr>
          <p:cNvPr id="18434" name="Picture 2">
            <a:extLst>
              <a:ext uri="{FF2B5EF4-FFF2-40B4-BE49-F238E27FC236}">
                <a16:creationId xmlns:a16="http://schemas.microsoft.com/office/drawing/2014/main" id="{2BF764E3-30AF-4E70-941D-108230E0B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480" y="1056640"/>
            <a:ext cx="7985760" cy="362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4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0881F67-D1A8-4C48-B65F-1E3D23E9B5C6}"/>
              </a:ext>
            </a:extLst>
          </p:cNvPr>
          <p:cNvSpPr>
            <a:spLocks noGrp="1"/>
          </p:cNvSpPr>
          <p:nvPr>
            <p:ph type="title"/>
          </p:nvPr>
        </p:nvSpPr>
        <p:spPr>
          <a:xfrm>
            <a:off x="838200" y="253398"/>
            <a:ext cx="10515600" cy="880077"/>
          </a:xfrm>
        </p:spPr>
        <p:txBody>
          <a:bodyPr>
            <a:normAutofit fontScale="90000"/>
          </a:bodyPr>
          <a:lstStyle/>
          <a:p>
            <a:pPr algn="ctr"/>
            <a:r>
              <a:rPr lang="en-IN" sz="2800" b="1" i="0" dirty="0">
                <a:solidFill>
                  <a:srgbClr val="45526C"/>
                </a:solidFill>
                <a:effectLst/>
                <a:latin typeface="Times New Roman" panose="02020603050405020304" pitchFamily="18" charset="0"/>
                <a:cs typeface="Times New Roman" panose="02020603050405020304" pitchFamily="18" charset="0"/>
              </a:rPr>
              <a:t>Business Objectives</a:t>
            </a:r>
            <a:br>
              <a:rPr lang="en-IN" sz="1600" b="0" i="0" dirty="0">
                <a:solidFill>
                  <a:srgbClr val="45526C"/>
                </a:solidFill>
                <a:effectLst/>
                <a:latin typeface="circular"/>
              </a:rPr>
            </a:br>
            <a:endParaRPr lang="en-IN" sz="4000" dirty="0"/>
          </a:p>
        </p:txBody>
      </p:sp>
      <p:sp>
        <p:nvSpPr>
          <p:cNvPr id="35" name="Rectangle 3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78B65695-2B28-4CC4-99D8-46E5C85CC029}"/>
              </a:ext>
            </a:extLst>
          </p:cNvPr>
          <p:cNvSpPr txBox="1"/>
          <p:nvPr/>
        </p:nvSpPr>
        <p:spPr>
          <a:xfrm>
            <a:off x="752475" y="1495425"/>
            <a:ext cx="10972800"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This case study aims to identify patterns which indicate if a client has difficulty paying their </a:t>
            </a:r>
            <a:r>
              <a:rPr lang="en-IN" dirty="0" err="1">
                <a:latin typeface="Times New Roman" panose="02020603050405020304" pitchFamily="18" charset="0"/>
                <a:cs typeface="Times New Roman" panose="02020603050405020304" pitchFamily="18" charset="0"/>
              </a:rPr>
              <a:t>installments</a:t>
            </a:r>
            <a:r>
              <a:rPr lang="en-IN" dirty="0">
                <a:latin typeface="Times New Roman" panose="02020603050405020304" pitchFamily="18" charset="0"/>
                <a:cs typeface="Times New Roman" panose="02020603050405020304" pitchFamily="18" charset="0"/>
              </a:rPr>
              <a:t>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Dataset Provided to Analyse: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'application_data.csv'  contains all the information of the client at the time of application.</a:t>
            </a:r>
          </a:p>
          <a:p>
            <a:r>
              <a:rPr lang="en-IN" dirty="0">
                <a:latin typeface="Times New Roman" panose="02020603050405020304" pitchFamily="18" charset="0"/>
                <a:cs typeface="Times New Roman" panose="02020603050405020304" pitchFamily="18" charset="0"/>
              </a:rPr>
              <a:t>The data is about whether a client has payment difficulties.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'previous_application.csv' contains information about the client’s previous loan data. It contains the data whether the previous application had been Approved, Cancelled, Refused or Unused offer.</a:t>
            </a:r>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7616825" cy="689610"/>
          </a:xfrm>
        </p:spPr>
        <p:txBody>
          <a:bodyPr>
            <a:normAutofit/>
          </a:bodyPr>
          <a:lstStyle/>
          <a:p>
            <a:r>
              <a:rPr lang="en-IN" sz="2800" b="1" u="sng" dirty="0">
                <a:latin typeface="Times New Roman" panose="02020603050405020304" pitchFamily="18" charset="0"/>
                <a:cs typeface="Times New Roman" panose="02020603050405020304" pitchFamily="18" charset="0"/>
              </a:rPr>
              <a:t>Amt credit Vs Total Income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00457"/>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Mostly low income group are belonging to defaulters segment.</a:t>
            </a:r>
          </a:p>
          <a:p>
            <a:r>
              <a:rPr lang="en-IN" sz="2000" dirty="0">
                <a:latin typeface="Times New Roman" panose="02020603050405020304" pitchFamily="18" charset="0"/>
                <a:cs typeface="Times New Roman" panose="02020603050405020304" pitchFamily="18" charset="0"/>
              </a:rPr>
              <a:t>Non-Defaulter have more spread for income and credit.</a:t>
            </a:r>
          </a:p>
          <a:p>
            <a:r>
              <a:rPr lang="en-IN" sz="2000" dirty="0">
                <a:latin typeface="Times New Roman" panose="02020603050405020304" pitchFamily="18" charset="0"/>
                <a:cs typeface="Times New Roman" panose="02020603050405020304" pitchFamily="18" charset="0"/>
              </a:rPr>
              <a:t>Group having above 2.5M income and having credit above 25M have higher repayment ability.</a:t>
            </a:r>
          </a:p>
        </p:txBody>
      </p:sp>
      <p:pic>
        <p:nvPicPr>
          <p:cNvPr id="19458" name="Picture 2">
            <a:extLst>
              <a:ext uri="{FF2B5EF4-FFF2-40B4-BE49-F238E27FC236}">
                <a16:creationId xmlns:a16="http://schemas.microsoft.com/office/drawing/2014/main" id="{A8303105-E59A-47E5-A9B8-B4176CD49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133475"/>
            <a:ext cx="102489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57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7616825" cy="689610"/>
          </a:xfrm>
        </p:spPr>
        <p:txBody>
          <a:bodyPr>
            <a:normAutofit/>
          </a:bodyPr>
          <a:lstStyle/>
          <a:p>
            <a:r>
              <a:rPr lang="en-IN" sz="2800" b="1" u="sng" dirty="0">
                <a:latin typeface="Times New Roman" panose="02020603050405020304" pitchFamily="18" charset="0"/>
                <a:cs typeface="Times New Roman" panose="02020603050405020304" pitchFamily="18" charset="0"/>
              </a:rPr>
              <a:t>Amt credit Vs Goods Price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00457"/>
          </a:xfrm>
        </p:spPr>
        <p:txBody>
          <a:bodyPr>
            <a:normAutofit/>
          </a:bodyPr>
          <a:lstStyle/>
          <a:p>
            <a:r>
              <a:rPr lang="en-IN" sz="2000" dirty="0">
                <a:latin typeface="Times New Roman" panose="02020603050405020304" pitchFamily="18" charset="0"/>
                <a:cs typeface="Times New Roman" panose="02020603050405020304" pitchFamily="18" charset="0"/>
              </a:rPr>
              <a:t> AMT_CREDIT and AMT_GOODS_PRICE has a good linear relationship- when good price increases credit amount also increasing.</a:t>
            </a:r>
          </a:p>
          <a:p>
            <a:r>
              <a:rPr lang="en-IN" sz="2000" dirty="0">
                <a:latin typeface="Times New Roman" panose="02020603050405020304" pitchFamily="18" charset="0"/>
                <a:cs typeface="Times New Roman" panose="02020603050405020304" pitchFamily="18" charset="0"/>
              </a:rPr>
              <a:t>Group having above 20L goods price have higher repayment ability.</a:t>
            </a:r>
          </a:p>
        </p:txBody>
      </p:sp>
      <p:pic>
        <p:nvPicPr>
          <p:cNvPr id="20482" name="Picture 2">
            <a:extLst>
              <a:ext uri="{FF2B5EF4-FFF2-40B4-BE49-F238E27FC236}">
                <a16:creationId xmlns:a16="http://schemas.microsoft.com/office/drawing/2014/main" id="{F5A8BA2C-B2E4-4C0B-878B-487E1CD93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7" y="1036321"/>
            <a:ext cx="11226485" cy="372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81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14301"/>
            <a:ext cx="7616825" cy="689610"/>
          </a:xfrm>
        </p:spPr>
        <p:txBody>
          <a:bodyPr>
            <a:normAutofit/>
          </a:bodyPr>
          <a:lstStyle/>
          <a:p>
            <a:r>
              <a:rPr lang="en-IN" sz="2800" b="1" u="sng" dirty="0">
                <a:latin typeface="Times New Roman" panose="02020603050405020304" pitchFamily="18" charset="0"/>
                <a:cs typeface="Times New Roman" panose="02020603050405020304" pitchFamily="18" charset="0"/>
              </a:rPr>
              <a:t>Top correlation</a:t>
            </a:r>
          </a:p>
        </p:txBody>
      </p:sp>
      <p:graphicFrame>
        <p:nvGraphicFramePr>
          <p:cNvPr id="6" name="Table 5">
            <a:extLst>
              <a:ext uri="{FF2B5EF4-FFF2-40B4-BE49-F238E27FC236}">
                <a16:creationId xmlns:a16="http://schemas.microsoft.com/office/drawing/2014/main" id="{AA3AED4B-99AB-4D92-A153-A37FD1A16B65}"/>
              </a:ext>
            </a:extLst>
          </p:cNvPr>
          <p:cNvGraphicFramePr>
            <a:graphicFrameLocks noGrp="1"/>
          </p:cNvGraphicFramePr>
          <p:nvPr>
            <p:extLst>
              <p:ext uri="{D42A27DB-BD31-4B8C-83A1-F6EECF244321}">
                <p14:modId xmlns:p14="http://schemas.microsoft.com/office/powerpoint/2010/main" val="478932312"/>
              </p:ext>
            </p:extLst>
          </p:nvPr>
        </p:nvGraphicFramePr>
        <p:xfrm>
          <a:off x="436880" y="1507648"/>
          <a:ext cx="5468620" cy="3379308"/>
        </p:xfrm>
        <a:graphic>
          <a:graphicData uri="http://schemas.openxmlformats.org/drawingml/2006/table">
            <a:tbl>
              <a:tblPr>
                <a:tableStyleId>{5C22544A-7EE6-4342-B048-85BDC9FD1C3A}</a:tableStyleId>
              </a:tblPr>
              <a:tblGrid>
                <a:gridCol w="2277745">
                  <a:extLst>
                    <a:ext uri="{9D8B030D-6E8A-4147-A177-3AD203B41FA5}">
                      <a16:colId xmlns:a16="http://schemas.microsoft.com/office/drawing/2014/main" val="1800097575"/>
                    </a:ext>
                  </a:extLst>
                </a:gridCol>
                <a:gridCol w="2343150">
                  <a:extLst>
                    <a:ext uri="{9D8B030D-6E8A-4147-A177-3AD203B41FA5}">
                      <a16:colId xmlns:a16="http://schemas.microsoft.com/office/drawing/2014/main" val="3568767270"/>
                    </a:ext>
                  </a:extLst>
                </a:gridCol>
                <a:gridCol w="847725">
                  <a:extLst>
                    <a:ext uri="{9D8B030D-6E8A-4147-A177-3AD203B41FA5}">
                      <a16:colId xmlns:a16="http://schemas.microsoft.com/office/drawing/2014/main" val="2704207096"/>
                    </a:ext>
                  </a:extLst>
                </a:gridCol>
              </a:tblGrid>
              <a:tr h="213508">
                <a:tc>
                  <a:txBody>
                    <a:bodyPr/>
                    <a:lstStyle/>
                    <a:p>
                      <a:pPr algn="l" fontAlgn="b"/>
                      <a:r>
                        <a:rPr lang="en-IN" sz="1100" u="none" strike="noStrike">
                          <a:effectLst/>
                        </a:rPr>
                        <a:t>DAYS_BIRTH_YEAR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DAYS_BIRTH</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0.999691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5740668"/>
                  </a:ext>
                </a:extLst>
              </a:tr>
              <a:tr h="213508">
                <a:tc>
                  <a:txBody>
                    <a:bodyPr/>
                    <a:lstStyle/>
                    <a:p>
                      <a:pPr algn="l" fontAlgn="b"/>
                      <a:r>
                        <a:rPr lang="fr-FR" sz="1100" u="none" strike="noStrike">
                          <a:effectLst/>
                        </a:rPr>
                        <a:t>OBS_60_CNT_SOCIAL_CIRCLE</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100" u="none" strike="noStrike">
                          <a:effectLst/>
                        </a:rPr>
                        <a:t>OBS_30_CNT_SOCIAL_CIRCLE</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0.998269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5696251"/>
                  </a:ext>
                </a:extLst>
              </a:tr>
              <a:tr h="228232">
                <a:tc>
                  <a:txBody>
                    <a:bodyPr/>
                    <a:lstStyle/>
                    <a:p>
                      <a:pPr algn="l" fontAlgn="b"/>
                      <a:r>
                        <a:rPr lang="en-IN" sz="1100" u="none" strike="noStrike">
                          <a:effectLst/>
                        </a:rPr>
                        <a:t>AMT_GOODS_PRICE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AMT_CREDIT</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0.982783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30168406"/>
                  </a:ext>
                </a:extLst>
              </a:tr>
              <a:tr h="228232">
                <a:tc>
                  <a:txBody>
                    <a:bodyPr/>
                    <a:lstStyle/>
                    <a:p>
                      <a:pPr algn="l" fontAlgn="b"/>
                      <a:r>
                        <a:rPr lang="en-IN" sz="1100" u="none" strike="noStrike">
                          <a:effectLst/>
                        </a:rPr>
                        <a:t>REGION_RATING_CLIENT_W_CITY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REGION_RATING_CLIENT</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0.956637</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880817"/>
                  </a:ext>
                </a:extLst>
              </a:tr>
              <a:tr h="228232">
                <a:tc>
                  <a:txBody>
                    <a:bodyPr/>
                    <a:lstStyle/>
                    <a:p>
                      <a:pPr algn="l" fontAlgn="b"/>
                      <a:r>
                        <a:rPr lang="en-IN" sz="1100" u="none" strike="noStrike">
                          <a:effectLst/>
                        </a:rPr>
                        <a:t>CNT_FAM_MEMBERS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CNT_CHILDREN</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0.885484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33385233"/>
                  </a:ext>
                </a:extLst>
              </a:tr>
              <a:tr h="228232">
                <a:tc>
                  <a:txBody>
                    <a:bodyPr/>
                    <a:lstStyle/>
                    <a:p>
                      <a:pPr algn="l" fontAlgn="b"/>
                      <a:r>
                        <a:rPr lang="fr-FR" sz="1100" u="none" strike="noStrike">
                          <a:effectLst/>
                        </a:rPr>
                        <a:t>DEF_60_CNT_SOCIAL_CIRCLE</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fr-FR" sz="1200" u="none" strike="noStrike">
                          <a:effectLst/>
                        </a:rPr>
                        <a:t>DEF_30_CNT_SOCIAL_CIRCLE</a:t>
                      </a:r>
                      <a:endParaRPr lang="fr-FR"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0.868994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467365"/>
                  </a:ext>
                </a:extLst>
              </a:tr>
              <a:tr h="228232">
                <a:tc>
                  <a:txBody>
                    <a:bodyPr/>
                    <a:lstStyle/>
                    <a:p>
                      <a:pPr algn="l" fontAlgn="b"/>
                      <a:r>
                        <a:rPr lang="en-IN" sz="1100" u="none" strike="noStrike">
                          <a:effectLst/>
                        </a:rPr>
                        <a:t>LIVE_REGION_NOT_WORK_REGION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REG_REGION_NOT_WORK_REGION</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0.847885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7199889"/>
                  </a:ext>
                </a:extLst>
              </a:tr>
              <a:tr h="228232">
                <a:tc>
                  <a:txBody>
                    <a:bodyPr/>
                    <a:lstStyle/>
                    <a:p>
                      <a:pPr algn="l" fontAlgn="b"/>
                      <a:r>
                        <a:rPr lang="en-IN" sz="1100" u="none" strike="noStrike">
                          <a:effectLst/>
                        </a:rPr>
                        <a:t>LIVE_CITY_NOT_WORK_CITY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REG_CITY_NOT_WORK_CITY</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0.77854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35843694"/>
                  </a:ext>
                </a:extLst>
              </a:tr>
              <a:tr h="228232">
                <a:tc>
                  <a:txBody>
                    <a:bodyPr/>
                    <a:lstStyle/>
                    <a:p>
                      <a:pPr algn="l" fontAlgn="b"/>
                      <a:r>
                        <a:rPr lang="en-IN" sz="1100" u="none" strike="noStrike">
                          <a:effectLst/>
                        </a:rPr>
                        <a:t>AMT_GOODS_PRICE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AMT_ANNUITY</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0.752295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26978523"/>
                  </a:ext>
                </a:extLst>
              </a:tr>
              <a:tr h="228232">
                <a:tc>
                  <a:txBody>
                    <a:bodyPr/>
                    <a:lstStyle/>
                    <a:p>
                      <a:pPr algn="l" fontAlgn="b"/>
                      <a:r>
                        <a:rPr lang="en-IN" sz="1100" u="none" strike="noStrike">
                          <a:effectLst/>
                        </a:rPr>
                        <a:t>AMT_ANNUITY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AMT_CREDIT</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0.752195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00760841"/>
                  </a:ext>
                </a:extLst>
              </a:tr>
              <a:tr h="228232">
                <a:tc>
                  <a:txBody>
                    <a:bodyPr/>
                    <a:lstStyle/>
                    <a:p>
                      <a:pPr algn="l" fontAlgn="b"/>
                      <a:r>
                        <a:rPr lang="en-IN" sz="1100" u="none" strike="noStrike">
                          <a:effectLst/>
                        </a:rPr>
                        <a:t>DAYS_BIRTH_YEAR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DAYS_EMPLOYED</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0.582441</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53987296"/>
                  </a:ext>
                </a:extLst>
              </a:tr>
              <a:tr h="228232">
                <a:tc>
                  <a:txBody>
                    <a:bodyPr/>
                    <a:lstStyle/>
                    <a:p>
                      <a:pPr algn="l" fontAlgn="b"/>
                      <a:r>
                        <a:rPr lang="en-IN" sz="1100" u="none" strike="noStrike">
                          <a:effectLst/>
                        </a:rPr>
                        <a:t>DAYS_EMPLOYED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DAYS_BIRTH</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0.582185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65585275"/>
                  </a:ext>
                </a:extLst>
              </a:tr>
              <a:tr h="228232">
                <a:tc>
                  <a:txBody>
                    <a:bodyPr/>
                    <a:lstStyle/>
                    <a:p>
                      <a:pPr algn="l" fontAlgn="b"/>
                      <a:r>
                        <a:rPr lang="en-IN" sz="1100" u="none" strike="noStrike">
                          <a:effectLst/>
                        </a:rPr>
                        <a:t>AMT_ANNUITY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AMT_CREDIT      </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0.752195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8281930"/>
                  </a:ext>
                </a:extLst>
              </a:tr>
              <a:tr h="228232">
                <a:tc>
                  <a:txBody>
                    <a:bodyPr/>
                    <a:lstStyle/>
                    <a:p>
                      <a:pPr algn="l" fontAlgn="b"/>
                      <a:r>
                        <a:rPr lang="en-IN" sz="1100" u="none" strike="noStrike">
                          <a:effectLst/>
                        </a:rPr>
                        <a:t>DAYS_BIRTH_YEAR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ctr"/>
                      <a:r>
                        <a:rPr lang="en-IN" sz="1200" u="none" strike="noStrike">
                          <a:effectLst/>
                        </a:rPr>
                        <a:t>DAYS_EMPLOYED     </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200" u="none" strike="noStrike">
                          <a:effectLst/>
                        </a:rPr>
                        <a:t>0.582441</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1630317"/>
                  </a:ext>
                </a:extLst>
              </a:tr>
              <a:tr h="213508">
                <a:tc>
                  <a:txBody>
                    <a:bodyPr/>
                    <a:lstStyle/>
                    <a:p>
                      <a:pPr algn="l" fontAlgn="b"/>
                      <a:r>
                        <a:rPr lang="en-IN" sz="1100" u="none" strike="noStrike">
                          <a:effectLst/>
                        </a:rPr>
                        <a:t>DAYS_EMPLOYED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DAYS_BIRTH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0.582185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3853620"/>
                  </a:ext>
                </a:extLst>
              </a:tr>
            </a:tbl>
          </a:graphicData>
        </a:graphic>
      </p:graphicFrame>
      <p:graphicFrame>
        <p:nvGraphicFramePr>
          <p:cNvPr id="9" name="Table 8">
            <a:extLst>
              <a:ext uri="{FF2B5EF4-FFF2-40B4-BE49-F238E27FC236}">
                <a16:creationId xmlns:a16="http://schemas.microsoft.com/office/drawing/2014/main" id="{4E8467A3-9548-46BA-8085-F9672D9C79AD}"/>
              </a:ext>
            </a:extLst>
          </p:cNvPr>
          <p:cNvGraphicFramePr>
            <a:graphicFrameLocks noGrp="1"/>
          </p:cNvGraphicFramePr>
          <p:nvPr>
            <p:extLst>
              <p:ext uri="{D42A27DB-BD31-4B8C-83A1-F6EECF244321}">
                <p14:modId xmlns:p14="http://schemas.microsoft.com/office/powerpoint/2010/main" val="3267302127"/>
              </p:ext>
            </p:extLst>
          </p:nvPr>
        </p:nvGraphicFramePr>
        <p:xfrm>
          <a:off x="6173470" y="1507648"/>
          <a:ext cx="5734050" cy="3379308"/>
        </p:xfrm>
        <a:graphic>
          <a:graphicData uri="http://schemas.openxmlformats.org/drawingml/2006/table">
            <a:tbl>
              <a:tblPr>
                <a:tableStyleId>{5C22544A-7EE6-4342-B048-85BDC9FD1C3A}</a:tableStyleId>
              </a:tblPr>
              <a:tblGrid>
                <a:gridCol w="2360930">
                  <a:extLst>
                    <a:ext uri="{9D8B030D-6E8A-4147-A177-3AD203B41FA5}">
                      <a16:colId xmlns:a16="http://schemas.microsoft.com/office/drawing/2014/main" val="3540920353"/>
                    </a:ext>
                  </a:extLst>
                </a:gridCol>
                <a:gridCol w="2390775">
                  <a:extLst>
                    <a:ext uri="{9D8B030D-6E8A-4147-A177-3AD203B41FA5}">
                      <a16:colId xmlns:a16="http://schemas.microsoft.com/office/drawing/2014/main" val="2662553474"/>
                    </a:ext>
                  </a:extLst>
                </a:gridCol>
                <a:gridCol w="982345">
                  <a:extLst>
                    <a:ext uri="{9D8B030D-6E8A-4147-A177-3AD203B41FA5}">
                      <a16:colId xmlns:a16="http://schemas.microsoft.com/office/drawing/2014/main" val="3720742420"/>
                    </a:ext>
                  </a:extLst>
                </a:gridCol>
              </a:tblGrid>
              <a:tr h="281609">
                <a:tc>
                  <a:txBody>
                    <a:bodyPr/>
                    <a:lstStyle/>
                    <a:p>
                      <a:pPr algn="l" fontAlgn="b"/>
                      <a:r>
                        <a:rPr lang="en-IN" sz="1100" u="none" strike="noStrike">
                          <a:effectLst/>
                        </a:rPr>
                        <a:t>DAYS_BIRTH_YEAR</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DAYS_BIRTH</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0.999711</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2910052978"/>
                  </a:ext>
                </a:extLst>
              </a:tr>
              <a:tr h="281609">
                <a:tc>
                  <a:txBody>
                    <a:bodyPr/>
                    <a:lstStyle/>
                    <a:p>
                      <a:pPr algn="l" fontAlgn="b"/>
                      <a:r>
                        <a:rPr lang="fr-FR" sz="1100" u="none" strike="noStrike">
                          <a:effectLst/>
                        </a:rPr>
                        <a:t>OBS_60_CNT_SOCIAL_CIRCLE</a:t>
                      </a:r>
                      <a:endParaRPr lang="fr-FR"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fr-FR" sz="1100" u="none" strike="noStrike">
                          <a:effectLst/>
                        </a:rPr>
                        <a:t>OBS_30_CNT_SOCIAL_CIRCLE</a:t>
                      </a:r>
                      <a:endParaRPr lang="fr-FR"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0.998508</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3465183521"/>
                  </a:ext>
                </a:extLst>
              </a:tr>
              <a:tr h="281609">
                <a:tc>
                  <a:txBody>
                    <a:bodyPr/>
                    <a:lstStyle/>
                    <a:p>
                      <a:pPr algn="l" fontAlgn="b"/>
                      <a:r>
                        <a:rPr lang="en-IN" sz="1100" u="none" strike="noStrike">
                          <a:effectLst/>
                        </a:rPr>
                        <a:t>AMT_GOODS_PRICE</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AMT_CREDIT</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0.987022</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2985971491"/>
                  </a:ext>
                </a:extLst>
              </a:tr>
              <a:tr h="281609">
                <a:tc>
                  <a:txBody>
                    <a:bodyPr/>
                    <a:lstStyle/>
                    <a:p>
                      <a:pPr algn="l" fontAlgn="b"/>
                      <a:r>
                        <a:rPr lang="en-IN" sz="1100" u="none" strike="noStrike">
                          <a:effectLst/>
                        </a:rPr>
                        <a:t>REGION_RATING_CLIENT_W_CITY</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REGION_RATING_CLIENT</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0.950149</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2068552501"/>
                  </a:ext>
                </a:extLst>
              </a:tr>
              <a:tr h="281609">
                <a:tc>
                  <a:txBody>
                    <a:bodyPr/>
                    <a:lstStyle/>
                    <a:p>
                      <a:pPr algn="l" fontAlgn="b"/>
                      <a:r>
                        <a:rPr lang="en-IN" sz="1100" u="none" strike="noStrike">
                          <a:effectLst/>
                        </a:rPr>
                        <a:t>CNT_FAM_MEMBERS</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CNT_CHILDREN</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0.878571</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3987718907"/>
                  </a:ext>
                </a:extLst>
              </a:tr>
              <a:tr h="281609">
                <a:tc>
                  <a:txBody>
                    <a:bodyPr/>
                    <a:lstStyle/>
                    <a:p>
                      <a:pPr algn="l" fontAlgn="b"/>
                      <a:r>
                        <a:rPr lang="en-IN" sz="1100" u="none" strike="noStrike">
                          <a:effectLst/>
                        </a:rPr>
                        <a:t>LIVE_REGION_NOT_WORK_REGION</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REG_REGION_NOT_WORK_REGION</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0.861861</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2356797605"/>
                  </a:ext>
                </a:extLst>
              </a:tr>
              <a:tr h="281609">
                <a:tc>
                  <a:txBody>
                    <a:bodyPr/>
                    <a:lstStyle/>
                    <a:p>
                      <a:pPr algn="l" fontAlgn="b"/>
                      <a:r>
                        <a:rPr lang="fr-FR" sz="1100" u="none" strike="noStrike">
                          <a:effectLst/>
                        </a:rPr>
                        <a:t>DEF_60_CNT_SOCIAL_CIRCLE</a:t>
                      </a:r>
                      <a:endParaRPr lang="fr-FR"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fr-FR" sz="1100" u="none" strike="noStrike">
                          <a:effectLst/>
                        </a:rPr>
                        <a:t>DEF_30_CNT_SOCIAL_CIRCLE</a:t>
                      </a:r>
                      <a:endParaRPr lang="fr-FR"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0.859332</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3088727998"/>
                  </a:ext>
                </a:extLst>
              </a:tr>
              <a:tr h="281609">
                <a:tc>
                  <a:txBody>
                    <a:bodyPr/>
                    <a:lstStyle/>
                    <a:p>
                      <a:pPr algn="l" fontAlgn="b"/>
                      <a:r>
                        <a:rPr lang="en-IN" sz="1100" u="none" strike="noStrike">
                          <a:effectLst/>
                        </a:rPr>
                        <a:t>LIVE_CITY_NOT_WORK_CITY</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REG_CITY_NOT_WORK_CITY</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0.830381</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2980981643"/>
                  </a:ext>
                </a:extLst>
              </a:tr>
              <a:tr h="281609">
                <a:tc>
                  <a:txBody>
                    <a:bodyPr/>
                    <a:lstStyle/>
                    <a:p>
                      <a:pPr algn="l" fontAlgn="b"/>
                      <a:r>
                        <a:rPr lang="en-IN" sz="1100" u="none" strike="noStrike">
                          <a:effectLst/>
                        </a:rPr>
                        <a:t>AMT_GOODS_PRICE</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AMT_ANNUITY</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0.776421</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2341922019"/>
                  </a:ext>
                </a:extLst>
              </a:tr>
              <a:tr h="281609">
                <a:tc>
                  <a:txBody>
                    <a:bodyPr/>
                    <a:lstStyle/>
                    <a:p>
                      <a:pPr algn="l" fontAlgn="b"/>
                      <a:r>
                        <a:rPr lang="en-IN" sz="1100" u="none" strike="noStrike">
                          <a:effectLst/>
                        </a:rPr>
                        <a:t>AMT_ANNUITY</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AMT_CREDIT</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0.771297</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1008895019"/>
                  </a:ext>
                </a:extLst>
              </a:tr>
              <a:tr h="281609">
                <a:tc>
                  <a:txBody>
                    <a:bodyPr/>
                    <a:lstStyle/>
                    <a:p>
                      <a:pPr algn="l" fontAlgn="b"/>
                      <a:r>
                        <a:rPr lang="en-IN" sz="1100" u="none" strike="noStrike">
                          <a:effectLst/>
                        </a:rPr>
                        <a:t>DAYS_EMPLOYED</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DAYS_BIRTH</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a:effectLst/>
                        </a:rPr>
                        <a:t>0.626114</a:t>
                      </a:r>
                      <a:endParaRPr lang="en-IN" sz="1100" b="0" i="0" u="none" strike="noStrike">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1806484595"/>
                  </a:ext>
                </a:extLst>
              </a:tr>
              <a:tr h="281609">
                <a:tc>
                  <a:txBody>
                    <a:bodyPr/>
                    <a:lstStyle/>
                    <a:p>
                      <a:pPr algn="l" fontAlgn="b"/>
                      <a:r>
                        <a:rPr lang="en-IN" sz="1100" u="none" strike="noStrike">
                          <a:effectLst/>
                        </a:rPr>
                        <a:t>DAYS_BIRTH_YEAR</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l" fontAlgn="b"/>
                      <a:r>
                        <a:rPr lang="en-IN" sz="1100" u="none" strike="noStrike">
                          <a:effectLst/>
                        </a:rPr>
                        <a:t>DAYS_EMPLOYED</a:t>
                      </a:r>
                      <a:endParaRPr lang="en-IN" sz="1100" b="0" i="0" u="none" strike="noStrike">
                        <a:solidFill>
                          <a:srgbClr val="000000"/>
                        </a:solidFill>
                        <a:effectLst/>
                        <a:latin typeface="Times New Roman" panose="02020603050405020304" pitchFamily="18" charset="0"/>
                      </a:endParaRPr>
                    </a:p>
                  </a:txBody>
                  <a:tcPr marL="6350" marR="6350" marT="6350" marB="0" anchor="b"/>
                </a:tc>
                <a:tc>
                  <a:txBody>
                    <a:bodyPr/>
                    <a:lstStyle/>
                    <a:p>
                      <a:pPr algn="r" fontAlgn="b"/>
                      <a:r>
                        <a:rPr lang="en-IN" sz="1100" u="none" strike="noStrike" dirty="0">
                          <a:effectLst/>
                        </a:rPr>
                        <a:t>0.626028</a:t>
                      </a:r>
                      <a:endParaRPr lang="en-IN" sz="1100" b="0" i="0" u="none" strike="noStrike" dirty="0">
                        <a:solidFill>
                          <a:srgbClr val="000000"/>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1284745502"/>
                  </a:ext>
                </a:extLst>
              </a:tr>
            </a:tbl>
          </a:graphicData>
        </a:graphic>
      </p:graphicFrame>
      <p:sp>
        <p:nvSpPr>
          <p:cNvPr id="10" name="TextBox 9">
            <a:extLst>
              <a:ext uri="{FF2B5EF4-FFF2-40B4-BE49-F238E27FC236}">
                <a16:creationId xmlns:a16="http://schemas.microsoft.com/office/drawing/2014/main" id="{9DCD20D0-EE2C-4A7C-AC1F-3DF5AF493FC7}"/>
              </a:ext>
            </a:extLst>
          </p:cNvPr>
          <p:cNvSpPr txBox="1"/>
          <p:nvPr/>
        </p:nvSpPr>
        <p:spPr>
          <a:xfrm>
            <a:off x="1619250" y="1057275"/>
            <a:ext cx="2247900" cy="369332"/>
          </a:xfrm>
          <a:prstGeom prst="rect">
            <a:avLst/>
          </a:prstGeom>
          <a:noFill/>
        </p:spPr>
        <p:txBody>
          <a:bodyPr wrap="square" rtlCol="0">
            <a:spAutoFit/>
          </a:bodyPr>
          <a:lstStyle/>
          <a:p>
            <a:r>
              <a:rPr lang="en-IN" dirty="0"/>
              <a:t>Defaulter Segment</a:t>
            </a:r>
          </a:p>
        </p:txBody>
      </p:sp>
      <p:sp>
        <p:nvSpPr>
          <p:cNvPr id="13" name="TextBox 12">
            <a:extLst>
              <a:ext uri="{FF2B5EF4-FFF2-40B4-BE49-F238E27FC236}">
                <a16:creationId xmlns:a16="http://schemas.microsoft.com/office/drawing/2014/main" id="{3832F988-9401-4C78-96A4-5CD00F3803C5}"/>
              </a:ext>
            </a:extLst>
          </p:cNvPr>
          <p:cNvSpPr txBox="1"/>
          <p:nvPr/>
        </p:nvSpPr>
        <p:spPr>
          <a:xfrm>
            <a:off x="7820025" y="1012904"/>
            <a:ext cx="2590800" cy="369332"/>
          </a:xfrm>
          <a:prstGeom prst="rect">
            <a:avLst/>
          </a:prstGeom>
          <a:noFill/>
        </p:spPr>
        <p:txBody>
          <a:bodyPr wrap="square" rtlCol="0">
            <a:spAutoFit/>
          </a:bodyPr>
          <a:lstStyle/>
          <a:p>
            <a:r>
              <a:rPr lang="en-IN" dirty="0"/>
              <a:t>Non-Defaulter Segment</a:t>
            </a:r>
          </a:p>
        </p:txBody>
      </p:sp>
    </p:spTree>
    <p:extLst>
      <p:ext uri="{BB962C8B-B14F-4D97-AF65-F5344CB8AC3E}">
        <p14:creationId xmlns:p14="http://schemas.microsoft.com/office/powerpoint/2010/main" val="331156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5387975" cy="689610"/>
          </a:xfrm>
        </p:spPr>
        <p:txBody>
          <a:bodyPr>
            <a:normAutofit/>
          </a:bodyPr>
          <a:lstStyle/>
          <a:p>
            <a:r>
              <a:rPr lang="en-IN" sz="2800" b="1" u="sng" dirty="0">
                <a:latin typeface="Times New Roman" panose="02020603050405020304" pitchFamily="18" charset="0"/>
                <a:cs typeface="Times New Roman" panose="02020603050405020304" pitchFamily="18" charset="0"/>
              </a:rPr>
              <a:t>Age Vs Income for Defaulters</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00457"/>
          </a:xfrm>
        </p:spPr>
        <p:txBody>
          <a:bodyPr>
            <a:normAutofit/>
          </a:bodyPr>
          <a:lstStyle/>
          <a:p>
            <a:r>
              <a:rPr lang="en-IN" sz="2000" dirty="0">
                <a:latin typeface="Times New Roman" panose="02020603050405020304" pitchFamily="18" charset="0"/>
                <a:cs typeface="Times New Roman" panose="02020603050405020304" pitchFamily="18" charset="0"/>
              </a:rPr>
              <a:t>Its clear from the above graph that defaulters belong to low-Average salary and from 20-40 range age group.</a:t>
            </a:r>
          </a:p>
          <a:p>
            <a:r>
              <a:rPr lang="en-IN" sz="2000" dirty="0">
                <a:latin typeface="Times New Roman" panose="02020603050405020304" pitchFamily="18" charset="0"/>
                <a:cs typeface="Times New Roman" panose="02020603050405020304" pitchFamily="18" charset="0"/>
              </a:rPr>
              <a:t>The best category to approve loan are elder people(50 &amp; above) and average-high income.</a:t>
            </a:r>
          </a:p>
        </p:txBody>
      </p:sp>
      <p:pic>
        <p:nvPicPr>
          <p:cNvPr id="23554" name="Picture 2">
            <a:extLst>
              <a:ext uri="{FF2B5EF4-FFF2-40B4-BE49-F238E27FC236}">
                <a16:creationId xmlns:a16="http://schemas.microsoft.com/office/drawing/2014/main" id="{4D7024AA-A373-46B1-B017-D072B442B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60" y="996246"/>
            <a:ext cx="5938520" cy="402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46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6144260" cy="689610"/>
          </a:xfrm>
        </p:spPr>
        <p:txBody>
          <a:bodyPr>
            <a:normAutofit/>
          </a:bodyPr>
          <a:lstStyle/>
          <a:p>
            <a:r>
              <a:rPr lang="en-IN" sz="2800" b="1" u="sng" dirty="0">
                <a:latin typeface="Times New Roman" panose="02020603050405020304" pitchFamily="18" charset="0"/>
                <a:cs typeface="Times New Roman" panose="02020603050405020304" pitchFamily="18" charset="0"/>
              </a:rPr>
              <a:t>Gender Vs Income Type for Defaulters</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473518"/>
          </a:xfrm>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Default categories include- people who are in maternity leave &amp; unemployed people.</a:t>
            </a:r>
          </a:p>
          <a:p>
            <a:r>
              <a:rPr lang="en-IN" sz="2000" dirty="0">
                <a:latin typeface="Times New Roman" panose="02020603050405020304" pitchFamily="18" charset="0"/>
                <a:cs typeface="Times New Roman" panose="02020603050405020304" pitchFamily="18" charset="0"/>
              </a:rPr>
              <a:t>Working Men also not a good category to provide loan</a:t>
            </a:r>
          </a:p>
          <a:p>
            <a:r>
              <a:rPr lang="en-IN" sz="2000" dirty="0">
                <a:latin typeface="Times New Roman" panose="02020603050405020304" pitchFamily="18" charset="0"/>
                <a:cs typeface="Times New Roman" panose="02020603050405020304" pitchFamily="18" charset="0"/>
              </a:rPr>
              <a:t>Good category to provide loan - business people, female pensioner , female state servant.</a:t>
            </a:r>
          </a:p>
          <a:p>
            <a:r>
              <a:rPr lang="en-IN" sz="2000" dirty="0">
                <a:latin typeface="Times New Roman" panose="02020603050405020304" pitchFamily="18" charset="0"/>
                <a:cs typeface="Times New Roman" panose="02020603050405020304" pitchFamily="18" charset="0"/>
              </a:rPr>
              <a:t>Students are not considering because it may be education loan.</a:t>
            </a:r>
          </a:p>
        </p:txBody>
      </p:sp>
      <p:pic>
        <p:nvPicPr>
          <p:cNvPr id="24578" name="Picture 2">
            <a:extLst>
              <a:ext uri="{FF2B5EF4-FFF2-40B4-BE49-F238E27FC236}">
                <a16:creationId xmlns:a16="http://schemas.microsoft.com/office/drawing/2014/main" id="{D19BC7E9-4E9F-4540-9131-B8B774639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957078"/>
            <a:ext cx="7079615" cy="3929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36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7302500" cy="689610"/>
          </a:xfrm>
        </p:spPr>
        <p:txBody>
          <a:bodyPr>
            <a:normAutofit/>
          </a:bodyPr>
          <a:lstStyle/>
          <a:p>
            <a:r>
              <a:rPr lang="en-IN" sz="2800" b="1" u="sng" dirty="0">
                <a:latin typeface="Times New Roman" panose="02020603050405020304" pitchFamily="18" charset="0"/>
                <a:cs typeface="Times New Roman" panose="02020603050405020304" pitchFamily="18" charset="0"/>
              </a:rPr>
              <a:t>Housing Type Vs Family Type for Defaulters</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68719"/>
          </a:xfrm>
        </p:spPr>
        <p:txBody>
          <a:bodyPr>
            <a:normAutofit/>
          </a:bodyPr>
          <a:lstStyle/>
          <a:p>
            <a:r>
              <a:rPr lang="en-IN" sz="2000" dirty="0">
                <a:latin typeface="Times New Roman" panose="02020603050405020304" pitchFamily="18" charset="0"/>
                <a:cs typeface="Times New Roman" panose="02020603050405020304" pitchFamily="18" charset="0"/>
              </a:rPr>
              <a:t>People staying in Rented apartment or with parents are more likely to default.</a:t>
            </a:r>
          </a:p>
          <a:p>
            <a:r>
              <a:rPr lang="en-IN" sz="2000" dirty="0">
                <a:latin typeface="Times New Roman" panose="02020603050405020304" pitchFamily="18" charset="0"/>
                <a:cs typeface="Times New Roman" panose="02020603050405020304" pitchFamily="18" charset="0"/>
              </a:rPr>
              <a:t>Separated people also not a good option.</a:t>
            </a:r>
          </a:p>
        </p:txBody>
      </p:sp>
      <p:pic>
        <p:nvPicPr>
          <p:cNvPr id="25602" name="Picture 2">
            <a:extLst>
              <a:ext uri="{FF2B5EF4-FFF2-40B4-BE49-F238E27FC236}">
                <a16:creationId xmlns:a16="http://schemas.microsoft.com/office/drawing/2014/main" id="{7D9F5671-64BB-4B75-B139-6ADC5E501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036320"/>
            <a:ext cx="7209155" cy="4092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566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6256020" cy="689610"/>
          </a:xfrm>
        </p:spPr>
        <p:txBody>
          <a:bodyPr>
            <a:normAutofit fontScale="90000"/>
          </a:bodyPr>
          <a:lstStyle/>
          <a:p>
            <a:r>
              <a:rPr lang="en-IN" sz="2800" b="1" u="sng" dirty="0">
                <a:latin typeface="Times New Roman" panose="02020603050405020304" pitchFamily="18" charset="0"/>
                <a:cs typeface="Times New Roman" panose="02020603050405020304" pitchFamily="18" charset="0"/>
              </a:rPr>
              <a:t>Gender Vs Education Type for Defaulters</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68719"/>
          </a:xfrm>
        </p:spPr>
        <p:txBody>
          <a:bodyPr>
            <a:normAutofit/>
          </a:bodyPr>
          <a:lstStyle/>
          <a:p>
            <a:r>
              <a:rPr lang="en-IN" sz="2000" dirty="0">
                <a:latin typeface="Times New Roman" panose="02020603050405020304" pitchFamily="18" charset="0"/>
                <a:cs typeface="Times New Roman" panose="02020603050405020304" pitchFamily="18" charset="0"/>
              </a:rPr>
              <a:t>Male person with lower education likely to belong to defaulters.</a:t>
            </a:r>
          </a:p>
          <a:p>
            <a:r>
              <a:rPr lang="en-IN" sz="2000" dirty="0">
                <a:latin typeface="Times New Roman" panose="02020603050405020304" pitchFamily="18" charset="0"/>
                <a:cs typeface="Times New Roman" panose="02020603050405020304" pitchFamily="18" charset="0"/>
              </a:rPr>
              <a:t>Females with higher education is a good option to provide the loan.</a:t>
            </a:r>
          </a:p>
        </p:txBody>
      </p:sp>
      <p:pic>
        <p:nvPicPr>
          <p:cNvPr id="26626" name="Picture 2">
            <a:extLst>
              <a:ext uri="{FF2B5EF4-FFF2-40B4-BE49-F238E27FC236}">
                <a16:creationId xmlns:a16="http://schemas.microsoft.com/office/drawing/2014/main" id="{E65C6390-61B5-480D-A61F-CFC52EE41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137920"/>
            <a:ext cx="5661978" cy="332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821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499" y="133351"/>
            <a:ext cx="11226485" cy="689610"/>
          </a:xfrm>
        </p:spPr>
        <p:txBody>
          <a:bodyPr>
            <a:normAutofit/>
          </a:bodyPr>
          <a:lstStyle/>
          <a:p>
            <a:r>
              <a:rPr lang="en-IN" sz="2800" b="1" u="sng" dirty="0">
                <a:latin typeface="Times New Roman" panose="02020603050405020304" pitchFamily="18" charset="0"/>
                <a:cs typeface="Times New Roman" panose="02020603050405020304" pitchFamily="18" charset="0"/>
              </a:rPr>
              <a:t>Analysis on Previous Application – Contract status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68719"/>
          </a:xfrm>
        </p:spPr>
        <p:txBody>
          <a:bodyPr>
            <a:normAutofit/>
          </a:bodyPr>
          <a:lstStyle/>
          <a:p>
            <a:r>
              <a:rPr lang="en-IN" sz="2000" dirty="0">
                <a:latin typeface="Times New Roman" panose="02020603050405020304" pitchFamily="18" charset="0"/>
                <a:cs typeface="Times New Roman" panose="02020603050405020304" pitchFamily="18" charset="0"/>
              </a:rPr>
              <a:t>In defaulter segment above 50 % of client have approved loan earlier. And in non-defaulter segment have 18% refused loans.</a:t>
            </a:r>
          </a:p>
          <a:p>
            <a:r>
              <a:rPr lang="en-IN" sz="2000" dirty="0">
                <a:latin typeface="Times New Roman" panose="02020603050405020304" pitchFamily="18" charset="0"/>
                <a:cs typeface="Times New Roman" panose="02020603050405020304" pitchFamily="18" charset="0"/>
              </a:rPr>
              <a:t>More clients who have approved loans earlier belong to non-defaulted segment.</a:t>
            </a:r>
          </a:p>
        </p:txBody>
      </p:sp>
      <p:pic>
        <p:nvPicPr>
          <p:cNvPr id="27650" name="Picture 2">
            <a:extLst>
              <a:ext uri="{FF2B5EF4-FFF2-40B4-BE49-F238E27FC236}">
                <a16:creationId xmlns:a16="http://schemas.microsoft.com/office/drawing/2014/main" id="{459D06CE-02CB-46A6-8F76-BBC03E221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7" y="923925"/>
            <a:ext cx="10985343" cy="383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351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499" y="133351"/>
            <a:ext cx="10321925" cy="689610"/>
          </a:xfrm>
        </p:spPr>
        <p:txBody>
          <a:bodyPr>
            <a:normAutofit/>
          </a:bodyPr>
          <a:lstStyle/>
          <a:p>
            <a:r>
              <a:rPr lang="en-IN" sz="2800" b="1" u="sng" dirty="0">
                <a:latin typeface="Times New Roman" panose="02020603050405020304" pitchFamily="18" charset="0"/>
                <a:cs typeface="Times New Roman" panose="02020603050405020304" pitchFamily="18" charset="0"/>
              </a:rPr>
              <a:t>Occupation Type Vs Contract Status Vs Target </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87532" y="5565457"/>
            <a:ext cx="11226486" cy="892494"/>
          </a:xfrm>
        </p:spPr>
        <p:txBody>
          <a:bodyPr>
            <a:normAutofit/>
          </a:bodyPr>
          <a:lstStyle/>
          <a:p>
            <a:r>
              <a:rPr lang="en-IN" sz="2000" dirty="0">
                <a:latin typeface="Times New Roman" panose="02020603050405020304" pitchFamily="18" charset="0"/>
                <a:cs typeface="Times New Roman" panose="02020603050405020304" pitchFamily="18" charset="0"/>
              </a:rPr>
              <a:t>Most of the clients who have refused loans earlier are belonging to defaulter group.</a:t>
            </a:r>
          </a:p>
          <a:p>
            <a:r>
              <a:rPr lang="en-IN" sz="2000" dirty="0">
                <a:latin typeface="Times New Roman" panose="02020603050405020304" pitchFamily="18" charset="0"/>
                <a:cs typeface="Times New Roman" panose="02020603050405020304" pitchFamily="18" charset="0"/>
              </a:rPr>
              <a:t>Low skill laborers are more likely to default.</a:t>
            </a:r>
          </a:p>
        </p:txBody>
      </p:sp>
      <p:pic>
        <p:nvPicPr>
          <p:cNvPr id="28674" name="Picture 2">
            <a:extLst>
              <a:ext uri="{FF2B5EF4-FFF2-40B4-BE49-F238E27FC236}">
                <a16:creationId xmlns:a16="http://schemas.microsoft.com/office/drawing/2014/main" id="{04F6D930-D0A2-41D4-99C3-924E0C184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822961"/>
            <a:ext cx="8696325" cy="455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53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1"/>
            <a:ext cx="6256020" cy="689610"/>
          </a:xfrm>
        </p:spPr>
        <p:txBody>
          <a:bodyPr>
            <a:normAutofit/>
          </a:bodyPr>
          <a:lstStyle/>
          <a:p>
            <a:r>
              <a:rPr lang="en-IN" sz="2800" b="1" u="sng" dirty="0">
                <a:latin typeface="Times New Roman" panose="02020603050405020304" pitchFamily="18" charset="0"/>
                <a:cs typeface="Times New Roman" panose="02020603050405020304" pitchFamily="18" charset="0"/>
              </a:rPr>
              <a:t>Client type Vs Contract Status </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68719"/>
          </a:xfrm>
        </p:spPr>
        <p:txBody>
          <a:bodyPr>
            <a:normAutofit/>
          </a:bodyPr>
          <a:lstStyle/>
          <a:p>
            <a:r>
              <a:rPr lang="en-IN" sz="2000" dirty="0">
                <a:latin typeface="Times New Roman" panose="02020603050405020304" pitchFamily="18" charset="0"/>
                <a:cs typeface="Times New Roman" panose="02020603050405020304" pitchFamily="18" charset="0"/>
              </a:rPr>
              <a:t>Repeated customer is mainly applying for loan.</a:t>
            </a:r>
          </a:p>
        </p:txBody>
      </p:sp>
      <p:pic>
        <p:nvPicPr>
          <p:cNvPr id="29698" name="Picture 2">
            <a:extLst>
              <a:ext uri="{FF2B5EF4-FFF2-40B4-BE49-F238E27FC236}">
                <a16:creationId xmlns:a16="http://schemas.microsoft.com/office/drawing/2014/main" id="{9C2C112D-0692-41E6-A2E3-250316098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4" y="1228725"/>
            <a:ext cx="8210551" cy="325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46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2F57-B59D-47F7-BB96-A552F956C653}"/>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Data Cleaning Approach:</a:t>
            </a:r>
          </a:p>
        </p:txBody>
      </p:sp>
      <p:sp>
        <p:nvSpPr>
          <p:cNvPr id="3" name="Content Placeholder 2">
            <a:extLst>
              <a:ext uri="{FF2B5EF4-FFF2-40B4-BE49-F238E27FC236}">
                <a16:creationId xmlns:a16="http://schemas.microsoft.com/office/drawing/2014/main" id="{8C8C03A6-C5FF-48FC-B5E7-BB1C4F854AEE}"/>
              </a:ext>
            </a:extLst>
          </p:cNvPr>
          <p:cNvSpPr>
            <a:spLocks noGrp="1"/>
          </p:cNvSpPr>
          <p:nvPr>
            <p:ph idx="1"/>
          </p:nvPr>
        </p:nvSpPr>
        <p:spPr>
          <a:xfrm>
            <a:off x="838200" y="1406524"/>
            <a:ext cx="10515600" cy="4422775"/>
          </a:xfrm>
        </p:spPr>
        <p:txBody>
          <a:bodyPr>
            <a:normAutofit/>
          </a:bodyPr>
          <a:lstStyle/>
          <a:p>
            <a:r>
              <a:rPr lang="en-IN" sz="1800" dirty="0">
                <a:latin typeface="Times New Roman" panose="02020603050405020304" pitchFamily="18" charset="0"/>
                <a:cs typeface="Times New Roman" panose="02020603050405020304" pitchFamily="18" charset="0"/>
              </a:rPr>
              <a:t>Checked the missing value percentage for all the columns in the dataset and dropped the columns which have 45% and above missing value percentage.</a:t>
            </a:r>
          </a:p>
          <a:p>
            <a:r>
              <a:rPr lang="en-IN" sz="1800" dirty="0">
                <a:latin typeface="Times New Roman" panose="02020603050405020304" pitchFamily="18" charset="0"/>
                <a:cs typeface="Times New Roman" panose="02020603050405020304" pitchFamily="18" charset="0"/>
              </a:rPr>
              <a:t>Imputed the relevant columns:</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 For categorical variable – imputed with mode value</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 For numerical variable – imputed with median if the variable has outliers, else impute with mean  value.</a:t>
            </a:r>
          </a:p>
          <a:p>
            <a:r>
              <a:rPr lang="en-IN" sz="1800" dirty="0">
                <a:latin typeface="Times New Roman" panose="02020603050405020304" pitchFamily="18" charset="0"/>
                <a:cs typeface="Times New Roman" panose="02020603050405020304" pitchFamily="18" charset="0"/>
              </a:rPr>
              <a:t>Find columns which have outliers.</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Univariant outliers – we can delete that row</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Multivariant outliers – we can follow binning.</a:t>
            </a:r>
          </a:p>
          <a:p>
            <a:r>
              <a:rPr lang="en-IN" sz="1800" dirty="0">
                <a:latin typeface="Times New Roman" panose="02020603050405020304" pitchFamily="18" charset="0"/>
                <a:cs typeface="Times New Roman" panose="02020603050405020304" pitchFamily="18" charset="0"/>
              </a:rPr>
              <a:t>Checked datatypes of columns and corrected.</a:t>
            </a:r>
          </a:p>
          <a:p>
            <a:r>
              <a:rPr lang="en-IN" sz="1800" dirty="0">
                <a:latin typeface="Times New Roman" panose="02020603050405020304" pitchFamily="18" charset="0"/>
                <a:cs typeface="Times New Roman" panose="02020603050405020304" pitchFamily="18" charset="0"/>
              </a:rPr>
              <a:t>Identified that imbalance percentage is high on target variable. Hence, Split the data based on target variable and proceeded with the analysis.</a:t>
            </a:r>
          </a:p>
        </p:txBody>
      </p:sp>
    </p:spTree>
    <p:extLst>
      <p:ext uri="{BB962C8B-B14F-4D97-AF65-F5344CB8AC3E}">
        <p14:creationId xmlns:p14="http://schemas.microsoft.com/office/powerpoint/2010/main" val="3668500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499" y="133351"/>
            <a:ext cx="9521825" cy="689610"/>
          </a:xfrm>
        </p:spPr>
        <p:txBody>
          <a:bodyPr>
            <a:normAutofit/>
          </a:bodyPr>
          <a:lstStyle/>
          <a:p>
            <a:r>
              <a:rPr lang="en-IN" sz="2800" b="1" u="sng" dirty="0">
                <a:latin typeface="Times New Roman" panose="02020603050405020304" pitchFamily="18" charset="0"/>
                <a:cs typeface="Times New Roman" panose="02020603050405020304" pitchFamily="18" charset="0"/>
              </a:rPr>
              <a:t>Amount credit &amp; Amount </a:t>
            </a:r>
            <a:r>
              <a:rPr lang="en-IN" sz="2800" b="1" u="sng" dirty="0" err="1">
                <a:latin typeface="Times New Roman" panose="02020603050405020304" pitchFamily="18" charset="0"/>
                <a:cs typeface="Times New Roman" panose="02020603050405020304" pitchFamily="18" charset="0"/>
              </a:rPr>
              <a:t>applicationVs</a:t>
            </a:r>
            <a:r>
              <a:rPr lang="en-IN" sz="2800" b="1" u="sng" dirty="0">
                <a:latin typeface="Times New Roman" panose="02020603050405020304" pitchFamily="18" charset="0"/>
                <a:cs typeface="Times New Roman" panose="02020603050405020304" pitchFamily="18" charset="0"/>
              </a:rPr>
              <a:t> Contract Status </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68719"/>
          </a:xfrm>
        </p:spPr>
        <p:txBody>
          <a:bodyPr>
            <a:normAutofit/>
          </a:bodyPr>
          <a:lstStyle/>
          <a:p>
            <a:r>
              <a:rPr lang="en-IN" sz="2000" dirty="0">
                <a:latin typeface="Times New Roman" panose="02020603050405020304" pitchFamily="18" charset="0"/>
                <a:cs typeface="Times New Roman" panose="02020603050405020304" pitchFamily="18" charset="0"/>
              </a:rPr>
              <a:t>High credit and total amount loans mostly rejected previously.</a:t>
            </a:r>
          </a:p>
        </p:txBody>
      </p:sp>
      <p:pic>
        <p:nvPicPr>
          <p:cNvPr id="30726" name="Picture 6">
            <a:extLst>
              <a:ext uri="{FF2B5EF4-FFF2-40B4-BE49-F238E27FC236}">
                <a16:creationId xmlns:a16="http://schemas.microsoft.com/office/drawing/2014/main" id="{CBED9E37-254A-4628-B6CB-39C66F716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923925"/>
            <a:ext cx="48768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0728" name="Picture 8">
            <a:extLst>
              <a:ext uri="{FF2B5EF4-FFF2-40B4-BE49-F238E27FC236}">
                <a16:creationId xmlns:a16="http://schemas.microsoft.com/office/drawing/2014/main" id="{3EF6F7B5-DE29-4506-AA01-0C291568C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869" y="923925"/>
            <a:ext cx="519620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61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499" y="133351"/>
            <a:ext cx="9521825" cy="689610"/>
          </a:xfrm>
        </p:spPr>
        <p:txBody>
          <a:bodyPr>
            <a:normAutofit/>
          </a:bodyPr>
          <a:lstStyle/>
          <a:p>
            <a:r>
              <a:rPr lang="en-IN" sz="2800" b="1" u="sng" dirty="0">
                <a:latin typeface="Times New Roman" panose="02020603050405020304" pitchFamily="18" charset="0"/>
                <a:cs typeface="Times New Roman" panose="02020603050405020304" pitchFamily="18" charset="0"/>
              </a:rPr>
              <a:t>Contract Type Vs Contract Status </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68719"/>
          </a:xfrm>
        </p:spPr>
        <p:txBody>
          <a:bodyPr>
            <a:normAutofit/>
          </a:bodyPr>
          <a:lstStyle/>
          <a:p>
            <a:r>
              <a:rPr lang="en-IN" sz="2000" dirty="0">
                <a:latin typeface="Times New Roman" panose="02020603050405020304" pitchFamily="18" charset="0"/>
                <a:cs typeface="Times New Roman" panose="02020603050405020304" pitchFamily="18" charset="0"/>
              </a:rPr>
              <a:t>Consumer loans carry the highest approval rate.</a:t>
            </a:r>
          </a:p>
        </p:txBody>
      </p:sp>
      <p:pic>
        <p:nvPicPr>
          <p:cNvPr id="31746" name="Picture 2">
            <a:extLst>
              <a:ext uri="{FF2B5EF4-FFF2-40B4-BE49-F238E27FC236}">
                <a16:creationId xmlns:a16="http://schemas.microsoft.com/office/drawing/2014/main" id="{520EBBE0-69E7-4D88-89A8-4056772F3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171" y="924561"/>
            <a:ext cx="5929629" cy="354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67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499" y="133351"/>
            <a:ext cx="9521825" cy="689610"/>
          </a:xfrm>
        </p:spPr>
        <p:txBody>
          <a:bodyPr>
            <a:normAutofit/>
          </a:bodyPr>
          <a:lstStyle/>
          <a:p>
            <a:r>
              <a:rPr lang="en-IN" sz="2800" b="1" u="sng" dirty="0">
                <a:latin typeface="Times New Roman" panose="02020603050405020304" pitchFamily="18" charset="0"/>
                <a:cs typeface="Times New Roman" panose="02020603050405020304" pitchFamily="18" charset="0"/>
              </a:rPr>
              <a:t>Gender Vs Contract Status </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482757" y="5251131"/>
            <a:ext cx="11226486" cy="1168719"/>
          </a:xfrm>
        </p:spPr>
        <p:txBody>
          <a:bodyPr>
            <a:normAutofit/>
          </a:bodyPr>
          <a:lstStyle/>
          <a:p>
            <a:r>
              <a:rPr lang="en-IN" sz="2000" dirty="0">
                <a:latin typeface="Times New Roman" panose="02020603050405020304" pitchFamily="18" charset="0"/>
                <a:cs typeface="Times New Roman" panose="02020603050405020304" pitchFamily="18" charset="0"/>
              </a:rPr>
              <a:t>Females are mainly applying for loan and getting approval as well.</a:t>
            </a:r>
          </a:p>
        </p:txBody>
      </p:sp>
      <p:pic>
        <p:nvPicPr>
          <p:cNvPr id="33794" name="Picture 2">
            <a:extLst>
              <a:ext uri="{FF2B5EF4-FFF2-40B4-BE49-F238E27FC236}">
                <a16:creationId xmlns:a16="http://schemas.microsoft.com/office/drawing/2014/main" id="{3C50199A-4485-4DF5-8ACE-2897774CA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384" y="1239520"/>
            <a:ext cx="4994335" cy="329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968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13E0B-D46D-4EC0-8D73-835A3C3181DC}"/>
              </a:ext>
            </a:extLst>
          </p:cNvPr>
          <p:cNvSpPr>
            <a:spLocks noGrp="1"/>
          </p:cNvSpPr>
          <p:nvPr>
            <p:ph idx="1"/>
          </p:nvPr>
        </p:nvSpPr>
        <p:spPr>
          <a:xfrm>
            <a:off x="400050" y="428624"/>
            <a:ext cx="11182350" cy="6315075"/>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Insights:</a:t>
            </a:r>
          </a:p>
          <a:p>
            <a:pPr marL="0" indent="0">
              <a:buNone/>
            </a:pPr>
            <a:r>
              <a:rPr lang="en-IN" sz="2000" u="sng" dirty="0">
                <a:latin typeface="Times New Roman" panose="02020603050405020304" pitchFamily="18" charset="0"/>
                <a:cs typeface="Times New Roman" panose="02020603050405020304" pitchFamily="18" charset="0"/>
              </a:rPr>
              <a:t>Important variable which differentiate the defaulters and non-defaulters:</a:t>
            </a:r>
          </a:p>
          <a:p>
            <a:r>
              <a:rPr lang="en-IN" sz="2000" dirty="0">
                <a:latin typeface="Times New Roman" panose="02020603050405020304" pitchFamily="18" charset="0"/>
                <a:cs typeface="Times New Roman" panose="02020603050405020304" pitchFamily="18" charset="0"/>
              </a:rPr>
              <a:t>AMT_TOTAL_INCOME - People with high income are good category to provide loan.</a:t>
            </a:r>
          </a:p>
          <a:p>
            <a:r>
              <a:rPr lang="en-IN" sz="2000" dirty="0">
                <a:latin typeface="Times New Roman" panose="02020603050405020304" pitchFamily="18" charset="0"/>
                <a:cs typeface="Times New Roman" panose="02020603050405020304" pitchFamily="18" charset="0"/>
              </a:rPr>
              <a:t>CODE_GENDER - Females carry a lesser tendency to become a defaulter.</a:t>
            </a:r>
          </a:p>
          <a:p>
            <a:r>
              <a:rPr lang="en-IN" sz="2000" dirty="0">
                <a:latin typeface="Times New Roman" panose="02020603050405020304" pitchFamily="18" charset="0"/>
                <a:cs typeface="Times New Roman" panose="02020603050405020304" pitchFamily="18" charset="0"/>
              </a:rPr>
              <a:t>NAME_EDUCATION_TYPW - People with high education is the best category to provide loan.</a:t>
            </a:r>
          </a:p>
          <a:p>
            <a:r>
              <a:rPr lang="en-IN" sz="2000" dirty="0">
                <a:latin typeface="Times New Roman" panose="02020603050405020304" pitchFamily="18" charset="0"/>
                <a:cs typeface="Times New Roman" panose="02020603050405020304" pitchFamily="18" charset="0"/>
              </a:rPr>
              <a:t>DAYS_BIRTH – Above 40 clients are good category to provide loan.</a:t>
            </a:r>
          </a:p>
          <a:p>
            <a:r>
              <a:rPr lang="en-IN" sz="2000" dirty="0">
                <a:latin typeface="Times New Roman" panose="02020603050405020304" pitchFamily="18" charset="0"/>
                <a:cs typeface="Times New Roman" panose="02020603050405020304" pitchFamily="18" charset="0"/>
              </a:rPr>
              <a:t>NAME_FAMILY_STATUS - Single people are more likely to be defaulters.</a:t>
            </a:r>
          </a:p>
          <a:p>
            <a:r>
              <a:rPr lang="en-IN" sz="2000" dirty="0">
                <a:latin typeface="Times New Roman" panose="02020603050405020304" pitchFamily="18" charset="0"/>
                <a:cs typeface="Times New Roman" panose="02020603050405020304" pitchFamily="18" charset="0"/>
              </a:rPr>
              <a:t>NAME_HOUSING_TYPE - People having housing/apartments are good category to provide loan.</a:t>
            </a:r>
          </a:p>
          <a:p>
            <a:r>
              <a:rPr lang="en-IN" sz="2000" dirty="0">
                <a:latin typeface="Times New Roman" panose="02020603050405020304" pitchFamily="18" charset="0"/>
                <a:cs typeface="Times New Roman" panose="02020603050405020304" pitchFamily="18" charset="0"/>
              </a:rPr>
              <a:t>DAYS_EMPLOYED - People with more work experience are best category to provide loan.</a:t>
            </a:r>
          </a:p>
          <a:p>
            <a:r>
              <a:rPr lang="en-IN" sz="2000" dirty="0">
                <a:latin typeface="Times New Roman" panose="02020603050405020304" pitchFamily="18" charset="0"/>
                <a:cs typeface="Times New Roman" panose="02020603050405020304" pitchFamily="18" charset="0"/>
              </a:rPr>
              <a:t>EXT_SOURCE_2 - People with high external score are good category to provide loan.</a:t>
            </a:r>
          </a:p>
          <a:p>
            <a:r>
              <a:rPr lang="en-IN" sz="2000" dirty="0">
                <a:latin typeface="Times New Roman" panose="02020603050405020304" pitchFamily="18" charset="0"/>
                <a:cs typeface="Times New Roman" panose="02020603050405020304" pitchFamily="18" charset="0"/>
              </a:rPr>
              <a:t>FLAG_OWN_CAR &amp; FLAG_OWN_REALTY - Owning a car or realty is a plus point.</a:t>
            </a:r>
          </a:p>
          <a:p>
            <a:r>
              <a:rPr lang="en-IN" sz="2000" dirty="0">
                <a:latin typeface="Times New Roman" panose="02020603050405020304" pitchFamily="18" charset="0"/>
                <a:cs typeface="Times New Roman" panose="02020603050405020304" pitchFamily="18" charset="0"/>
              </a:rPr>
              <a:t>INCOME_TYPE - Commercial associate/pensioner/businessman are good options to provide loan.</a:t>
            </a:r>
          </a:p>
          <a:p>
            <a:r>
              <a:rPr lang="en-IN" sz="2000" dirty="0">
                <a:latin typeface="Times New Roman" panose="02020603050405020304" pitchFamily="18" charset="0"/>
                <a:cs typeface="Times New Roman" panose="02020603050405020304" pitchFamily="18" charset="0"/>
              </a:rPr>
              <a:t>AMT_CREDIT or AMT_GOODS_PRICE - People having high amount of credit or goods price have lesser tendency to default.</a:t>
            </a:r>
          </a:p>
          <a:p>
            <a:r>
              <a:rPr lang="en-IN" sz="2000" dirty="0">
                <a:latin typeface="Times New Roman" panose="02020603050405020304" pitchFamily="18" charset="0"/>
                <a:cs typeface="Times New Roman" panose="02020603050405020304" pitchFamily="18" charset="0"/>
              </a:rPr>
              <a:t>NAME_CONTRACT_STATUS – Clients with prior approved loans have higher repayment ability.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884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492-BFF2-40BA-9374-C57B0B9D0EBB}"/>
              </a:ext>
            </a:extLst>
          </p:cNvPr>
          <p:cNvSpPr>
            <a:spLocks noGrp="1"/>
          </p:cNvSpPr>
          <p:nvPr>
            <p:ph idx="1"/>
          </p:nvPr>
        </p:nvSpPr>
        <p:spPr>
          <a:xfrm>
            <a:off x="838200" y="247650"/>
            <a:ext cx="10515600" cy="5929313"/>
          </a:xfrm>
        </p:spPr>
        <p:txBody>
          <a:bodyPr>
            <a:normAutofit fontScale="77500" lnSpcReduction="20000"/>
          </a:bodyPr>
          <a:lstStyle/>
          <a:p>
            <a:pPr marL="0" indent="0">
              <a:buNone/>
            </a:pPr>
            <a:r>
              <a:rPr lang="en-IN" b="1" u="sng" dirty="0">
                <a:latin typeface="Times New Roman" panose="02020603050405020304" pitchFamily="18" charset="0"/>
                <a:cs typeface="Times New Roman" panose="02020603050405020304" pitchFamily="18" charset="0"/>
              </a:rPr>
              <a:t>Category which tend to be in Defaulter:</a:t>
            </a:r>
          </a:p>
          <a:p>
            <a:r>
              <a:rPr lang="en-IN" sz="2600" dirty="0">
                <a:latin typeface="Times New Roman" panose="02020603050405020304" pitchFamily="18" charset="0"/>
                <a:cs typeface="Times New Roman" panose="02020603050405020304" pitchFamily="18" charset="0"/>
              </a:rPr>
              <a:t>Young people with low income.</a:t>
            </a:r>
          </a:p>
          <a:p>
            <a:r>
              <a:rPr lang="en-IN" sz="2600" dirty="0">
                <a:latin typeface="Times New Roman" panose="02020603050405020304" pitchFamily="18" charset="0"/>
                <a:cs typeface="Times New Roman" panose="02020603050405020304" pitchFamily="18" charset="0"/>
              </a:rPr>
              <a:t>People who are in maternity leave &amp; unemployed</a:t>
            </a:r>
          </a:p>
          <a:p>
            <a:r>
              <a:rPr lang="en-IN" sz="2600" dirty="0">
                <a:latin typeface="Times New Roman" panose="02020603050405020304" pitchFamily="18" charset="0"/>
                <a:cs typeface="Times New Roman" panose="02020603050405020304" pitchFamily="18" charset="0"/>
              </a:rPr>
              <a:t>People who are in rented apartments/ with parents</a:t>
            </a:r>
          </a:p>
          <a:p>
            <a:r>
              <a:rPr lang="en-IN" sz="2600" dirty="0">
                <a:latin typeface="Times New Roman" panose="02020603050405020304" pitchFamily="18" charset="0"/>
                <a:cs typeface="Times New Roman" panose="02020603050405020304" pitchFamily="18" charset="0"/>
              </a:rPr>
              <a:t>Single/civil marriage people also not a good option</a:t>
            </a:r>
          </a:p>
          <a:p>
            <a:r>
              <a:rPr lang="en-IN" sz="2600" dirty="0">
                <a:latin typeface="Times New Roman" panose="02020603050405020304" pitchFamily="18" charset="0"/>
                <a:cs typeface="Times New Roman" panose="02020603050405020304" pitchFamily="18" charset="0"/>
              </a:rPr>
              <a:t>Males with lower education</a:t>
            </a:r>
          </a:p>
          <a:p>
            <a:r>
              <a:rPr lang="en-IN" sz="2600" dirty="0">
                <a:latin typeface="Times New Roman" panose="02020603050405020304" pitchFamily="18" charset="0"/>
                <a:cs typeface="Times New Roman" panose="02020603050405020304" pitchFamily="18" charset="0"/>
              </a:rPr>
              <a:t>Low skilled laborers</a:t>
            </a:r>
          </a:p>
          <a:p>
            <a:r>
              <a:rPr lang="en-IN" sz="2600" dirty="0">
                <a:latin typeface="Times New Roman" panose="02020603050405020304" pitchFamily="18" charset="0"/>
                <a:cs typeface="Times New Roman" panose="02020603050405020304" pitchFamily="18" charset="0"/>
              </a:rPr>
              <a:t>People who have refused loans earlier</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u="sng" dirty="0">
                <a:latin typeface="Times New Roman" panose="02020603050405020304" pitchFamily="18" charset="0"/>
                <a:cs typeface="Times New Roman" panose="02020603050405020304" pitchFamily="18" charset="0"/>
              </a:rPr>
              <a:t>Category having highest repayment ability:</a:t>
            </a:r>
          </a:p>
          <a:p>
            <a:r>
              <a:rPr lang="en-IN" dirty="0">
                <a:latin typeface="Times New Roman" panose="02020603050405020304" pitchFamily="18" charset="0"/>
                <a:cs typeface="Times New Roman" panose="02020603050405020304" pitchFamily="18" charset="0"/>
              </a:rPr>
              <a:t>Elder pensioners</a:t>
            </a:r>
          </a:p>
          <a:p>
            <a:r>
              <a:rPr lang="en-IN" dirty="0">
                <a:latin typeface="Times New Roman" panose="02020603050405020304" pitchFamily="18" charset="0"/>
                <a:cs typeface="Times New Roman" panose="02020603050405020304" pitchFamily="18" charset="0"/>
              </a:rPr>
              <a:t>Female with higher education</a:t>
            </a:r>
          </a:p>
          <a:p>
            <a:r>
              <a:rPr lang="en-IN" dirty="0">
                <a:latin typeface="Times New Roman" panose="02020603050405020304" pitchFamily="18" charset="0"/>
                <a:cs typeface="Times New Roman" panose="02020603050405020304" pitchFamily="18" charset="0"/>
              </a:rPr>
              <a:t>Older people with higher income</a:t>
            </a:r>
          </a:p>
          <a:p>
            <a:r>
              <a:rPr lang="en-IN" dirty="0">
                <a:latin typeface="Times New Roman" panose="02020603050405020304" pitchFamily="18" charset="0"/>
                <a:cs typeface="Times New Roman" panose="02020603050405020304" pitchFamily="18" charset="0"/>
              </a:rPr>
              <a:t>Loan with high credit or goods price</a:t>
            </a:r>
          </a:p>
          <a:p>
            <a:r>
              <a:rPr lang="en-IN" dirty="0">
                <a:latin typeface="Times New Roman" panose="02020603050405020304" pitchFamily="18" charset="0"/>
                <a:cs typeface="Times New Roman" panose="02020603050405020304" pitchFamily="18" charset="0"/>
              </a:rPr>
              <a:t>People who have approved loans and repeater earlier</a:t>
            </a:r>
          </a:p>
          <a:p>
            <a:r>
              <a:rPr lang="en-IN" dirty="0">
                <a:latin typeface="Times New Roman" panose="02020603050405020304" pitchFamily="18" charset="0"/>
                <a:cs typeface="Times New Roman" panose="02020603050405020304" pitchFamily="18" charset="0"/>
              </a:rPr>
              <a:t>B</a:t>
            </a:r>
            <a:r>
              <a:rPr lang="en-IN" sz="2800" dirty="0">
                <a:latin typeface="Times New Roman" panose="02020603050405020304" pitchFamily="18" charset="0"/>
                <a:cs typeface="Times New Roman" panose="02020603050405020304" pitchFamily="18" charset="0"/>
              </a:rPr>
              <a:t>usinessman, female pensioner , female state servant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495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688160-79FB-4BD4-9845-62439286FA34}"/>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a:t>
            </a:r>
          </a:p>
        </p:txBody>
      </p:sp>
    </p:spTree>
    <p:extLst>
      <p:ext uri="{BB962C8B-B14F-4D97-AF65-F5344CB8AC3E}">
        <p14:creationId xmlns:p14="http://schemas.microsoft.com/office/powerpoint/2010/main" val="10255609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Target Variable</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913120" y="2394585"/>
            <a:ext cx="5440680" cy="1842135"/>
          </a:xfrm>
        </p:spPr>
        <p:txBody>
          <a:bodyPr>
            <a:normAutofit/>
          </a:bodyPr>
          <a:lstStyle/>
          <a:p>
            <a:r>
              <a:rPr lang="en-IN" sz="2400" dirty="0">
                <a:latin typeface="Times New Roman" panose="02020603050405020304" pitchFamily="18" charset="0"/>
                <a:cs typeface="Times New Roman" panose="02020603050405020304" pitchFamily="18" charset="0"/>
              </a:rPr>
              <a:t>Imbalanced proportion found.</a:t>
            </a:r>
          </a:p>
          <a:p>
            <a:r>
              <a:rPr lang="en-IN" sz="2400" dirty="0">
                <a:latin typeface="Times New Roman" panose="02020603050405020304" pitchFamily="18" charset="0"/>
                <a:cs typeface="Times New Roman" panose="02020603050405020304" pitchFamily="18" charset="0"/>
              </a:rPr>
              <a:t>8.1% of total variable are defaulters</a:t>
            </a:r>
          </a:p>
        </p:txBody>
      </p:sp>
      <p:pic>
        <p:nvPicPr>
          <p:cNvPr id="1029" name="Picture 5">
            <a:extLst>
              <a:ext uri="{FF2B5EF4-FFF2-40B4-BE49-F238E27FC236}">
                <a16:creationId xmlns:a16="http://schemas.microsoft.com/office/drawing/2014/main" id="{4DC4F020-83C7-4EED-BBFF-48962494B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80" y="2082800"/>
            <a:ext cx="3724910" cy="350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0"/>
            <a:ext cx="5387975" cy="880429"/>
          </a:xfrm>
        </p:spPr>
        <p:txBody>
          <a:bodyPr>
            <a:normAutofit/>
          </a:bodyPr>
          <a:lstStyle/>
          <a:p>
            <a:r>
              <a:rPr lang="en-IN" sz="2800" b="1" u="sng" dirty="0">
                <a:latin typeface="Times New Roman" panose="02020603050405020304" pitchFamily="18" charset="0"/>
                <a:cs typeface="Times New Roman" panose="02020603050405020304" pitchFamily="18" charset="0"/>
              </a:rPr>
              <a:t>Total Income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8" y="5194936"/>
            <a:ext cx="11071224" cy="1282064"/>
          </a:xfrm>
        </p:spPr>
        <p:txBody>
          <a:bodyPr>
            <a:normAutofit/>
          </a:bodyPr>
          <a:lstStyle/>
          <a:p>
            <a:r>
              <a:rPr lang="en-IN" sz="2000" dirty="0">
                <a:latin typeface="Times New Roman" panose="02020603050405020304" pitchFamily="18" charset="0"/>
                <a:cs typeface="Times New Roman" panose="02020603050405020304" pitchFamily="18" charset="0"/>
              </a:rPr>
              <a:t>Most clients belong to below average and above average category</a:t>
            </a:r>
          </a:p>
          <a:p>
            <a:r>
              <a:rPr lang="en-IN" sz="2000" dirty="0">
                <a:latin typeface="Times New Roman" panose="02020603050405020304" pitchFamily="18" charset="0"/>
                <a:cs typeface="Times New Roman" panose="02020603050405020304" pitchFamily="18" charset="0"/>
              </a:rPr>
              <a:t>Clients belonging to below </a:t>
            </a:r>
            <a:r>
              <a:rPr lang="en-IN" sz="2000" dirty="0" err="1">
                <a:latin typeface="Times New Roman" panose="02020603050405020304" pitchFamily="18" charset="0"/>
                <a:cs typeface="Times New Roman" panose="02020603050405020304" pitchFamily="18" charset="0"/>
              </a:rPr>
              <a:t>avg</a:t>
            </a:r>
            <a:r>
              <a:rPr lang="en-IN" sz="2000" dirty="0">
                <a:latin typeface="Times New Roman" panose="02020603050405020304" pitchFamily="18" charset="0"/>
                <a:cs typeface="Times New Roman" panose="02020603050405020304" pitchFamily="18" charset="0"/>
              </a:rPr>
              <a:t> or low income category likely belong to defaulters</a:t>
            </a:r>
          </a:p>
          <a:p>
            <a:r>
              <a:rPr lang="en-IN" sz="2000" dirty="0">
                <a:latin typeface="Times New Roman" panose="02020603050405020304" pitchFamily="18" charset="0"/>
                <a:cs typeface="Times New Roman" panose="02020603050405020304" pitchFamily="18" charset="0"/>
              </a:rPr>
              <a:t>Best to choose the high and above </a:t>
            </a:r>
            <a:r>
              <a:rPr lang="en-IN" sz="2000" dirty="0" err="1">
                <a:latin typeface="Times New Roman" panose="02020603050405020304" pitchFamily="18" charset="0"/>
                <a:cs typeface="Times New Roman" panose="02020603050405020304" pitchFamily="18" charset="0"/>
              </a:rPr>
              <a:t>avg</a:t>
            </a:r>
            <a:r>
              <a:rPr lang="en-IN" sz="2000" dirty="0">
                <a:latin typeface="Times New Roman" panose="02020603050405020304" pitchFamily="18" charset="0"/>
                <a:cs typeface="Times New Roman" panose="02020603050405020304" pitchFamily="18" charset="0"/>
              </a:rPr>
              <a:t> category income group</a:t>
            </a:r>
          </a:p>
        </p:txBody>
      </p:sp>
      <p:pic>
        <p:nvPicPr>
          <p:cNvPr id="2050" name="Picture 2">
            <a:extLst>
              <a:ext uri="{FF2B5EF4-FFF2-40B4-BE49-F238E27FC236}">
                <a16:creationId xmlns:a16="http://schemas.microsoft.com/office/drawing/2014/main" id="{FE9125CE-F034-408A-AB8A-07E54B9A6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 y="1117601"/>
            <a:ext cx="10800080" cy="386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64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0"/>
            <a:ext cx="5387975" cy="880429"/>
          </a:xfrm>
        </p:spPr>
        <p:txBody>
          <a:bodyPr>
            <a:normAutofit/>
          </a:bodyPr>
          <a:lstStyle/>
          <a:p>
            <a:r>
              <a:rPr lang="en-IN" sz="2800" b="1" u="sng" dirty="0">
                <a:latin typeface="Times New Roman" panose="02020603050405020304" pitchFamily="18" charset="0"/>
                <a:cs typeface="Times New Roman" panose="02020603050405020304" pitchFamily="18" charset="0"/>
              </a:rPr>
              <a:t>Age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1976" y="5090161"/>
            <a:ext cx="11071224" cy="1501140"/>
          </a:xfrm>
        </p:spPr>
        <p:txBody>
          <a:bodyPr>
            <a:normAutofit/>
          </a:bodyPr>
          <a:lstStyle/>
          <a:p>
            <a:r>
              <a:rPr lang="en-IN" sz="2000" dirty="0">
                <a:latin typeface="Times New Roman" panose="02020603050405020304" pitchFamily="18" charset="0"/>
                <a:cs typeface="Times New Roman" panose="02020603050405020304" pitchFamily="18" charset="0"/>
              </a:rPr>
              <a:t>Clients between 30-50 age group mostly avail loans</a:t>
            </a:r>
          </a:p>
          <a:p>
            <a:r>
              <a:rPr lang="en-IN" sz="2000" dirty="0">
                <a:latin typeface="Times New Roman" panose="02020603050405020304" pitchFamily="18" charset="0"/>
                <a:cs typeface="Times New Roman" panose="02020603050405020304" pitchFamily="18" charset="0"/>
              </a:rPr>
              <a:t>20-40 age group is mostly belong to defaulter</a:t>
            </a:r>
          </a:p>
          <a:p>
            <a:r>
              <a:rPr lang="en-IN" sz="2000" dirty="0">
                <a:latin typeface="Times New Roman" panose="02020603050405020304" pitchFamily="18" charset="0"/>
                <a:cs typeface="Times New Roman" panose="02020603050405020304" pitchFamily="18" charset="0"/>
              </a:rPr>
              <a:t>Better to choose 40 years above clients.</a:t>
            </a:r>
          </a:p>
        </p:txBody>
      </p:sp>
      <p:pic>
        <p:nvPicPr>
          <p:cNvPr id="4098" name="Picture 2">
            <a:extLst>
              <a:ext uri="{FF2B5EF4-FFF2-40B4-BE49-F238E27FC236}">
                <a16:creationId xmlns:a16="http://schemas.microsoft.com/office/drawing/2014/main" id="{D4CA11CB-7868-4E79-9F03-FE5CC8E1B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7" y="1013779"/>
            <a:ext cx="10953748" cy="385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27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0"/>
            <a:ext cx="5387975" cy="880429"/>
          </a:xfrm>
        </p:spPr>
        <p:txBody>
          <a:bodyPr>
            <a:normAutofit/>
          </a:bodyPr>
          <a:lstStyle/>
          <a:p>
            <a:r>
              <a:rPr lang="en-IN" sz="2800" b="1" u="sng" dirty="0">
                <a:latin typeface="Times New Roman" panose="02020603050405020304" pitchFamily="18" charset="0"/>
                <a:cs typeface="Times New Roman" panose="02020603050405020304" pitchFamily="18" charset="0"/>
              </a:rPr>
              <a:t>Gender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1976" y="5090161"/>
            <a:ext cx="11071224" cy="1501140"/>
          </a:xfrm>
        </p:spPr>
        <p:txBody>
          <a:bodyPr>
            <a:normAutofit/>
          </a:bodyPr>
          <a:lstStyle/>
          <a:p>
            <a:r>
              <a:rPr lang="en-IN" sz="2000" dirty="0">
                <a:latin typeface="Times New Roman" panose="02020603050405020304" pitchFamily="18" charset="0"/>
                <a:cs typeface="Times New Roman" panose="02020603050405020304" pitchFamily="18" charset="0"/>
              </a:rPr>
              <a:t>Females are mostly taking loans</a:t>
            </a:r>
          </a:p>
          <a:p>
            <a:r>
              <a:rPr lang="en-IN" sz="2000" dirty="0">
                <a:latin typeface="Times New Roman" panose="02020603050405020304" pitchFamily="18" charset="0"/>
                <a:cs typeface="Times New Roman" panose="02020603050405020304" pitchFamily="18" charset="0"/>
              </a:rPr>
              <a:t>Males are mostly belongs to defaulters</a:t>
            </a:r>
          </a:p>
          <a:p>
            <a:r>
              <a:rPr lang="en-IN" sz="2000" dirty="0">
                <a:latin typeface="Times New Roman" panose="02020603050405020304" pitchFamily="18" charset="0"/>
                <a:cs typeface="Times New Roman" panose="02020603050405020304" pitchFamily="18" charset="0"/>
              </a:rPr>
              <a:t>Female group has high repayment percentage.</a:t>
            </a:r>
          </a:p>
        </p:txBody>
      </p:sp>
      <p:pic>
        <p:nvPicPr>
          <p:cNvPr id="5122" name="Picture 2">
            <a:extLst>
              <a:ext uri="{FF2B5EF4-FFF2-40B4-BE49-F238E27FC236}">
                <a16:creationId xmlns:a16="http://schemas.microsoft.com/office/drawing/2014/main" id="{6D895D91-2AFB-4B0A-ABE2-BD0F46155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6" y="1248410"/>
            <a:ext cx="10534648" cy="339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29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0"/>
            <a:ext cx="5387975" cy="880429"/>
          </a:xfrm>
        </p:spPr>
        <p:txBody>
          <a:bodyPr>
            <a:normAutofit/>
          </a:bodyPr>
          <a:lstStyle/>
          <a:p>
            <a:r>
              <a:rPr lang="en-IN" sz="2800" b="1" u="sng" dirty="0">
                <a:latin typeface="Times New Roman" panose="02020603050405020304" pitchFamily="18" charset="0"/>
                <a:cs typeface="Times New Roman" panose="02020603050405020304" pitchFamily="18" charset="0"/>
              </a:rPr>
              <a:t>Income Type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171600"/>
            <a:ext cx="11071224" cy="1501140"/>
          </a:xfrm>
        </p:spPr>
        <p:txBody>
          <a:bodyPr>
            <a:normAutofit/>
          </a:bodyPr>
          <a:lstStyle/>
          <a:p>
            <a:r>
              <a:rPr lang="en-IN" sz="2000" dirty="0">
                <a:latin typeface="Times New Roman" panose="02020603050405020304" pitchFamily="18" charset="0"/>
                <a:cs typeface="Times New Roman" panose="02020603050405020304" pitchFamily="18" charset="0"/>
              </a:rPr>
              <a:t>Working category people are mostly taking loans and they are mostly belongs to defaulters.</a:t>
            </a:r>
          </a:p>
          <a:p>
            <a:r>
              <a:rPr lang="en-IN" sz="2000" dirty="0">
                <a:latin typeface="Times New Roman" panose="02020603050405020304" pitchFamily="18" charset="0"/>
                <a:cs typeface="Times New Roman" panose="02020603050405020304" pitchFamily="18" charset="0"/>
              </a:rPr>
              <a:t>Even though the counts are very less to compare, but student and businessman categories  are not present in defaulter list.</a:t>
            </a:r>
          </a:p>
          <a:p>
            <a:r>
              <a:rPr lang="en-IN" sz="2000" dirty="0">
                <a:latin typeface="Times New Roman" panose="02020603050405020304" pitchFamily="18" charset="0"/>
                <a:cs typeface="Times New Roman" panose="02020603050405020304" pitchFamily="18" charset="0"/>
              </a:rPr>
              <a:t>Pensioner is a good option to choose to provide loans.</a:t>
            </a:r>
          </a:p>
        </p:txBody>
      </p:sp>
      <p:pic>
        <p:nvPicPr>
          <p:cNvPr id="6146" name="Picture 2">
            <a:extLst>
              <a:ext uri="{FF2B5EF4-FFF2-40B4-BE49-F238E27FC236}">
                <a16:creationId xmlns:a16="http://schemas.microsoft.com/office/drawing/2014/main" id="{CFDBBDBC-8328-47FF-9FB6-4429F2F72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932341"/>
            <a:ext cx="11671299" cy="423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5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185-3F78-4984-BEE2-4521D7594F4C}"/>
              </a:ext>
            </a:extLst>
          </p:cNvPr>
          <p:cNvSpPr>
            <a:spLocks noGrp="1"/>
          </p:cNvSpPr>
          <p:nvPr>
            <p:ph type="title"/>
          </p:nvPr>
        </p:nvSpPr>
        <p:spPr>
          <a:xfrm>
            <a:off x="317500" y="133350"/>
            <a:ext cx="5387975" cy="880429"/>
          </a:xfrm>
        </p:spPr>
        <p:txBody>
          <a:bodyPr>
            <a:normAutofit/>
          </a:bodyPr>
          <a:lstStyle/>
          <a:p>
            <a:r>
              <a:rPr lang="en-IN" sz="2800" b="1" u="sng" dirty="0">
                <a:latin typeface="Times New Roman" panose="02020603050405020304" pitchFamily="18" charset="0"/>
                <a:cs typeface="Times New Roman" panose="02020603050405020304" pitchFamily="18" charset="0"/>
              </a:rPr>
              <a:t>Occupation Type Vs Target</a:t>
            </a:r>
          </a:p>
        </p:txBody>
      </p:sp>
      <p:sp>
        <p:nvSpPr>
          <p:cNvPr id="5" name="Content Placeholder 4">
            <a:extLst>
              <a:ext uri="{FF2B5EF4-FFF2-40B4-BE49-F238E27FC236}">
                <a16:creationId xmlns:a16="http://schemas.microsoft.com/office/drawing/2014/main" id="{63EAC9C8-791E-4AB9-A121-FB04A69C29D7}"/>
              </a:ext>
            </a:extLst>
          </p:cNvPr>
          <p:cNvSpPr>
            <a:spLocks noGrp="1"/>
          </p:cNvSpPr>
          <p:nvPr>
            <p:ph idx="1"/>
          </p:nvPr>
        </p:nvSpPr>
        <p:spPr>
          <a:xfrm>
            <a:off x="560387" y="5171600"/>
            <a:ext cx="11071224" cy="1501140"/>
          </a:xfrm>
        </p:spPr>
        <p:txBody>
          <a:bodyPr>
            <a:normAutofit/>
          </a:bodyPr>
          <a:lstStyle/>
          <a:p>
            <a:r>
              <a:rPr lang="en-IN" sz="2000" dirty="0">
                <a:latin typeface="Times New Roman" panose="02020603050405020304" pitchFamily="18" charset="0"/>
                <a:cs typeface="Times New Roman" panose="02020603050405020304" pitchFamily="18" charset="0"/>
              </a:rPr>
              <a:t>Laborers are mostly taking loan.</a:t>
            </a:r>
          </a:p>
          <a:p>
            <a:r>
              <a:rPr lang="en-IN" sz="2000" dirty="0">
                <a:latin typeface="Times New Roman" panose="02020603050405020304" pitchFamily="18" charset="0"/>
                <a:cs typeface="Times New Roman" panose="02020603050405020304" pitchFamily="18" charset="0"/>
              </a:rPr>
              <a:t>Limited datapoints to come up with further insights.</a:t>
            </a:r>
          </a:p>
        </p:txBody>
      </p:sp>
      <p:pic>
        <p:nvPicPr>
          <p:cNvPr id="7170" name="Picture 2">
            <a:extLst>
              <a:ext uri="{FF2B5EF4-FFF2-40B4-BE49-F238E27FC236}">
                <a16:creationId xmlns:a16="http://schemas.microsoft.com/office/drawing/2014/main" id="{51A522BE-4D4E-456F-BA0E-E53FE3473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111489"/>
            <a:ext cx="11430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4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514</TotalTime>
  <Words>1681</Words>
  <Application>Microsoft Office PowerPoint</Application>
  <PresentationFormat>Widescreen</PresentationFormat>
  <Paragraphs>225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circular</vt:lpstr>
      <vt:lpstr>Times New Roman</vt:lpstr>
      <vt:lpstr>Wingdings</vt:lpstr>
      <vt:lpstr>Office Theme</vt:lpstr>
      <vt:lpstr>CREDIT EDA ASSIGNMENT</vt:lpstr>
      <vt:lpstr>Business Objectives </vt:lpstr>
      <vt:lpstr>Data Cleaning Approach:</vt:lpstr>
      <vt:lpstr>Target Variable</vt:lpstr>
      <vt:lpstr>Total Income Vs Target</vt:lpstr>
      <vt:lpstr>Age Vs Target</vt:lpstr>
      <vt:lpstr>Gender Vs Target</vt:lpstr>
      <vt:lpstr>Income Type Vs Target</vt:lpstr>
      <vt:lpstr>Occupation Type Vs Target</vt:lpstr>
      <vt:lpstr>Contract Type Vs Target</vt:lpstr>
      <vt:lpstr>Education Type Vs Target</vt:lpstr>
      <vt:lpstr>Family Status Vs Target</vt:lpstr>
      <vt:lpstr>Housing Type Vs Target</vt:lpstr>
      <vt:lpstr>Name Type Suite Vs Target</vt:lpstr>
      <vt:lpstr>Own Car Vs Target</vt:lpstr>
      <vt:lpstr>Own Realty Vs Target</vt:lpstr>
      <vt:lpstr>Days Employed Vs Target</vt:lpstr>
      <vt:lpstr>Numerical Variables</vt:lpstr>
      <vt:lpstr>External Score Vs Target</vt:lpstr>
      <vt:lpstr>Amt credit Vs Total Income Vs Target</vt:lpstr>
      <vt:lpstr>Amt credit Vs Goods Price Vs Target</vt:lpstr>
      <vt:lpstr>Top correlation</vt:lpstr>
      <vt:lpstr>Age Vs Income for Defaulters</vt:lpstr>
      <vt:lpstr>Gender Vs Income Type for Defaulters</vt:lpstr>
      <vt:lpstr>Housing Type Vs Family Type for Defaulters</vt:lpstr>
      <vt:lpstr>Gender Vs Education Type for Defaulters</vt:lpstr>
      <vt:lpstr>Analysis on Previous Application – Contract status Vs Target</vt:lpstr>
      <vt:lpstr>Occupation Type Vs Contract Status Vs Target </vt:lpstr>
      <vt:lpstr>Client type Vs Contract Status </vt:lpstr>
      <vt:lpstr>Amount credit &amp; Amount applicationVs Contract Status </vt:lpstr>
      <vt:lpstr>Contract Type Vs Contract Status </vt:lpstr>
      <vt:lpstr>Gender Vs Contract Status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Ss, Sushanth</dc:creator>
  <cp:lastModifiedBy>Ss, Sushanth</cp:lastModifiedBy>
  <cp:revision>34</cp:revision>
  <dcterms:created xsi:type="dcterms:W3CDTF">2022-03-29T07:42:33Z</dcterms:created>
  <dcterms:modified xsi:type="dcterms:W3CDTF">2022-03-29T16:17:21Z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