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Lst>
  <p:sldSz cx="12192000" cy="6858000"/>
  <p:notesSz cx="6954838" cy="93091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4287F96-065C-4BC1-8F65-B00E024D8E4B}">
  <a:tblStyle styleId="{14287F96-065C-4BC1-8F65-B00E024D8E4B}" styleName="Table_0">
    <a:wholeTbl>
      <a:tcTxStyle b="off" i="off">
        <a:font>
          <a:latin typeface="Calibri"/>
          <a:ea typeface="Calibri"/>
          <a:cs typeface="Calibri"/>
        </a:font>
        <a:schemeClr val="dk1"/>
      </a:tcTxStyle>
      <a:tcStyle>
        <a:tcBdr>
          <a:left>
            <a:ln w="12700" cap="flat" cmpd="sng">
              <a:solidFill>
                <a:schemeClr val="accent1"/>
              </a:solidFill>
              <a:prstDash val="solid"/>
              <a:round/>
              <a:headEnd type="none" w="sm" len="sm"/>
              <a:tailEnd type="none" w="sm" len="sm"/>
            </a:ln>
          </a:left>
          <a:right>
            <a:ln w="12700" cap="flat" cmpd="sng">
              <a:solidFill>
                <a:schemeClr val="accent1"/>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12700" cap="flat" cmpd="sng">
              <a:solidFill>
                <a:schemeClr val="accent1"/>
              </a:solidFill>
              <a:prstDash val="solid"/>
              <a:round/>
              <a:headEnd type="none" w="sm" len="sm"/>
              <a:tailEnd type="none" w="sm" len="sm"/>
            </a:ln>
          </a:insideH>
          <a:insideV>
            <a:ln w="12700" cap="flat" cmpd="sng">
              <a:solidFill>
                <a:schemeClr val="accent1"/>
              </a:solidFill>
              <a:prstDash val="solid"/>
              <a:round/>
              <a:headEnd type="none" w="sm" len="sm"/>
              <a:tailEnd type="none" w="sm" len="sm"/>
            </a:ln>
          </a:insideV>
        </a:tcBdr>
        <a:fill>
          <a:solidFill>
            <a:srgbClr val="FFFFFF">
              <a:alpha val="0"/>
            </a:srgbClr>
          </a:solidFill>
        </a:fill>
      </a:tcStyle>
    </a:wholeTbl>
    <a:band1H>
      <a:tcTxStyle/>
      <a:tcStyle>
        <a:tcBdr/>
        <a:fill>
          <a:solidFill>
            <a:schemeClr val="accent1">
              <a:alpha val="20000"/>
            </a:schemeClr>
          </a:solidFill>
        </a:fill>
      </a:tcStyle>
    </a:band1H>
    <a:band2H>
      <a:tcTxStyle/>
      <a:tcStyle>
        <a:tcBdr/>
      </a:tcStyle>
    </a:band2H>
    <a:band1V>
      <a:tcTxStyle/>
      <a:tcStyle>
        <a:tcBdr/>
        <a:fill>
          <a:solidFill>
            <a:schemeClr val="accent1">
              <a:alpha val="20000"/>
            </a:schemeClr>
          </a:solidFill>
        </a:fill>
      </a:tcStyle>
    </a:band1V>
    <a:band2V>
      <a:tcTxStyle/>
      <a:tcStyle>
        <a:tcBdr/>
      </a:tcStyle>
    </a:band2V>
    <a:lastCol>
      <a:tcTxStyle b="on" i="off"/>
      <a:tcStyle>
        <a:tcBdr/>
      </a:tcStyle>
    </a:lastCol>
    <a:firstCol>
      <a:tcTxStyle b="on" i="off"/>
      <a:tcStyle>
        <a:tcBdr/>
      </a:tcStyle>
    </a:firstCol>
    <a:lastRow>
      <a:tcTxStyle b="on" i="off"/>
      <a:tcStyle>
        <a:tcBdr>
          <a:top>
            <a:ln w="50800" cap="flat" cmpd="sng">
              <a:solidFill>
                <a:schemeClr val="accent1"/>
              </a:solidFill>
              <a:prstDash val="solid"/>
              <a:round/>
              <a:headEnd type="none" w="sm" len="sm"/>
              <a:tailEnd type="none" w="sm" len="sm"/>
            </a:ln>
          </a:top>
        </a:tcBdr>
        <a:fill>
          <a:solidFill>
            <a:srgbClr val="FFFFFF">
              <a:alpha val="0"/>
            </a:srgbClr>
          </a:solidFill>
        </a:fill>
      </a:tcStyle>
    </a:lastRow>
    <a:seCell>
      <a:tcTxStyle/>
      <a:tcStyle>
        <a:tcBdr/>
      </a:tcStyle>
    </a:seCell>
    <a:swCell>
      <a:tcTxStyle/>
      <a:tcStyle>
        <a:tcBdr/>
      </a:tcStyle>
    </a:swCell>
    <a:firstRow>
      <a:tcTxStyle b="on" i="off"/>
      <a:tcStyle>
        <a:tcBdr>
          <a:bottom>
            <a:ln w="25400" cap="flat" cmpd="sng">
              <a:solidFill>
                <a:schemeClr val="accent1"/>
              </a:solidFill>
              <a:prstDash val="solid"/>
              <a:round/>
              <a:headEnd type="none" w="sm" len="sm"/>
              <a:tailEnd type="none" w="sm" len="sm"/>
            </a:ln>
          </a:bottom>
        </a:tcBdr>
        <a:fill>
          <a:solidFill>
            <a:srgbClr val="FFFFFF">
              <a:alpha val="0"/>
            </a:srgbClr>
          </a:solidFill>
        </a:fill>
      </a:tcStyle>
    </a:firstRow>
    <a:neCell>
      <a:tcTxStyle/>
      <a:tcStyle>
        <a:tcBdr/>
      </a:tcStyle>
    </a:neCell>
    <a:nwCell>
      <a:tcTxStyle/>
      <a:tcStyle>
        <a:tcBdr/>
      </a:tcStyle>
    </a:nwCell>
  </a:tblStyle>
  <a:tblStyle styleId="{21D0FE85-1152-4600-9794-EA06798896C3}"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13763" cy="467072"/>
          </a:xfrm>
          <a:prstGeom prst="rect">
            <a:avLst/>
          </a:prstGeom>
          <a:noFill/>
          <a:ln>
            <a:noFill/>
          </a:ln>
        </p:spPr>
        <p:txBody>
          <a:bodyPr spcFirstLastPara="1" wrap="square" lIns="92925" tIns="46450" rIns="92925" bIns="4645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939466" y="0"/>
            <a:ext cx="3013763" cy="467072"/>
          </a:xfrm>
          <a:prstGeom prst="rect">
            <a:avLst/>
          </a:prstGeom>
          <a:noFill/>
          <a:ln>
            <a:noFill/>
          </a:ln>
        </p:spPr>
        <p:txBody>
          <a:bodyPr spcFirstLastPara="1" wrap="square" lIns="92925" tIns="46450" rIns="92925" bIns="4645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6781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a:t>
            </a:fld>
            <a:endParaRPr/>
          </a:p>
        </p:txBody>
      </p:sp>
      <p:sp>
        <p:nvSpPr>
          <p:cNvPr id="88" name="Google Shape;88;p1: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793436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73e7e67a45_0_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73e7e67a45_0_0:notes"/>
          <p:cNvSpPr txBox="1">
            <a:spLocks noGrp="1"/>
          </p:cNvSpPr>
          <p:nvPr>
            <p:ph type="body" idx="1"/>
          </p:nvPr>
        </p:nvSpPr>
        <p:spPr>
          <a:xfrm>
            <a:off x="695484" y="4480004"/>
            <a:ext cx="5563800" cy="3665400"/>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72" name="Google Shape;172;g73e7e67a45_0_0:notes"/>
          <p:cNvSpPr txBox="1">
            <a:spLocks noGrp="1"/>
          </p:cNvSpPr>
          <p:nvPr>
            <p:ph type="sldNum" idx="12"/>
          </p:nvPr>
        </p:nvSpPr>
        <p:spPr>
          <a:xfrm>
            <a:off x="3939466" y="8842030"/>
            <a:ext cx="3013800" cy="467100"/>
          </a:xfrm>
          <a:prstGeom prst="rect">
            <a:avLst/>
          </a:prstGeom>
        </p:spPr>
        <p:txBody>
          <a:bodyPr spcFirstLastPara="1" wrap="square" lIns="92925" tIns="46450" rIns="92925" bIns="46450" anchor="b"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spTree>
    <p:extLst>
      <p:ext uri="{BB962C8B-B14F-4D97-AF65-F5344CB8AC3E}">
        <p14:creationId xmlns:p14="http://schemas.microsoft.com/office/powerpoint/2010/main" val="1391200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0: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9" name="Google Shape;179;p10: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80" name="Google Shape;180;p10: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81" name="Google Shape;181;p10: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12</a:t>
            </a:fld>
            <a:endParaRPr/>
          </a:p>
        </p:txBody>
      </p:sp>
    </p:spTree>
    <p:extLst>
      <p:ext uri="{BB962C8B-B14F-4D97-AF65-F5344CB8AC3E}">
        <p14:creationId xmlns:p14="http://schemas.microsoft.com/office/powerpoint/2010/main" val="61499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1: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89" name="Google Shape;189;p11: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4098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2: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96" name="Google Shape;196;p1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412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7" name="Google Shape;97;p2: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98" name="Google Shape;98;p2: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2</a:t>
            </a:fld>
            <a:endParaRPr/>
          </a:p>
        </p:txBody>
      </p:sp>
      <p:sp>
        <p:nvSpPr>
          <p:cNvPr id="99" name="Google Shape;99;p2: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17863617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803544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5" name="Google Shape;115;p4: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16" name="Google Shape;116;p4: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4</a:t>
            </a:fld>
            <a:endParaRPr/>
          </a:p>
        </p:txBody>
      </p:sp>
      <p:sp>
        <p:nvSpPr>
          <p:cNvPr id="117" name="Google Shape;117;p4: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Tree>
    <p:extLst>
      <p:ext uri="{BB962C8B-B14F-4D97-AF65-F5344CB8AC3E}">
        <p14:creationId xmlns:p14="http://schemas.microsoft.com/office/powerpoint/2010/main" val="35839643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5: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5: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25" name="Google Shape;125;p5: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26" name="Google Shape;126;p5: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5</a:t>
            </a:fld>
            <a:endParaRPr/>
          </a:p>
        </p:txBody>
      </p:sp>
    </p:spTree>
    <p:extLst>
      <p:ext uri="{BB962C8B-B14F-4D97-AF65-F5344CB8AC3E}">
        <p14:creationId xmlns:p14="http://schemas.microsoft.com/office/powerpoint/2010/main" val="37469629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6: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 name="Google Shape;134;p6: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35" name="Google Shape;135;p6: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36" name="Google Shape;136;p6: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6</a:t>
            </a:fld>
            <a:endParaRPr/>
          </a:p>
        </p:txBody>
      </p:sp>
    </p:spTree>
    <p:extLst>
      <p:ext uri="{BB962C8B-B14F-4D97-AF65-F5344CB8AC3E}">
        <p14:creationId xmlns:p14="http://schemas.microsoft.com/office/powerpoint/2010/main" val="1513021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7: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44" name="Google Shape;144;p7: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791093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8: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8:notes"/>
          <p:cNvSpPr txBox="1">
            <a:spLocks noGrp="1"/>
          </p:cNvSpPr>
          <p:nvPr>
            <p:ph type="body" idx="1"/>
          </p:nvPr>
        </p:nvSpPr>
        <p:spPr>
          <a:xfrm>
            <a:off x="695484" y="4480004"/>
            <a:ext cx="5563870" cy="3665458"/>
          </a:xfrm>
          <a:prstGeom prst="rect">
            <a:avLst/>
          </a:prstGeom>
          <a:noFill/>
          <a:ln>
            <a:noFill/>
          </a:ln>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53" name="Google Shape;153;p8:notes"/>
          <p:cNvSpPr txBox="1">
            <a:spLocks noGrp="1"/>
          </p:cNvSpPr>
          <p:nvPr>
            <p:ph type="ftr" idx="11"/>
          </p:nvPr>
        </p:nvSpPr>
        <p:spPr>
          <a:xfrm>
            <a:off x="0" y="8842030"/>
            <a:ext cx="3013763" cy="467071"/>
          </a:xfrm>
          <a:prstGeom prst="rect">
            <a:avLst/>
          </a:prstGeom>
          <a:noFill/>
          <a:ln>
            <a:noFill/>
          </a:ln>
        </p:spPr>
        <p:txBody>
          <a:bodyPr spcFirstLastPara="1" wrap="square" lIns="92925" tIns="46450" rIns="92925" bIns="46450" anchor="b" anchorCtr="0">
            <a:noAutofit/>
          </a:bodyPr>
          <a:lstStyle/>
          <a:p>
            <a:pPr marL="0" lvl="0" indent="0" algn="l" rtl="0">
              <a:spcBef>
                <a:spcPts val="0"/>
              </a:spcBef>
              <a:spcAft>
                <a:spcPts val="0"/>
              </a:spcAft>
              <a:buNone/>
            </a:pPr>
            <a:r>
              <a:rPr lang="en-IN"/>
              <a:t>Dept. of CSE, GAT                                           2019-20</a:t>
            </a:r>
            <a:endParaRPr/>
          </a:p>
        </p:txBody>
      </p:sp>
      <p:sp>
        <p:nvSpPr>
          <p:cNvPr id="154" name="Google Shape;154;p8:notes"/>
          <p:cNvSpPr txBox="1">
            <a:spLocks noGrp="1"/>
          </p:cNvSpPr>
          <p:nvPr>
            <p:ph type="sldNum" idx="12"/>
          </p:nvPr>
        </p:nvSpPr>
        <p:spPr>
          <a:xfrm>
            <a:off x="3939466" y="8842030"/>
            <a:ext cx="3013763" cy="467071"/>
          </a:xfrm>
          <a:prstGeom prst="rect">
            <a:avLst/>
          </a:prstGeom>
          <a:noFill/>
          <a:ln>
            <a:noFill/>
          </a:ln>
        </p:spPr>
        <p:txBody>
          <a:bodyPr spcFirstLastPara="1" wrap="square" lIns="92925" tIns="46450" rIns="92925" bIns="46450" anchor="b" anchorCtr="0">
            <a:noAutofit/>
          </a:bodyPr>
          <a:lstStyle/>
          <a:p>
            <a:pPr marL="0" lvl="0" indent="0" algn="r" rtl="0">
              <a:spcBef>
                <a:spcPts val="0"/>
              </a:spcBef>
              <a:spcAft>
                <a:spcPts val="0"/>
              </a:spcAft>
              <a:buNone/>
            </a:pPr>
            <a:fld id="{00000000-1234-1234-1234-123412341234}" type="slidenum">
              <a:rPr lang="en-IN"/>
              <a:t>8</a:t>
            </a:fld>
            <a:endParaRPr/>
          </a:p>
        </p:txBody>
      </p:sp>
    </p:spTree>
    <p:extLst>
      <p:ext uri="{BB962C8B-B14F-4D97-AF65-F5344CB8AC3E}">
        <p14:creationId xmlns:p14="http://schemas.microsoft.com/office/powerpoint/2010/main" val="24581171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9:notes"/>
          <p:cNvSpPr txBox="1">
            <a:spLocks noGrp="1"/>
          </p:cNvSpPr>
          <p:nvPr>
            <p:ph type="body" idx="1"/>
          </p:nvPr>
        </p:nvSpPr>
        <p:spPr>
          <a:xfrm>
            <a:off x="695484" y="4480004"/>
            <a:ext cx="5563870" cy="3665458"/>
          </a:xfrm>
          <a:prstGeom prst="rect">
            <a:avLst/>
          </a:prstGeom>
        </p:spPr>
        <p:txBody>
          <a:bodyPr spcFirstLastPara="1" wrap="square" lIns="92925" tIns="46450" rIns="92925" bIns="46450" anchor="t" anchorCtr="0">
            <a:noAutofit/>
          </a:bodyPr>
          <a:lstStyle/>
          <a:p>
            <a:pPr marL="0" lvl="0" indent="0" algn="l" rtl="0">
              <a:spcBef>
                <a:spcPts val="0"/>
              </a:spcBef>
              <a:spcAft>
                <a:spcPts val="0"/>
              </a:spcAft>
              <a:buNone/>
            </a:pPr>
            <a:endParaRPr/>
          </a:p>
        </p:txBody>
      </p:sp>
      <p:sp>
        <p:nvSpPr>
          <p:cNvPr id="162" name="Google Shape;162;p9:notes"/>
          <p:cNvSpPr>
            <a:spLocks noGrp="1" noRot="1" noChangeAspect="1"/>
          </p:cNvSpPr>
          <p:nvPr>
            <p:ph type="sldImg" idx="2"/>
          </p:nvPr>
        </p:nvSpPr>
        <p:spPr>
          <a:xfrm>
            <a:off x="685800" y="1163638"/>
            <a:ext cx="5583238" cy="314166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31381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3"/>
          <p:cNvSpPr txBox="1">
            <a:spLocks noGrp="1"/>
          </p:cNvSpPr>
          <p:nvPr>
            <p:ph type="ctrTitle"/>
          </p:nvPr>
        </p:nvSpPr>
        <p:spPr>
          <a:xfrm>
            <a:off x="1059975" y="0"/>
            <a:ext cx="10977349" cy="17526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2E75B5"/>
              </a:buClr>
              <a:buSzPts val="2800"/>
              <a:buFont typeface="Times New Roman"/>
              <a:buNone/>
            </a:pP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800" b="1">
                <a:solidFill>
                  <a:srgbClr val="2E75B5"/>
                </a:solidFill>
                <a:latin typeface="Times New Roman"/>
                <a:ea typeface="Times New Roman"/>
                <a:cs typeface="Times New Roman"/>
                <a:sym typeface="Times New Roman"/>
              </a:rPr>
              <a:t/>
            </a:r>
            <a:br>
              <a:rPr lang="en-IN" sz="2800" b="1">
                <a:solidFill>
                  <a:srgbClr val="2E75B5"/>
                </a:solidFill>
                <a:latin typeface="Times New Roman"/>
                <a:ea typeface="Times New Roman"/>
                <a:cs typeface="Times New Roman"/>
                <a:sym typeface="Times New Roman"/>
              </a:rPr>
            </a:br>
            <a:r>
              <a:rPr lang="en-IN" sz="2200" b="1">
                <a:solidFill>
                  <a:srgbClr val="2E75B5"/>
                </a:solidFill>
                <a:latin typeface="Times New Roman"/>
                <a:ea typeface="Times New Roman"/>
                <a:cs typeface="Times New Roman"/>
                <a:sym typeface="Times New Roman"/>
              </a:rPr>
              <a:t>GLOBAL ACADEMY OF TECHNOLOGY</a:t>
            </a:r>
            <a:br>
              <a:rPr lang="en-IN" sz="2200" b="1">
                <a:solidFill>
                  <a:srgbClr val="2E75B5"/>
                </a:solidFill>
                <a:latin typeface="Times New Roman"/>
                <a:ea typeface="Times New Roman"/>
                <a:cs typeface="Times New Roman"/>
                <a:sym typeface="Times New Roman"/>
              </a:rPr>
            </a:br>
            <a:r>
              <a:rPr lang="en-IN" sz="2200" b="1">
                <a:solidFill>
                  <a:srgbClr val="C00000"/>
                </a:solidFill>
                <a:latin typeface="Times New Roman"/>
                <a:ea typeface="Times New Roman"/>
                <a:cs typeface="Times New Roman"/>
                <a:sym typeface="Times New Roman"/>
              </a:rPr>
              <a:t>DEPARTMENT OF COMPUTER SCIENCE AND ENGINEERING</a:t>
            </a:r>
            <a:br>
              <a:rPr lang="en-IN" sz="2200" b="1">
                <a:solidFill>
                  <a:srgbClr val="C00000"/>
                </a:solidFill>
                <a:latin typeface="Times New Roman"/>
                <a:ea typeface="Times New Roman"/>
                <a:cs typeface="Times New Roman"/>
                <a:sym typeface="Times New Roman"/>
              </a:rPr>
            </a:br>
            <a:r>
              <a:rPr lang="en-IN" sz="2200" b="1"/>
              <a:t>(Accredited by NBA 2019-2022)</a:t>
            </a:r>
            <a:r>
              <a:rPr lang="en-IN" sz="2200"/>
              <a:t/>
            </a:r>
            <a:br>
              <a:rPr lang="en-IN" sz="2200"/>
            </a:br>
            <a:r>
              <a:rPr lang="en-IN" sz="2200" b="1"/>
              <a:t>Academic Year : 2019 - 20 ODD Sem</a:t>
            </a:r>
            <a:r>
              <a:rPr lang="en-IN" sz="2400"/>
              <a:t/>
            </a:r>
            <a:br>
              <a:rPr lang="en-IN" sz="2400"/>
            </a:br>
            <a:endParaRPr sz="2400" b="1">
              <a:solidFill>
                <a:srgbClr val="C00000"/>
              </a:solidFill>
              <a:latin typeface="Times New Roman"/>
              <a:ea typeface="Times New Roman"/>
              <a:cs typeface="Times New Roman"/>
              <a:sym typeface="Times New Roman"/>
            </a:endParaRPr>
          </a:p>
        </p:txBody>
      </p:sp>
      <p:pic>
        <p:nvPicPr>
          <p:cNvPr id="91" name="Google Shape;91;p13" descr="K:\ns2 templates\KIRAN NS-2\college_logo3.png"/>
          <p:cNvPicPr preferRelativeResize="0"/>
          <p:nvPr/>
        </p:nvPicPr>
        <p:blipFill rotWithShape="1">
          <a:blip r:embed="rId3">
            <a:alphaModFix/>
          </a:blip>
          <a:srcRect/>
          <a:stretch/>
        </p:blipFill>
        <p:spPr>
          <a:xfrm>
            <a:off x="1340010" y="325320"/>
            <a:ext cx="923925" cy="752475"/>
          </a:xfrm>
          <a:prstGeom prst="rect">
            <a:avLst/>
          </a:prstGeom>
          <a:noFill/>
          <a:ln>
            <a:noFill/>
          </a:ln>
        </p:spPr>
      </p:pic>
      <p:graphicFrame>
        <p:nvGraphicFramePr>
          <p:cNvPr id="92" name="Google Shape;92;p13"/>
          <p:cNvGraphicFramePr/>
          <p:nvPr>
            <p:extLst>
              <p:ext uri="{D42A27DB-BD31-4B8C-83A1-F6EECF244321}">
                <p14:modId xmlns:p14="http://schemas.microsoft.com/office/powerpoint/2010/main" val="4248109534"/>
              </p:ext>
            </p:extLst>
          </p:nvPr>
        </p:nvGraphicFramePr>
        <p:xfrm>
          <a:off x="1062037" y="1767839"/>
          <a:ext cx="10420275" cy="4905125"/>
        </p:xfrm>
        <a:graphic>
          <a:graphicData uri="http://schemas.openxmlformats.org/drawingml/2006/table">
            <a:tbl>
              <a:tblPr>
                <a:noFill/>
                <a:tableStyleId>{14287F96-065C-4BC1-8F65-B00E024D8E4B}</a:tableStyleId>
              </a:tblPr>
              <a:tblGrid>
                <a:gridCol w="1366325"/>
                <a:gridCol w="5672525"/>
                <a:gridCol w="1198875"/>
                <a:gridCol w="2182550"/>
              </a:tblGrid>
              <a:tr h="711575">
                <a:tc>
                  <a:txBody>
                    <a:bodyPr/>
                    <a:lstStyle/>
                    <a:p>
                      <a:pPr marL="0" marR="0" lvl="0" indent="0" algn="l"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Subject Name</a:t>
                      </a:r>
                      <a:endParaRPr sz="1600" b="1" u="none" strike="noStrike" cap="none" dirty="0">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Project Work</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Subject Code</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800" b="1" u="none" strike="noStrike" cap="none">
                          <a:solidFill>
                            <a:schemeClr val="dk1"/>
                          </a:solidFill>
                          <a:latin typeface="Calibri"/>
                          <a:ea typeface="Calibri"/>
                          <a:cs typeface="Calibri"/>
                          <a:sym typeface="Calibri"/>
                        </a:rPr>
                        <a:t>15CSP78</a:t>
                      </a:r>
                      <a:endParaRPr sz="1600" b="1" u="none" strike="noStrike" cap="none">
                        <a:latin typeface="Times New Roman"/>
                        <a:ea typeface="Times New Roman"/>
                        <a:cs typeface="Times New Roman"/>
                        <a:sym typeface="Times New Roman"/>
                      </a:endParaRPr>
                    </a:p>
                  </a:txBody>
                  <a:tcPr marL="6350" marR="6350" marT="0" marB="0"/>
                </a:tc>
              </a:tr>
              <a:tr h="449675">
                <a:tc rowSpan="4">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Student Name</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PRAVEEN V</a:t>
                      </a:r>
                      <a:endParaRPr sz="1600" b="1" u="none" strike="noStrike" cap="none">
                        <a:latin typeface="Times New Roman"/>
                        <a:ea typeface="Times New Roman"/>
                        <a:cs typeface="Times New Roman"/>
                        <a:sym typeface="Times New Roman"/>
                      </a:endParaRPr>
                    </a:p>
                  </a:txBody>
                  <a:tcPr marL="6350" marR="6350" marT="0" marB="0"/>
                </a:tc>
                <a:tc rowSpan="4">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USN</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1GA16CS101</a:t>
                      </a:r>
                      <a:endParaRPr sz="1600" b="1" u="none" strike="noStrike" cap="none">
                        <a:latin typeface="Times New Roman"/>
                        <a:ea typeface="Times New Roman"/>
                        <a:cs typeface="Times New Roman"/>
                        <a:sym typeface="Times New Roman"/>
                      </a:endParaRPr>
                    </a:p>
                  </a:txBody>
                  <a:tcPr marL="6350" marR="6350" marT="0" marB="0"/>
                </a:tc>
              </a:tr>
              <a:tr h="4242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a:t>
                      </a:r>
                      <a:r>
                        <a:rPr lang="en-IN" sz="1600" b="1">
                          <a:latin typeface="Times New Roman"/>
                          <a:ea typeface="Times New Roman"/>
                          <a:cs typeface="Times New Roman"/>
                          <a:sym typeface="Times New Roman"/>
                        </a:rPr>
                        <a:t>YASHAS C R</a:t>
                      </a:r>
                      <a:endParaRPr sz="1600" b="1" u="none" strike="noStrike" cap="none">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a:t>
                      </a:r>
                      <a:r>
                        <a:rPr lang="en-IN" sz="1600" b="1">
                          <a:latin typeface="Times New Roman"/>
                          <a:ea typeface="Times New Roman"/>
                          <a:cs typeface="Times New Roman"/>
                          <a:sym typeface="Times New Roman"/>
                        </a:rPr>
                        <a:t>GA16CS182</a:t>
                      </a:r>
                      <a:endParaRPr sz="1600" b="1" u="none" strike="noStrike" cap="none">
                        <a:latin typeface="Times New Roman"/>
                        <a:ea typeface="Times New Roman"/>
                        <a:cs typeface="Times New Roman"/>
                        <a:sym typeface="Times New Roman"/>
                      </a:endParaRPr>
                    </a:p>
                  </a:txBody>
                  <a:tcPr marL="6350" marR="6350" marT="0" marB="0"/>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THEJAS</a:t>
                      </a:r>
                      <a:r>
                        <a:rPr lang="en-IN" sz="1600" b="1">
                          <a:latin typeface="Times New Roman"/>
                          <a:ea typeface="Times New Roman"/>
                          <a:cs typeface="Times New Roman"/>
                          <a:sym typeface="Times New Roman"/>
                        </a:rPr>
                        <a:t>VEE M</a:t>
                      </a:r>
                      <a:endParaRPr sz="1600" b="1" u="none" strike="noStrike" cap="none">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a:t>
                      </a:r>
                      <a:r>
                        <a:rPr lang="en-IN" sz="1600" b="1">
                          <a:latin typeface="Times New Roman"/>
                          <a:ea typeface="Times New Roman"/>
                          <a:cs typeface="Times New Roman"/>
                          <a:sym typeface="Times New Roman"/>
                        </a:rPr>
                        <a:t>95</a:t>
                      </a:r>
                      <a:endParaRPr sz="1600" b="1" u="none" strike="noStrike" cap="none">
                        <a:latin typeface="Times New Roman"/>
                        <a:ea typeface="Times New Roman"/>
                        <a:cs typeface="Times New Roman"/>
                        <a:sym typeface="Times New Roman"/>
                      </a:endParaRPr>
                    </a:p>
                  </a:txBody>
                  <a:tcPr marL="6350" marR="6350" marT="0" marB="0"/>
                </a:tc>
              </a:tr>
              <a:tr h="449675">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a:t>
                      </a:r>
                      <a:r>
                        <a:rPr lang="en-IN" sz="1600" b="1">
                          <a:latin typeface="Times New Roman"/>
                          <a:ea typeface="Times New Roman"/>
                          <a:cs typeface="Times New Roman"/>
                          <a:sym typeface="Times New Roman"/>
                        </a:rPr>
                        <a:t>SNEHA SURENDRA </a:t>
                      </a:r>
                      <a:endParaRPr sz="1600" b="1" u="none" strike="noStrike" cap="none">
                        <a:latin typeface="Times New Roman"/>
                        <a:ea typeface="Times New Roman"/>
                        <a:cs typeface="Times New Roman"/>
                        <a:sym typeface="Times New Roman"/>
                      </a:endParaRPr>
                    </a:p>
                  </a:txBody>
                  <a:tcPr marL="6350" marR="6350" marT="0" marB="0"/>
                </a:tc>
                <a:tc vMerge="1">
                  <a:txBody>
                    <a:bodyPr/>
                    <a:lstStyle/>
                    <a:p>
                      <a:endParaRPr lang="en-US"/>
                    </a:p>
                  </a:txBody>
                  <a:tcPr/>
                </a:tc>
                <a:tc>
                  <a:txBody>
                    <a:bodyPr/>
                    <a:lstStyle/>
                    <a:p>
                      <a:pPr marL="0" marR="0" lvl="0" indent="0" algn="ctr" rtl="0">
                        <a:lnSpc>
                          <a:spcPct val="115000"/>
                        </a:lnSpc>
                        <a:spcBef>
                          <a:spcPts val="0"/>
                        </a:spcBef>
                        <a:spcAft>
                          <a:spcPts val="0"/>
                        </a:spcAft>
                        <a:buNone/>
                      </a:pPr>
                      <a:r>
                        <a:rPr lang="en-IN" sz="1600" b="1" u="none" strike="noStrike" cap="none">
                          <a:latin typeface="Times New Roman"/>
                          <a:ea typeface="Times New Roman"/>
                          <a:cs typeface="Times New Roman"/>
                          <a:sym typeface="Times New Roman"/>
                        </a:rPr>
                        <a:t> 1GA16CS198</a:t>
                      </a:r>
                      <a:endParaRPr sz="1600" b="1" u="none" strike="noStrike" cap="none">
                        <a:latin typeface="Times New Roman"/>
                        <a:ea typeface="Times New Roman"/>
                        <a:cs typeface="Times New Roman"/>
                        <a:sym typeface="Times New Roman"/>
                      </a:endParaRPr>
                    </a:p>
                  </a:txBody>
                  <a:tcPr marL="6350" marR="6350" marT="0" marB="0"/>
                </a:tc>
              </a:tr>
              <a:tr h="651400">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Domain</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DEEP LEARNING</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Group No:</a:t>
                      </a:r>
                      <a:endParaRPr sz="1600" b="1" u="none" strike="noStrike" cap="none">
                        <a:latin typeface="Times New Roman"/>
                        <a:ea typeface="Times New Roman"/>
                        <a:cs typeface="Times New Roman"/>
                        <a:sym typeface="Times New Roman"/>
                      </a:endParaRPr>
                    </a:p>
                  </a:txBody>
                  <a:tcPr marL="6350" marR="6350" marT="0" marB="0"/>
                </a:tc>
                <a:tc>
                  <a:txBody>
                    <a:bodyPr/>
                    <a:lstStyle/>
                    <a:p>
                      <a:pPr marL="0" marR="0"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53</a:t>
                      </a:r>
                      <a:endParaRPr sz="1600" b="1" u="none" strike="noStrike" cap="none">
                        <a:latin typeface="Times New Roman"/>
                        <a:ea typeface="Times New Roman"/>
                        <a:cs typeface="Times New Roman"/>
                        <a:sym typeface="Times New Roman"/>
                      </a:endParaRPr>
                    </a:p>
                  </a:txBody>
                  <a:tcPr marL="6350" marR="6350" marT="0" marB="0"/>
                </a:tc>
              </a:tr>
              <a:tr h="651400">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Project Title</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0" lvl="0" indent="0" algn="ctr"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      </a:t>
                      </a:r>
                      <a:r>
                        <a:rPr lang="en-IN" sz="1600" dirty="0">
                          <a:latin typeface="Arial"/>
                          <a:ea typeface="Arial"/>
                          <a:cs typeface="Arial"/>
                          <a:sym typeface="Arial"/>
                        </a:rPr>
                        <a:t>EXPERT SYSTEMS FOR DIFFERENTIAL DIAGNOSIS USING DEEP LEARNING</a:t>
                      </a:r>
                      <a:r>
                        <a:rPr lang="en-IN" sz="1600" b="1" u="none" strike="noStrike" cap="none" dirty="0">
                          <a:latin typeface="Times New Roman"/>
                          <a:ea typeface="Times New Roman"/>
                          <a:cs typeface="Times New Roman"/>
                          <a:sym typeface="Times New Roman"/>
                        </a:rPr>
                        <a:t>         ”</a:t>
                      </a:r>
                      <a:endParaRPr sz="1600" b="1" u="none" strike="noStrike" cap="none" dirty="0">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r h="558725">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Under taken at</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3175" lvl="0" indent="0" algn="ctr"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 </a:t>
                      </a:r>
                      <a:r>
                        <a:rPr lang="en-IN" sz="1600">
                          <a:latin typeface="Arial"/>
                          <a:ea typeface="Arial"/>
                          <a:cs typeface="Arial"/>
                          <a:sym typeface="Arial"/>
                        </a:rPr>
                        <a:t>GLOBAL ACADEMY OF TECHNOLOGY</a:t>
                      </a:r>
                      <a:endParaRPr sz="1600" b="1">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r h="558725">
                <a:tc>
                  <a:txBody>
                    <a:bodyPr/>
                    <a:lstStyle/>
                    <a:p>
                      <a:pPr marL="0" marR="0" lvl="0" indent="0" algn="l" rtl="0">
                        <a:lnSpc>
                          <a:spcPct val="150000"/>
                        </a:lnSpc>
                        <a:spcBef>
                          <a:spcPts val="0"/>
                        </a:spcBef>
                        <a:spcAft>
                          <a:spcPts val="0"/>
                        </a:spcAft>
                        <a:buNone/>
                      </a:pPr>
                      <a:r>
                        <a:rPr lang="en-IN" sz="1600" b="1" u="none" strike="noStrike" cap="none">
                          <a:latin typeface="Times New Roman"/>
                          <a:ea typeface="Times New Roman"/>
                          <a:cs typeface="Times New Roman"/>
                          <a:sym typeface="Times New Roman"/>
                        </a:rPr>
                        <a:t>Guide Name</a:t>
                      </a:r>
                      <a:endParaRPr sz="1600" b="1" u="none" strike="noStrike" cap="none">
                        <a:latin typeface="Times New Roman"/>
                        <a:ea typeface="Times New Roman"/>
                        <a:cs typeface="Times New Roman"/>
                        <a:sym typeface="Times New Roman"/>
                      </a:endParaRPr>
                    </a:p>
                  </a:txBody>
                  <a:tcPr marL="6350" marR="6350" marT="0" marB="0"/>
                </a:tc>
                <a:tc gridSpan="3">
                  <a:txBody>
                    <a:bodyPr/>
                    <a:lstStyle/>
                    <a:p>
                      <a:pPr marL="0" marR="3175" lvl="0" indent="0" algn="ctr" rtl="0">
                        <a:lnSpc>
                          <a:spcPct val="150000"/>
                        </a:lnSpc>
                        <a:spcBef>
                          <a:spcPts val="0"/>
                        </a:spcBef>
                        <a:spcAft>
                          <a:spcPts val="0"/>
                        </a:spcAft>
                        <a:buNone/>
                      </a:pPr>
                      <a:r>
                        <a:rPr lang="en-IN" sz="1600" b="1" u="none" strike="noStrike" cap="none" dirty="0">
                          <a:latin typeface="Times New Roman"/>
                          <a:ea typeface="Times New Roman"/>
                          <a:cs typeface="Times New Roman"/>
                          <a:sym typeface="Times New Roman"/>
                        </a:rPr>
                        <a:t> </a:t>
                      </a:r>
                      <a:r>
                        <a:rPr lang="en-IN" sz="1600" dirty="0">
                          <a:latin typeface="Arial"/>
                          <a:ea typeface="Arial"/>
                          <a:cs typeface="Arial"/>
                          <a:sym typeface="Arial"/>
                        </a:rPr>
                        <a:t>JYOTHI R</a:t>
                      </a:r>
                      <a:endParaRPr sz="1600" b="1" u="none" strike="noStrike" cap="none" dirty="0">
                        <a:latin typeface="Times New Roman"/>
                        <a:ea typeface="Times New Roman"/>
                        <a:cs typeface="Times New Roman"/>
                        <a:sym typeface="Times New Roman"/>
                      </a:endParaRPr>
                    </a:p>
                  </a:txBody>
                  <a:tcPr marL="6350" marR="6350" marT="0" marB="0"/>
                </a:tc>
                <a:tc hMerge="1">
                  <a:txBody>
                    <a:bodyPr/>
                    <a:lstStyle/>
                    <a:p>
                      <a:endParaRPr lang="en-US"/>
                    </a:p>
                  </a:txBody>
                  <a:tcPr/>
                </a:tc>
                <a:tc hMerge="1">
                  <a:txBody>
                    <a:bodyPr/>
                    <a:lstStyle/>
                    <a:p>
                      <a:endParaRPr lang="en-US"/>
                    </a:p>
                  </a:txBody>
                  <a:tcPr/>
                </a:tc>
              </a:tr>
            </a:tbl>
          </a:graphicData>
        </a:graphic>
      </p:graphicFrame>
      <p:pic>
        <p:nvPicPr>
          <p:cNvPr id="93" name="Google Shape;93;p13"/>
          <p:cNvPicPr preferRelativeResize="0"/>
          <p:nvPr/>
        </p:nvPicPr>
        <p:blipFill rotWithShape="1">
          <a:blip r:embed="rId4">
            <a:alphaModFix/>
          </a:blip>
          <a:srcRect/>
          <a:stretch/>
        </p:blipFill>
        <p:spPr>
          <a:xfrm>
            <a:off x="10777885" y="381000"/>
            <a:ext cx="633670" cy="727281"/>
          </a:xfrm>
          <a:prstGeom prst="rect">
            <a:avLst/>
          </a:prstGeom>
          <a:noFill/>
          <a:ln>
            <a:noFill/>
          </a:ln>
        </p:spPr>
      </p:pic>
      <p:sp>
        <p:nvSpPr>
          <p:cNvPr id="94" name="Google Shape;9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Modules</a:t>
            </a:r>
            <a:endParaRPr/>
          </a:p>
        </p:txBody>
      </p:sp>
      <p:sp>
        <p:nvSpPr>
          <p:cNvPr id="165" name="Google Shape;165;p21"/>
          <p:cNvSpPr txBox="1">
            <a:spLocks noGrp="1"/>
          </p:cNvSpPr>
          <p:nvPr>
            <p:ph type="body" idx="1"/>
          </p:nvPr>
        </p:nvSpPr>
        <p:spPr>
          <a:xfrm>
            <a:off x="838200" y="1847850"/>
            <a:ext cx="10515600" cy="4351200"/>
          </a:xfrm>
          <a:prstGeom prst="rect">
            <a:avLst/>
          </a:prstGeom>
          <a:noFill/>
          <a:ln>
            <a:noFill/>
          </a:ln>
        </p:spPr>
        <p:txBody>
          <a:bodyPr spcFirstLastPara="1" wrap="square" lIns="91425" tIns="45700" rIns="91425" bIns="45700" anchor="t" anchorCtr="0">
            <a:noAutofit/>
          </a:bodyPr>
          <a:lstStyle/>
          <a:p>
            <a:pPr marL="0" lvl="0" indent="0" algn="l" rtl="0">
              <a:lnSpc>
                <a:spcPct val="90000"/>
              </a:lnSpc>
              <a:spcBef>
                <a:spcPts val="0"/>
              </a:spcBef>
              <a:spcAft>
                <a:spcPts val="0"/>
              </a:spcAft>
              <a:buNone/>
            </a:pPr>
            <a:r>
              <a:rPr lang="en-IN" dirty="0"/>
              <a:t>Database </a:t>
            </a:r>
            <a:endParaRPr dirty="0"/>
          </a:p>
          <a:p>
            <a:pPr marL="457200" lvl="0" indent="-342900" algn="l" rtl="0">
              <a:lnSpc>
                <a:spcPct val="90000"/>
              </a:lnSpc>
              <a:spcBef>
                <a:spcPts val="0"/>
              </a:spcBef>
              <a:spcAft>
                <a:spcPts val="0"/>
              </a:spcAft>
              <a:buSzPts val="1800"/>
              <a:buChar char="•"/>
            </a:pPr>
            <a:r>
              <a:rPr lang="en-IN" dirty="0"/>
              <a:t>Collection of Raw Data                                                           </a:t>
            </a:r>
            <a:endParaRPr dirty="0"/>
          </a:p>
          <a:p>
            <a:pPr marL="457200" lvl="0" indent="-342900" algn="l" rtl="0">
              <a:lnSpc>
                <a:spcPct val="90000"/>
              </a:lnSpc>
              <a:spcBef>
                <a:spcPts val="0"/>
              </a:spcBef>
              <a:spcAft>
                <a:spcPts val="0"/>
              </a:spcAft>
              <a:buSzPts val="1800"/>
              <a:buChar char="•"/>
            </a:pPr>
            <a:r>
              <a:rPr lang="en-IN" dirty="0"/>
              <a:t>Data Cleaning</a:t>
            </a:r>
            <a:endParaRPr dirty="0"/>
          </a:p>
          <a:p>
            <a:pPr marL="91440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IN" dirty="0"/>
              <a:t>Modelling </a:t>
            </a:r>
            <a:endParaRPr dirty="0"/>
          </a:p>
          <a:p>
            <a:pPr marL="457200" lvl="0" indent="-342900" algn="l" rtl="0">
              <a:lnSpc>
                <a:spcPct val="90000"/>
              </a:lnSpc>
              <a:spcBef>
                <a:spcPts val="0"/>
              </a:spcBef>
              <a:spcAft>
                <a:spcPts val="0"/>
              </a:spcAft>
              <a:buSzPts val="1800"/>
              <a:buChar char="•"/>
            </a:pPr>
            <a:r>
              <a:rPr lang="en-IN" dirty="0"/>
              <a:t>Algorithms- </a:t>
            </a:r>
            <a:r>
              <a:rPr lang="en-IN" dirty="0" smtClean="0"/>
              <a:t>Feed Forward Network-ANN </a:t>
            </a:r>
            <a:r>
              <a:rPr lang="en-IN" dirty="0"/>
              <a:t>Back </a:t>
            </a:r>
            <a:r>
              <a:rPr lang="en-IN" dirty="0" smtClean="0"/>
              <a:t>Propagation-KNN.</a:t>
            </a:r>
            <a:endParaRPr dirty="0"/>
          </a:p>
          <a:p>
            <a:pPr marL="457200" lvl="0" indent="0" algn="l" rtl="0">
              <a:lnSpc>
                <a:spcPct val="90000"/>
              </a:lnSpc>
              <a:spcBef>
                <a:spcPts val="0"/>
              </a:spcBef>
              <a:spcAft>
                <a:spcPts val="0"/>
              </a:spcAft>
              <a:buNone/>
            </a:pPr>
            <a:endParaRPr dirty="0"/>
          </a:p>
          <a:p>
            <a:pPr marL="0" lvl="0" indent="0" algn="l" rtl="0">
              <a:lnSpc>
                <a:spcPct val="90000"/>
              </a:lnSpc>
              <a:spcBef>
                <a:spcPts val="0"/>
              </a:spcBef>
              <a:spcAft>
                <a:spcPts val="0"/>
              </a:spcAft>
              <a:buNone/>
            </a:pPr>
            <a:r>
              <a:rPr lang="en-IN" dirty="0"/>
              <a:t>Output</a:t>
            </a:r>
            <a:endParaRPr dirty="0"/>
          </a:p>
          <a:p>
            <a:pPr marL="457200" lvl="0" indent="-342900" algn="l" rtl="0">
              <a:lnSpc>
                <a:spcPct val="90000"/>
              </a:lnSpc>
              <a:spcBef>
                <a:spcPts val="0"/>
              </a:spcBef>
              <a:spcAft>
                <a:spcPts val="0"/>
              </a:spcAft>
              <a:buSzPts val="1800"/>
              <a:buChar char="•"/>
            </a:pPr>
            <a:r>
              <a:rPr lang="en-IN" dirty="0" smtClean="0"/>
              <a:t>Web Interface for the User.</a:t>
            </a:r>
            <a:endParaRPr dirty="0"/>
          </a:p>
          <a:p>
            <a:pPr marL="0" lvl="0" indent="0" algn="l" rtl="0">
              <a:lnSpc>
                <a:spcPct val="90000"/>
              </a:lnSpc>
              <a:spcBef>
                <a:spcPts val="0"/>
              </a:spcBef>
              <a:spcAft>
                <a:spcPts val="0"/>
              </a:spcAft>
              <a:buNone/>
            </a:pPr>
            <a:endParaRPr dirty="0"/>
          </a:p>
          <a:p>
            <a:pPr marL="685800" lvl="0" indent="0" algn="l" rtl="0">
              <a:lnSpc>
                <a:spcPct val="90000"/>
              </a:lnSpc>
              <a:spcBef>
                <a:spcPts val="0"/>
              </a:spcBef>
              <a:spcAft>
                <a:spcPts val="0"/>
              </a:spcAft>
              <a:buNone/>
            </a:pPr>
            <a:endParaRPr dirty="0"/>
          </a:p>
          <a:p>
            <a:pPr marL="228600" lvl="0" indent="0" algn="l" rtl="0">
              <a:lnSpc>
                <a:spcPct val="90000"/>
              </a:lnSpc>
              <a:spcBef>
                <a:spcPts val="0"/>
              </a:spcBef>
              <a:spcAft>
                <a:spcPts val="0"/>
              </a:spcAft>
              <a:buNone/>
            </a:pPr>
            <a:r>
              <a:rPr lang="en-IN" dirty="0"/>
              <a:t>	</a:t>
            </a:r>
            <a:endParaRPr dirty="0"/>
          </a:p>
        </p:txBody>
      </p:sp>
      <p:sp>
        <p:nvSpPr>
          <p:cNvPr id="166" name="Google Shape;166;p21"/>
          <p:cNvSpPr txBox="1">
            <a:spLocks noGrp="1"/>
          </p:cNvSpPr>
          <p:nvPr>
            <p:ph type="ftr" idx="11"/>
          </p:nvPr>
        </p:nvSpPr>
        <p:spPr>
          <a:xfrm>
            <a:off x="777240" y="6446520"/>
            <a:ext cx="7376160" cy="27495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167" name="Google Shape;167;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10</a:t>
            </a:fld>
            <a:endParaRPr/>
          </a:p>
        </p:txBody>
      </p:sp>
      <p:pic>
        <p:nvPicPr>
          <p:cNvPr id="168" name="Google Shape;168;p21"/>
          <p:cNvPicPr preferRelativeResize="0"/>
          <p:nvPr/>
        </p:nvPicPr>
        <p:blipFill>
          <a:blip r:embed="rId3">
            <a:alphaModFix/>
          </a:blip>
          <a:stretch>
            <a:fillRect/>
          </a:stretch>
        </p:blipFill>
        <p:spPr>
          <a:xfrm>
            <a:off x="8153400" y="1219050"/>
            <a:ext cx="2937713" cy="2509750"/>
          </a:xfrm>
          <a:prstGeom prst="rect">
            <a:avLst/>
          </a:prstGeom>
          <a:noFill/>
          <a:ln>
            <a:noFill/>
          </a:ln>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14363" y="4333875"/>
            <a:ext cx="4476750" cy="18097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2"/>
          <p:cNvSpPr txBox="1">
            <a:spLocks noGrp="1"/>
          </p:cNvSpPr>
          <p:nvPr>
            <p:ph type="title"/>
          </p:nvPr>
        </p:nvSpPr>
        <p:spPr>
          <a:xfrm>
            <a:off x="499872" y="233513"/>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IN" dirty="0" smtClean="0"/>
              <a:t>PAPER </a:t>
            </a:r>
            <a:r>
              <a:rPr lang="en-IN" dirty="0"/>
              <a:t>PRESENTATION </a:t>
            </a:r>
            <a:r>
              <a:rPr lang="en-IN" dirty="0" smtClean="0"/>
              <a:t> </a:t>
            </a:r>
            <a:endParaRPr dirty="0"/>
          </a:p>
          <a:p>
            <a:pPr marL="0" lvl="0" indent="0" algn="ctr" rtl="0">
              <a:spcBef>
                <a:spcPts val="0"/>
              </a:spcBef>
              <a:spcAft>
                <a:spcPts val="0"/>
              </a:spcAft>
              <a:buNone/>
            </a:pPr>
            <a:endParaRPr dirty="0"/>
          </a:p>
        </p:txBody>
      </p:sp>
      <p:sp>
        <p:nvSpPr>
          <p:cNvPr id="175" name="Google Shape;175;p22"/>
          <p:cNvSpPr txBox="1">
            <a:spLocks noGrp="1"/>
          </p:cNvSpPr>
          <p:nvPr>
            <p:ph type="body" idx="1"/>
          </p:nvPr>
        </p:nvSpPr>
        <p:spPr>
          <a:xfrm>
            <a:off x="664464" y="1258294"/>
            <a:ext cx="10515600" cy="5015100"/>
          </a:xfrm>
          <a:prstGeom prst="rect">
            <a:avLst/>
          </a:prstGeom>
        </p:spPr>
        <p:txBody>
          <a:bodyPr spcFirstLastPara="1" wrap="square" lIns="91425" tIns="45700" rIns="91425" bIns="45700" anchor="t" anchorCtr="0">
            <a:noAutofit/>
          </a:bodyPr>
          <a:lstStyle/>
          <a:p>
            <a:pPr marL="1371600" lvl="0" indent="0" algn="just" rtl="0">
              <a:spcBef>
                <a:spcPts val="1000"/>
              </a:spcBef>
              <a:spcAft>
                <a:spcPts val="0"/>
              </a:spcAft>
              <a:buNone/>
            </a:pPr>
            <a:r>
              <a:rPr lang="en-IN" dirty="0" smtClean="0"/>
              <a:t>Fest: Panacea 2k19</a:t>
            </a:r>
          </a:p>
          <a:p>
            <a:pPr marL="1371600" lvl="0" indent="0" algn="just" rtl="0">
              <a:spcBef>
                <a:spcPts val="1000"/>
              </a:spcBef>
              <a:spcAft>
                <a:spcPts val="0"/>
              </a:spcAft>
              <a:buNone/>
            </a:pPr>
            <a:r>
              <a:rPr lang="en-IN" dirty="0" smtClean="0"/>
              <a:t>Competition: Tech the Med.</a:t>
            </a:r>
          </a:p>
          <a:p>
            <a:pPr marL="1371600" lvl="0" indent="0" algn="just">
              <a:buNone/>
            </a:pPr>
            <a:r>
              <a:rPr lang="en-IN" dirty="0" smtClean="0"/>
              <a:t>Title: </a:t>
            </a:r>
            <a:r>
              <a:rPr lang="en-US" dirty="0" smtClean="0">
                <a:latin typeface="Calibri" panose="020F0502020204030204" pitchFamily="34" charset="0"/>
                <a:ea typeface="Arial"/>
                <a:cs typeface="Calibri" panose="020F0502020204030204" pitchFamily="34" charset="0"/>
                <a:sym typeface="Arial"/>
              </a:rPr>
              <a:t>Expert Systems For Differential Diagnosis Using Deep 		    Learning.</a:t>
            </a:r>
          </a:p>
          <a:p>
            <a:pPr marL="1371600" lvl="0" indent="0" algn="just">
              <a:buNone/>
            </a:pPr>
            <a:r>
              <a:rPr lang="en-US" dirty="0" smtClean="0">
                <a:latin typeface="Calibri" panose="020F0502020204030204" pitchFamily="34" charset="0"/>
                <a:cs typeface="Calibri" panose="020F0502020204030204" pitchFamily="34" charset="0"/>
                <a:sym typeface="Arial"/>
              </a:rPr>
              <a:t>Held at: Bangalore Medical College Research Institute.</a:t>
            </a:r>
          </a:p>
          <a:p>
            <a:pPr marL="1371600" lvl="0" indent="0" algn="just">
              <a:buNone/>
            </a:pPr>
            <a:r>
              <a:rPr lang="en-US" dirty="0" smtClean="0">
                <a:latin typeface="Calibri" panose="020F0502020204030204" pitchFamily="34" charset="0"/>
                <a:cs typeface="Calibri" panose="020F0502020204030204" pitchFamily="34" charset="0"/>
                <a:sym typeface="Arial"/>
              </a:rPr>
              <a:t>Date: 18</a:t>
            </a:r>
            <a:r>
              <a:rPr lang="en-US" baseline="30000" dirty="0" smtClean="0">
                <a:latin typeface="Calibri" panose="020F0502020204030204" pitchFamily="34" charset="0"/>
                <a:cs typeface="Calibri" panose="020F0502020204030204" pitchFamily="34" charset="0"/>
                <a:sym typeface="Arial"/>
              </a:rPr>
              <a:t>th</a:t>
            </a:r>
            <a:r>
              <a:rPr lang="en-US" dirty="0" smtClean="0">
                <a:latin typeface="Calibri" panose="020F0502020204030204" pitchFamily="34" charset="0"/>
                <a:cs typeface="Calibri" panose="020F0502020204030204" pitchFamily="34" charset="0"/>
                <a:sym typeface="Arial"/>
              </a:rPr>
              <a:t> Oct 2019</a:t>
            </a:r>
          </a:p>
          <a:p>
            <a:pPr marL="1371600" lvl="0" indent="0" algn="just">
              <a:buNone/>
            </a:pPr>
            <a:r>
              <a:rPr lang="en-US" dirty="0" smtClean="0">
                <a:latin typeface="Calibri" panose="020F0502020204030204" pitchFamily="34" charset="0"/>
                <a:cs typeface="Calibri" panose="020F0502020204030204" pitchFamily="34" charset="0"/>
                <a:sym typeface="Arial"/>
              </a:rPr>
              <a:t>		</a:t>
            </a:r>
            <a:r>
              <a:rPr lang="en-US" smtClean="0">
                <a:latin typeface="Calibri" panose="020F0502020204030204" pitchFamily="34" charset="0"/>
                <a:cs typeface="Calibri" panose="020F0502020204030204" pitchFamily="34" charset="0"/>
                <a:sym typeface="Arial"/>
              </a:rPr>
              <a:t>	</a:t>
            </a:r>
            <a:r>
              <a:rPr lang="en-US" sz="5400" smtClean="0">
                <a:latin typeface="Calibri" panose="020F0502020204030204" pitchFamily="34" charset="0"/>
                <a:cs typeface="Calibri" panose="020F0502020204030204" pitchFamily="34" charset="0"/>
                <a:sym typeface="Arial"/>
              </a:rPr>
              <a:t>WINNER!</a:t>
            </a:r>
            <a:endParaRPr sz="5400" dirty="0"/>
          </a:p>
          <a:p>
            <a:pPr marL="1371600" lvl="0" indent="0" algn="ctr" rtl="0">
              <a:spcBef>
                <a:spcPts val="1000"/>
              </a:spcBef>
              <a:spcAft>
                <a:spcPts val="0"/>
              </a:spcAft>
              <a:buNone/>
            </a:pPr>
            <a:r>
              <a:rPr lang="en-IN" dirty="0"/>
              <a:t> 		</a:t>
            </a:r>
            <a:endParaRPr dirty="0"/>
          </a:p>
          <a:p>
            <a:pPr marL="0" lvl="0" indent="0" algn="ctr" rtl="0">
              <a:spcBef>
                <a:spcPts val="1000"/>
              </a:spcBef>
              <a:spcAft>
                <a:spcPts val="0"/>
              </a:spcAft>
              <a:buNone/>
            </a:pPr>
            <a:endParaRPr dirty="0"/>
          </a:p>
        </p:txBody>
      </p:sp>
      <p:sp>
        <p:nvSpPr>
          <p:cNvPr id="176" name="Google Shape;176;p22"/>
          <p:cNvSpPr txBox="1">
            <a:spLocks noGrp="1"/>
          </p:cNvSpPr>
          <p:nvPr>
            <p:ph type="sldNum" idx="12"/>
          </p:nvPr>
        </p:nvSpPr>
        <p:spPr>
          <a:xfrm>
            <a:off x="8610600" y="6356350"/>
            <a:ext cx="2743200" cy="365100"/>
          </a:xfrm>
          <a:prstGeom prst="rect">
            <a:avLst/>
          </a:prstGeom>
        </p:spPr>
        <p:txBody>
          <a:bodyPr spcFirstLastPara="1" wrap="square" lIns="91425" tIns="45700" rIns="91425" bIns="45700" anchor="ctr" anchorCtr="0">
            <a:noAutofit/>
          </a:bodyPr>
          <a:lstStyle/>
          <a:p>
            <a:pPr marL="0" lvl="0" indent="0" algn="r" rtl="0">
              <a:spcBef>
                <a:spcPts val="0"/>
              </a:spcBef>
              <a:spcAft>
                <a:spcPts val="0"/>
              </a:spcAft>
              <a:buClr>
                <a:srgbClr val="000000"/>
              </a:buClr>
              <a:buFont typeface="Arial"/>
              <a:buNone/>
            </a:pPr>
            <a:fld id="{00000000-1234-1234-1234-123412341234}" type="slidenum">
              <a:rPr lang="en-IN"/>
              <a:t>11</a:t>
            </a:fld>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58008" y="233513"/>
            <a:ext cx="2095792" cy="1848108"/>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Bibiliography</a:t>
            </a:r>
            <a:endParaRPr/>
          </a:p>
        </p:txBody>
      </p:sp>
      <p:sp>
        <p:nvSpPr>
          <p:cNvPr id="184" name="Google Shape;184;p23"/>
          <p:cNvSpPr txBox="1">
            <a:spLocks noGrp="1"/>
          </p:cNvSpPr>
          <p:nvPr>
            <p:ph type="body" idx="1"/>
          </p:nvPr>
        </p:nvSpPr>
        <p:spPr>
          <a:xfrm>
            <a:off x="838200" y="1476375"/>
            <a:ext cx="10515600" cy="4351200"/>
          </a:xfrm>
          <a:prstGeom prst="rect">
            <a:avLst/>
          </a:prstGeom>
          <a:noFill/>
          <a:ln>
            <a:noFill/>
          </a:ln>
        </p:spPr>
        <p:txBody>
          <a:bodyPr spcFirstLastPara="1" wrap="square" lIns="91425" tIns="45700" rIns="91425" bIns="45700" anchor="t" anchorCtr="0">
            <a:noAutofit/>
          </a:bodyPr>
          <a:lstStyle/>
          <a:p>
            <a:pPr marL="0" lvl="0" indent="0" algn="just" rtl="0">
              <a:lnSpc>
                <a:spcPct val="100000"/>
              </a:lnSpc>
              <a:spcBef>
                <a:spcPts val="0"/>
              </a:spcBef>
              <a:spcAft>
                <a:spcPts val="0"/>
              </a:spcAft>
              <a:buClr>
                <a:schemeClr val="lt1"/>
              </a:buClr>
              <a:buSzPts val="2800"/>
              <a:buFont typeface="Arial"/>
              <a:buNone/>
            </a:pPr>
            <a:r>
              <a:rPr lang="en-IN" sz="1900">
                <a:solidFill>
                  <a:srgbClr val="000000"/>
                </a:solidFill>
                <a:latin typeface="Arial"/>
                <a:ea typeface="Arial"/>
                <a:cs typeface="Arial"/>
                <a:sym typeface="Arial"/>
              </a:rPr>
              <a:t>[1] Murali Ravuri, Anitha Kannan, “From expert system to machine-learned diagnosis models, Proceedings of Machine Learning Research , Machine Learning for Healthcare,85,1–16, 2018.</a:t>
            </a:r>
            <a:endParaRPr sz="1900">
              <a:solidFill>
                <a:srgbClr val="000000"/>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800"/>
              <a:buFont typeface="Arial"/>
              <a:buNone/>
            </a:pPr>
            <a:r>
              <a:rPr lang="en-IN" sz="1900">
                <a:solidFill>
                  <a:srgbClr val="000000"/>
                </a:solidFill>
                <a:latin typeface="Arial"/>
                <a:ea typeface="Arial"/>
                <a:cs typeface="Arial"/>
                <a:sym typeface="Arial"/>
              </a:rPr>
              <a:t>[2] Dhaval Raval, Dvijesh Bhatt, “Medical diagnosis system using Machine Learning, International Journal of computer science , Machine Learning for Healthcare, Volume 7,1–6, 2016.</a:t>
            </a:r>
            <a:endParaRPr sz="1900">
              <a:solidFill>
                <a:srgbClr val="000000"/>
              </a:solidFill>
              <a:latin typeface="Arial"/>
              <a:ea typeface="Arial"/>
              <a:cs typeface="Arial"/>
              <a:sym typeface="Arial"/>
            </a:endParaRPr>
          </a:p>
          <a:p>
            <a:pPr marL="0" lvl="0" indent="0" algn="just" rtl="0">
              <a:lnSpc>
                <a:spcPct val="100000"/>
              </a:lnSpc>
              <a:spcBef>
                <a:spcPts val="2100"/>
              </a:spcBef>
              <a:spcAft>
                <a:spcPts val="0"/>
              </a:spcAft>
              <a:buClr>
                <a:schemeClr val="lt1"/>
              </a:buClr>
              <a:buSzPts val="2800"/>
              <a:buFont typeface="Arial"/>
              <a:buNone/>
            </a:pPr>
            <a:r>
              <a:rPr lang="en-IN" sz="1900">
                <a:solidFill>
                  <a:srgbClr val="000000"/>
                </a:solidFill>
                <a:latin typeface="Arial"/>
                <a:ea typeface="Arial"/>
                <a:cs typeface="Arial"/>
                <a:sym typeface="Arial"/>
              </a:rPr>
              <a:t>[3]Dr A N Jayanthi, Ms D Pavithra, “A Study On  Machine Learning Algorithm In Medical Diagnosis”, International Journal of Advanced Research in Computer Science, Volume 9,No 4, July-August 2018.</a:t>
            </a:r>
            <a:endParaRPr sz="190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lt1"/>
              </a:buClr>
              <a:buSzPts val="2800"/>
              <a:buFont typeface="Arial"/>
              <a:buNone/>
            </a:pPr>
            <a:endParaRPr sz="1900">
              <a:solidFill>
                <a:srgbClr val="000000"/>
              </a:solidFill>
              <a:latin typeface="Arial"/>
              <a:ea typeface="Arial"/>
              <a:cs typeface="Arial"/>
              <a:sym typeface="Arial"/>
            </a:endParaRPr>
          </a:p>
          <a:p>
            <a:pPr marL="0" lvl="0" indent="0" algn="just" rtl="0">
              <a:lnSpc>
                <a:spcPct val="100000"/>
              </a:lnSpc>
              <a:spcBef>
                <a:spcPts val="0"/>
              </a:spcBef>
              <a:spcAft>
                <a:spcPts val="0"/>
              </a:spcAft>
              <a:buClr>
                <a:schemeClr val="lt1"/>
              </a:buClr>
              <a:buSzPts val="2800"/>
              <a:buFont typeface="Arial"/>
              <a:buNone/>
            </a:pPr>
            <a:r>
              <a:rPr lang="en-IN" sz="1900">
                <a:solidFill>
                  <a:srgbClr val="000000"/>
                </a:solidFill>
                <a:latin typeface="Arial"/>
                <a:ea typeface="Arial"/>
                <a:cs typeface="Arial"/>
                <a:sym typeface="Arial"/>
              </a:rPr>
              <a:t>[4] Shaik Razia,N Vamsi Krishna,”A Review On Disease Diagnosis Using Machine Learning Techniques” , International Journal of Pure and Applied Mathematics, Volume 117 No. 16 2017, 79-85.</a:t>
            </a:r>
            <a:endParaRPr sz="1900">
              <a:solidFill>
                <a:srgbClr val="000000"/>
              </a:solidFill>
              <a:latin typeface="Arial"/>
              <a:ea typeface="Arial"/>
              <a:cs typeface="Arial"/>
              <a:sym typeface="Arial"/>
            </a:endParaRPr>
          </a:p>
          <a:p>
            <a:pPr marL="0" lvl="0" indent="0" algn="just" rtl="0">
              <a:lnSpc>
                <a:spcPct val="100000"/>
              </a:lnSpc>
              <a:spcBef>
                <a:spcPts val="1000"/>
              </a:spcBef>
              <a:spcAft>
                <a:spcPts val="0"/>
              </a:spcAft>
              <a:buClr>
                <a:schemeClr val="lt1"/>
              </a:buClr>
              <a:buSzPts val="2800"/>
              <a:buFont typeface="Arial"/>
              <a:buNone/>
            </a:pPr>
            <a:r>
              <a:rPr lang="en-IN" sz="1900">
                <a:solidFill>
                  <a:srgbClr val="000000"/>
                </a:solidFill>
                <a:latin typeface="Arial"/>
                <a:ea typeface="Arial"/>
                <a:cs typeface="Arial"/>
                <a:sym typeface="Arial"/>
              </a:rPr>
              <a:t>[5] Alex Yee,” Machine Learning Applied to the Detection of Retinal Blood Vessels, Stanford University. </a:t>
            </a:r>
            <a:endParaRPr sz="1900">
              <a:solidFill>
                <a:srgbClr val="000000"/>
              </a:solidFill>
              <a:latin typeface="Arial"/>
              <a:ea typeface="Arial"/>
              <a:cs typeface="Arial"/>
              <a:sym typeface="Arial"/>
            </a:endParaRPr>
          </a:p>
          <a:p>
            <a:pPr marL="0" lvl="0" indent="0" algn="l" rtl="0">
              <a:lnSpc>
                <a:spcPct val="90000"/>
              </a:lnSpc>
              <a:spcBef>
                <a:spcPts val="2100"/>
              </a:spcBef>
              <a:spcAft>
                <a:spcPts val="0"/>
              </a:spcAft>
              <a:buClr>
                <a:schemeClr val="dk1"/>
              </a:buClr>
              <a:buSzPts val="2800"/>
              <a:buNone/>
            </a:pPr>
            <a:endParaRPr sz="1900">
              <a:solidFill>
                <a:srgbClr val="000000"/>
              </a:solidFill>
            </a:endParaRPr>
          </a:p>
        </p:txBody>
      </p:sp>
      <p:sp>
        <p:nvSpPr>
          <p:cNvPr id="185" name="Google Shape;185;p23"/>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86" name="Google Shape;186;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12</a:t>
            </a:fld>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24"/>
          <p:cNvSpPr txBox="1">
            <a:spLocks noGrp="1"/>
          </p:cNvSpPr>
          <p:nvPr>
            <p:ph type="body" idx="1"/>
          </p:nvPr>
        </p:nvSpPr>
        <p:spPr>
          <a:xfrm>
            <a:off x="838200" y="395785"/>
            <a:ext cx="10515600" cy="578117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endParaRPr sz="7200"/>
          </a:p>
          <a:p>
            <a:pPr marL="0" lvl="0" indent="0" algn="ctr" rtl="0">
              <a:lnSpc>
                <a:spcPct val="90000"/>
              </a:lnSpc>
              <a:spcBef>
                <a:spcPts val="1000"/>
              </a:spcBef>
              <a:spcAft>
                <a:spcPts val="0"/>
              </a:spcAft>
              <a:buClr>
                <a:schemeClr val="dk1"/>
              </a:buClr>
              <a:buSzPts val="7200"/>
              <a:buNone/>
            </a:pPr>
            <a:r>
              <a:rPr lang="en-IN" sz="7200"/>
              <a:t>Thank You</a:t>
            </a:r>
            <a:endParaRPr sz="7200"/>
          </a:p>
        </p:txBody>
      </p:sp>
      <p:sp>
        <p:nvSpPr>
          <p:cNvPr id="192" name="Google Shape;192;p24"/>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93" name="Google Shape;1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13</a:t>
            </a:fld>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2800"/>
              <a:buNone/>
            </a:pPr>
            <a:endParaRPr/>
          </a:p>
          <a:p>
            <a:pPr marL="0" lvl="0" indent="0" algn="ctr" rtl="0">
              <a:lnSpc>
                <a:spcPct val="90000"/>
              </a:lnSpc>
              <a:spcBef>
                <a:spcPts val="1000"/>
              </a:spcBef>
              <a:spcAft>
                <a:spcPts val="0"/>
              </a:spcAft>
              <a:buClr>
                <a:schemeClr val="dk1"/>
              </a:buClr>
              <a:buSzPts val="7200"/>
              <a:buNone/>
            </a:pPr>
            <a:r>
              <a:rPr lang="en-IN" sz="7200"/>
              <a:t>Q &amp; A</a:t>
            </a:r>
            <a:endParaRPr sz="7200"/>
          </a:p>
        </p:txBody>
      </p:sp>
      <p:sp>
        <p:nvSpPr>
          <p:cNvPr id="199" name="Google Shape;199;p25"/>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200" name="Google Shape;2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14</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Agenda</a:t>
            </a:r>
            <a:endParaRPr/>
          </a:p>
        </p:txBody>
      </p:sp>
      <p:sp>
        <p:nvSpPr>
          <p:cNvPr id="102" name="Google Shape;102;p1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28600" algn="l" rtl="0">
              <a:lnSpc>
                <a:spcPct val="90000"/>
              </a:lnSpc>
              <a:spcBef>
                <a:spcPts val="0"/>
              </a:spcBef>
              <a:spcAft>
                <a:spcPts val="0"/>
              </a:spcAft>
              <a:buClr>
                <a:schemeClr val="dk1"/>
              </a:buClr>
              <a:buSzPts val="2800"/>
              <a:buChar char="•"/>
            </a:pPr>
            <a:r>
              <a:rPr lang="en-IN"/>
              <a:t>Introduction</a:t>
            </a:r>
            <a:endParaRPr/>
          </a:p>
          <a:p>
            <a:pPr marL="228600" lvl="0" indent="-228600" algn="l" rtl="0">
              <a:lnSpc>
                <a:spcPct val="90000"/>
              </a:lnSpc>
              <a:spcBef>
                <a:spcPts val="1000"/>
              </a:spcBef>
              <a:spcAft>
                <a:spcPts val="0"/>
              </a:spcAft>
              <a:buClr>
                <a:schemeClr val="dk1"/>
              </a:buClr>
              <a:buSzPts val="2800"/>
              <a:buChar char="•"/>
            </a:pPr>
            <a:r>
              <a:rPr lang="en-IN"/>
              <a:t>Literature Survey</a:t>
            </a:r>
            <a:endParaRPr/>
          </a:p>
          <a:p>
            <a:pPr marL="228600" lvl="0" indent="-228600" algn="l" rtl="0">
              <a:lnSpc>
                <a:spcPct val="90000"/>
              </a:lnSpc>
              <a:spcBef>
                <a:spcPts val="1000"/>
              </a:spcBef>
              <a:spcAft>
                <a:spcPts val="0"/>
              </a:spcAft>
              <a:buClr>
                <a:schemeClr val="dk1"/>
              </a:buClr>
              <a:buSzPts val="2800"/>
              <a:buChar char="•"/>
            </a:pPr>
            <a:r>
              <a:rPr lang="en-IN"/>
              <a:t>Objectives</a:t>
            </a:r>
            <a:endParaRPr/>
          </a:p>
          <a:p>
            <a:pPr marL="228600" lvl="0" indent="-228600" algn="l" rtl="0">
              <a:lnSpc>
                <a:spcPct val="90000"/>
              </a:lnSpc>
              <a:spcBef>
                <a:spcPts val="1000"/>
              </a:spcBef>
              <a:spcAft>
                <a:spcPts val="0"/>
              </a:spcAft>
              <a:buClr>
                <a:schemeClr val="dk1"/>
              </a:buClr>
              <a:buSzPts val="2800"/>
              <a:buChar char="•"/>
            </a:pPr>
            <a:r>
              <a:rPr lang="en-IN"/>
              <a:t>Problem statement</a:t>
            </a:r>
            <a:endParaRPr/>
          </a:p>
          <a:p>
            <a:pPr marL="228600" lvl="0" indent="-228600" algn="l" rtl="0">
              <a:lnSpc>
                <a:spcPct val="90000"/>
              </a:lnSpc>
              <a:spcBef>
                <a:spcPts val="1000"/>
              </a:spcBef>
              <a:spcAft>
                <a:spcPts val="0"/>
              </a:spcAft>
              <a:buClr>
                <a:schemeClr val="dk1"/>
              </a:buClr>
              <a:buSzPts val="2800"/>
              <a:buChar char="•"/>
            </a:pPr>
            <a:r>
              <a:rPr lang="en-IN"/>
              <a:t>Requirements Specification</a:t>
            </a:r>
            <a:endParaRPr/>
          </a:p>
          <a:p>
            <a:pPr marL="228600" lvl="0" indent="-228600" algn="l" rtl="0">
              <a:lnSpc>
                <a:spcPct val="90000"/>
              </a:lnSpc>
              <a:spcBef>
                <a:spcPts val="1000"/>
              </a:spcBef>
              <a:spcAft>
                <a:spcPts val="0"/>
              </a:spcAft>
              <a:buClr>
                <a:schemeClr val="dk1"/>
              </a:buClr>
              <a:buSzPts val="2800"/>
              <a:buChar char="•"/>
            </a:pPr>
            <a:r>
              <a:rPr lang="en-IN"/>
              <a:t>Architecture Diagram</a:t>
            </a:r>
            <a:endParaRPr/>
          </a:p>
          <a:p>
            <a:pPr marL="228600" lvl="0" indent="-228600" algn="l" rtl="0">
              <a:lnSpc>
                <a:spcPct val="90000"/>
              </a:lnSpc>
              <a:spcBef>
                <a:spcPts val="1000"/>
              </a:spcBef>
              <a:spcAft>
                <a:spcPts val="0"/>
              </a:spcAft>
              <a:buClr>
                <a:schemeClr val="dk1"/>
              </a:buClr>
              <a:buSzPts val="2800"/>
              <a:buChar char="•"/>
            </a:pPr>
            <a:r>
              <a:rPr lang="en-IN"/>
              <a:t>Module Split-ups and algorithms used</a:t>
            </a:r>
            <a:endParaRPr/>
          </a:p>
          <a:p>
            <a:pPr marL="228600" lvl="0" indent="-228600" algn="l" rtl="0">
              <a:lnSpc>
                <a:spcPct val="90000"/>
              </a:lnSpc>
              <a:spcBef>
                <a:spcPts val="1000"/>
              </a:spcBef>
              <a:spcAft>
                <a:spcPts val="0"/>
              </a:spcAft>
              <a:buClr>
                <a:schemeClr val="dk1"/>
              </a:buClr>
              <a:buSzPts val="2800"/>
              <a:buChar char="•"/>
            </a:pPr>
            <a:r>
              <a:rPr lang="en-IN"/>
              <a:t>Bibliography</a:t>
            </a:r>
            <a:endParaRPr/>
          </a:p>
          <a:p>
            <a:pPr marL="0" lvl="0" indent="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a:p>
            <a:pPr marL="228600" lvl="0" indent="-50800" algn="l" rtl="0">
              <a:lnSpc>
                <a:spcPct val="90000"/>
              </a:lnSpc>
              <a:spcBef>
                <a:spcPts val="1000"/>
              </a:spcBef>
              <a:spcAft>
                <a:spcPts val="0"/>
              </a:spcAft>
              <a:buClr>
                <a:schemeClr val="dk1"/>
              </a:buClr>
              <a:buSzPts val="2800"/>
              <a:buNone/>
            </a:pPr>
            <a:endParaRPr/>
          </a:p>
        </p:txBody>
      </p:sp>
      <p:sp>
        <p:nvSpPr>
          <p:cNvPr id="103" name="Google Shape;103;p14"/>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04" name="Google Shape;104;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2</a:t>
            </a:fld>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Introduction</a:t>
            </a:r>
            <a:endParaRPr/>
          </a:p>
        </p:txBody>
      </p:sp>
      <p:sp>
        <p:nvSpPr>
          <p:cNvPr id="110" name="Google Shape;110;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228600" lvl="0" indent="-266700" algn="just" rtl="0">
              <a:lnSpc>
                <a:spcPct val="115000"/>
              </a:lnSpc>
              <a:spcBef>
                <a:spcPts val="1000"/>
              </a:spcBef>
              <a:spcAft>
                <a:spcPts val="0"/>
              </a:spcAft>
              <a:buSzPts val="2400"/>
              <a:buChar char="•"/>
            </a:pPr>
            <a:r>
              <a:rPr lang="en-IN" sz="2400">
                <a:latin typeface="Arial"/>
                <a:ea typeface="Arial"/>
                <a:cs typeface="Arial"/>
                <a:sym typeface="Arial"/>
              </a:rPr>
              <a:t>Artificial Intelligence.</a:t>
            </a:r>
            <a:endParaRPr sz="2400">
              <a:latin typeface="Arial"/>
              <a:ea typeface="Arial"/>
              <a:cs typeface="Arial"/>
              <a:sym typeface="Arial"/>
            </a:endParaRPr>
          </a:p>
          <a:p>
            <a:pPr marL="228600" lvl="0" indent="-266700" algn="just" rtl="0">
              <a:lnSpc>
                <a:spcPct val="115000"/>
              </a:lnSpc>
              <a:spcBef>
                <a:spcPts val="1000"/>
              </a:spcBef>
              <a:spcAft>
                <a:spcPts val="0"/>
              </a:spcAft>
              <a:buSzPts val="2400"/>
              <a:buChar char="•"/>
            </a:pPr>
            <a:r>
              <a:rPr lang="en-IN" sz="2400">
                <a:latin typeface="Arial"/>
                <a:ea typeface="Arial"/>
                <a:cs typeface="Arial"/>
                <a:sym typeface="Arial"/>
              </a:rPr>
              <a:t>Deep Learning: Subset of Machine Learning</a:t>
            </a:r>
            <a:endParaRPr sz="2400">
              <a:latin typeface="Arial"/>
              <a:ea typeface="Arial"/>
              <a:cs typeface="Arial"/>
              <a:sym typeface="Arial"/>
            </a:endParaRPr>
          </a:p>
          <a:p>
            <a:pPr marL="228600" lvl="0" indent="-266700" algn="just" rtl="0">
              <a:lnSpc>
                <a:spcPct val="115000"/>
              </a:lnSpc>
              <a:spcBef>
                <a:spcPts val="2100"/>
              </a:spcBef>
              <a:spcAft>
                <a:spcPts val="0"/>
              </a:spcAft>
              <a:buSzPts val="2400"/>
              <a:buChar char="•"/>
            </a:pPr>
            <a:r>
              <a:rPr lang="en-IN" sz="2400">
                <a:latin typeface="Arial"/>
                <a:ea typeface="Arial"/>
                <a:cs typeface="Arial"/>
                <a:sym typeface="Arial"/>
              </a:rPr>
              <a:t>Benefits of Deep Learning over Machine Learning.</a:t>
            </a:r>
            <a:endParaRPr sz="2400">
              <a:latin typeface="Arial"/>
              <a:ea typeface="Arial"/>
              <a:cs typeface="Arial"/>
              <a:sym typeface="Arial"/>
            </a:endParaRPr>
          </a:p>
          <a:p>
            <a:pPr marL="228600" lvl="0" indent="-266700" algn="just" rtl="0">
              <a:lnSpc>
                <a:spcPct val="115000"/>
              </a:lnSpc>
              <a:spcBef>
                <a:spcPts val="2100"/>
              </a:spcBef>
              <a:spcAft>
                <a:spcPts val="0"/>
              </a:spcAft>
              <a:buSzPts val="2400"/>
              <a:buChar char="•"/>
            </a:pPr>
            <a:r>
              <a:rPr lang="en-IN" sz="2400">
                <a:latin typeface="Arial"/>
                <a:ea typeface="Arial"/>
                <a:cs typeface="Arial"/>
                <a:sym typeface="Arial"/>
              </a:rPr>
              <a:t>Neural network helps in understanding the underlying relationships among the symptoms and map it to the most probable diseases.</a:t>
            </a:r>
            <a:endParaRPr sz="2400">
              <a:latin typeface="Arial"/>
              <a:ea typeface="Arial"/>
              <a:cs typeface="Arial"/>
              <a:sym typeface="Arial"/>
            </a:endParaRPr>
          </a:p>
          <a:p>
            <a:pPr marL="228600" lvl="0" indent="-228600" algn="just" rtl="0">
              <a:lnSpc>
                <a:spcPct val="115000"/>
              </a:lnSpc>
              <a:spcBef>
                <a:spcPts val="2100"/>
              </a:spcBef>
              <a:spcAft>
                <a:spcPts val="2100"/>
              </a:spcAft>
              <a:buSzPts val="1800"/>
              <a:buChar char="•"/>
            </a:pPr>
            <a:r>
              <a:rPr lang="en-IN" sz="2400">
                <a:latin typeface="Arial"/>
                <a:ea typeface="Arial"/>
                <a:cs typeface="Arial"/>
                <a:sym typeface="Arial"/>
              </a:rPr>
              <a:t>Implementation of machine learning for differential diagnosis.</a:t>
            </a:r>
            <a:endParaRPr/>
          </a:p>
        </p:txBody>
      </p:sp>
      <p:sp>
        <p:nvSpPr>
          <p:cNvPr id="111" name="Google Shape;111;p15"/>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12" name="Google Shape;112;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6"/>
          <p:cNvSpPr txBox="1">
            <a:spLocks noGrp="1"/>
          </p:cNvSpPr>
          <p:nvPr>
            <p:ph type="title"/>
          </p:nvPr>
        </p:nvSpPr>
        <p:spPr>
          <a:xfrm>
            <a:off x="270100" y="-28055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Literature Survey</a:t>
            </a:r>
            <a:endParaRPr/>
          </a:p>
        </p:txBody>
      </p:sp>
      <p:graphicFrame>
        <p:nvGraphicFramePr>
          <p:cNvPr id="120" name="Google Shape;120;p16"/>
          <p:cNvGraphicFramePr/>
          <p:nvPr/>
        </p:nvGraphicFramePr>
        <p:xfrm>
          <a:off x="270100" y="648275"/>
          <a:ext cx="10515600" cy="5924168"/>
        </p:xfrm>
        <a:graphic>
          <a:graphicData uri="http://schemas.openxmlformats.org/drawingml/2006/table">
            <a:tbl>
              <a:tblPr firstRow="1" bandRow="1">
                <a:noFill/>
                <a:tableStyleId>{21D0FE85-1152-4600-9794-EA06798896C3}</a:tableStyleId>
              </a:tblPr>
              <a:tblGrid>
                <a:gridCol w="2610175"/>
                <a:gridCol w="2647625"/>
                <a:gridCol w="2628900"/>
                <a:gridCol w="2628900"/>
              </a:tblGrid>
              <a:tr h="604350">
                <a:tc>
                  <a:txBody>
                    <a:bodyPr/>
                    <a:lstStyle/>
                    <a:p>
                      <a:pPr marL="0" marR="0" lvl="0" indent="0" algn="l" rtl="0">
                        <a:spcBef>
                          <a:spcPts val="0"/>
                        </a:spcBef>
                        <a:spcAft>
                          <a:spcPts val="0"/>
                        </a:spcAft>
                        <a:buNone/>
                      </a:pPr>
                      <a:r>
                        <a:rPr lang="en-IN" sz="1800" u="none" strike="noStrike" cap="none"/>
                        <a:t>Title of the paper with citation</a:t>
                      </a:r>
                      <a:endParaRPr sz="1800"/>
                    </a:p>
                  </a:txBody>
                  <a:tcPr marL="91450" marR="91450" marT="45725" marB="45725">
                    <a:lnB w="38100"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a:t>Methodology </a:t>
                      </a:r>
                      <a:endParaRPr sz="1800"/>
                    </a:p>
                  </a:txBody>
                  <a:tcPr marL="91450" marR="91450" marT="45725" marB="45725"/>
                </a:tc>
                <a:tc>
                  <a:txBody>
                    <a:bodyPr/>
                    <a:lstStyle/>
                    <a:p>
                      <a:pPr marL="0" marR="0" lvl="0" indent="0" algn="l" rtl="0">
                        <a:spcBef>
                          <a:spcPts val="0"/>
                        </a:spcBef>
                        <a:spcAft>
                          <a:spcPts val="0"/>
                        </a:spcAft>
                        <a:buNone/>
                      </a:pPr>
                      <a:r>
                        <a:rPr lang="en-IN" sz="1800"/>
                        <a:t>Advantages </a:t>
                      </a:r>
                      <a:endParaRPr sz="1800"/>
                    </a:p>
                  </a:txBody>
                  <a:tcPr marL="91450" marR="91450" marT="45725" marB="45725"/>
                </a:tc>
                <a:tc>
                  <a:txBody>
                    <a:bodyPr/>
                    <a:lstStyle/>
                    <a:p>
                      <a:pPr marL="0" marR="0" lvl="0" indent="0" algn="l" rtl="0">
                        <a:spcBef>
                          <a:spcPts val="0"/>
                        </a:spcBef>
                        <a:spcAft>
                          <a:spcPts val="0"/>
                        </a:spcAft>
                        <a:buNone/>
                      </a:pPr>
                      <a:r>
                        <a:rPr lang="en-IN" sz="1800"/>
                        <a:t>Disadvantages</a:t>
                      </a:r>
                      <a:endParaRPr sz="1800"/>
                    </a:p>
                  </a:txBody>
                  <a:tcPr marL="91450" marR="91450" marT="45725" marB="45725"/>
                </a:tc>
              </a:tr>
              <a:tr h="872550">
                <a:tc>
                  <a:txBody>
                    <a:bodyPr/>
                    <a:lstStyle/>
                    <a:p>
                      <a:pPr marL="0" lvl="0" indent="0" algn="just" rtl="0">
                        <a:lnSpc>
                          <a:spcPct val="90000"/>
                        </a:lnSpc>
                        <a:spcBef>
                          <a:spcPts val="0"/>
                        </a:spcBef>
                        <a:spcAft>
                          <a:spcPts val="0"/>
                        </a:spcAft>
                        <a:buClr>
                          <a:schemeClr val="lt1"/>
                        </a:buClr>
                        <a:buSzPts val="2800"/>
                        <a:buFont typeface="Calibri"/>
                        <a:buNone/>
                      </a:pPr>
                      <a:r>
                        <a:rPr lang="en-IN" sz="1200" b="1">
                          <a:solidFill>
                            <a:srgbClr val="000000"/>
                          </a:solidFill>
                          <a:latin typeface="Arial"/>
                          <a:ea typeface="Arial"/>
                          <a:cs typeface="Arial"/>
                          <a:sym typeface="Arial"/>
                        </a:rPr>
                        <a:t>Medical Diagnosis System using Machine Learning</a:t>
                      </a:r>
                      <a:endParaRPr sz="1200" b="1">
                        <a:solidFill>
                          <a:srgbClr val="000000"/>
                        </a:solidFill>
                      </a:endParaRPr>
                    </a:p>
                  </a:txBody>
                  <a:tcPr marL="91450" marR="91450" marT="45725" marB="45725">
                    <a:lnL w="12700" cap="flat" cmpd="sng">
                      <a:solidFill>
                        <a:srgbClr val="000000">
                          <a:alpha val="0"/>
                        </a:srgbClr>
                      </a:solidFill>
                      <a:prstDash val="solid"/>
                      <a:round/>
                      <a:headEnd type="none" w="sm" len="sm"/>
                      <a:tailEnd type="none" w="sm" len="sm"/>
                    </a:lnL>
                    <a:lnR w="12700" cap="flat" cmpd="sng">
                      <a:solidFill>
                        <a:srgbClr val="000000">
                          <a:alpha val="0"/>
                        </a:srgbClr>
                      </a:solidFill>
                      <a:prstDash val="solid"/>
                      <a:round/>
                      <a:headEnd type="none" w="sm" len="sm"/>
                      <a:tailEnd type="none" w="sm" len="sm"/>
                    </a:lnR>
                    <a:lnT w="38100" cap="flat" cmpd="sng">
                      <a:solidFill>
                        <a:srgbClr val="000000">
                          <a:alpha val="0"/>
                        </a:srgbClr>
                      </a:solidFill>
                      <a:prstDash val="solid"/>
                      <a:round/>
                      <a:headEnd type="none" w="sm" len="sm"/>
                      <a:tailEnd type="none" w="sm" len="sm"/>
                    </a:lnT>
                    <a:lnB w="12700"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a:t>Designing an automated system along with creating database for specific diseases. An algorithm is also proposed.</a:t>
                      </a:r>
                      <a:endParaRPr/>
                    </a:p>
                  </a:txBody>
                  <a:tcPr marL="91450" marR="91450" marT="45725" marB="45725">
                    <a:lnL w="12700" cap="flat" cmpd="sng">
                      <a:solidFill>
                        <a:srgbClr val="000000">
                          <a:alpha val="0"/>
                        </a:srgbClr>
                      </a:solidFill>
                      <a:prstDash val="solid"/>
                      <a:round/>
                      <a:headEnd type="none" w="sm" len="sm"/>
                      <a:tailEnd type="none" w="sm" len="sm"/>
                    </a:lnL>
                  </a:tcPr>
                </a:tc>
                <a:tc>
                  <a:txBody>
                    <a:bodyPr/>
                    <a:lstStyle/>
                    <a:p>
                      <a:pPr marL="0" marR="0" lvl="0" indent="0" algn="l" rtl="0">
                        <a:spcBef>
                          <a:spcPts val="0"/>
                        </a:spcBef>
                        <a:spcAft>
                          <a:spcPts val="0"/>
                        </a:spcAft>
                        <a:buNone/>
                      </a:pPr>
                      <a:r>
                        <a:rPr lang="en-IN"/>
                        <a:t>More reliable and faster than the conventional systems.</a:t>
                      </a:r>
                      <a:endParaRPr/>
                    </a:p>
                  </a:txBody>
                  <a:tcPr marL="91450" marR="91450" marT="45725" marB="45725"/>
                </a:tc>
                <a:tc>
                  <a:txBody>
                    <a:bodyPr/>
                    <a:lstStyle/>
                    <a:p>
                      <a:pPr marL="0" marR="0" lvl="0" indent="0" algn="l" rtl="0">
                        <a:spcBef>
                          <a:spcPts val="0"/>
                        </a:spcBef>
                        <a:spcAft>
                          <a:spcPts val="0"/>
                        </a:spcAft>
                        <a:buNone/>
                      </a:pPr>
                      <a:r>
                        <a:rPr lang="en-IN"/>
                        <a:t>Focuses on a single disease and algorithm.</a:t>
                      </a:r>
                      <a:endParaRPr/>
                    </a:p>
                  </a:txBody>
                  <a:tcPr marL="91450" marR="91450" marT="45725" marB="45725"/>
                </a:tc>
              </a:tr>
              <a:tr h="1069225">
                <a:tc>
                  <a:txBody>
                    <a:bodyPr/>
                    <a:lstStyle/>
                    <a:p>
                      <a:pPr marL="0" lvl="0" indent="0" algn="l" rtl="0">
                        <a:lnSpc>
                          <a:spcPct val="90000"/>
                        </a:lnSpc>
                        <a:spcBef>
                          <a:spcPts val="0"/>
                        </a:spcBef>
                        <a:spcAft>
                          <a:spcPts val="0"/>
                        </a:spcAft>
                        <a:buClr>
                          <a:schemeClr val="lt1"/>
                        </a:buClr>
                        <a:buSzPts val="4400"/>
                        <a:buFont typeface="Calibri"/>
                        <a:buNone/>
                      </a:pPr>
                      <a:r>
                        <a:rPr lang="en-IN" sz="1200" b="1">
                          <a:solidFill>
                            <a:srgbClr val="000000"/>
                          </a:solidFill>
                          <a:latin typeface="Arial"/>
                          <a:ea typeface="Arial"/>
                          <a:cs typeface="Arial"/>
                          <a:sym typeface="Arial"/>
                        </a:rPr>
                        <a:t>From expert systems to machine-learned diagnosis model</a:t>
                      </a:r>
                      <a:endParaRPr sz="1200" b="1">
                        <a:solidFill>
                          <a:srgbClr val="000000"/>
                        </a:solidFill>
                      </a:endParaRPr>
                    </a:p>
                  </a:txBody>
                  <a:tcPr marL="91450" marR="91450" marT="45725" marB="45725">
                    <a:lnT w="12700" cap="flat" cmpd="sng">
                      <a:solidFill>
                        <a:srgbClr val="000000">
                          <a:alpha val="0"/>
                        </a:srgbClr>
                      </a:solidFill>
                      <a:prstDash val="solid"/>
                      <a:round/>
                      <a:headEnd type="none" w="sm" len="sm"/>
                      <a:tailEnd type="none" w="sm" len="sm"/>
                    </a:lnT>
                  </a:tcPr>
                </a:tc>
                <a:tc>
                  <a:txBody>
                    <a:bodyPr/>
                    <a:lstStyle/>
                    <a:p>
                      <a:pPr marL="0" marR="0" lvl="0" indent="0" algn="just" rtl="0">
                        <a:spcBef>
                          <a:spcPts val="0"/>
                        </a:spcBef>
                        <a:spcAft>
                          <a:spcPts val="0"/>
                        </a:spcAft>
                        <a:buNone/>
                      </a:pPr>
                      <a:r>
                        <a:rPr lang="en-IN"/>
                        <a:t>To merge both approaches by using expert systems as generative models that create simulated data on which models can be learned.</a:t>
                      </a:r>
                      <a:endParaRPr/>
                    </a:p>
                  </a:txBody>
                  <a:tcPr marL="91450" marR="91450" marT="45725" marB="45725"/>
                </a:tc>
                <a:tc>
                  <a:txBody>
                    <a:bodyPr/>
                    <a:lstStyle/>
                    <a:p>
                      <a:pPr marL="0" lvl="0" indent="0" algn="just" rtl="0">
                        <a:lnSpc>
                          <a:spcPct val="80000"/>
                        </a:lnSpc>
                        <a:spcBef>
                          <a:spcPts val="600"/>
                        </a:spcBef>
                        <a:spcAft>
                          <a:spcPts val="0"/>
                        </a:spcAft>
                        <a:buNone/>
                      </a:pPr>
                      <a:r>
                        <a:rPr lang="en-IN">
                          <a:solidFill>
                            <a:srgbClr val="000000"/>
                          </a:solidFill>
                        </a:rPr>
                        <a:t>Includes the relationship between expert systems and simulated data</a:t>
                      </a:r>
                      <a:endParaRPr>
                        <a:solidFill>
                          <a:srgbClr val="000000"/>
                        </a:solidFill>
                      </a:endParaRPr>
                    </a:p>
                  </a:txBody>
                  <a:tcPr marL="91450" marR="91450" marT="45725" marB="45725"/>
                </a:tc>
                <a:tc>
                  <a:txBody>
                    <a:bodyPr/>
                    <a:lstStyle/>
                    <a:p>
                      <a:pPr marL="0" lvl="0" indent="0" algn="l" rtl="0">
                        <a:lnSpc>
                          <a:spcPct val="80000"/>
                        </a:lnSpc>
                        <a:spcBef>
                          <a:spcPts val="600"/>
                        </a:spcBef>
                        <a:spcAft>
                          <a:spcPts val="0"/>
                        </a:spcAft>
                        <a:buNone/>
                      </a:pPr>
                      <a:r>
                        <a:rPr lang="en-IN">
                          <a:solidFill>
                            <a:srgbClr val="000000"/>
                          </a:solidFill>
                        </a:rPr>
                        <a:t>Model will give the best output only for diagnosing simple diseases and cannot learn on its experiences.</a:t>
                      </a:r>
                      <a:endParaRPr>
                        <a:solidFill>
                          <a:srgbClr val="000000"/>
                        </a:solidFill>
                      </a:endParaRPr>
                    </a:p>
                  </a:txBody>
                  <a:tcPr marL="91450" marR="91450" marT="45725" marB="45725"/>
                </a:tc>
              </a:tr>
              <a:tr h="1408950">
                <a:tc>
                  <a:txBody>
                    <a:bodyPr/>
                    <a:lstStyle/>
                    <a:p>
                      <a:pPr marL="0" lvl="0" indent="0" algn="l" rtl="0">
                        <a:lnSpc>
                          <a:spcPct val="90000"/>
                        </a:lnSpc>
                        <a:spcBef>
                          <a:spcPts val="0"/>
                        </a:spcBef>
                        <a:spcAft>
                          <a:spcPts val="0"/>
                        </a:spcAft>
                        <a:buClr>
                          <a:schemeClr val="lt1"/>
                        </a:buClr>
                        <a:buSzPts val="2520"/>
                        <a:buFont typeface="Calibri"/>
                        <a:buNone/>
                      </a:pPr>
                      <a:r>
                        <a:rPr lang="en-IN" b="1">
                          <a:solidFill>
                            <a:srgbClr val="000000"/>
                          </a:solidFill>
                        </a:rPr>
                        <a:t>Machine Learning applied to the detection of retinal blood vessels</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An attempt to improve upon the accuracy of retinal image segmentation using supervised (support vector machine) and unsupervised (modified k-nearest neighbor) machine learning algorithms.</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Simplifies the method of determining the segmentation of the circulatory system</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Able to diagnose only those diseases that can be detected using retinal scans</a:t>
                      </a:r>
                      <a:endParaRPr>
                        <a:solidFill>
                          <a:srgbClr val="000000"/>
                        </a:solidFill>
                      </a:endParaRPr>
                    </a:p>
                  </a:txBody>
                  <a:tcPr marL="91450" marR="91450" marT="45725" marB="45725"/>
                </a:tc>
              </a:tr>
              <a:tr h="693750">
                <a:tc>
                  <a:txBody>
                    <a:bodyPr/>
                    <a:lstStyle/>
                    <a:p>
                      <a:pPr marL="0" lvl="0" indent="0" algn="l" rtl="0">
                        <a:lnSpc>
                          <a:spcPct val="90000"/>
                        </a:lnSpc>
                        <a:spcBef>
                          <a:spcPts val="0"/>
                        </a:spcBef>
                        <a:spcAft>
                          <a:spcPts val="0"/>
                        </a:spcAft>
                        <a:buClr>
                          <a:schemeClr val="lt1"/>
                        </a:buClr>
                        <a:buSzPts val="2520"/>
                        <a:buFont typeface="Calibri"/>
                        <a:buNone/>
                      </a:pPr>
                      <a:r>
                        <a:rPr lang="en-IN" b="1">
                          <a:solidFill>
                            <a:srgbClr val="000000"/>
                          </a:solidFill>
                        </a:rPr>
                        <a:t>A Study on Machine Learning algorithm in medical diagnosis</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Main objective is to design a medical diagnosis software using Machine Learning algorithms</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Completely data driven and have the capability of examining the large amount of data</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Statistical models cannot handle categorical data with missing values and large data points</a:t>
                      </a:r>
                      <a:endParaRPr>
                        <a:solidFill>
                          <a:srgbClr val="000000"/>
                        </a:solidFill>
                      </a:endParaRPr>
                    </a:p>
                  </a:txBody>
                  <a:tcPr marL="91450" marR="91450" marT="45725" marB="45725"/>
                </a:tc>
              </a:tr>
              <a:tr h="622225">
                <a:tc>
                  <a:txBody>
                    <a:bodyPr/>
                    <a:lstStyle/>
                    <a:p>
                      <a:pPr marL="0" lvl="0" indent="0" algn="l" rtl="0">
                        <a:lnSpc>
                          <a:spcPct val="90000"/>
                        </a:lnSpc>
                        <a:spcBef>
                          <a:spcPts val="0"/>
                        </a:spcBef>
                        <a:spcAft>
                          <a:spcPts val="0"/>
                        </a:spcAft>
                        <a:buClr>
                          <a:schemeClr val="lt1"/>
                        </a:buClr>
                        <a:buSzPts val="2520"/>
                        <a:buFont typeface="Calibri"/>
                        <a:buNone/>
                      </a:pPr>
                      <a:r>
                        <a:rPr lang="en-IN" b="1">
                          <a:solidFill>
                            <a:srgbClr val="000000"/>
                          </a:solidFill>
                        </a:rPr>
                        <a:t>Application of Neural Networks in Early Detection and Diagnosis of Parkinson's Disease</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A method in early detection and diagnosis of PD by using the Multilayer Feedforward Neural Network (MLFNN) with Back-propagation (BP) algorithm.</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ROC graph is used to assess the performance of a classifier</a:t>
                      </a:r>
                      <a:endParaRPr>
                        <a:solidFill>
                          <a:srgbClr val="000000"/>
                        </a:solidFill>
                      </a:endParaRPr>
                    </a:p>
                  </a:txBody>
                  <a:tcPr marL="91450" marR="91450" marT="45725" marB="45725"/>
                </a:tc>
                <a:tc>
                  <a:txBody>
                    <a:bodyPr/>
                    <a:lstStyle/>
                    <a:p>
                      <a:pPr marL="0" lvl="0" indent="0" algn="just" rtl="0">
                        <a:lnSpc>
                          <a:spcPct val="90000"/>
                        </a:lnSpc>
                        <a:spcBef>
                          <a:spcPts val="600"/>
                        </a:spcBef>
                        <a:spcAft>
                          <a:spcPts val="0"/>
                        </a:spcAft>
                        <a:buNone/>
                      </a:pPr>
                      <a:r>
                        <a:rPr lang="en-IN">
                          <a:solidFill>
                            <a:srgbClr val="000000"/>
                          </a:solidFill>
                        </a:rPr>
                        <a:t>Attributes used in this research are related only to the frequencies of voice</a:t>
                      </a:r>
                      <a:endParaRPr>
                        <a:solidFill>
                          <a:srgbClr val="000000"/>
                        </a:solidFill>
                      </a:endParaRPr>
                    </a:p>
                  </a:txBody>
                  <a:tcPr marL="91450" marR="91450" marT="45725" marB="45725"/>
                </a:tc>
              </a:tr>
            </a:tbl>
          </a:graphicData>
        </a:graphic>
      </p:graphicFrame>
      <p:sp>
        <p:nvSpPr>
          <p:cNvPr id="121" name="Google Shape;121;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Objectives</a:t>
            </a:r>
            <a:endParaRPr/>
          </a:p>
        </p:txBody>
      </p:sp>
      <p:sp>
        <p:nvSpPr>
          <p:cNvPr id="129" name="Google Shape;129;p17"/>
          <p:cNvSpPr txBox="1">
            <a:spLocks noGrp="1"/>
          </p:cNvSpPr>
          <p:nvPr>
            <p:ph type="body" idx="1"/>
          </p:nvPr>
        </p:nvSpPr>
        <p:spPr>
          <a:xfrm>
            <a:off x="838200" y="1847850"/>
            <a:ext cx="10515600" cy="4351200"/>
          </a:xfrm>
          <a:prstGeom prst="rect">
            <a:avLst/>
          </a:prstGeom>
          <a:noFill/>
          <a:ln>
            <a:noFill/>
          </a:ln>
        </p:spPr>
        <p:txBody>
          <a:bodyPr spcFirstLastPara="1" wrap="square" lIns="91425" tIns="45700" rIns="91425" bIns="45700" anchor="t" anchorCtr="0">
            <a:noAutofit/>
          </a:bodyPr>
          <a:lstStyle/>
          <a:p>
            <a:pPr marL="228600" lvl="0" indent="-266700" algn="l" rtl="0">
              <a:lnSpc>
                <a:spcPct val="150000"/>
              </a:lnSpc>
              <a:spcBef>
                <a:spcPts val="1200"/>
              </a:spcBef>
              <a:spcAft>
                <a:spcPts val="0"/>
              </a:spcAft>
              <a:buSzPts val="2400"/>
              <a:buChar char="•"/>
            </a:pPr>
            <a:r>
              <a:rPr lang="en-IN" sz="2400" dirty="0">
                <a:latin typeface="Arial"/>
                <a:ea typeface="Arial"/>
                <a:cs typeface="Arial"/>
                <a:sym typeface="Arial"/>
              </a:rPr>
              <a:t>To set up an environment that records the patient’s history and symptoms and analyses the condition</a:t>
            </a:r>
            <a:r>
              <a:rPr lang="en-IN" sz="2400" dirty="0" smtClean="0">
                <a:latin typeface="Arial"/>
                <a:ea typeface="Arial"/>
                <a:cs typeface="Arial"/>
                <a:sym typeface="Arial"/>
              </a:rPr>
              <a:t>.</a:t>
            </a:r>
          </a:p>
          <a:p>
            <a:pPr marL="228600" lvl="0" indent="-266700" algn="l" rtl="0">
              <a:lnSpc>
                <a:spcPct val="150000"/>
              </a:lnSpc>
              <a:spcBef>
                <a:spcPts val="1200"/>
              </a:spcBef>
              <a:spcAft>
                <a:spcPts val="0"/>
              </a:spcAft>
              <a:buSzPts val="2400"/>
              <a:buChar char="•"/>
            </a:pPr>
            <a:r>
              <a:rPr lang="en-IN" sz="2400" dirty="0" smtClean="0">
                <a:latin typeface="Arial"/>
                <a:ea typeface="Arial"/>
                <a:cs typeface="Arial"/>
                <a:sym typeface="Arial"/>
              </a:rPr>
              <a:t>Diagnose the symptoms causing almost all kind of liver diseases</a:t>
            </a:r>
            <a:endParaRPr sz="2400" dirty="0">
              <a:latin typeface="Arial"/>
              <a:ea typeface="Arial"/>
              <a:cs typeface="Arial"/>
              <a:sym typeface="Arial"/>
            </a:endParaRPr>
          </a:p>
          <a:p>
            <a:pPr marL="228600" lvl="0" indent="-266700" algn="l" rtl="0">
              <a:lnSpc>
                <a:spcPct val="150000"/>
              </a:lnSpc>
              <a:spcBef>
                <a:spcPts val="0"/>
              </a:spcBef>
              <a:spcAft>
                <a:spcPts val="0"/>
              </a:spcAft>
              <a:buSzPts val="2400"/>
              <a:buChar char="•"/>
            </a:pPr>
            <a:r>
              <a:rPr lang="en-IN" sz="2400" dirty="0">
                <a:latin typeface="Arial"/>
                <a:ea typeface="Arial"/>
                <a:cs typeface="Arial"/>
                <a:sym typeface="Arial"/>
              </a:rPr>
              <a:t>And </a:t>
            </a:r>
            <a:r>
              <a:rPr lang="en-IN" sz="2400" dirty="0" smtClean="0">
                <a:latin typeface="Arial"/>
                <a:ea typeface="Arial"/>
                <a:cs typeface="Arial"/>
                <a:sym typeface="Arial"/>
              </a:rPr>
              <a:t>finally, to predict the most probable diseases by which liver is affected.</a:t>
            </a:r>
            <a:endParaRPr sz="2400" dirty="0">
              <a:latin typeface="Arial"/>
              <a:ea typeface="Arial"/>
              <a:cs typeface="Arial"/>
              <a:sym typeface="Arial"/>
            </a:endParaRPr>
          </a:p>
          <a:p>
            <a:pPr marL="228600" lvl="0" indent="0" algn="l" rtl="0">
              <a:lnSpc>
                <a:spcPct val="90000"/>
              </a:lnSpc>
              <a:spcBef>
                <a:spcPts val="1200"/>
              </a:spcBef>
              <a:spcAft>
                <a:spcPts val="0"/>
              </a:spcAft>
              <a:buNone/>
            </a:pPr>
            <a:endParaRPr sz="2400" dirty="0"/>
          </a:p>
        </p:txBody>
      </p:sp>
      <p:sp>
        <p:nvSpPr>
          <p:cNvPr id="130" name="Google Shape;130;p17"/>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31" name="Google Shape;131;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5</a:t>
            </a:fld>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Problem Statement</a:t>
            </a:r>
            <a:endParaRPr/>
          </a:p>
        </p:txBody>
      </p:sp>
      <p:sp>
        <p:nvSpPr>
          <p:cNvPr id="139" name="Google Shape;139;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000"/>
              </a:spcBef>
              <a:spcAft>
                <a:spcPts val="0"/>
              </a:spcAft>
              <a:buNone/>
            </a:pPr>
            <a:r>
              <a:rPr lang="en-IN" sz="2400">
                <a:latin typeface="Arial"/>
                <a:ea typeface="Arial"/>
                <a:cs typeface="Arial"/>
                <a:sym typeface="Arial"/>
              </a:rPr>
              <a:t>Develop an automated diagnosing system for patients provided with the patient’s conditions, test results and history and listing out accurately the most appropriate diseases causing the symptoms which can improve the rate of diagnosing drastically, increase the probability of permanent cure and thus saving millions  of life.</a:t>
            </a:r>
            <a:endParaRPr sz="2400">
              <a:latin typeface="Arial"/>
              <a:ea typeface="Arial"/>
              <a:cs typeface="Arial"/>
              <a:sym typeface="Arial"/>
            </a:endParaRPr>
          </a:p>
          <a:p>
            <a:pPr marL="0" lvl="0" indent="0" algn="l" rtl="0">
              <a:lnSpc>
                <a:spcPct val="115000"/>
              </a:lnSpc>
              <a:spcBef>
                <a:spcPts val="1000"/>
              </a:spcBef>
              <a:spcAft>
                <a:spcPts val="0"/>
              </a:spcAft>
              <a:buClr>
                <a:schemeClr val="dk1"/>
              </a:buClr>
              <a:buSzPts val="2800"/>
              <a:buNone/>
            </a:pPr>
            <a:endParaRPr sz="3600"/>
          </a:p>
        </p:txBody>
      </p:sp>
      <p:sp>
        <p:nvSpPr>
          <p:cNvPr id="140" name="Google Shape;140;p18"/>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141" name="Google Shape;141;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9"/>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Requirements Specification</a:t>
            </a:r>
            <a:endParaRPr/>
          </a:p>
        </p:txBody>
      </p:sp>
      <p:sp>
        <p:nvSpPr>
          <p:cNvPr id="147" name="Google Shape;147;p19"/>
          <p:cNvSpPr txBox="1">
            <a:spLocks noGrp="1"/>
          </p:cNvSpPr>
          <p:nvPr>
            <p:ph type="body" idx="1"/>
          </p:nvPr>
        </p:nvSpPr>
        <p:spPr>
          <a:xfrm>
            <a:off x="838200" y="1024800"/>
            <a:ext cx="10515600" cy="4351200"/>
          </a:xfrm>
          <a:prstGeom prst="rect">
            <a:avLst/>
          </a:prstGeom>
          <a:noFill/>
          <a:ln>
            <a:noFill/>
          </a:ln>
        </p:spPr>
        <p:txBody>
          <a:bodyPr spcFirstLastPara="1" wrap="square" lIns="91425" tIns="45700" rIns="91425" bIns="45700" anchor="t" anchorCtr="0">
            <a:noAutofit/>
          </a:bodyPr>
          <a:lstStyle/>
          <a:p>
            <a:pPr marL="228600" lvl="0" indent="-228600" algn="l" rtl="0">
              <a:lnSpc>
                <a:spcPct val="115000"/>
              </a:lnSpc>
              <a:spcBef>
                <a:spcPts val="0"/>
              </a:spcBef>
              <a:spcAft>
                <a:spcPts val="0"/>
              </a:spcAft>
              <a:buClr>
                <a:srgbClr val="000000"/>
              </a:buClr>
              <a:buSzPts val="2800"/>
              <a:buChar char="•"/>
            </a:pPr>
            <a:r>
              <a:rPr lang="en-IN">
                <a:solidFill>
                  <a:srgbClr val="000000"/>
                </a:solidFill>
              </a:rPr>
              <a:t>Hardware Requirements</a:t>
            </a:r>
            <a:endParaRPr>
              <a:solidFill>
                <a:srgbClr val="000000"/>
              </a:solidFill>
            </a:endParaRPr>
          </a:p>
          <a:p>
            <a:pPr marL="685800" lvl="1" indent="-292100" algn="l" rtl="0">
              <a:lnSpc>
                <a:spcPct val="115000"/>
              </a:lnSpc>
              <a:spcBef>
                <a:spcPts val="0"/>
              </a:spcBef>
              <a:spcAft>
                <a:spcPts val="0"/>
              </a:spcAft>
              <a:buClr>
                <a:srgbClr val="000000"/>
              </a:buClr>
              <a:buSzPts val="2800"/>
              <a:buChar char="•"/>
            </a:pPr>
            <a:r>
              <a:rPr lang="en-IN" sz="2400">
                <a:solidFill>
                  <a:srgbClr val="000000"/>
                </a:solidFill>
                <a:latin typeface="Arial"/>
                <a:ea typeface="Arial"/>
                <a:cs typeface="Arial"/>
                <a:sym typeface="Arial"/>
              </a:rPr>
              <a:t>PC with 8gb RAM</a:t>
            </a:r>
            <a:endParaRPr sz="2400">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Char char="•"/>
            </a:pPr>
            <a:r>
              <a:rPr lang="en-IN" sz="2400">
                <a:solidFill>
                  <a:srgbClr val="000000"/>
                </a:solidFill>
                <a:latin typeface="Arial"/>
                <a:ea typeface="Arial"/>
                <a:cs typeface="Arial"/>
                <a:sym typeface="Arial"/>
              </a:rPr>
              <a:t> i7 processor	</a:t>
            </a:r>
            <a:endParaRPr sz="2400">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Char char="•"/>
            </a:pPr>
            <a:r>
              <a:rPr lang="en-IN" sz="2400">
                <a:solidFill>
                  <a:srgbClr val="000000"/>
                </a:solidFill>
                <a:latin typeface="Arial"/>
                <a:ea typeface="Arial"/>
                <a:cs typeface="Arial"/>
                <a:sym typeface="Arial"/>
              </a:rPr>
              <a:t>50GB HDD</a:t>
            </a:r>
            <a:endParaRPr>
              <a:solidFill>
                <a:srgbClr val="000000"/>
              </a:solidFill>
            </a:endParaRPr>
          </a:p>
          <a:p>
            <a:pPr marL="228600" lvl="0" indent="-228600" algn="l" rtl="0">
              <a:lnSpc>
                <a:spcPct val="115000"/>
              </a:lnSpc>
              <a:spcBef>
                <a:spcPts val="1000"/>
              </a:spcBef>
              <a:spcAft>
                <a:spcPts val="0"/>
              </a:spcAft>
              <a:buClr>
                <a:srgbClr val="000000"/>
              </a:buClr>
              <a:buSzPts val="2800"/>
              <a:buChar char="•"/>
            </a:pPr>
            <a:r>
              <a:rPr lang="en-IN">
                <a:solidFill>
                  <a:srgbClr val="000000"/>
                </a:solidFill>
              </a:rPr>
              <a:t>Software Requirements </a:t>
            </a:r>
            <a:endParaRPr>
              <a:solidFill>
                <a:srgbClr val="000000"/>
              </a:solidFill>
            </a:endParaRPr>
          </a:p>
          <a:p>
            <a:pPr marL="685800" lvl="1" indent="-266700" algn="l" rtl="0">
              <a:lnSpc>
                <a:spcPct val="115000"/>
              </a:lnSpc>
              <a:spcBef>
                <a:spcPts val="0"/>
              </a:spcBef>
              <a:spcAft>
                <a:spcPts val="0"/>
              </a:spcAft>
              <a:buClr>
                <a:srgbClr val="000000"/>
              </a:buClr>
              <a:buSzPts val="2400"/>
              <a:buChar char="•"/>
            </a:pPr>
            <a:r>
              <a:rPr lang="en-IN">
                <a:solidFill>
                  <a:srgbClr val="000000"/>
                </a:solidFill>
                <a:latin typeface="Arial"/>
                <a:ea typeface="Arial"/>
                <a:cs typeface="Arial"/>
                <a:sym typeface="Arial"/>
              </a:rPr>
              <a:t>Windows 10</a:t>
            </a:r>
            <a:endParaRPr>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Font typeface="Arial"/>
              <a:buChar char="•"/>
            </a:pPr>
            <a:r>
              <a:rPr lang="en-IN">
                <a:solidFill>
                  <a:srgbClr val="000000"/>
                </a:solidFill>
                <a:latin typeface="Arial"/>
                <a:ea typeface="Arial"/>
                <a:cs typeface="Arial"/>
                <a:sym typeface="Arial"/>
              </a:rPr>
              <a:t>Python</a:t>
            </a:r>
            <a:endParaRPr>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Font typeface="Arial"/>
              <a:buChar char="•"/>
            </a:pPr>
            <a:r>
              <a:rPr lang="en-IN">
                <a:solidFill>
                  <a:srgbClr val="000000"/>
                </a:solidFill>
                <a:latin typeface="Arial"/>
                <a:ea typeface="Arial"/>
                <a:cs typeface="Arial"/>
                <a:sym typeface="Arial"/>
              </a:rPr>
              <a:t>Anaconda</a:t>
            </a:r>
            <a:endParaRPr>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Font typeface="Arial"/>
              <a:buChar char="•"/>
            </a:pPr>
            <a:r>
              <a:rPr lang="en-IN">
                <a:solidFill>
                  <a:srgbClr val="000000"/>
                </a:solidFill>
                <a:latin typeface="Arial"/>
                <a:ea typeface="Arial"/>
                <a:cs typeface="Arial"/>
                <a:sym typeface="Arial"/>
              </a:rPr>
              <a:t>Jupyter Notebook</a:t>
            </a:r>
            <a:endParaRPr>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Font typeface="Arial"/>
              <a:buChar char="•"/>
            </a:pPr>
            <a:r>
              <a:rPr lang="en-IN">
                <a:solidFill>
                  <a:srgbClr val="000000"/>
                </a:solidFill>
                <a:latin typeface="Arial"/>
                <a:ea typeface="Arial"/>
                <a:cs typeface="Arial"/>
                <a:sym typeface="Arial"/>
              </a:rPr>
              <a:t>Tensorflow </a:t>
            </a:r>
            <a:endParaRPr>
              <a:solidFill>
                <a:srgbClr val="000000"/>
              </a:solidFill>
              <a:latin typeface="Arial"/>
              <a:ea typeface="Arial"/>
              <a:cs typeface="Arial"/>
              <a:sym typeface="Arial"/>
            </a:endParaRPr>
          </a:p>
          <a:p>
            <a:pPr marL="685800" lvl="1" indent="-266700" algn="just" rtl="0">
              <a:lnSpc>
                <a:spcPct val="115000"/>
              </a:lnSpc>
              <a:spcBef>
                <a:spcPts val="0"/>
              </a:spcBef>
              <a:spcAft>
                <a:spcPts val="0"/>
              </a:spcAft>
              <a:buClr>
                <a:srgbClr val="000000"/>
              </a:buClr>
              <a:buSzPts val="2400"/>
              <a:buFont typeface="Arial"/>
              <a:buChar char="•"/>
            </a:pPr>
            <a:r>
              <a:rPr lang="en-IN">
                <a:solidFill>
                  <a:srgbClr val="000000"/>
                </a:solidFill>
                <a:latin typeface="Arial"/>
                <a:ea typeface="Arial"/>
                <a:cs typeface="Arial"/>
                <a:sym typeface="Arial"/>
              </a:rPr>
              <a:t>Keras</a:t>
            </a:r>
            <a:endParaRPr>
              <a:solidFill>
                <a:srgbClr val="000000"/>
              </a:solidFill>
              <a:latin typeface="Arial"/>
              <a:ea typeface="Arial"/>
              <a:cs typeface="Arial"/>
              <a:sym typeface="Arial"/>
            </a:endParaRPr>
          </a:p>
          <a:p>
            <a:pPr marL="685800" lvl="1" indent="-228600" algn="just" rtl="0">
              <a:lnSpc>
                <a:spcPct val="115000"/>
              </a:lnSpc>
              <a:spcBef>
                <a:spcPts val="0"/>
              </a:spcBef>
              <a:spcAft>
                <a:spcPts val="0"/>
              </a:spcAft>
              <a:buClr>
                <a:srgbClr val="000000"/>
              </a:buClr>
              <a:buSzPts val="1800"/>
              <a:buFont typeface="Arial"/>
              <a:buChar char="•"/>
            </a:pPr>
            <a:r>
              <a:rPr lang="en-IN">
                <a:solidFill>
                  <a:srgbClr val="000000"/>
                </a:solidFill>
                <a:latin typeface="Arial"/>
                <a:ea typeface="Arial"/>
                <a:cs typeface="Arial"/>
                <a:sym typeface="Arial"/>
              </a:rPr>
              <a:t>Google Cloud Platform</a:t>
            </a:r>
            <a:endParaRPr>
              <a:solidFill>
                <a:srgbClr val="000000"/>
              </a:solidFill>
              <a:latin typeface="Arial"/>
              <a:ea typeface="Arial"/>
              <a:cs typeface="Arial"/>
              <a:sym typeface="Arial"/>
            </a:endParaRPr>
          </a:p>
          <a:p>
            <a:pPr marL="0" lvl="0" indent="0" algn="l" rtl="0">
              <a:lnSpc>
                <a:spcPct val="90000"/>
              </a:lnSpc>
              <a:spcBef>
                <a:spcPts val="1000"/>
              </a:spcBef>
              <a:spcAft>
                <a:spcPts val="0"/>
              </a:spcAft>
              <a:buClr>
                <a:schemeClr val="dk1"/>
              </a:buClr>
              <a:buSzPts val="2800"/>
              <a:buNone/>
            </a:pPr>
            <a:endParaRPr sz="1800">
              <a:solidFill>
                <a:srgbClr val="000000"/>
              </a:solidFill>
            </a:endParaRPr>
          </a:p>
        </p:txBody>
      </p:sp>
      <p:sp>
        <p:nvSpPr>
          <p:cNvPr id="148" name="Google Shape;148;p19"/>
          <p:cNvSpPr txBox="1">
            <a:spLocks noGrp="1"/>
          </p:cNvSpPr>
          <p:nvPr>
            <p:ph type="ftr" idx="11"/>
          </p:nvPr>
        </p:nvSpPr>
        <p:spPr>
          <a:xfrm>
            <a:off x="838200" y="6356350"/>
            <a:ext cx="7315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IN"/>
              <a:t>Dept. of CSE, GAT                                                                                                                2019-20</a:t>
            </a:r>
            <a:endParaRPr/>
          </a:p>
        </p:txBody>
      </p:sp>
      <p:sp>
        <p:nvSpPr>
          <p:cNvPr id="149" name="Google Shape;149;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0"/>
          <p:cNvSpPr txBox="1">
            <a:spLocks noGrp="1"/>
          </p:cNvSpPr>
          <p:nvPr>
            <p:ph type="title"/>
          </p:nvPr>
        </p:nvSpPr>
        <p:spPr>
          <a:xfrm>
            <a:off x="838200" y="111125"/>
            <a:ext cx="10515600" cy="1325700"/>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400"/>
              <a:buFont typeface="Calibri"/>
              <a:buNone/>
            </a:pPr>
            <a:r>
              <a:rPr lang="en-IN"/>
              <a:t>Architecture Diagram of the project</a:t>
            </a:r>
            <a:endParaRPr/>
          </a:p>
        </p:txBody>
      </p:sp>
      <p:sp>
        <p:nvSpPr>
          <p:cNvPr id="157" name="Google Shape;157;p20"/>
          <p:cNvSpPr txBox="1">
            <a:spLocks noGrp="1"/>
          </p:cNvSpPr>
          <p:nvPr>
            <p:ph type="ftr" idx="11"/>
          </p:nvPr>
        </p:nvSpPr>
        <p:spPr>
          <a:xfrm>
            <a:off x="960120" y="6248401"/>
            <a:ext cx="7025640" cy="41147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IN"/>
              <a:t>Dept. of CSE, GAT                                                                                                                2019-20</a:t>
            </a:r>
            <a:endParaRPr/>
          </a:p>
        </p:txBody>
      </p:sp>
      <p:sp>
        <p:nvSpPr>
          <p:cNvPr id="158" name="Google Shape;158;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IN"/>
              <a:t>8</a:t>
            </a:fld>
            <a:endParaRPr/>
          </a:p>
        </p:txBody>
      </p:sp>
      <p:pic>
        <p:nvPicPr>
          <p:cNvPr id="159" name="Google Shape;159;p20"/>
          <p:cNvPicPr preferRelativeResize="0"/>
          <p:nvPr/>
        </p:nvPicPr>
        <p:blipFill>
          <a:blip r:embed="rId3">
            <a:alphaModFix/>
          </a:blip>
          <a:stretch>
            <a:fillRect/>
          </a:stretch>
        </p:blipFill>
        <p:spPr>
          <a:xfrm>
            <a:off x="120650" y="1300278"/>
            <a:ext cx="11801474" cy="5056075"/>
          </a:xfrm>
          <a:prstGeom prst="rect">
            <a:avLst/>
          </a:prstGeom>
          <a:noFill/>
          <a:ln>
            <a:noFill/>
          </a:ln>
        </p:spPr>
      </p:pic>
      <p:cxnSp>
        <p:nvCxnSpPr>
          <p:cNvPr id="3" name="Straight Arrow Connector 2"/>
          <p:cNvCxnSpPr/>
          <p:nvPr/>
        </p:nvCxnSpPr>
        <p:spPr>
          <a:xfrm>
            <a:off x="518160" y="3959352"/>
            <a:ext cx="493776" cy="91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p:nvPr/>
        </p:nvCxnSpPr>
        <p:spPr>
          <a:xfrm flipH="1" flipV="1">
            <a:off x="518160" y="4343400"/>
            <a:ext cx="441960" cy="18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IN" smtClean="0"/>
              <a:t>9</a:t>
            </a:fld>
            <a:endParaRPr lang="en-IN"/>
          </a:p>
        </p:txBody>
      </p:sp>
      <p:pic>
        <p:nvPicPr>
          <p:cNvPr id="5" name="Google Shape;220;p29"/>
          <p:cNvPicPr preferRelativeResize="0"/>
          <p:nvPr/>
        </p:nvPicPr>
        <p:blipFill rotWithShape="1">
          <a:blip r:embed="rId2">
            <a:alphaModFix/>
          </a:blip>
          <a:srcRect/>
          <a:stretch/>
        </p:blipFill>
        <p:spPr>
          <a:xfrm>
            <a:off x="838200" y="1548747"/>
            <a:ext cx="10397226" cy="4949545"/>
          </a:xfrm>
          <a:prstGeom prst="rect">
            <a:avLst/>
          </a:prstGeom>
          <a:noFill/>
          <a:ln>
            <a:noFill/>
          </a:ln>
        </p:spPr>
      </p:pic>
    </p:spTree>
    <p:extLst>
      <p:ext uri="{BB962C8B-B14F-4D97-AF65-F5344CB8AC3E}">
        <p14:creationId xmlns:p14="http://schemas.microsoft.com/office/powerpoint/2010/main" val="270621873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TotalTime>
  <Words>838</Words>
  <Application>Microsoft Office PowerPoint</Application>
  <PresentationFormat>Widescreen</PresentationFormat>
  <Paragraphs>161</Paragraphs>
  <Slides>14</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                GLOBAL ACADEMY OF TECHNOLOGY DEPARTMENT OF COMPUTER SCIENCE AND ENGINEERING (Accredited by NBA 2019-2022) Academic Year : 2019 - 20 ODD Sem </vt:lpstr>
      <vt:lpstr>Agenda</vt:lpstr>
      <vt:lpstr>Introduction</vt:lpstr>
      <vt:lpstr>Literature Survey</vt:lpstr>
      <vt:lpstr>Objectives</vt:lpstr>
      <vt:lpstr>Problem Statement</vt:lpstr>
      <vt:lpstr>Requirements Specification</vt:lpstr>
      <vt:lpstr>Architecture Diagram of the project</vt:lpstr>
      <vt:lpstr>FLOW DIAGRAM</vt:lpstr>
      <vt:lpstr>Modules</vt:lpstr>
      <vt:lpstr>PAPER PRESENTATION   </vt:lpstr>
      <vt:lpstr>Bibiliography</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GLOBAL ACADEMY OF TECHNOLOGY DEPARTMENT OF COMPUTER SCIENCE AND ENGINEERING (Accredited by NBA 2019-2022) Academic Year : 2019 - 20 ODD Sem </dc:title>
  <cp:lastModifiedBy>Thejas Murthy</cp:lastModifiedBy>
  <cp:revision>12</cp:revision>
  <dcterms:modified xsi:type="dcterms:W3CDTF">2019-11-06T08:56:21Z</dcterms:modified>
</cp:coreProperties>
</file>