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0" r:id="rId4"/>
    <p:sldId id="261" r:id="rId5"/>
    <p:sldId id="263" r:id="rId6"/>
    <p:sldId id="269" r:id="rId7"/>
    <p:sldId id="264" r:id="rId8"/>
    <p:sldId id="270" r:id="rId9"/>
    <p:sldId id="271" r:id="rId10"/>
    <p:sldId id="274" r:id="rId11"/>
    <p:sldId id="273" r:id="rId12"/>
    <p:sldId id="275" r:id="rId13"/>
    <p:sldId id="272" r:id="rId14"/>
    <p:sldId id="276" r:id="rId15"/>
    <p:sldId id="277" r:id="rId16"/>
    <p:sldId id="267" r:id="rId17"/>
    <p:sldId id="268" r:id="rId18"/>
  </p:sldIdLst>
  <p:sldSz cx="12192000" cy="6858000"/>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87F96-065C-4BC1-8F65-B00E024D8E4B}">
  <a:tblStyle styleId="{14287F96-065C-4BC1-8F65-B00E024D8E4B}"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21D0FE85-1152-4600-9794-EA06798896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7072"/>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9466" y="0"/>
            <a:ext cx="3013763" cy="467072"/>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678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8" name="Google Shape;88;p1: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79343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2</a:t>
            </a:fld>
            <a:endParaRPr/>
          </a:p>
        </p:txBody>
      </p:sp>
      <p:sp>
        <p:nvSpPr>
          <p:cNvPr id="99" name="Google Shape;99;p2: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17863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5" name="Google Shape;125;p5: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26" name="Google Shape;126;p5: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374696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5" name="Google Shape;135;p6: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36" name="Google Shape;136;p6: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151302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3" name="Google Shape;153;p8: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54" name="Google Shape;154;p8: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245811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13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16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0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1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059975" y="0"/>
            <a:ext cx="10977349" cy="1752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E75B5"/>
              </a:buClr>
              <a:buSzPts val="2800"/>
              <a:buFont typeface="Times New Roman"/>
              <a:buNone/>
            </a:pP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800" b="1" dirty="0">
                <a:solidFill>
                  <a:srgbClr val="2E75B5"/>
                </a:solidFill>
                <a:latin typeface="Times New Roman"/>
                <a:ea typeface="Times New Roman"/>
                <a:cs typeface="Times New Roman"/>
                <a:sym typeface="Times New Roman"/>
              </a:rPr>
              <a:t/>
            </a:r>
            <a:br>
              <a:rPr lang="en-IN" sz="2800" b="1" dirty="0">
                <a:solidFill>
                  <a:srgbClr val="2E75B5"/>
                </a:solidFill>
                <a:latin typeface="Times New Roman"/>
                <a:ea typeface="Times New Roman"/>
                <a:cs typeface="Times New Roman"/>
                <a:sym typeface="Times New Roman"/>
              </a:rPr>
            </a:br>
            <a:r>
              <a:rPr lang="en-IN" sz="2200" b="1" dirty="0">
                <a:solidFill>
                  <a:srgbClr val="2E75B5"/>
                </a:solidFill>
                <a:latin typeface="Times New Roman"/>
                <a:ea typeface="Times New Roman"/>
                <a:cs typeface="Times New Roman"/>
                <a:sym typeface="Times New Roman"/>
              </a:rPr>
              <a:t>GLOBAL ACADEMY OF TECHNOLOGY</a:t>
            </a:r>
            <a:br>
              <a:rPr lang="en-IN" sz="2200" b="1" dirty="0">
                <a:solidFill>
                  <a:srgbClr val="2E75B5"/>
                </a:solidFill>
                <a:latin typeface="Times New Roman"/>
                <a:ea typeface="Times New Roman"/>
                <a:cs typeface="Times New Roman"/>
                <a:sym typeface="Times New Roman"/>
              </a:rPr>
            </a:br>
            <a:r>
              <a:rPr lang="en-IN" sz="2200" b="1" dirty="0">
                <a:solidFill>
                  <a:srgbClr val="C00000"/>
                </a:solidFill>
                <a:latin typeface="Times New Roman"/>
                <a:ea typeface="Times New Roman"/>
                <a:cs typeface="Times New Roman"/>
                <a:sym typeface="Times New Roman"/>
              </a:rPr>
              <a:t>DEPARTMENT OF COMPUTER SCIENCE AND ENGINEERING</a:t>
            </a:r>
            <a:br>
              <a:rPr lang="en-IN" sz="2200" b="1" dirty="0">
                <a:solidFill>
                  <a:srgbClr val="C00000"/>
                </a:solidFill>
                <a:latin typeface="Times New Roman"/>
                <a:ea typeface="Times New Roman"/>
                <a:cs typeface="Times New Roman"/>
                <a:sym typeface="Times New Roman"/>
              </a:rPr>
            </a:br>
            <a:r>
              <a:rPr lang="en-IN" sz="2200" b="1" dirty="0"/>
              <a:t>(Accredited by NBA 2019-2022)</a:t>
            </a:r>
            <a:r>
              <a:rPr lang="en-IN" sz="2200" dirty="0"/>
              <a:t/>
            </a:r>
            <a:br>
              <a:rPr lang="en-IN" sz="2200" dirty="0"/>
            </a:br>
            <a:r>
              <a:rPr lang="en-IN" sz="2200" b="1" dirty="0"/>
              <a:t>Academic Year : 2019 - 20 </a:t>
            </a:r>
            <a:r>
              <a:rPr lang="en-IN" sz="2200" b="1" dirty="0" smtClean="0"/>
              <a:t>EVEN </a:t>
            </a:r>
            <a:r>
              <a:rPr lang="en-IN" sz="2200" b="1" dirty="0"/>
              <a:t>Sem</a:t>
            </a:r>
            <a:r>
              <a:rPr lang="en-IN" sz="2400" dirty="0"/>
              <a:t/>
            </a:r>
            <a:br>
              <a:rPr lang="en-IN" sz="2400" dirty="0"/>
            </a:br>
            <a:endParaRPr sz="2400" b="1" dirty="0">
              <a:solidFill>
                <a:srgbClr val="C00000"/>
              </a:solidFill>
              <a:latin typeface="Times New Roman"/>
              <a:ea typeface="Times New Roman"/>
              <a:cs typeface="Times New Roman"/>
              <a:sym typeface="Times New Roman"/>
            </a:endParaRPr>
          </a:p>
        </p:txBody>
      </p:sp>
      <p:pic>
        <p:nvPicPr>
          <p:cNvPr id="91" name="Google Shape;91;p13" descr="K:\ns2 templates\KIRAN NS-2\college_logo3.png"/>
          <p:cNvPicPr preferRelativeResize="0"/>
          <p:nvPr/>
        </p:nvPicPr>
        <p:blipFill rotWithShape="1">
          <a:blip r:embed="rId3">
            <a:alphaModFix/>
          </a:blip>
          <a:srcRect/>
          <a:stretch/>
        </p:blipFill>
        <p:spPr>
          <a:xfrm>
            <a:off x="1340010" y="325320"/>
            <a:ext cx="923925" cy="752475"/>
          </a:xfrm>
          <a:prstGeom prst="rect">
            <a:avLst/>
          </a:prstGeom>
          <a:noFill/>
          <a:ln>
            <a:noFill/>
          </a:ln>
        </p:spPr>
      </p:pic>
      <p:graphicFrame>
        <p:nvGraphicFramePr>
          <p:cNvPr id="92" name="Google Shape;92;p13"/>
          <p:cNvGraphicFramePr/>
          <p:nvPr>
            <p:extLst>
              <p:ext uri="{D42A27DB-BD31-4B8C-83A1-F6EECF244321}">
                <p14:modId xmlns:p14="http://schemas.microsoft.com/office/powerpoint/2010/main" val="1023287358"/>
              </p:ext>
            </p:extLst>
          </p:nvPr>
        </p:nvGraphicFramePr>
        <p:xfrm>
          <a:off x="1062037" y="1767839"/>
          <a:ext cx="10420275" cy="4905125"/>
        </p:xfrm>
        <a:graphic>
          <a:graphicData uri="http://schemas.openxmlformats.org/drawingml/2006/table">
            <a:tbl>
              <a:tblPr>
                <a:noFill/>
                <a:tableStyleId>{14287F96-065C-4BC1-8F65-B00E024D8E4B}</a:tableStyleId>
              </a:tblPr>
              <a:tblGrid>
                <a:gridCol w="1366325"/>
                <a:gridCol w="5672525"/>
                <a:gridCol w="1198875"/>
                <a:gridCol w="2182550"/>
              </a:tblGrid>
              <a:tr h="711575">
                <a:tc>
                  <a:txBody>
                    <a:bodyPr/>
                    <a:lstStyle/>
                    <a:p>
                      <a:pPr marL="0" marR="0" lvl="0" indent="0" algn="l"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Subject Name</a:t>
                      </a:r>
                      <a:endParaRPr sz="1600" b="1" u="none" strike="noStrike" cap="none" dirty="0">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Project Work</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Subject Code</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800" b="1" u="none" strike="noStrike" cap="none" dirty="0" smtClean="0">
                          <a:solidFill>
                            <a:schemeClr val="dk1"/>
                          </a:solidFill>
                          <a:latin typeface="Calibri"/>
                          <a:ea typeface="Calibri"/>
                          <a:cs typeface="Calibri"/>
                          <a:sym typeface="Calibri"/>
                        </a:rPr>
                        <a:t>15CSP85</a:t>
                      </a:r>
                      <a:endParaRPr sz="1600" b="1" u="none" strike="noStrike" cap="none" dirty="0">
                        <a:latin typeface="Times New Roman"/>
                        <a:ea typeface="Times New Roman"/>
                        <a:cs typeface="Times New Roman"/>
                        <a:sym typeface="Times New Roman"/>
                      </a:endParaRPr>
                    </a:p>
                  </a:txBody>
                  <a:tcPr marL="6350" marR="6350" marT="0" marB="0"/>
                </a:tc>
              </a:tr>
              <a:tr h="449675">
                <a:tc rowSpan="4">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Student Name</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PRAVEEN V</a:t>
                      </a:r>
                      <a:endParaRPr sz="1600" b="1" u="none" strike="noStrike" cap="none">
                        <a:latin typeface="Times New Roman"/>
                        <a:ea typeface="Times New Roman"/>
                        <a:cs typeface="Times New Roman"/>
                        <a:sym typeface="Times New Roman"/>
                      </a:endParaRPr>
                    </a:p>
                  </a:txBody>
                  <a:tcPr marL="6350" marR="6350" marT="0" marB="0"/>
                </a:tc>
                <a:tc rowSpan="4">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USN</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1GA16CS101</a:t>
                      </a:r>
                      <a:endParaRPr sz="1600" b="1" u="none" strike="noStrike" cap="none">
                        <a:latin typeface="Times New Roman"/>
                        <a:ea typeface="Times New Roman"/>
                        <a:cs typeface="Times New Roman"/>
                        <a:sym typeface="Times New Roman"/>
                      </a:endParaRPr>
                    </a:p>
                  </a:txBody>
                  <a:tcPr marL="6350" marR="6350" marT="0" marB="0"/>
                </a:tc>
              </a:tr>
              <a:tr h="4242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dirty="0">
                          <a:latin typeface="Times New Roman"/>
                          <a:ea typeface="Times New Roman"/>
                          <a:cs typeface="Times New Roman"/>
                          <a:sym typeface="Times New Roman"/>
                        </a:rPr>
                        <a:t> </a:t>
                      </a:r>
                      <a:r>
                        <a:rPr lang="en-IN" sz="1600" b="1" dirty="0">
                          <a:latin typeface="Times New Roman"/>
                          <a:ea typeface="Times New Roman"/>
                          <a:cs typeface="Times New Roman"/>
                          <a:sym typeface="Times New Roman"/>
                        </a:rPr>
                        <a:t>YASHAS C R</a:t>
                      </a:r>
                      <a:endParaRPr sz="1600" b="1" u="none" strike="noStrike" cap="none" dirty="0">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a:t>
                      </a:r>
                      <a:r>
                        <a:rPr lang="en-IN" sz="1600" b="1">
                          <a:latin typeface="Times New Roman"/>
                          <a:ea typeface="Times New Roman"/>
                          <a:cs typeface="Times New Roman"/>
                          <a:sym typeface="Times New Roman"/>
                        </a:rPr>
                        <a:t>GA16CS182</a:t>
                      </a:r>
                      <a:endParaRPr sz="1600" b="1" u="none" strike="noStrike" cap="none">
                        <a:latin typeface="Times New Roman"/>
                        <a:ea typeface="Times New Roman"/>
                        <a:cs typeface="Times New Roman"/>
                        <a:sym typeface="Times New Roman"/>
                      </a:endParaRPr>
                    </a:p>
                  </a:txBody>
                  <a:tcPr marL="6350" marR="6350" marT="0" marB="0"/>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THEJAS</a:t>
                      </a:r>
                      <a:r>
                        <a:rPr lang="en-IN" sz="1600" b="1">
                          <a:latin typeface="Times New Roman"/>
                          <a:ea typeface="Times New Roman"/>
                          <a:cs typeface="Times New Roman"/>
                          <a:sym typeface="Times New Roman"/>
                        </a:rPr>
                        <a:t>VEE M</a:t>
                      </a:r>
                      <a:endParaRPr sz="1600" b="1" u="none" strike="noStrike" cap="none">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a:t>
                      </a:r>
                      <a:r>
                        <a:rPr lang="en-IN" sz="1600" b="1">
                          <a:latin typeface="Times New Roman"/>
                          <a:ea typeface="Times New Roman"/>
                          <a:cs typeface="Times New Roman"/>
                          <a:sym typeface="Times New Roman"/>
                        </a:rPr>
                        <a:t>95</a:t>
                      </a:r>
                      <a:endParaRPr sz="1600" b="1" u="none" strike="noStrike" cap="none">
                        <a:latin typeface="Times New Roman"/>
                        <a:ea typeface="Times New Roman"/>
                        <a:cs typeface="Times New Roman"/>
                        <a:sym typeface="Times New Roman"/>
                      </a:endParaRPr>
                    </a:p>
                  </a:txBody>
                  <a:tcPr marL="6350" marR="6350" marT="0" marB="0"/>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a:t>
                      </a:r>
                      <a:r>
                        <a:rPr lang="en-IN" sz="1600" b="1">
                          <a:latin typeface="Times New Roman"/>
                          <a:ea typeface="Times New Roman"/>
                          <a:cs typeface="Times New Roman"/>
                          <a:sym typeface="Times New Roman"/>
                        </a:rPr>
                        <a:t>SNEHA SURENDRA </a:t>
                      </a:r>
                      <a:endParaRPr sz="1600" b="1" u="none" strike="noStrike" cap="none">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1GA16CS198</a:t>
                      </a:r>
                      <a:endParaRPr sz="1600" b="1" u="none" strike="noStrike" cap="none">
                        <a:latin typeface="Times New Roman"/>
                        <a:ea typeface="Times New Roman"/>
                        <a:cs typeface="Times New Roman"/>
                        <a:sym typeface="Times New Roman"/>
                      </a:endParaRPr>
                    </a:p>
                  </a:txBody>
                  <a:tcPr marL="6350" marR="6350" marT="0" marB="0"/>
                </a:tc>
              </a:tr>
              <a:tr h="651400">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Domain</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DEEP LEARNING</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Group No:</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53</a:t>
                      </a:r>
                      <a:endParaRPr sz="1600" b="1" u="none" strike="noStrike" cap="none">
                        <a:latin typeface="Times New Roman"/>
                        <a:ea typeface="Times New Roman"/>
                        <a:cs typeface="Times New Roman"/>
                        <a:sym typeface="Times New Roman"/>
                      </a:endParaRPr>
                    </a:p>
                  </a:txBody>
                  <a:tcPr marL="6350" marR="6350" marT="0" marB="0"/>
                </a:tc>
              </a:tr>
              <a:tr h="651400">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Project Title</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0" lvl="0" indent="0" algn="ctr"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      </a:t>
                      </a:r>
                      <a:r>
                        <a:rPr lang="en-IN" sz="1600" dirty="0">
                          <a:latin typeface="Arial"/>
                          <a:ea typeface="Arial"/>
                          <a:cs typeface="Arial"/>
                          <a:sym typeface="Arial"/>
                        </a:rPr>
                        <a:t>EXPERT SYSTEMS FOR DIFFERENTIAL DIAGNOSIS USING DEEP LEARNING</a:t>
                      </a:r>
                      <a:r>
                        <a:rPr lang="en-IN" sz="1600" b="1" u="none" strike="noStrike" cap="none" dirty="0">
                          <a:latin typeface="Times New Roman"/>
                          <a:ea typeface="Times New Roman"/>
                          <a:cs typeface="Times New Roman"/>
                          <a:sym typeface="Times New Roman"/>
                        </a:rPr>
                        <a:t>         ”</a:t>
                      </a:r>
                      <a:endParaRPr sz="1600" b="1" u="none" strike="noStrike" cap="none" dirty="0">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r h="558725">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Under taken at</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3175"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a:t>
                      </a:r>
                      <a:r>
                        <a:rPr lang="en-IN" sz="1600">
                          <a:latin typeface="Arial"/>
                          <a:ea typeface="Arial"/>
                          <a:cs typeface="Arial"/>
                          <a:sym typeface="Arial"/>
                        </a:rPr>
                        <a:t>GLOBAL ACADEMY OF TECHNOLOGY</a:t>
                      </a:r>
                      <a:endParaRPr sz="1600" b="1">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r h="558725">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Guide Name</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3175" lvl="0" indent="0" algn="ctr"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 </a:t>
                      </a:r>
                      <a:r>
                        <a:rPr lang="en-IN" sz="1600" dirty="0">
                          <a:latin typeface="Arial"/>
                          <a:ea typeface="Arial"/>
                          <a:cs typeface="Arial"/>
                          <a:sym typeface="Arial"/>
                        </a:rPr>
                        <a:t>JYOTHI R</a:t>
                      </a:r>
                      <a:endParaRPr sz="1600" b="1" u="none" strike="noStrike" cap="none" dirty="0">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bl>
          </a:graphicData>
        </a:graphic>
      </p:graphicFrame>
      <p:pic>
        <p:nvPicPr>
          <p:cNvPr id="93" name="Google Shape;93;p13"/>
          <p:cNvPicPr preferRelativeResize="0"/>
          <p:nvPr/>
        </p:nvPicPr>
        <p:blipFill rotWithShape="1">
          <a:blip r:embed="rId4">
            <a:alphaModFix/>
          </a:blip>
          <a:srcRect/>
          <a:stretch/>
        </p:blipFill>
        <p:spPr>
          <a:xfrm>
            <a:off x="10777885" y="381000"/>
            <a:ext cx="633670" cy="727281"/>
          </a:xfrm>
          <a:prstGeom prst="rect">
            <a:avLst/>
          </a:prstGeom>
          <a:noFill/>
          <a:ln>
            <a:noFill/>
          </a:ln>
        </p:spPr>
      </p:pic>
      <p:sp>
        <p:nvSpPr>
          <p:cNvPr id="94" name="Google Shape;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1325563"/>
          </a:xfrm>
        </p:spPr>
        <p:txBody>
          <a:bodyPr/>
          <a:lstStyle/>
          <a:p>
            <a:r>
              <a:rPr lang="en-US" dirty="0" smtClean="0"/>
              <a:t>Implementation</a:t>
            </a:r>
            <a:endParaRPr lang="en-US" dirty="0"/>
          </a:p>
        </p:txBody>
      </p:sp>
      <p:sp>
        <p:nvSpPr>
          <p:cNvPr id="3" name="Text Placeholder 2"/>
          <p:cNvSpPr>
            <a:spLocks noGrp="1"/>
          </p:cNvSpPr>
          <p:nvPr>
            <p:ph type="body" idx="1"/>
          </p:nvPr>
        </p:nvSpPr>
        <p:spPr>
          <a:xfrm>
            <a:off x="838200" y="1348184"/>
            <a:ext cx="10515600" cy="4351338"/>
          </a:xfrm>
        </p:spPr>
        <p:txBody>
          <a:bodyPr/>
          <a:lstStyle/>
          <a:p>
            <a:r>
              <a:rPr lang="en-US" dirty="0" smtClean="0"/>
              <a:t>The symptoms dataset is fed for the KNN algorithm to predict which of the 2 diseases is most probable.</a:t>
            </a:r>
          </a:p>
          <a:p>
            <a:endParaRPr lang="en-US" dirty="0"/>
          </a:p>
          <a:p>
            <a:endParaRPr lang="en-US" dirty="0" smtClean="0"/>
          </a:p>
          <a:p>
            <a:endParaRPr lang="en-US" dirty="0"/>
          </a:p>
          <a:p>
            <a:endParaRPr lang="en-US" dirty="0" smtClean="0"/>
          </a:p>
          <a:p>
            <a:endParaRPr lang="en-US" dirty="0"/>
          </a:p>
          <a:p>
            <a:r>
              <a:rPr lang="en-US" dirty="0" smtClean="0"/>
              <a:t>Later using this result, the diagnosed disease lab report data is fed to the ANN algorithm to predict at what probability he/she might have this disease.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60030"/>
            <a:ext cx="10058400" cy="2312988"/>
          </a:xfrm>
          <a:prstGeom prst="rect">
            <a:avLst/>
          </a:prstGeom>
        </p:spPr>
      </p:pic>
      <p:sp>
        <p:nvSpPr>
          <p:cNvPr id="6"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Tree>
    <p:extLst>
      <p:ext uri="{BB962C8B-B14F-4D97-AF65-F5344CB8AC3E}">
        <p14:creationId xmlns:p14="http://schemas.microsoft.com/office/powerpoint/2010/main" val="208597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690688"/>
            <a:ext cx="10515600" cy="4351338"/>
          </a:xfrm>
        </p:spPr>
        <p:txBody>
          <a:bodyPr/>
          <a:lstStyle/>
          <a:p>
            <a:r>
              <a:rPr lang="en-US" dirty="0"/>
              <a:t>The KNN algorithm assumes that similar things exist in close proximity. In other words, similar things are near </a:t>
            </a:r>
            <a:r>
              <a:rPr lang="en-US" dirty="0" smtClean="0"/>
              <a:t>to </a:t>
            </a:r>
            <a:r>
              <a:rPr lang="en-US" dirty="0"/>
              <a:t>each other</a:t>
            </a:r>
            <a:r>
              <a:rPr lang="en-US" dirty="0" smtClean="0"/>
              <a:t>.</a:t>
            </a:r>
          </a:p>
          <a:p>
            <a:r>
              <a:rPr lang="en-US" dirty="0" smtClean="0"/>
              <a:t>Target values assigned:</a:t>
            </a:r>
          </a:p>
          <a:p>
            <a:pPr lvl="1"/>
            <a:r>
              <a:rPr lang="en-US" dirty="0" smtClean="0"/>
              <a:t>0</a:t>
            </a:r>
            <a:r>
              <a:rPr lang="en-US" dirty="0" smtClean="0"/>
              <a:t>: Normal </a:t>
            </a:r>
            <a:r>
              <a:rPr lang="en-US" dirty="0" smtClean="0"/>
              <a:t>condition of the liver</a:t>
            </a:r>
          </a:p>
          <a:p>
            <a:pPr lvl="1"/>
            <a:r>
              <a:rPr lang="en-US" dirty="0" smtClean="0"/>
              <a:t>1: </a:t>
            </a:r>
            <a:r>
              <a:rPr lang="en-US" dirty="0" smtClean="0"/>
              <a:t>Has HCC</a:t>
            </a:r>
            <a:endParaRPr lang="en-US" dirty="0" smtClean="0"/>
          </a:p>
          <a:p>
            <a:pPr lvl="1"/>
            <a:r>
              <a:rPr lang="en-US" dirty="0" smtClean="0"/>
              <a:t>2: </a:t>
            </a:r>
            <a:r>
              <a:rPr lang="en-US" dirty="0"/>
              <a:t>Has </a:t>
            </a:r>
            <a:r>
              <a:rPr lang="en-US" dirty="0" smtClean="0"/>
              <a:t>cirrhosis</a:t>
            </a:r>
          </a:p>
          <a:p>
            <a:pPr marL="457200" lvl="1">
              <a:spcBef>
                <a:spcPts val="1000"/>
              </a:spcBef>
            </a:pPr>
            <a:r>
              <a:rPr lang="en-US" dirty="0"/>
              <a:t>The  common symptoms are fed to KNN algorithm to determine the target value and predict the disease</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5" name="Title 1"/>
          <p:cNvSpPr>
            <a:spLocks noGrp="1"/>
          </p:cNvSpPr>
          <p:nvPr>
            <p:ph type="title"/>
          </p:nvPr>
        </p:nvSpPr>
        <p:spPr/>
        <p:txBody>
          <a:bodyPr/>
          <a:lstStyle/>
          <a:p>
            <a:r>
              <a:rPr lang="en-US" dirty="0" smtClean="0"/>
              <a:t>Algorithm-KNN(K-Nearest Neighbors)</a:t>
            </a:r>
            <a:endParaRPr lang="en-US" dirty="0"/>
          </a:p>
        </p:txBody>
      </p:sp>
      <p:pic>
        <p:nvPicPr>
          <p:cNvPr id="10" name="Google Shape;168;p21"/>
          <p:cNvPicPr preferRelativeResize="0"/>
          <p:nvPr/>
        </p:nvPicPr>
        <p:blipFill>
          <a:blip r:embed="rId2">
            <a:alphaModFix/>
          </a:blip>
          <a:stretch>
            <a:fillRect/>
          </a:stretch>
        </p:blipFill>
        <p:spPr>
          <a:xfrm>
            <a:off x="8305800" y="2590800"/>
            <a:ext cx="2362199" cy="1828800"/>
          </a:xfrm>
          <a:prstGeom prst="rect">
            <a:avLst/>
          </a:prstGeom>
          <a:noFill/>
          <a:ln>
            <a:noFill/>
          </a:ln>
        </p:spPr>
      </p:pic>
      <p:sp>
        <p:nvSpPr>
          <p:cNvPr id="11"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Tree>
    <p:extLst>
      <p:ext uri="{BB962C8B-B14F-4D97-AF65-F5344CB8AC3E}">
        <p14:creationId xmlns:p14="http://schemas.microsoft.com/office/powerpoint/2010/main" val="951394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49"/>
            <a:ext cx="10515600" cy="1325563"/>
          </a:xfrm>
        </p:spPr>
        <p:txBody>
          <a:bodyPr/>
          <a:lstStyle/>
          <a:p>
            <a:r>
              <a:rPr lang="en-US" dirty="0" smtClean="0"/>
              <a:t>KNN Implementation</a:t>
            </a:r>
            <a:endParaRPr lang="en-US" dirty="0"/>
          </a:p>
        </p:txBody>
      </p:sp>
      <p:sp>
        <p:nvSpPr>
          <p:cNvPr id="3" name="Text Placeholder 2"/>
          <p:cNvSpPr>
            <a:spLocks noGrp="1"/>
          </p:cNvSpPr>
          <p:nvPr>
            <p:ph type="body" idx="1"/>
          </p:nvPr>
        </p:nvSpPr>
        <p:spPr>
          <a:xfrm>
            <a:off x="838200" y="5045464"/>
            <a:ext cx="9710928" cy="1676011"/>
          </a:xfrm>
        </p:spPr>
        <p:txBody>
          <a:bodyPr/>
          <a:lstStyle/>
          <a:p>
            <a:pPr marL="114300" indent="0">
              <a:buNone/>
            </a:pPr>
            <a:r>
              <a:rPr lang="en-US" sz="1500" dirty="0" smtClean="0"/>
              <a:t>The above image shows the 1</a:t>
            </a:r>
            <a:r>
              <a:rPr lang="en-US" sz="1500" baseline="30000" dirty="0" smtClean="0"/>
              <a:t>st</a:t>
            </a:r>
            <a:r>
              <a:rPr lang="en-US" sz="1500" dirty="0" smtClean="0"/>
              <a:t> level implementation using KNN on the dataset and list out the probability of the diseases suffered by the patient.</a:t>
            </a:r>
            <a:endParaRPr lang="en-US" sz="15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1521"/>
            <a:ext cx="8479536" cy="3988807"/>
          </a:xfrm>
          <a:prstGeom prst="rect">
            <a:avLst/>
          </a:prstGeom>
        </p:spPr>
      </p:pic>
    </p:spTree>
    <p:extLst>
      <p:ext uri="{BB962C8B-B14F-4D97-AF65-F5344CB8AC3E}">
        <p14:creationId xmlns:p14="http://schemas.microsoft.com/office/powerpoint/2010/main" val="197870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211"/>
            <a:ext cx="10515600" cy="1325563"/>
          </a:xfrm>
        </p:spPr>
        <p:txBody>
          <a:bodyPr/>
          <a:lstStyle/>
          <a:p>
            <a:r>
              <a:rPr lang="en-US" dirty="0" smtClean="0"/>
              <a:t>Algorithm-ANN</a:t>
            </a:r>
            <a:endParaRPr lang="en-US" dirty="0"/>
          </a:p>
        </p:txBody>
      </p:sp>
      <p:sp>
        <p:nvSpPr>
          <p:cNvPr id="3" name="Text Placeholder 2"/>
          <p:cNvSpPr>
            <a:spLocks noGrp="1"/>
          </p:cNvSpPr>
          <p:nvPr>
            <p:ph type="body" idx="1"/>
          </p:nvPr>
        </p:nvSpPr>
        <p:spPr>
          <a:xfrm>
            <a:off x="635000" y="1628774"/>
            <a:ext cx="10515600" cy="4351338"/>
          </a:xfrm>
        </p:spPr>
        <p:txBody>
          <a:bodyPr/>
          <a:lstStyle/>
          <a:p>
            <a:r>
              <a:rPr lang="en-US" b="1" dirty="0" err="1" smtClean="0"/>
              <a:t>Keras</a:t>
            </a:r>
            <a:r>
              <a:rPr lang="en-US" dirty="0" smtClean="0"/>
              <a:t> is a simple tool for constructing a neural network. It is a high-level framework based on </a:t>
            </a:r>
            <a:r>
              <a:rPr lang="en-US" dirty="0" err="1" smtClean="0"/>
              <a:t>tensorflow</a:t>
            </a:r>
            <a:r>
              <a:rPr lang="en-US" dirty="0" smtClean="0"/>
              <a:t>.</a:t>
            </a:r>
          </a:p>
          <a:p>
            <a:r>
              <a:rPr lang="en-US" b="1" dirty="0" smtClean="0"/>
              <a:t>Sequential</a:t>
            </a:r>
            <a:r>
              <a:rPr lang="en-US" dirty="0"/>
              <a:t> specifies to </a:t>
            </a:r>
            <a:r>
              <a:rPr lang="en-US" dirty="0" err="1"/>
              <a:t>keras</a:t>
            </a:r>
            <a:r>
              <a:rPr lang="en-US" dirty="0"/>
              <a:t> that we are creating model sequentially and the output of each layer we add is input to the next layer we specify.</a:t>
            </a:r>
            <a:endParaRPr lang="en-US" dirty="0" smtClean="0"/>
          </a:p>
          <a:p>
            <a:r>
              <a:rPr lang="en-US" b="1" dirty="0" err="1" smtClean="0"/>
              <a:t>Relu</a:t>
            </a:r>
            <a:r>
              <a:rPr lang="en-US" dirty="0" smtClean="0"/>
              <a:t> is an activation function that stands </a:t>
            </a:r>
            <a:r>
              <a:rPr lang="en-US" dirty="0"/>
              <a:t>for rectified linear unit, and is a type of activation function. Mathematically, it is defined as </a:t>
            </a:r>
            <a:r>
              <a:rPr lang="en-US" i="1" dirty="0"/>
              <a:t>y = max(0, x)</a:t>
            </a:r>
            <a:r>
              <a:rPr lang="en-US" dirty="0"/>
              <a:t>.</a:t>
            </a:r>
            <a:endParaRPr lang="en-US" dirty="0" smtClean="0"/>
          </a:p>
          <a:p>
            <a:r>
              <a:rPr lang="en-US" dirty="0" smtClean="0"/>
              <a:t>The ANN algorithm helps us to predict at what  probability he/she might get this disease after the result is obtained from the target value given by KNN algorithm.</a:t>
            </a:r>
          </a:p>
          <a:p>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587" y="106362"/>
            <a:ext cx="2386013" cy="1719263"/>
          </a:xfrm>
          <a:prstGeom prst="rect">
            <a:avLst/>
          </a:prstGeom>
        </p:spPr>
      </p:pic>
      <p:sp>
        <p:nvSpPr>
          <p:cNvPr id="6"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Tree>
    <p:extLst>
      <p:ext uri="{BB962C8B-B14F-4D97-AF65-F5344CB8AC3E}">
        <p14:creationId xmlns:p14="http://schemas.microsoft.com/office/powerpoint/2010/main" val="398907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219"/>
            <a:ext cx="10515600" cy="1325563"/>
          </a:xfrm>
        </p:spPr>
        <p:txBody>
          <a:bodyPr/>
          <a:lstStyle/>
          <a:p>
            <a:r>
              <a:rPr lang="en-US" dirty="0" smtClean="0"/>
              <a:t>ANN Implementation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10407"/>
            <a:ext cx="10034016" cy="3772489"/>
          </a:xfrm>
          <a:prstGeom prst="rect">
            <a:avLst/>
          </a:prstGeom>
        </p:spPr>
      </p:pic>
      <p:sp>
        <p:nvSpPr>
          <p:cNvPr id="7" name="Text Placeholder 2"/>
          <p:cNvSpPr>
            <a:spLocks noGrp="1"/>
          </p:cNvSpPr>
          <p:nvPr>
            <p:ph type="body" idx="1"/>
          </p:nvPr>
        </p:nvSpPr>
        <p:spPr>
          <a:xfrm>
            <a:off x="838200" y="4921377"/>
            <a:ext cx="10317480" cy="1434974"/>
          </a:xfrm>
        </p:spPr>
        <p:txBody>
          <a:bodyPr/>
          <a:lstStyle/>
          <a:p>
            <a:pPr marL="114300" indent="0">
              <a:buNone/>
            </a:pPr>
            <a:r>
              <a:rPr lang="en-US" sz="1500" dirty="0" smtClean="0"/>
              <a:t>The above image shows 2</a:t>
            </a:r>
            <a:r>
              <a:rPr lang="en-US" sz="1500" baseline="30000" dirty="0" smtClean="0"/>
              <a:t>nd</a:t>
            </a:r>
            <a:r>
              <a:rPr lang="en-US" sz="1500" dirty="0" smtClean="0"/>
              <a:t> level implementation using ANN on the previously obtained result and lists the probabilities of the diseases with more accuracy.</a:t>
            </a:r>
            <a:endParaRPr lang="en-US" sz="1500" dirty="0"/>
          </a:p>
        </p:txBody>
      </p:sp>
    </p:spTree>
    <p:extLst>
      <p:ext uri="{BB962C8B-B14F-4D97-AF65-F5344CB8AC3E}">
        <p14:creationId xmlns:p14="http://schemas.microsoft.com/office/powerpoint/2010/main" val="99853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UI(User interface)</a:t>
            </a:r>
            <a:endParaRPr lang="en-US" dirty="0"/>
          </a:p>
        </p:txBody>
      </p:sp>
      <p:sp>
        <p:nvSpPr>
          <p:cNvPr id="3" name="Text Placeholder 2"/>
          <p:cNvSpPr>
            <a:spLocks noGrp="1"/>
          </p:cNvSpPr>
          <p:nvPr>
            <p:ph type="body" idx="1"/>
          </p:nvPr>
        </p:nvSpPr>
        <p:spPr/>
        <p:txBody>
          <a:bodyPr/>
          <a:lstStyle/>
          <a:p>
            <a:r>
              <a:rPr lang="en-US" dirty="0" smtClean="0"/>
              <a:t>Develop a platform for the users to input the data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Tree>
    <p:extLst>
      <p:ext uri="{BB962C8B-B14F-4D97-AF65-F5344CB8AC3E}">
        <p14:creationId xmlns:p14="http://schemas.microsoft.com/office/powerpoint/2010/main" val="428407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body" idx="1"/>
          </p:nvPr>
        </p:nvSpPr>
        <p:spPr>
          <a:xfrm>
            <a:off x="838200" y="395785"/>
            <a:ext cx="10515600" cy="578117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r>
              <a:rPr lang="en-IN" sz="7200"/>
              <a:t>Thank You</a:t>
            </a:r>
            <a:endParaRPr sz="7200"/>
          </a:p>
        </p:txBody>
      </p:sp>
      <p:sp>
        <p:nvSpPr>
          <p:cNvPr id="192" name="Google Shape;192;p24"/>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93" name="Google Shape;1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7200"/>
              <a:buNone/>
            </a:pPr>
            <a:r>
              <a:rPr lang="en-IN" sz="7200"/>
              <a:t>Q &amp; A</a:t>
            </a:r>
            <a:endParaRPr sz="7200"/>
          </a:p>
        </p:txBody>
      </p:sp>
      <p:sp>
        <p:nvSpPr>
          <p:cNvPr id="199" name="Google Shape;199;p25"/>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00" name="Google Shape;2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Agenda</a:t>
            </a:r>
            <a:endParaRPr/>
          </a:p>
        </p:txBody>
      </p:sp>
      <p:sp>
        <p:nvSpPr>
          <p:cNvPr id="102" name="Google Shape;1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ts val="2800"/>
              <a:buChar char="•"/>
            </a:pPr>
            <a:r>
              <a:rPr lang="en-IN" dirty="0" smtClean="0"/>
              <a:t>Objectives</a:t>
            </a:r>
            <a:endParaRPr dirty="0"/>
          </a:p>
          <a:p>
            <a:pPr marL="228600" lvl="0" indent="-228600" algn="l" rtl="0">
              <a:lnSpc>
                <a:spcPct val="90000"/>
              </a:lnSpc>
              <a:spcBef>
                <a:spcPts val="1000"/>
              </a:spcBef>
              <a:spcAft>
                <a:spcPts val="0"/>
              </a:spcAft>
              <a:buClr>
                <a:schemeClr val="dk1"/>
              </a:buClr>
              <a:buSzPts val="2800"/>
              <a:buChar char="•"/>
            </a:pPr>
            <a:r>
              <a:rPr lang="en-IN" dirty="0"/>
              <a:t>Problem statement</a:t>
            </a:r>
            <a:endParaRPr dirty="0"/>
          </a:p>
          <a:p>
            <a:pPr marL="228600" lvl="0" indent="-228600" algn="l" rtl="0">
              <a:lnSpc>
                <a:spcPct val="90000"/>
              </a:lnSpc>
              <a:spcBef>
                <a:spcPts val="1000"/>
              </a:spcBef>
              <a:spcAft>
                <a:spcPts val="0"/>
              </a:spcAft>
              <a:buClr>
                <a:schemeClr val="dk1"/>
              </a:buClr>
              <a:buSzPts val="2800"/>
              <a:buChar char="•"/>
            </a:pPr>
            <a:r>
              <a:rPr lang="en-IN" dirty="0" smtClean="0"/>
              <a:t>Architecture </a:t>
            </a:r>
            <a:r>
              <a:rPr lang="en-IN" dirty="0"/>
              <a:t>Diagram</a:t>
            </a:r>
            <a:endParaRPr dirty="0"/>
          </a:p>
          <a:p>
            <a:pPr marL="228600" lvl="0" indent="-228600" algn="l" rtl="0">
              <a:lnSpc>
                <a:spcPct val="90000"/>
              </a:lnSpc>
              <a:spcBef>
                <a:spcPts val="1000"/>
              </a:spcBef>
              <a:spcAft>
                <a:spcPts val="0"/>
              </a:spcAft>
              <a:buClr>
                <a:schemeClr val="dk1"/>
              </a:buClr>
              <a:buSzPts val="2800"/>
              <a:buChar char="•"/>
            </a:pPr>
            <a:r>
              <a:rPr lang="en-IN" dirty="0"/>
              <a:t>Module Split-ups and algorithms </a:t>
            </a:r>
            <a:r>
              <a:rPr lang="en-IN" dirty="0" smtClean="0"/>
              <a:t>used</a:t>
            </a:r>
          </a:p>
          <a:p>
            <a:pPr marL="228600" lvl="0" indent="-228600" algn="l" rtl="0">
              <a:lnSpc>
                <a:spcPct val="90000"/>
              </a:lnSpc>
              <a:spcBef>
                <a:spcPts val="1000"/>
              </a:spcBef>
              <a:spcAft>
                <a:spcPts val="0"/>
              </a:spcAft>
              <a:buClr>
                <a:schemeClr val="dk1"/>
              </a:buClr>
              <a:buSzPts val="2800"/>
              <a:buChar char="•"/>
            </a:pPr>
            <a:r>
              <a:rPr lang="en-IN" dirty="0" smtClean="0"/>
              <a:t>Implementation</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3" name="Google Shape;103;p14"/>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Objectives</a:t>
            </a:r>
            <a:endParaRPr/>
          </a:p>
        </p:txBody>
      </p:sp>
      <p:sp>
        <p:nvSpPr>
          <p:cNvPr id="129" name="Google Shape;129;p17"/>
          <p:cNvSpPr txBox="1">
            <a:spLocks noGrp="1"/>
          </p:cNvSpPr>
          <p:nvPr>
            <p:ph type="body" idx="1"/>
          </p:nvPr>
        </p:nvSpPr>
        <p:spPr>
          <a:xfrm>
            <a:off x="838200" y="1847850"/>
            <a:ext cx="10515600" cy="4351200"/>
          </a:xfrm>
          <a:prstGeom prst="rect">
            <a:avLst/>
          </a:prstGeom>
          <a:noFill/>
          <a:ln>
            <a:noFill/>
          </a:ln>
        </p:spPr>
        <p:txBody>
          <a:bodyPr spcFirstLastPara="1" wrap="square" lIns="91425" tIns="45700" rIns="91425" bIns="45700" anchor="t" anchorCtr="0">
            <a:noAutofit/>
          </a:bodyPr>
          <a:lstStyle/>
          <a:p>
            <a:pPr marL="228600" lvl="0" indent="-266700" algn="l" rtl="0">
              <a:lnSpc>
                <a:spcPct val="150000"/>
              </a:lnSpc>
              <a:spcBef>
                <a:spcPts val="1200"/>
              </a:spcBef>
              <a:spcAft>
                <a:spcPts val="0"/>
              </a:spcAft>
              <a:buSzPts val="2400"/>
              <a:buChar char="•"/>
            </a:pPr>
            <a:r>
              <a:rPr lang="en-IN" sz="2400" dirty="0">
                <a:latin typeface="Arial"/>
                <a:ea typeface="Arial"/>
                <a:cs typeface="Arial"/>
                <a:sym typeface="Arial"/>
              </a:rPr>
              <a:t>To set up an environment that records the patient’s history and symptoms and analyses the condition</a:t>
            </a:r>
            <a:r>
              <a:rPr lang="en-IN" sz="2400" dirty="0" smtClean="0">
                <a:latin typeface="Arial"/>
                <a:ea typeface="Arial"/>
                <a:cs typeface="Arial"/>
                <a:sym typeface="Arial"/>
              </a:rPr>
              <a:t>.</a:t>
            </a:r>
          </a:p>
          <a:p>
            <a:pPr marL="228600" lvl="0" indent="-266700" algn="l" rtl="0">
              <a:lnSpc>
                <a:spcPct val="150000"/>
              </a:lnSpc>
              <a:spcBef>
                <a:spcPts val="1200"/>
              </a:spcBef>
              <a:spcAft>
                <a:spcPts val="0"/>
              </a:spcAft>
              <a:buSzPts val="2400"/>
              <a:buChar char="•"/>
            </a:pPr>
            <a:r>
              <a:rPr lang="en-IN" sz="2400" dirty="0" smtClean="0">
                <a:latin typeface="Arial"/>
                <a:ea typeface="Arial"/>
                <a:cs typeface="Arial"/>
                <a:sym typeface="Arial"/>
              </a:rPr>
              <a:t>Diagnose the symptoms causing almost all kind of liver diseases</a:t>
            </a:r>
            <a:endParaRPr sz="2400" dirty="0">
              <a:latin typeface="Arial"/>
              <a:ea typeface="Arial"/>
              <a:cs typeface="Arial"/>
              <a:sym typeface="Arial"/>
            </a:endParaRPr>
          </a:p>
          <a:p>
            <a:pPr marL="228600" lvl="0" indent="-266700" algn="l" rtl="0">
              <a:lnSpc>
                <a:spcPct val="150000"/>
              </a:lnSpc>
              <a:spcBef>
                <a:spcPts val="0"/>
              </a:spcBef>
              <a:spcAft>
                <a:spcPts val="0"/>
              </a:spcAft>
              <a:buSzPts val="2400"/>
              <a:buChar char="•"/>
            </a:pPr>
            <a:r>
              <a:rPr lang="en-IN" sz="2400" dirty="0">
                <a:latin typeface="Arial"/>
                <a:ea typeface="Arial"/>
                <a:cs typeface="Arial"/>
                <a:sym typeface="Arial"/>
              </a:rPr>
              <a:t>And </a:t>
            </a:r>
            <a:r>
              <a:rPr lang="en-IN" sz="2400" dirty="0" smtClean="0">
                <a:latin typeface="Arial"/>
                <a:ea typeface="Arial"/>
                <a:cs typeface="Arial"/>
                <a:sym typeface="Arial"/>
              </a:rPr>
              <a:t>finally, to predict the most probable diseases by which liver is affected.</a:t>
            </a:r>
            <a:endParaRPr sz="2400" dirty="0">
              <a:latin typeface="Arial"/>
              <a:ea typeface="Arial"/>
              <a:cs typeface="Arial"/>
              <a:sym typeface="Arial"/>
            </a:endParaRPr>
          </a:p>
          <a:p>
            <a:pPr marL="228600" lvl="0" indent="0" algn="l" rtl="0">
              <a:lnSpc>
                <a:spcPct val="90000"/>
              </a:lnSpc>
              <a:spcBef>
                <a:spcPts val="1200"/>
              </a:spcBef>
              <a:spcAft>
                <a:spcPts val="0"/>
              </a:spcAft>
              <a:buNone/>
            </a:pPr>
            <a:endParaRPr sz="2400" dirty="0"/>
          </a:p>
        </p:txBody>
      </p:sp>
      <p:sp>
        <p:nvSpPr>
          <p:cNvPr id="130" name="Google Shape;130;p17"/>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31" name="Google Shape;13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9" name="Google Shape;13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IN" sz="2400">
                <a:latin typeface="Arial"/>
                <a:ea typeface="Arial"/>
                <a:cs typeface="Arial"/>
                <a:sym typeface="Arial"/>
              </a:rPr>
              <a:t>Develop an automated diagnosing system for patients provided with the patient’s conditions, test results and history and listing out accurately the most appropriate diseases causing the symptoms which can improve the rate of diagnosing drastically, increase the probability of permanent cure and thus saving millions  of life.</a:t>
            </a:r>
            <a:endParaRPr sz="2400">
              <a:latin typeface="Arial"/>
              <a:ea typeface="Arial"/>
              <a:cs typeface="Arial"/>
              <a:sym typeface="Arial"/>
            </a:endParaRPr>
          </a:p>
          <a:p>
            <a:pPr marL="0" lvl="0" indent="0" algn="l" rtl="0">
              <a:lnSpc>
                <a:spcPct val="115000"/>
              </a:lnSpc>
              <a:spcBef>
                <a:spcPts val="1000"/>
              </a:spcBef>
              <a:spcAft>
                <a:spcPts val="0"/>
              </a:spcAft>
              <a:buClr>
                <a:schemeClr val="dk1"/>
              </a:buClr>
              <a:buSzPts val="2800"/>
              <a:buNone/>
            </a:pPr>
            <a:endParaRPr sz="3600"/>
          </a:p>
        </p:txBody>
      </p:sp>
      <p:sp>
        <p:nvSpPr>
          <p:cNvPr id="140"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
        <p:nvSpPr>
          <p:cNvPr id="141" name="Google Shape;14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38200" y="111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Architecture Diagram of the project</a:t>
            </a:r>
            <a:endParaRPr/>
          </a:p>
        </p:txBody>
      </p:sp>
      <p:sp>
        <p:nvSpPr>
          <p:cNvPr id="157" name="Google Shape;157;p20"/>
          <p:cNvSpPr txBox="1">
            <a:spLocks noGrp="1"/>
          </p:cNvSpPr>
          <p:nvPr>
            <p:ph type="ftr" idx="11"/>
          </p:nvPr>
        </p:nvSpPr>
        <p:spPr>
          <a:xfrm>
            <a:off x="960120" y="6248401"/>
            <a:ext cx="7025640" cy="4114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158" name="Google Shape;1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pic>
        <p:nvPicPr>
          <p:cNvPr id="9" name="image4.jpg"/>
          <p:cNvPicPr/>
          <p:nvPr/>
        </p:nvPicPr>
        <p:blipFill>
          <a:blip r:embed="rId3"/>
          <a:srcRect/>
          <a:stretch>
            <a:fillRect/>
          </a:stretch>
        </p:blipFill>
        <p:spPr>
          <a:xfrm>
            <a:off x="960120" y="1436826"/>
            <a:ext cx="9479280" cy="4811576"/>
          </a:xfrm>
          <a:prstGeom prst="rect">
            <a:avLst/>
          </a:prstGeo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105753"/>
            <a:ext cx="10515600" cy="1325563"/>
          </a:xfrm>
        </p:spPr>
        <p:txBody>
          <a:bodyPr/>
          <a:lstStyle/>
          <a:p>
            <a:r>
              <a:rPr lang="en-US" dirty="0" smtClean="0"/>
              <a:t>FLOW 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pic>
        <p:nvPicPr>
          <p:cNvPr id="7" name="Google Shape;159;p20"/>
          <p:cNvPicPr preferRelativeResize="0"/>
          <p:nvPr/>
        </p:nvPicPr>
        <p:blipFill>
          <a:blip r:embed="rId2">
            <a:alphaModFix/>
          </a:blip>
          <a:stretch>
            <a:fillRect/>
          </a:stretch>
        </p:blipFill>
        <p:spPr>
          <a:xfrm>
            <a:off x="495300" y="1300278"/>
            <a:ext cx="10604500" cy="5056075"/>
          </a:xfrm>
          <a:prstGeom prst="rect">
            <a:avLst/>
          </a:prstGeom>
          <a:noFill/>
          <a:ln>
            <a:noFill/>
          </a:ln>
        </p:spPr>
      </p:pic>
      <p:cxnSp>
        <p:nvCxnSpPr>
          <p:cNvPr id="8" name="Straight Arrow Connector 7"/>
          <p:cNvCxnSpPr/>
          <p:nvPr/>
        </p:nvCxnSpPr>
        <p:spPr>
          <a:xfrm>
            <a:off x="836676" y="3979561"/>
            <a:ext cx="49377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836676" y="4318000"/>
            <a:ext cx="46786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Tree>
    <p:extLst>
      <p:ext uri="{BB962C8B-B14F-4D97-AF65-F5344CB8AC3E}">
        <p14:creationId xmlns:p14="http://schemas.microsoft.com/office/powerpoint/2010/main" val="2706218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Modules</a:t>
            </a:r>
            <a:endParaRPr/>
          </a:p>
        </p:txBody>
      </p:sp>
      <p:sp>
        <p:nvSpPr>
          <p:cNvPr id="165" name="Google Shape;165;p21"/>
          <p:cNvSpPr txBox="1">
            <a:spLocks noGrp="1"/>
          </p:cNvSpPr>
          <p:nvPr>
            <p:ph type="body" idx="1"/>
          </p:nvPr>
        </p:nvSpPr>
        <p:spPr>
          <a:xfrm>
            <a:off x="838200" y="184785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dirty="0"/>
              <a:t>Database </a:t>
            </a:r>
            <a:endParaRPr dirty="0"/>
          </a:p>
          <a:p>
            <a:pPr marL="457200" lvl="0" indent="-342900" algn="l" rtl="0">
              <a:lnSpc>
                <a:spcPct val="90000"/>
              </a:lnSpc>
              <a:spcBef>
                <a:spcPts val="0"/>
              </a:spcBef>
              <a:spcAft>
                <a:spcPts val="0"/>
              </a:spcAft>
              <a:buSzPts val="1800"/>
              <a:buChar char="•"/>
            </a:pPr>
            <a:r>
              <a:rPr lang="en-IN" dirty="0"/>
              <a:t>Collection of Raw Data                                                           </a:t>
            </a:r>
            <a:endParaRPr dirty="0"/>
          </a:p>
          <a:p>
            <a:pPr marL="457200" lvl="0" indent="-342900" algn="l" rtl="0">
              <a:lnSpc>
                <a:spcPct val="90000"/>
              </a:lnSpc>
              <a:spcBef>
                <a:spcPts val="0"/>
              </a:spcBef>
              <a:spcAft>
                <a:spcPts val="0"/>
              </a:spcAft>
              <a:buSzPts val="1800"/>
              <a:buChar char="•"/>
            </a:pPr>
            <a:r>
              <a:rPr lang="en-IN" dirty="0"/>
              <a:t>Data Cleaning</a:t>
            </a:r>
            <a:endParaRPr dirty="0"/>
          </a:p>
          <a:p>
            <a:pPr marL="91440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IN" dirty="0"/>
              <a:t>Modelling </a:t>
            </a:r>
            <a:endParaRPr dirty="0"/>
          </a:p>
          <a:p>
            <a:pPr marL="457200" lvl="0" indent="-342900" algn="l" rtl="0">
              <a:lnSpc>
                <a:spcPct val="90000"/>
              </a:lnSpc>
              <a:spcBef>
                <a:spcPts val="0"/>
              </a:spcBef>
              <a:spcAft>
                <a:spcPts val="0"/>
              </a:spcAft>
              <a:buSzPts val="1800"/>
              <a:buChar char="•"/>
            </a:pPr>
            <a:r>
              <a:rPr lang="en-IN" dirty="0"/>
              <a:t>Algorithms- </a:t>
            </a:r>
            <a:r>
              <a:rPr lang="en-IN" dirty="0" smtClean="0"/>
              <a:t>Feed Forward Network-ANN </a:t>
            </a:r>
            <a:r>
              <a:rPr lang="en-IN" dirty="0"/>
              <a:t>Back </a:t>
            </a:r>
            <a:r>
              <a:rPr lang="en-IN" dirty="0" smtClean="0"/>
              <a:t>Propagation-KNN.</a:t>
            </a:r>
            <a:endParaRPr dirty="0"/>
          </a:p>
          <a:p>
            <a:pPr marL="45720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IN" dirty="0"/>
              <a:t>Output</a:t>
            </a:r>
            <a:endParaRPr dirty="0"/>
          </a:p>
          <a:p>
            <a:pPr marL="457200" lvl="0" indent="-342900" algn="l" rtl="0">
              <a:lnSpc>
                <a:spcPct val="90000"/>
              </a:lnSpc>
              <a:spcBef>
                <a:spcPts val="0"/>
              </a:spcBef>
              <a:spcAft>
                <a:spcPts val="0"/>
              </a:spcAft>
              <a:buSzPts val="1800"/>
              <a:buChar char="•"/>
            </a:pPr>
            <a:r>
              <a:rPr lang="en-IN" dirty="0" smtClean="0"/>
              <a:t>Web Interface for the User.</a:t>
            </a:r>
            <a:endParaRPr dirty="0"/>
          </a:p>
          <a:p>
            <a:pPr marL="0" lvl="0" indent="0" algn="l" rtl="0">
              <a:lnSpc>
                <a:spcPct val="90000"/>
              </a:lnSpc>
              <a:spcBef>
                <a:spcPts val="0"/>
              </a:spcBef>
              <a:spcAft>
                <a:spcPts val="0"/>
              </a:spcAft>
              <a:buNone/>
            </a:pPr>
            <a:endParaRPr dirty="0"/>
          </a:p>
          <a:p>
            <a:pPr marL="685800" lvl="0" indent="0" algn="l" rtl="0">
              <a:lnSpc>
                <a:spcPct val="90000"/>
              </a:lnSpc>
              <a:spcBef>
                <a:spcPts val="0"/>
              </a:spcBef>
              <a:spcAft>
                <a:spcPts val="0"/>
              </a:spcAft>
              <a:buNone/>
            </a:pPr>
            <a:endParaRPr dirty="0"/>
          </a:p>
          <a:p>
            <a:pPr marL="228600" lvl="0" indent="0" algn="l" rtl="0">
              <a:lnSpc>
                <a:spcPct val="90000"/>
              </a:lnSpc>
              <a:spcBef>
                <a:spcPts val="0"/>
              </a:spcBef>
              <a:spcAft>
                <a:spcPts val="0"/>
              </a:spcAft>
              <a:buNone/>
            </a:pPr>
            <a:r>
              <a:rPr lang="en-IN" dirty="0"/>
              <a:t>	</a:t>
            </a:r>
            <a:endParaRPr dirty="0"/>
          </a:p>
        </p:txBody>
      </p:sp>
      <p:sp>
        <p:nvSpPr>
          <p:cNvPr id="166" name="Google Shape;166;p21"/>
          <p:cNvSpPr txBox="1">
            <a:spLocks noGrp="1"/>
          </p:cNvSpPr>
          <p:nvPr>
            <p:ph type="ftr" idx="11"/>
          </p:nvPr>
        </p:nvSpPr>
        <p:spPr>
          <a:xfrm>
            <a:off x="777240" y="6446520"/>
            <a:ext cx="7376160" cy="2749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167" name="Google Shape;1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063" y="1600380"/>
            <a:ext cx="4476750" cy="1809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Collection </a:t>
            </a:r>
            <a:r>
              <a:rPr lang="en-IN" dirty="0"/>
              <a:t>of Raw </a:t>
            </a:r>
            <a:r>
              <a:rPr lang="en-IN" dirty="0" smtClean="0"/>
              <a:t>Data</a:t>
            </a:r>
            <a:endParaRPr lang="en-US" dirty="0"/>
          </a:p>
        </p:txBody>
      </p:sp>
      <p:sp>
        <p:nvSpPr>
          <p:cNvPr id="3" name="Text Placeholder 2"/>
          <p:cNvSpPr>
            <a:spLocks noGrp="1"/>
          </p:cNvSpPr>
          <p:nvPr>
            <p:ph type="body" idx="1"/>
          </p:nvPr>
        </p:nvSpPr>
        <p:spPr>
          <a:xfrm>
            <a:off x="685800" y="1571625"/>
            <a:ext cx="10515600" cy="4351338"/>
          </a:xfrm>
        </p:spPr>
        <p:txBody>
          <a:bodyPr/>
          <a:lstStyle/>
          <a:p>
            <a:r>
              <a:rPr lang="en-IN" sz="2500" dirty="0" smtClean="0"/>
              <a:t>This phase consists of collecting the data and organising it .</a:t>
            </a:r>
          </a:p>
          <a:p>
            <a:r>
              <a:rPr lang="en-IN" sz="2500" dirty="0" smtClean="0"/>
              <a:t>Finding out the symptoms for the diseases and considering them as attributes.</a:t>
            </a:r>
            <a:endParaRPr lang="en-IN" sz="2500" dirty="0"/>
          </a:p>
          <a:p>
            <a:r>
              <a:rPr lang="en-US" sz="2500" dirty="0" smtClean="0"/>
              <a:t>Cirrhosis:-</a:t>
            </a:r>
            <a:r>
              <a:rPr lang="en-US" sz="2500" dirty="0"/>
              <a:t> </a:t>
            </a:r>
            <a:r>
              <a:rPr lang="en-US" sz="2500" dirty="0" smtClean="0"/>
              <a:t> It is the </a:t>
            </a:r>
            <a:r>
              <a:rPr lang="en-US" sz="2500" dirty="0"/>
              <a:t>late stage of scarring (fibrosis) of the liver caused by many forms of liver diseases and conditions, such as hepatitis and chronic alcoholism.</a:t>
            </a:r>
            <a:endParaRPr lang="en-US" sz="2500" dirty="0" smtClean="0"/>
          </a:p>
          <a:p>
            <a:r>
              <a:rPr lang="en-US" sz="2500" dirty="0" smtClean="0"/>
              <a:t>Hepatocellular carcinoma (</a:t>
            </a:r>
            <a:r>
              <a:rPr lang="en-US" sz="2500" b="1" dirty="0" smtClean="0"/>
              <a:t>HCC</a:t>
            </a:r>
            <a:r>
              <a:rPr lang="en-US" sz="2500" dirty="0" smtClean="0"/>
              <a:t>):-The </a:t>
            </a:r>
            <a:r>
              <a:rPr lang="en-US" sz="2500" dirty="0"/>
              <a:t>most common type of primary liver </a:t>
            </a:r>
            <a:r>
              <a:rPr lang="en-US" sz="2500" dirty="0" smtClean="0"/>
              <a:t>cancer which </a:t>
            </a:r>
            <a:r>
              <a:rPr lang="en-US" sz="2500" dirty="0"/>
              <a:t>occurs most often in people with chronic liver </a:t>
            </a:r>
            <a:r>
              <a:rPr lang="en-US" sz="2500" b="1" dirty="0"/>
              <a:t>diseases</a:t>
            </a:r>
            <a:r>
              <a:rPr lang="en-US" sz="2500" dirty="0"/>
              <a:t>, such as cirrhosis caused by </a:t>
            </a:r>
            <a:r>
              <a:rPr lang="en-US" sz="2500" dirty="0" smtClean="0"/>
              <a:t>hepatitis.</a:t>
            </a:r>
          </a:p>
          <a:p>
            <a:r>
              <a:rPr lang="en-IN" sz="2500" dirty="0"/>
              <a:t>Dataset acquired from UCI and Kaggle websites </a:t>
            </a:r>
          </a:p>
          <a:p>
            <a:r>
              <a:rPr lang="en-IN" sz="2500" dirty="0"/>
              <a:t>LFT(Liver Function Test) lab reports of some patients acquired from diagnostic centers.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568" y="365125"/>
            <a:ext cx="3016132" cy="1758950"/>
          </a:xfrm>
          <a:prstGeom prst="rect">
            <a:avLst/>
          </a:prstGeom>
        </p:spPr>
      </p:pic>
    </p:spTree>
    <p:extLst>
      <p:ext uri="{BB962C8B-B14F-4D97-AF65-F5344CB8AC3E}">
        <p14:creationId xmlns:p14="http://schemas.microsoft.com/office/powerpoint/2010/main" val="54219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Cleaning</a:t>
            </a:r>
            <a:br>
              <a:rPr lang="en-IN" dirty="0"/>
            </a:br>
            <a:endParaRPr lang="en-US" dirty="0"/>
          </a:p>
        </p:txBody>
      </p:sp>
      <p:sp>
        <p:nvSpPr>
          <p:cNvPr id="3" name="Text Placeholder 2"/>
          <p:cNvSpPr>
            <a:spLocks noGrp="1"/>
          </p:cNvSpPr>
          <p:nvPr>
            <p:ph type="body" idx="1"/>
          </p:nvPr>
        </p:nvSpPr>
        <p:spPr>
          <a:xfrm>
            <a:off x="838200" y="1320800"/>
            <a:ext cx="10515600" cy="4856163"/>
          </a:xfrm>
        </p:spPr>
        <p:txBody>
          <a:bodyPr/>
          <a:lstStyle/>
          <a:p>
            <a:r>
              <a:rPr lang="en-US" dirty="0" smtClean="0"/>
              <a:t>The symptoms and the history of patients from the datasets of cirrhosis and HCC were separated from their lab report values.</a:t>
            </a:r>
          </a:p>
          <a:p>
            <a:r>
              <a:rPr lang="en-US" dirty="0" smtClean="0"/>
              <a:t>The null values(‘?’) in the data were replaced by their normal range or their average values using </a:t>
            </a:r>
            <a:r>
              <a:rPr lang="en-US" dirty="0" err="1" smtClean="0"/>
              <a:t>numpy</a:t>
            </a:r>
            <a:r>
              <a:rPr lang="en-US" dirty="0" smtClean="0"/>
              <a:t> library.</a:t>
            </a:r>
            <a:endParaRPr lang="en-US" dirty="0"/>
          </a:p>
          <a:p>
            <a:r>
              <a:rPr lang="en-US" dirty="0" smtClean="0"/>
              <a:t>The common attributes in the symptoms of cirrhosis and HCC were combined together and similarly the same was done for lab reports. </a:t>
            </a:r>
            <a:endParaRPr lang="en-US" dirty="0"/>
          </a:p>
          <a:p>
            <a:pPr marL="114300" indent="0">
              <a:buNone/>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537" y="4262438"/>
            <a:ext cx="9153525" cy="1914525"/>
          </a:xfrm>
          <a:prstGeom prst="rect">
            <a:avLst/>
          </a:prstGeom>
        </p:spPr>
      </p:pic>
      <p:sp>
        <p:nvSpPr>
          <p:cNvPr id="8"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Dept. of CSE, GAT                                                                                                                2019-20</a:t>
            </a:r>
            <a:endParaRPr dirty="0"/>
          </a:p>
        </p:txBody>
      </p:sp>
    </p:spTree>
    <p:extLst>
      <p:ext uri="{BB962C8B-B14F-4D97-AF65-F5344CB8AC3E}">
        <p14:creationId xmlns:p14="http://schemas.microsoft.com/office/powerpoint/2010/main" val="14135527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616</Words>
  <Application>Microsoft Office PowerPoint</Application>
  <PresentationFormat>Widescreen</PresentationFormat>
  <Paragraphs>137</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                GLOBAL ACADEMY OF TECHNOLOGY DEPARTMENT OF COMPUTER SCIENCE AND ENGINEERING (Accredited by NBA 2019-2022) Academic Year : 2019 - 20 EVEN Sem </vt:lpstr>
      <vt:lpstr>Agenda</vt:lpstr>
      <vt:lpstr>Objectives</vt:lpstr>
      <vt:lpstr>Problem Statement</vt:lpstr>
      <vt:lpstr>Architecture Diagram of the project</vt:lpstr>
      <vt:lpstr>FLOW DIAGRAM</vt:lpstr>
      <vt:lpstr>Modules</vt:lpstr>
      <vt:lpstr>Collection of Raw Data</vt:lpstr>
      <vt:lpstr>Data Cleaning </vt:lpstr>
      <vt:lpstr>Implementation</vt:lpstr>
      <vt:lpstr>Algorithm-KNN(K-Nearest Neighbors)</vt:lpstr>
      <vt:lpstr>KNN Implementation</vt:lpstr>
      <vt:lpstr>Algorithm-ANN</vt:lpstr>
      <vt:lpstr>ANN Implementation</vt:lpstr>
      <vt:lpstr>UI(User interface)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ACADEMY OF TECHNOLOGY DEPARTMENT OF COMPUTER SCIENCE AND ENGINEERING (Accredited by NBA 2019-2022) Academic Year : 2019 - 20 ODD Sem </dc:title>
  <cp:lastModifiedBy>Thejas Murthy</cp:lastModifiedBy>
  <cp:revision>42</cp:revision>
  <dcterms:modified xsi:type="dcterms:W3CDTF">2020-03-09T09:05:46Z</dcterms:modified>
</cp:coreProperties>
</file>