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6.jpg" ContentType="image/jpe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7.jpg" ContentType="image/jpeg"/>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image8.jpg" ContentType="image/jpeg"/>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7" r:id="rId3"/>
    <p:sldId id="258" r:id="rId4"/>
    <p:sldId id="273" r:id="rId5"/>
    <p:sldId id="274" r:id="rId6"/>
    <p:sldId id="275" r:id="rId7"/>
    <p:sldId id="261" r:id="rId8"/>
    <p:sldId id="260"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57" autoAdjust="0"/>
    <p:restoredTop sz="94660"/>
  </p:normalViewPr>
  <p:slideViewPr>
    <p:cSldViewPr snapToGrid="0">
      <p:cViewPr varScale="1">
        <p:scale>
          <a:sx n="84" d="100"/>
          <a:sy n="84" d="100"/>
        </p:scale>
        <p:origin x="912"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IN"/>
          </a:p>
        </p:txBody>
      </p:sp>
      <p:sp>
        <p:nvSpPr>
          <p:cNvPr id="3" name="Date Placeholder 2"/>
          <p:cNvSpPr>
            <a:spLocks noGrp="1"/>
          </p:cNvSpPr>
          <p:nvPr>
            <p:ph type="dt" sz="quarter" idx="1"/>
          </p:nvPr>
        </p:nvSpPr>
        <p:spPr>
          <a:xfrm>
            <a:off x="3939466" y="0"/>
            <a:ext cx="3013763" cy="467072"/>
          </a:xfrm>
          <a:prstGeom prst="rect">
            <a:avLst/>
          </a:prstGeom>
        </p:spPr>
        <p:txBody>
          <a:bodyPr vert="horz" lIns="92930" tIns="46465" rIns="92930" bIns="46465" rtlCol="0"/>
          <a:lstStyle>
            <a:lvl1pPr algn="r">
              <a:defRPr sz="1200"/>
            </a:lvl1pPr>
          </a:lstStyle>
          <a:p>
            <a:fld id="{F8BA2592-37C6-4071-8C95-F74DDD69B6FE}" type="datetimeFigureOut">
              <a:rPr lang="en-IN" smtClean="0"/>
              <a:pPr/>
              <a:t>23-09-2019</a:t>
            </a:fld>
            <a:endParaRPr lang="en-IN"/>
          </a:p>
        </p:txBody>
      </p:sp>
      <p:sp>
        <p:nvSpPr>
          <p:cNvPr id="4" name="Footer Placeholder 3"/>
          <p:cNvSpPr>
            <a:spLocks noGrp="1"/>
          </p:cNvSpPr>
          <p:nvPr>
            <p:ph type="ftr" sz="quarter" idx="2"/>
          </p:nvPr>
        </p:nvSpPr>
        <p:spPr>
          <a:xfrm>
            <a:off x="0" y="8842030"/>
            <a:ext cx="3013763" cy="467071"/>
          </a:xfrm>
          <a:prstGeom prst="rect">
            <a:avLst/>
          </a:prstGeom>
        </p:spPr>
        <p:txBody>
          <a:bodyPr vert="horz" lIns="92930" tIns="46465" rIns="92930" bIns="46465" rtlCol="0" anchor="b"/>
          <a:lstStyle>
            <a:lvl1pPr algn="l">
              <a:defRPr sz="1200"/>
            </a:lvl1pPr>
          </a:lstStyle>
          <a:p>
            <a:r>
              <a:rPr lang="en-US" smtClean="0"/>
              <a:t>Dept. of CSE, GAT                                           2018-19</a:t>
            </a:r>
            <a:endParaRPr lang="en-IN"/>
          </a:p>
        </p:txBody>
      </p:sp>
      <p:sp>
        <p:nvSpPr>
          <p:cNvPr id="5" name="Slide Number Placeholder 4"/>
          <p:cNvSpPr>
            <a:spLocks noGrp="1"/>
          </p:cNvSpPr>
          <p:nvPr>
            <p:ph type="sldNum" sz="quarter" idx="3"/>
          </p:nvPr>
        </p:nvSpPr>
        <p:spPr>
          <a:xfrm>
            <a:off x="3939466" y="8842030"/>
            <a:ext cx="3013763" cy="467071"/>
          </a:xfrm>
          <a:prstGeom prst="rect">
            <a:avLst/>
          </a:prstGeom>
        </p:spPr>
        <p:txBody>
          <a:bodyPr vert="horz" lIns="92930" tIns="46465" rIns="92930" bIns="46465" rtlCol="0" anchor="b"/>
          <a:lstStyle>
            <a:lvl1pPr algn="r">
              <a:defRPr sz="1200"/>
            </a:lvl1pPr>
          </a:lstStyle>
          <a:p>
            <a:fld id="{80221FE1-528C-4581-9630-D496CD92E29A}" type="slidenum">
              <a:rPr lang="en-IN" smtClean="0"/>
              <a:pPr/>
              <a:t>‹#›</a:t>
            </a:fld>
            <a:endParaRPr lang="en-IN"/>
          </a:p>
        </p:txBody>
      </p:sp>
    </p:spTree>
    <p:extLst>
      <p:ext uri="{BB962C8B-B14F-4D97-AF65-F5344CB8AC3E}">
        <p14:creationId xmlns:p14="http://schemas.microsoft.com/office/powerpoint/2010/main" val="156822397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IN"/>
          </a:p>
        </p:txBody>
      </p:sp>
      <p:sp>
        <p:nvSpPr>
          <p:cNvPr id="3" name="Date Placeholder 2"/>
          <p:cNvSpPr>
            <a:spLocks noGrp="1"/>
          </p:cNvSpPr>
          <p:nvPr>
            <p:ph type="dt" idx="1"/>
          </p:nvPr>
        </p:nvSpPr>
        <p:spPr>
          <a:xfrm>
            <a:off x="3939466" y="0"/>
            <a:ext cx="3013763" cy="467072"/>
          </a:xfrm>
          <a:prstGeom prst="rect">
            <a:avLst/>
          </a:prstGeom>
        </p:spPr>
        <p:txBody>
          <a:bodyPr vert="horz" lIns="92930" tIns="46465" rIns="92930" bIns="46465" rtlCol="0"/>
          <a:lstStyle>
            <a:lvl1pPr algn="r">
              <a:defRPr sz="1200"/>
            </a:lvl1pPr>
          </a:lstStyle>
          <a:p>
            <a:fld id="{4FAE1FFC-BB9A-4B6C-B478-F218775EACC6}" type="datetimeFigureOut">
              <a:rPr lang="en-IN" smtClean="0"/>
              <a:pPr/>
              <a:t>23-09-2019</a:t>
            </a:fld>
            <a:endParaRPr lang="en-IN"/>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endParaRPr lang="en-IN"/>
          </a:p>
        </p:txBody>
      </p:sp>
      <p:sp>
        <p:nvSpPr>
          <p:cNvPr id="5" name="Notes Placeholder 4"/>
          <p:cNvSpPr>
            <a:spLocks noGrp="1"/>
          </p:cNvSpPr>
          <p:nvPr>
            <p:ph type="body" sz="quarter" idx="3"/>
          </p:nvPr>
        </p:nvSpPr>
        <p:spPr>
          <a:xfrm>
            <a:off x="695484" y="4480004"/>
            <a:ext cx="5563870" cy="3665458"/>
          </a:xfrm>
          <a:prstGeom prst="rect">
            <a:avLst/>
          </a:prstGeom>
        </p:spPr>
        <p:txBody>
          <a:bodyPr vert="horz" lIns="92930" tIns="46465" rIns="92930" bIns="4646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842030"/>
            <a:ext cx="3013763" cy="467071"/>
          </a:xfrm>
          <a:prstGeom prst="rect">
            <a:avLst/>
          </a:prstGeom>
        </p:spPr>
        <p:txBody>
          <a:bodyPr vert="horz" lIns="92930" tIns="46465" rIns="92930" bIns="46465" rtlCol="0" anchor="b"/>
          <a:lstStyle>
            <a:lvl1pPr algn="l">
              <a:defRPr sz="1200"/>
            </a:lvl1pPr>
          </a:lstStyle>
          <a:p>
            <a:r>
              <a:rPr lang="en-US" smtClean="0"/>
              <a:t>Dept. of CSE, GAT                                           2018-19</a:t>
            </a:r>
            <a:endParaRPr lang="en-IN"/>
          </a:p>
        </p:txBody>
      </p:sp>
      <p:sp>
        <p:nvSpPr>
          <p:cNvPr id="7" name="Slide Number Placeholder 6"/>
          <p:cNvSpPr>
            <a:spLocks noGrp="1"/>
          </p:cNvSpPr>
          <p:nvPr>
            <p:ph type="sldNum" sz="quarter" idx="5"/>
          </p:nvPr>
        </p:nvSpPr>
        <p:spPr>
          <a:xfrm>
            <a:off x="3939466" y="8842030"/>
            <a:ext cx="3013763" cy="467071"/>
          </a:xfrm>
          <a:prstGeom prst="rect">
            <a:avLst/>
          </a:prstGeom>
        </p:spPr>
        <p:txBody>
          <a:bodyPr vert="horz" lIns="92930" tIns="46465" rIns="92930" bIns="46465" rtlCol="0" anchor="b"/>
          <a:lstStyle>
            <a:lvl1pPr algn="r">
              <a:defRPr sz="1200"/>
            </a:lvl1pPr>
          </a:lstStyle>
          <a:p>
            <a:fld id="{4F106680-AFFF-4043-92CD-40567EBB641E}" type="slidenum">
              <a:rPr lang="en-IN" smtClean="0"/>
              <a:pPr/>
              <a:t>‹#›</a:t>
            </a:fld>
            <a:endParaRPr lang="en-IN"/>
          </a:p>
        </p:txBody>
      </p:sp>
    </p:spTree>
    <p:extLst>
      <p:ext uri="{BB962C8B-B14F-4D97-AF65-F5344CB8AC3E}">
        <p14:creationId xmlns:p14="http://schemas.microsoft.com/office/powerpoint/2010/main" val="209806675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F106680-AFFF-4043-92CD-40567EBB641E}" type="slidenum">
              <a:rPr lang="en-IN" smtClean="0"/>
              <a:pPr/>
              <a:t>1</a:t>
            </a:fld>
            <a:endParaRPr lang="en-IN"/>
          </a:p>
        </p:txBody>
      </p:sp>
      <p:sp>
        <p:nvSpPr>
          <p:cNvPr id="5" name="Footer Placeholder 4"/>
          <p:cNvSpPr>
            <a:spLocks noGrp="1"/>
          </p:cNvSpPr>
          <p:nvPr>
            <p:ph type="ftr" sz="quarter" idx="11"/>
          </p:nvPr>
        </p:nvSpPr>
        <p:spPr/>
        <p:txBody>
          <a:bodyPr/>
          <a:lstStyle/>
          <a:p>
            <a:r>
              <a:rPr lang="en-US" smtClean="0"/>
              <a:t>Dept. of CSE, GAT                                           2018-19</a:t>
            </a:r>
            <a:endParaRPr lang="en-IN"/>
          </a:p>
        </p:txBody>
      </p:sp>
    </p:spTree>
    <p:extLst>
      <p:ext uri="{BB962C8B-B14F-4D97-AF65-F5344CB8AC3E}">
        <p14:creationId xmlns:p14="http://schemas.microsoft.com/office/powerpoint/2010/main" val="3759454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478931f73e_0_98: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g478931f73e_0_98:notes"/>
          <p:cNvSpPr txBox="1">
            <a:spLocks noGrp="1"/>
          </p:cNvSpPr>
          <p:nvPr>
            <p:ph type="body" idx="1"/>
          </p:nvPr>
        </p:nvSpPr>
        <p:spPr>
          <a:xfrm>
            <a:off x="695484" y="4480004"/>
            <a:ext cx="5563800" cy="3665400"/>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210" name="Google Shape;210;g478931f73e_0_98:notes"/>
          <p:cNvSpPr txBox="1">
            <a:spLocks noGrp="1"/>
          </p:cNvSpPr>
          <p:nvPr>
            <p:ph type="sldNum" idx="12"/>
          </p:nvPr>
        </p:nvSpPr>
        <p:spPr>
          <a:xfrm>
            <a:off x="3939466" y="8842030"/>
            <a:ext cx="3013800" cy="467100"/>
          </a:xfrm>
          <a:prstGeom prst="rect">
            <a:avLst/>
          </a:prstGeom>
          <a:noFill/>
          <a:ln>
            <a:noFill/>
          </a:ln>
        </p:spPr>
        <p:txBody>
          <a:bodyPr spcFirstLastPara="1" wrap="square" lIns="92925" tIns="46450" rIns="92925" bIns="46450" anchor="b" anchorCtr="0">
            <a:noAutofit/>
          </a:bodyPr>
          <a:lstStyle/>
          <a:p>
            <a:pPr marL="0" lvl="0" indent="0" algn="r" rtl="0">
              <a:spcBef>
                <a:spcPts val="0"/>
              </a:spcBef>
              <a:spcAft>
                <a:spcPts val="0"/>
              </a:spcAft>
              <a:buNone/>
            </a:pPr>
            <a:fld id="{00000000-1234-1234-1234-123412341234}" type="slidenum">
              <a:rPr lang="en-IN"/>
              <a:t>10</a:t>
            </a:fld>
            <a:endParaRPr/>
          </a:p>
        </p:txBody>
      </p:sp>
      <p:sp>
        <p:nvSpPr>
          <p:cNvPr id="211" name="Google Shape;211;g478931f73e_0_98:notes"/>
          <p:cNvSpPr txBox="1">
            <a:spLocks noGrp="1"/>
          </p:cNvSpPr>
          <p:nvPr>
            <p:ph type="ftr" idx="11"/>
          </p:nvPr>
        </p:nvSpPr>
        <p:spPr>
          <a:xfrm>
            <a:off x="0" y="8842030"/>
            <a:ext cx="3013800" cy="467100"/>
          </a:xfrm>
          <a:prstGeom prst="rect">
            <a:avLst/>
          </a:prstGeom>
          <a:noFill/>
          <a:ln>
            <a:noFill/>
          </a:ln>
        </p:spPr>
        <p:txBody>
          <a:bodyPr spcFirstLastPara="1" wrap="square" lIns="92925" tIns="46450" rIns="92925" bIns="46450" anchor="b" anchorCtr="0">
            <a:noAutofit/>
          </a:bodyPr>
          <a:lstStyle/>
          <a:p>
            <a:pPr marL="0" lvl="0" indent="0" algn="l" rtl="0">
              <a:spcBef>
                <a:spcPts val="0"/>
              </a:spcBef>
              <a:spcAft>
                <a:spcPts val="0"/>
              </a:spcAft>
              <a:buNone/>
            </a:pPr>
            <a:r>
              <a:rPr lang="en-IN"/>
              <a:t>Dept. of CSE, GAT                                           2018-19</a:t>
            </a:r>
            <a:endParaRPr/>
          </a:p>
        </p:txBody>
      </p:sp>
    </p:spTree>
    <p:extLst>
      <p:ext uri="{BB962C8B-B14F-4D97-AF65-F5344CB8AC3E}">
        <p14:creationId xmlns:p14="http://schemas.microsoft.com/office/powerpoint/2010/main" val="2668150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478931f73e_0_109: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478931f73e_0_109:notes"/>
          <p:cNvSpPr txBox="1">
            <a:spLocks noGrp="1"/>
          </p:cNvSpPr>
          <p:nvPr>
            <p:ph type="body" idx="1"/>
          </p:nvPr>
        </p:nvSpPr>
        <p:spPr>
          <a:xfrm>
            <a:off x="695484" y="4480004"/>
            <a:ext cx="5563800" cy="3665400"/>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222" name="Google Shape;222;g478931f73e_0_109:notes"/>
          <p:cNvSpPr txBox="1">
            <a:spLocks noGrp="1"/>
          </p:cNvSpPr>
          <p:nvPr>
            <p:ph type="sldNum" idx="12"/>
          </p:nvPr>
        </p:nvSpPr>
        <p:spPr>
          <a:xfrm>
            <a:off x="3939466" y="8842030"/>
            <a:ext cx="3013800" cy="467100"/>
          </a:xfrm>
          <a:prstGeom prst="rect">
            <a:avLst/>
          </a:prstGeom>
          <a:noFill/>
          <a:ln>
            <a:noFill/>
          </a:ln>
        </p:spPr>
        <p:txBody>
          <a:bodyPr spcFirstLastPara="1" wrap="square" lIns="92925" tIns="46450" rIns="92925" bIns="46450" anchor="b" anchorCtr="0">
            <a:noAutofit/>
          </a:bodyPr>
          <a:lstStyle/>
          <a:p>
            <a:pPr marL="0" lvl="0" indent="0" algn="r" rtl="0">
              <a:spcBef>
                <a:spcPts val="0"/>
              </a:spcBef>
              <a:spcAft>
                <a:spcPts val="0"/>
              </a:spcAft>
              <a:buNone/>
            </a:pPr>
            <a:fld id="{00000000-1234-1234-1234-123412341234}" type="slidenum">
              <a:rPr lang="en-IN"/>
              <a:t>11</a:t>
            </a:fld>
            <a:endParaRPr/>
          </a:p>
        </p:txBody>
      </p:sp>
      <p:sp>
        <p:nvSpPr>
          <p:cNvPr id="223" name="Google Shape;223;g478931f73e_0_109:notes"/>
          <p:cNvSpPr txBox="1">
            <a:spLocks noGrp="1"/>
          </p:cNvSpPr>
          <p:nvPr>
            <p:ph type="ftr" idx="11"/>
          </p:nvPr>
        </p:nvSpPr>
        <p:spPr>
          <a:xfrm>
            <a:off x="0" y="8842030"/>
            <a:ext cx="3013800" cy="467100"/>
          </a:xfrm>
          <a:prstGeom prst="rect">
            <a:avLst/>
          </a:prstGeom>
          <a:noFill/>
          <a:ln>
            <a:noFill/>
          </a:ln>
        </p:spPr>
        <p:txBody>
          <a:bodyPr spcFirstLastPara="1" wrap="square" lIns="92925" tIns="46450" rIns="92925" bIns="46450" anchor="b" anchorCtr="0">
            <a:noAutofit/>
          </a:bodyPr>
          <a:lstStyle/>
          <a:p>
            <a:pPr marL="0" lvl="0" indent="0" algn="l" rtl="0">
              <a:spcBef>
                <a:spcPts val="0"/>
              </a:spcBef>
              <a:spcAft>
                <a:spcPts val="0"/>
              </a:spcAft>
              <a:buNone/>
            </a:pPr>
            <a:r>
              <a:rPr lang="en-IN"/>
              <a:t>Dept. of CSE, GAT                                           2018-19</a:t>
            </a:r>
            <a:endParaRPr/>
          </a:p>
        </p:txBody>
      </p:sp>
    </p:spTree>
    <p:extLst>
      <p:ext uri="{BB962C8B-B14F-4D97-AF65-F5344CB8AC3E}">
        <p14:creationId xmlns:p14="http://schemas.microsoft.com/office/powerpoint/2010/main" val="5916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38c76138d_0_7: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638c76138d_0_7:notes"/>
          <p:cNvSpPr txBox="1">
            <a:spLocks noGrp="1"/>
          </p:cNvSpPr>
          <p:nvPr>
            <p:ph type="body" idx="1"/>
          </p:nvPr>
        </p:nvSpPr>
        <p:spPr>
          <a:xfrm>
            <a:off x="695484" y="4480004"/>
            <a:ext cx="5563800" cy="3665400"/>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234" name="Google Shape;234;g638c76138d_0_7:notes"/>
          <p:cNvSpPr txBox="1">
            <a:spLocks noGrp="1"/>
          </p:cNvSpPr>
          <p:nvPr>
            <p:ph type="sldNum" idx="12"/>
          </p:nvPr>
        </p:nvSpPr>
        <p:spPr>
          <a:xfrm>
            <a:off x="3939466" y="8842030"/>
            <a:ext cx="3013800" cy="467100"/>
          </a:xfrm>
          <a:prstGeom prst="rect">
            <a:avLst/>
          </a:prstGeom>
        </p:spPr>
        <p:txBody>
          <a:bodyPr spcFirstLastPara="1" wrap="square" lIns="92925" tIns="46450" rIns="92925" bIns="4645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12</a:t>
            </a:fld>
            <a:endParaRPr/>
          </a:p>
        </p:txBody>
      </p:sp>
    </p:spTree>
    <p:extLst>
      <p:ext uri="{BB962C8B-B14F-4D97-AF65-F5344CB8AC3E}">
        <p14:creationId xmlns:p14="http://schemas.microsoft.com/office/powerpoint/2010/main" val="2777368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8: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242" name="Google Shape;242;p8: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0896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9: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250" name="Google Shape;250;p9: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274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0: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258" name="Google Shape;258;p10: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5783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1: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266" name="Google Shape;266;p11: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0154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2: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2:notes"/>
          <p:cNvSpPr txBox="1">
            <a:spLocks noGrp="1"/>
          </p:cNvSpPr>
          <p:nvPr>
            <p:ph type="body" idx="1"/>
          </p:nvPr>
        </p:nvSpPr>
        <p:spPr>
          <a:xfrm>
            <a:off x="695484" y="4480004"/>
            <a:ext cx="5563870" cy="3665458"/>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276" name="Google Shape;276;p12:notes"/>
          <p:cNvSpPr txBox="1">
            <a:spLocks noGrp="1"/>
          </p:cNvSpPr>
          <p:nvPr>
            <p:ph type="ftr" idx="11"/>
          </p:nvPr>
        </p:nvSpPr>
        <p:spPr>
          <a:xfrm>
            <a:off x="0" y="8842030"/>
            <a:ext cx="3013763" cy="467071"/>
          </a:xfrm>
          <a:prstGeom prst="rect">
            <a:avLst/>
          </a:prstGeom>
          <a:noFill/>
          <a:ln>
            <a:noFill/>
          </a:ln>
        </p:spPr>
        <p:txBody>
          <a:bodyPr spcFirstLastPara="1" wrap="square" lIns="92925" tIns="46450" rIns="92925" bIns="46450" anchor="b" anchorCtr="0">
            <a:noAutofit/>
          </a:bodyPr>
          <a:lstStyle/>
          <a:p>
            <a:pPr marL="0" lvl="0" indent="0" algn="l" rtl="0">
              <a:spcBef>
                <a:spcPts val="0"/>
              </a:spcBef>
              <a:spcAft>
                <a:spcPts val="0"/>
              </a:spcAft>
              <a:buNone/>
            </a:pPr>
            <a:r>
              <a:rPr lang="en-IN"/>
              <a:t>Dept. of CSE, GAT                                           2018-19</a:t>
            </a:r>
            <a:endParaRPr/>
          </a:p>
        </p:txBody>
      </p:sp>
      <p:sp>
        <p:nvSpPr>
          <p:cNvPr id="277" name="Google Shape;277;p12:notes"/>
          <p:cNvSpPr txBox="1">
            <a:spLocks noGrp="1"/>
          </p:cNvSpPr>
          <p:nvPr>
            <p:ph type="sldNum" idx="12"/>
          </p:nvPr>
        </p:nvSpPr>
        <p:spPr>
          <a:xfrm>
            <a:off x="3939466" y="8842030"/>
            <a:ext cx="3013763" cy="467071"/>
          </a:xfrm>
          <a:prstGeom prst="rect">
            <a:avLst/>
          </a:prstGeom>
          <a:noFill/>
          <a:ln>
            <a:noFill/>
          </a:ln>
        </p:spPr>
        <p:txBody>
          <a:bodyPr spcFirstLastPara="1" wrap="square" lIns="92925" tIns="46450" rIns="92925" bIns="46450" anchor="b" anchorCtr="0">
            <a:noAutofit/>
          </a:bodyPr>
          <a:lstStyle/>
          <a:p>
            <a:pPr marL="0" lvl="0" indent="0" algn="r" rtl="0">
              <a:spcBef>
                <a:spcPts val="0"/>
              </a:spcBef>
              <a:spcAft>
                <a:spcPts val="0"/>
              </a:spcAft>
              <a:buNone/>
            </a:pPr>
            <a:fld id="{00000000-1234-1234-1234-123412341234}" type="slidenum">
              <a:rPr lang="en-IN"/>
              <a:t>17</a:t>
            </a:fld>
            <a:endParaRPr/>
          </a:p>
        </p:txBody>
      </p:sp>
    </p:spTree>
    <p:extLst>
      <p:ext uri="{BB962C8B-B14F-4D97-AF65-F5344CB8AC3E}">
        <p14:creationId xmlns:p14="http://schemas.microsoft.com/office/powerpoint/2010/main" val="620170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3: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285" name="Google Shape;285;p13: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92315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4: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292" name="Google Shape;292;p14: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0865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F106680-AFFF-4043-92CD-40567EBB641E}" type="slidenum">
              <a:rPr lang="en-IN" smtClean="0"/>
              <a:pPr/>
              <a:t>2</a:t>
            </a:fld>
            <a:endParaRPr lang="en-IN"/>
          </a:p>
        </p:txBody>
      </p:sp>
      <p:sp>
        <p:nvSpPr>
          <p:cNvPr id="5" name="Footer Placeholder 4"/>
          <p:cNvSpPr>
            <a:spLocks noGrp="1"/>
          </p:cNvSpPr>
          <p:nvPr>
            <p:ph type="ftr" sz="quarter" idx="11"/>
          </p:nvPr>
        </p:nvSpPr>
        <p:spPr/>
        <p:txBody>
          <a:bodyPr/>
          <a:lstStyle/>
          <a:p>
            <a:r>
              <a:rPr lang="en-US" smtClean="0"/>
              <a:t>Dept. of CSE, GAT                                           2018-19</a:t>
            </a:r>
            <a:endParaRPr lang="en-IN"/>
          </a:p>
        </p:txBody>
      </p:sp>
    </p:spTree>
    <p:extLst>
      <p:ext uri="{BB962C8B-B14F-4D97-AF65-F5344CB8AC3E}">
        <p14:creationId xmlns:p14="http://schemas.microsoft.com/office/powerpoint/2010/main" val="3525065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57" name="Google Shape;157;p3: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7960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57" name="Google Shape;157;p3: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4110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57" name="Google Shape;157;p3: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186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57" name="Google Shape;157;p3: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421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78931f73e_0_1: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g478931f73e_0_1:notes"/>
          <p:cNvSpPr txBox="1">
            <a:spLocks noGrp="1"/>
          </p:cNvSpPr>
          <p:nvPr>
            <p:ph type="body" idx="1"/>
          </p:nvPr>
        </p:nvSpPr>
        <p:spPr>
          <a:xfrm>
            <a:off x="695484" y="4480004"/>
            <a:ext cx="5563800" cy="3665400"/>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86" name="Google Shape;186;g478931f73e_0_1:notes"/>
          <p:cNvSpPr txBox="1">
            <a:spLocks noGrp="1"/>
          </p:cNvSpPr>
          <p:nvPr>
            <p:ph type="sldNum" idx="12"/>
          </p:nvPr>
        </p:nvSpPr>
        <p:spPr>
          <a:xfrm>
            <a:off x="3939466" y="8842030"/>
            <a:ext cx="3013800" cy="467100"/>
          </a:xfrm>
          <a:prstGeom prst="rect">
            <a:avLst/>
          </a:prstGeom>
          <a:noFill/>
          <a:ln>
            <a:noFill/>
          </a:ln>
        </p:spPr>
        <p:txBody>
          <a:bodyPr spcFirstLastPara="1" wrap="square" lIns="92925" tIns="46450" rIns="92925" bIns="46450" anchor="b" anchorCtr="0">
            <a:noAutofit/>
          </a:bodyPr>
          <a:lstStyle/>
          <a:p>
            <a:pPr marL="0" lvl="0" indent="0" algn="r" rtl="0">
              <a:spcBef>
                <a:spcPts val="0"/>
              </a:spcBef>
              <a:spcAft>
                <a:spcPts val="0"/>
              </a:spcAft>
              <a:buNone/>
            </a:pPr>
            <a:fld id="{00000000-1234-1234-1234-123412341234}" type="slidenum">
              <a:rPr lang="en-IN"/>
              <a:t>7</a:t>
            </a:fld>
            <a:endParaRPr/>
          </a:p>
        </p:txBody>
      </p:sp>
      <p:sp>
        <p:nvSpPr>
          <p:cNvPr id="187" name="Google Shape;187;g478931f73e_0_1:notes"/>
          <p:cNvSpPr txBox="1">
            <a:spLocks noGrp="1"/>
          </p:cNvSpPr>
          <p:nvPr>
            <p:ph type="ftr" idx="11"/>
          </p:nvPr>
        </p:nvSpPr>
        <p:spPr>
          <a:xfrm>
            <a:off x="0" y="8842030"/>
            <a:ext cx="3013800" cy="467100"/>
          </a:xfrm>
          <a:prstGeom prst="rect">
            <a:avLst/>
          </a:prstGeom>
          <a:noFill/>
          <a:ln>
            <a:noFill/>
          </a:ln>
        </p:spPr>
        <p:txBody>
          <a:bodyPr spcFirstLastPara="1" wrap="square" lIns="92925" tIns="46450" rIns="92925" bIns="46450" anchor="b" anchorCtr="0">
            <a:noAutofit/>
          </a:bodyPr>
          <a:lstStyle/>
          <a:p>
            <a:pPr marL="0" lvl="0" indent="0" algn="l" rtl="0">
              <a:spcBef>
                <a:spcPts val="0"/>
              </a:spcBef>
              <a:spcAft>
                <a:spcPts val="0"/>
              </a:spcAft>
              <a:buNone/>
            </a:pPr>
            <a:r>
              <a:rPr lang="en-IN"/>
              <a:t>Dept. of CSE, GAT                                           2018-19</a:t>
            </a:r>
            <a:endParaRPr/>
          </a:p>
        </p:txBody>
      </p:sp>
    </p:spTree>
    <p:extLst>
      <p:ext uri="{BB962C8B-B14F-4D97-AF65-F5344CB8AC3E}">
        <p14:creationId xmlns:p14="http://schemas.microsoft.com/office/powerpoint/2010/main" val="3463268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5: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5:notes"/>
          <p:cNvSpPr txBox="1">
            <a:spLocks noGrp="1"/>
          </p:cNvSpPr>
          <p:nvPr>
            <p:ph type="body" idx="1"/>
          </p:nvPr>
        </p:nvSpPr>
        <p:spPr>
          <a:xfrm>
            <a:off x="695484" y="4480004"/>
            <a:ext cx="5563870" cy="3665458"/>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74" name="Google Shape;174;p5:notes"/>
          <p:cNvSpPr txBox="1">
            <a:spLocks noGrp="1"/>
          </p:cNvSpPr>
          <p:nvPr>
            <p:ph type="sldNum" idx="12"/>
          </p:nvPr>
        </p:nvSpPr>
        <p:spPr>
          <a:xfrm>
            <a:off x="3939466" y="8842030"/>
            <a:ext cx="3013763" cy="467071"/>
          </a:xfrm>
          <a:prstGeom prst="rect">
            <a:avLst/>
          </a:prstGeom>
          <a:noFill/>
          <a:ln>
            <a:noFill/>
          </a:ln>
        </p:spPr>
        <p:txBody>
          <a:bodyPr spcFirstLastPara="1" wrap="square" lIns="92925" tIns="46450" rIns="92925" bIns="46450" anchor="b" anchorCtr="0">
            <a:noAutofit/>
          </a:bodyPr>
          <a:lstStyle/>
          <a:p>
            <a:pPr marL="0" lvl="0" indent="0" algn="r" rtl="0">
              <a:spcBef>
                <a:spcPts val="0"/>
              </a:spcBef>
              <a:spcAft>
                <a:spcPts val="0"/>
              </a:spcAft>
              <a:buNone/>
            </a:pPr>
            <a:fld id="{00000000-1234-1234-1234-123412341234}" type="slidenum">
              <a:rPr lang="en-IN"/>
              <a:t>8</a:t>
            </a:fld>
            <a:endParaRPr/>
          </a:p>
        </p:txBody>
      </p:sp>
      <p:sp>
        <p:nvSpPr>
          <p:cNvPr id="175" name="Google Shape;175;p5:notes"/>
          <p:cNvSpPr txBox="1">
            <a:spLocks noGrp="1"/>
          </p:cNvSpPr>
          <p:nvPr>
            <p:ph type="ftr" idx="11"/>
          </p:nvPr>
        </p:nvSpPr>
        <p:spPr>
          <a:xfrm>
            <a:off x="0" y="8842030"/>
            <a:ext cx="3013763" cy="467071"/>
          </a:xfrm>
          <a:prstGeom prst="rect">
            <a:avLst/>
          </a:prstGeom>
          <a:noFill/>
          <a:ln>
            <a:noFill/>
          </a:ln>
        </p:spPr>
        <p:txBody>
          <a:bodyPr spcFirstLastPara="1" wrap="square" lIns="92925" tIns="46450" rIns="92925" bIns="46450" anchor="b" anchorCtr="0">
            <a:noAutofit/>
          </a:bodyPr>
          <a:lstStyle/>
          <a:p>
            <a:pPr marL="0" lvl="0" indent="0" algn="l" rtl="0">
              <a:spcBef>
                <a:spcPts val="0"/>
              </a:spcBef>
              <a:spcAft>
                <a:spcPts val="0"/>
              </a:spcAft>
              <a:buNone/>
            </a:pPr>
            <a:r>
              <a:rPr lang="en-IN"/>
              <a:t>Dept. of CSE, GAT                                           2018-19</a:t>
            </a:r>
            <a:endParaRPr/>
          </a:p>
        </p:txBody>
      </p:sp>
    </p:spTree>
    <p:extLst>
      <p:ext uri="{BB962C8B-B14F-4D97-AF65-F5344CB8AC3E}">
        <p14:creationId xmlns:p14="http://schemas.microsoft.com/office/powerpoint/2010/main" val="813062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78931f73e_0_87: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g478931f73e_0_87:notes"/>
          <p:cNvSpPr txBox="1">
            <a:spLocks noGrp="1"/>
          </p:cNvSpPr>
          <p:nvPr>
            <p:ph type="body" idx="1"/>
          </p:nvPr>
        </p:nvSpPr>
        <p:spPr>
          <a:xfrm>
            <a:off x="695484" y="4480004"/>
            <a:ext cx="5563800" cy="3665400"/>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98" name="Google Shape;198;g478931f73e_0_87:notes"/>
          <p:cNvSpPr txBox="1">
            <a:spLocks noGrp="1"/>
          </p:cNvSpPr>
          <p:nvPr>
            <p:ph type="sldNum" idx="12"/>
          </p:nvPr>
        </p:nvSpPr>
        <p:spPr>
          <a:xfrm>
            <a:off x="3939466" y="8842030"/>
            <a:ext cx="3013800" cy="467100"/>
          </a:xfrm>
          <a:prstGeom prst="rect">
            <a:avLst/>
          </a:prstGeom>
          <a:noFill/>
          <a:ln>
            <a:noFill/>
          </a:ln>
        </p:spPr>
        <p:txBody>
          <a:bodyPr spcFirstLastPara="1" wrap="square" lIns="92925" tIns="46450" rIns="92925" bIns="46450" anchor="b" anchorCtr="0">
            <a:noAutofit/>
          </a:bodyPr>
          <a:lstStyle/>
          <a:p>
            <a:pPr marL="0" lvl="0" indent="0" algn="r" rtl="0">
              <a:spcBef>
                <a:spcPts val="0"/>
              </a:spcBef>
              <a:spcAft>
                <a:spcPts val="0"/>
              </a:spcAft>
              <a:buNone/>
            </a:pPr>
            <a:fld id="{00000000-1234-1234-1234-123412341234}" type="slidenum">
              <a:rPr lang="en-IN"/>
              <a:t>9</a:t>
            </a:fld>
            <a:endParaRPr/>
          </a:p>
        </p:txBody>
      </p:sp>
      <p:sp>
        <p:nvSpPr>
          <p:cNvPr id="199" name="Google Shape;199;g478931f73e_0_87:notes"/>
          <p:cNvSpPr txBox="1">
            <a:spLocks noGrp="1"/>
          </p:cNvSpPr>
          <p:nvPr>
            <p:ph type="ftr" idx="11"/>
          </p:nvPr>
        </p:nvSpPr>
        <p:spPr>
          <a:xfrm>
            <a:off x="0" y="8842030"/>
            <a:ext cx="3013800" cy="467100"/>
          </a:xfrm>
          <a:prstGeom prst="rect">
            <a:avLst/>
          </a:prstGeom>
          <a:noFill/>
          <a:ln>
            <a:noFill/>
          </a:ln>
        </p:spPr>
        <p:txBody>
          <a:bodyPr spcFirstLastPara="1" wrap="square" lIns="92925" tIns="46450" rIns="92925" bIns="46450" anchor="b" anchorCtr="0">
            <a:noAutofit/>
          </a:bodyPr>
          <a:lstStyle/>
          <a:p>
            <a:pPr marL="0" lvl="0" indent="0" algn="l" rtl="0">
              <a:spcBef>
                <a:spcPts val="0"/>
              </a:spcBef>
              <a:spcAft>
                <a:spcPts val="0"/>
              </a:spcAft>
              <a:buNone/>
            </a:pPr>
            <a:r>
              <a:rPr lang="en-IN"/>
              <a:t>Dept. of CSE, GAT                                           2018-19</a:t>
            </a:r>
            <a:endParaRPr/>
          </a:p>
        </p:txBody>
      </p:sp>
    </p:spTree>
    <p:extLst>
      <p:ext uri="{BB962C8B-B14F-4D97-AF65-F5344CB8AC3E}">
        <p14:creationId xmlns:p14="http://schemas.microsoft.com/office/powerpoint/2010/main" val="185248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12F0766-7F2C-4DE0-9D35-5EDCBD8EAA6A}" type="datetime1">
              <a:rPr lang="en-IN" smtClean="0"/>
              <a:pPr/>
              <a:t>23-09-2019</a:t>
            </a:fld>
            <a:endParaRPr lang="en-IN"/>
          </a:p>
        </p:txBody>
      </p:sp>
      <p:sp>
        <p:nvSpPr>
          <p:cNvPr id="5" name="Footer Placeholder 4"/>
          <p:cNvSpPr>
            <a:spLocks noGrp="1"/>
          </p:cNvSpPr>
          <p:nvPr>
            <p:ph type="ftr" sz="quarter" idx="11"/>
          </p:nvPr>
        </p:nvSpPr>
        <p:spPr/>
        <p:txBody>
          <a:bodyPr/>
          <a:lstStyle/>
          <a:p>
            <a:r>
              <a:rPr lang="en-IN" smtClean="0"/>
              <a:t>Dept. of CSE, GAT                                                                                                                2017-18</a:t>
            </a:r>
            <a:endParaRPr lang="en-IN"/>
          </a:p>
        </p:txBody>
      </p:sp>
      <p:sp>
        <p:nvSpPr>
          <p:cNvPr id="6" name="Slide Number Placeholder 5"/>
          <p:cNvSpPr>
            <a:spLocks noGrp="1"/>
          </p:cNvSpPr>
          <p:nvPr>
            <p:ph type="sldNum" sz="quarter" idx="12"/>
          </p:nvPr>
        </p:nvSpPr>
        <p:spPr/>
        <p:txBody>
          <a:bodyPr/>
          <a:lstStyle/>
          <a:p>
            <a:fld id="{2663D2DC-5F12-406D-9BC7-0C4E2707489C}" type="slidenum">
              <a:rPr lang="en-IN" smtClean="0"/>
              <a:pPr/>
              <a:t>‹#›</a:t>
            </a:fld>
            <a:endParaRPr lang="en-IN"/>
          </a:p>
        </p:txBody>
      </p:sp>
    </p:spTree>
    <p:extLst>
      <p:ext uri="{BB962C8B-B14F-4D97-AF65-F5344CB8AC3E}">
        <p14:creationId xmlns:p14="http://schemas.microsoft.com/office/powerpoint/2010/main" val="1300962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630052-5B83-4E04-B373-5A5F545B6825}" type="datetime1">
              <a:rPr lang="en-IN" smtClean="0"/>
              <a:pPr/>
              <a:t>23-09-2019</a:t>
            </a:fld>
            <a:endParaRPr lang="en-IN"/>
          </a:p>
        </p:txBody>
      </p:sp>
      <p:sp>
        <p:nvSpPr>
          <p:cNvPr id="5" name="Footer Placeholder 4"/>
          <p:cNvSpPr>
            <a:spLocks noGrp="1"/>
          </p:cNvSpPr>
          <p:nvPr>
            <p:ph type="ftr" sz="quarter" idx="11"/>
          </p:nvPr>
        </p:nvSpPr>
        <p:spPr/>
        <p:txBody>
          <a:bodyPr/>
          <a:lstStyle/>
          <a:p>
            <a:r>
              <a:rPr lang="en-IN" smtClean="0"/>
              <a:t>Dept. of CSE, GAT                                                                                                                2017-18</a:t>
            </a:r>
            <a:endParaRPr lang="en-IN"/>
          </a:p>
        </p:txBody>
      </p:sp>
      <p:sp>
        <p:nvSpPr>
          <p:cNvPr id="6" name="Slide Number Placeholder 5"/>
          <p:cNvSpPr>
            <a:spLocks noGrp="1"/>
          </p:cNvSpPr>
          <p:nvPr>
            <p:ph type="sldNum" sz="quarter" idx="12"/>
          </p:nvPr>
        </p:nvSpPr>
        <p:spPr/>
        <p:txBody>
          <a:bodyPr/>
          <a:lstStyle/>
          <a:p>
            <a:fld id="{2663D2DC-5F12-406D-9BC7-0C4E2707489C}" type="slidenum">
              <a:rPr lang="en-IN" smtClean="0"/>
              <a:pPr/>
              <a:t>‹#›</a:t>
            </a:fld>
            <a:endParaRPr lang="en-IN"/>
          </a:p>
        </p:txBody>
      </p:sp>
    </p:spTree>
    <p:extLst>
      <p:ext uri="{BB962C8B-B14F-4D97-AF65-F5344CB8AC3E}">
        <p14:creationId xmlns:p14="http://schemas.microsoft.com/office/powerpoint/2010/main" val="3965456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13D25F1-7426-42BD-B484-96E2C2694489}" type="datetime1">
              <a:rPr lang="en-IN" smtClean="0"/>
              <a:pPr/>
              <a:t>23-09-2019</a:t>
            </a:fld>
            <a:endParaRPr lang="en-IN"/>
          </a:p>
        </p:txBody>
      </p:sp>
      <p:sp>
        <p:nvSpPr>
          <p:cNvPr id="5" name="Footer Placeholder 4"/>
          <p:cNvSpPr>
            <a:spLocks noGrp="1"/>
          </p:cNvSpPr>
          <p:nvPr>
            <p:ph type="ftr" sz="quarter" idx="11"/>
          </p:nvPr>
        </p:nvSpPr>
        <p:spPr/>
        <p:txBody>
          <a:bodyPr/>
          <a:lstStyle/>
          <a:p>
            <a:r>
              <a:rPr lang="en-IN" smtClean="0"/>
              <a:t>Dept. of CSE, GAT                                                                                                                2017-18</a:t>
            </a:r>
            <a:endParaRPr lang="en-IN"/>
          </a:p>
        </p:txBody>
      </p:sp>
      <p:sp>
        <p:nvSpPr>
          <p:cNvPr id="6" name="Slide Number Placeholder 5"/>
          <p:cNvSpPr>
            <a:spLocks noGrp="1"/>
          </p:cNvSpPr>
          <p:nvPr>
            <p:ph type="sldNum" sz="quarter" idx="12"/>
          </p:nvPr>
        </p:nvSpPr>
        <p:spPr/>
        <p:txBody>
          <a:bodyPr/>
          <a:lstStyle/>
          <a:p>
            <a:fld id="{2663D2DC-5F12-406D-9BC7-0C4E2707489C}" type="slidenum">
              <a:rPr lang="en-IN" smtClean="0"/>
              <a:pPr/>
              <a:t>‹#›</a:t>
            </a:fld>
            <a:endParaRPr lang="en-IN"/>
          </a:p>
        </p:txBody>
      </p:sp>
    </p:spTree>
    <p:extLst>
      <p:ext uri="{BB962C8B-B14F-4D97-AF65-F5344CB8AC3E}">
        <p14:creationId xmlns:p14="http://schemas.microsoft.com/office/powerpoint/2010/main" val="3552338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E53AE8-E150-47CE-8C09-1EA7A6760F4D}" type="datetime1">
              <a:rPr lang="en-IN" smtClean="0"/>
              <a:pPr/>
              <a:t>23-09-2019</a:t>
            </a:fld>
            <a:endParaRPr lang="en-IN"/>
          </a:p>
        </p:txBody>
      </p:sp>
      <p:sp>
        <p:nvSpPr>
          <p:cNvPr id="5" name="Footer Placeholder 4"/>
          <p:cNvSpPr>
            <a:spLocks noGrp="1"/>
          </p:cNvSpPr>
          <p:nvPr>
            <p:ph type="ftr" sz="quarter" idx="11"/>
          </p:nvPr>
        </p:nvSpPr>
        <p:spPr/>
        <p:txBody>
          <a:bodyPr/>
          <a:lstStyle/>
          <a:p>
            <a:r>
              <a:rPr lang="en-IN" smtClean="0"/>
              <a:t>Dept. of CSE, GAT                                                                                                                2017-18</a:t>
            </a:r>
            <a:endParaRPr lang="en-IN"/>
          </a:p>
        </p:txBody>
      </p:sp>
      <p:sp>
        <p:nvSpPr>
          <p:cNvPr id="6" name="Slide Number Placeholder 5"/>
          <p:cNvSpPr>
            <a:spLocks noGrp="1"/>
          </p:cNvSpPr>
          <p:nvPr>
            <p:ph type="sldNum" sz="quarter" idx="12"/>
          </p:nvPr>
        </p:nvSpPr>
        <p:spPr/>
        <p:txBody>
          <a:bodyPr/>
          <a:lstStyle/>
          <a:p>
            <a:fld id="{2663D2DC-5F12-406D-9BC7-0C4E2707489C}" type="slidenum">
              <a:rPr lang="en-IN" smtClean="0"/>
              <a:pPr/>
              <a:t>‹#›</a:t>
            </a:fld>
            <a:endParaRPr lang="en-IN"/>
          </a:p>
        </p:txBody>
      </p:sp>
    </p:spTree>
    <p:extLst>
      <p:ext uri="{BB962C8B-B14F-4D97-AF65-F5344CB8AC3E}">
        <p14:creationId xmlns:p14="http://schemas.microsoft.com/office/powerpoint/2010/main" val="124217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AECCDC-E15C-4158-8665-B1FEDA50B459}" type="datetime1">
              <a:rPr lang="en-IN" smtClean="0"/>
              <a:pPr/>
              <a:t>23-09-2019</a:t>
            </a:fld>
            <a:endParaRPr lang="en-IN"/>
          </a:p>
        </p:txBody>
      </p:sp>
      <p:sp>
        <p:nvSpPr>
          <p:cNvPr id="5" name="Footer Placeholder 4"/>
          <p:cNvSpPr>
            <a:spLocks noGrp="1"/>
          </p:cNvSpPr>
          <p:nvPr>
            <p:ph type="ftr" sz="quarter" idx="11"/>
          </p:nvPr>
        </p:nvSpPr>
        <p:spPr/>
        <p:txBody>
          <a:bodyPr/>
          <a:lstStyle/>
          <a:p>
            <a:r>
              <a:rPr lang="en-IN" smtClean="0"/>
              <a:t>Dept. of CSE, GAT                                                                                                                2017-18</a:t>
            </a:r>
            <a:endParaRPr lang="en-IN"/>
          </a:p>
        </p:txBody>
      </p:sp>
      <p:sp>
        <p:nvSpPr>
          <p:cNvPr id="6" name="Slide Number Placeholder 5"/>
          <p:cNvSpPr>
            <a:spLocks noGrp="1"/>
          </p:cNvSpPr>
          <p:nvPr>
            <p:ph type="sldNum" sz="quarter" idx="12"/>
          </p:nvPr>
        </p:nvSpPr>
        <p:spPr/>
        <p:txBody>
          <a:bodyPr/>
          <a:lstStyle/>
          <a:p>
            <a:fld id="{2663D2DC-5F12-406D-9BC7-0C4E2707489C}" type="slidenum">
              <a:rPr lang="en-IN" smtClean="0"/>
              <a:pPr/>
              <a:t>‹#›</a:t>
            </a:fld>
            <a:endParaRPr lang="en-IN"/>
          </a:p>
        </p:txBody>
      </p:sp>
    </p:spTree>
    <p:extLst>
      <p:ext uri="{BB962C8B-B14F-4D97-AF65-F5344CB8AC3E}">
        <p14:creationId xmlns:p14="http://schemas.microsoft.com/office/powerpoint/2010/main" val="458431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BDF72C6-8AE8-474B-9897-EF2509866598}" type="datetime1">
              <a:rPr lang="en-IN" smtClean="0"/>
              <a:pPr/>
              <a:t>23-09-2019</a:t>
            </a:fld>
            <a:endParaRPr lang="en-IN"/>
          </a:p>
        </p:txBody>
      </p:sp>
      <p:sp>
        <p:nvSpPr>
          <p:cNvPr id="6" name="Footer Placeholder 5"/>
          <p:cNvSpPr>
            <a:spLocks noGrp="1"/>
          </p:cNvSpPr>
          <p:nvPr>
            <p:ph type="ftr" sz="quarter" idx="11"/>
          </p:nvPr>
        </p:nvSpPr>
        <p:spPr/>
        <p:txBody>
          <a:bodyPr/>
          <a:lstStyle/>
          <a:p>
            <a:r>
              <a:rPr lang="en-IN" smtClean="0"/>
              <a:t>Dept. of CSE, GAT                                                                                                                2017-18</a:t>
            </a:r>
            <a:endParaRPr lang="en-IN"/>
          </a:p>
        </p:txBody>
      </p:sp>
      <p:sp>
        <p:nvSpPr>
          <p:cNvPr id="7" name="Slide Number Placeholder 6"/>
          <p:cNvSpPr>
            <a:spLocks noGrp="1"/>
          </p:cNvSpPr>
          <p:nvPr>
            <p:ph type="sldNum" sz="quarter" idx="12"/>
          </p:nvPr>
        </p:nvSpPr>
        <p:spPr/>
        <p:txBody>
          <a:bodyPr/>
          <a:lstStyle/>
          <a:p>
            <a:fld id="{2663D2DC-5F12-406D-9BC7-0C4E2707489C}" type="slidenum">
              <a:rPr lang="en-IN" smtClean="0"/>
              <a:pPr/>
              <a:t>‹#›</a:t>
            </a:fld>
            <a:endParaRPr lang="en-IN"/>
          </a:p>
        </p:txBody>
      </p:sp>
    </p:spTree>
    <p:extLst>
      <p:ext uri="{BB962C8B-B14F-4D97-AF65-F5344CB8AC3E}">
        <p14:creationId xmlns:p14="http://schemas.microsoft.com/office/powerpoint/2010/main" val="3885123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B1F6476-FBDB-47BE-8CF0-AC4625190ABA}" type="datetime1">
              <a:rPr lang="en-IN" smtClean="0"/>
              <a:pPr/>
              <a:t>23-09-2019</a:t>
            </a:fld>
            <a:endParaRPr lang="en-IN"/>
          </a:p>
        </p:txBody>
      </p:sp>
      <p:sp>
        <p:nvSpPr>
          <p:cNvPr id="8" name="Footer Placeholder 7"/>
          <p:cNvSpPr>
            <a:spLocks noGrp="1"/>
          </p:cNvSpPr>
          <p:nvPr>
            <p:ph type="ftr" sz="quarter" idx="11"/>
          </p:nvPr>
        </p:nvSpPr>
        <p:spPr/>
        <p:txBody>
          <a:bodyPr/>
          <a:lstStyle/>
          <a:p>
            <a:r>
              <a:rPr lang="en-IN" smtClean="0"/>
              <a:t>Dept. of CSE, GAT                                                                                                                2017-18</a:t>
            </a:r>
            <a:endParaRPr lang="en-IN"/>
          </a:p>
        </p:txBody>
      </p:sp>
      <p:sp>
        <p:nvSpPr>
          <p:cNvPr id="9" name="Slide Number Placeholder 8"/>
          <p:cNvSpPr>
            <a:spLocks noGrp="1"/>
          </p:cNvSpPr>
          <p:nvPr>
            <p:ph type="sldNum" sz="quarter" idx="12"/>
          </p:nvPr>
        </p:nvSpPr>
        <p:spPr/>
        <p:txBody>
          <a:bodyPr/>
          <a:lstStyle/>
          <a:p>
            <a:fld id="{2663D2DC-5F12-406D-9BC7-0C4E2707489C}" type="slidenum">
              <a:rPr lang="en-IN" smtClean="0"/>
              <a:pPr/>
              <a:t>‹#›</a:t>
            </a:fld>
            <a:endParaRPr lang="en-IN"/>
          </a:p>
        </p:txBody>
      </p:sp>
    </p:spTree>
    <p:extLst>
      <p:ext uri="{BB962C8B-B14F-4D97-AF65-F5344CB8AC3E}">
        <p14:creationId xmlns:p14="http://schemas.microsoft.com/office/powerpoint/2010/main" val="3252968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7063C34-B9DF-4661-BD32-0E5182F4D4D0}" type="datetime1">
              <a:rPr lang="en-IN" smtClean="0"/>
              <a:pPr/>
              <a:t>23-09-2019</a:t>
            </a:fld>
            <a:endParaRPr lang="en-IN"/>
          </a:p>
        </p:txBody>
      </p:sp>
      <p:sp>
        <p:nvSpPr>
          <p:cNvPr id="4" name="Footer Placeholder 3"/>
          <p:cNvSpPr>
            <a:spLocks noGrp="1"/>
          </p:cNvSpPr>
          <p:nvPr>
            <p:ph type="ftr" sz="quarter" idx="11"/>
          </p:nvPr>
        </p:nvSpPr>
        <p:spPr/>
        <p:txBody>
          <a:bodyPr/>
          <a:lstStyle/>
          <a:p>
            <a:r>
              <a:rPr lang="en-IN" smtClean="0"/>
              <a:t>Dept. of CSE, GAT                                                                                                                2017-18</a:t>
            </a:r>
            <a:endParaRPr lang="en-IN"/>
          </a:p>
        </p:txBody>
      </p:sp>
      <p:sp>
        <p:nvSpPr>
          <p:cNvPr id="5" name="Slide Number Placeholder 4"/>
          <p:cNvSpPr>
            <a:spLocks noGrp="1"/>
          </p:cNvSpPr>
          <p:nvPr>
            <p:ph type="sldNum" sz="quarter" idx="12"/>
          </p:nvPr>
        </p:nvSpPr>
        <p:spPr/>
        <p:txBody>
          <a:bodyPr/>
          <a:lstStyle/>
          <a:p>
            <a:fld id="{2663D2DC-5F12-406D-9BC7-0C4E2707489C}" type="slidenum">
              <a:rPr lang="en-IN" smtClean="0"/>
              <a:pPr/>
              <a:t>‹#›</a:t>
            </a:fld>
            <a:endParaRPr lang="en-IN"/>
          </a:p>
        </p:txBody>
      </p:sp>
    </p:spTree>
    <p:extLst>
      <p:ext uri="{BB962C8B-B14F-4D97-AF65-F5344CB8AC3E}">
        <p14:creationId xmlns:p14="http://schemas.microsoft.com/office/powerpoint/2010/main" val="2984538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B4018A-480B-467F-97C0-4E8ED5E051F0}" type="datetime1">
              <a:rPr lang="en-IN" smtClean="0"/>
              <a:pPr/>
              <a:t>23-09-2019</a:t>
            </a:fld>
            <a:endParaRPr lang="en-IN"/>
          </a:p>
        </p:txBody>
      </p:sp>
      <p:sp>
        <p:nvSpPr>
          <p:cNvPr id="3" name="Footer Placeholder 2"/>
          <p:cNvSpPr>
            <a:spLocks noGrp="1"/>
          </p:cNvSpPr>
          <p:nvPr>
            <p:ph type="ftr" sz="quarter" idx="11"/>
          </p:nvPr>
        </p:nvSpPr>
        <p:spPr/>
        <p:txBody>
          <a:bodyPr/>
          <a:lstStyle/>
          <a:p>
            <a:r>
              <a:rPr lang="en-IN" smtClean="0"/>
              <a:t>Dept. of CSE, GAT                                                                                                                2017-18</a:t>
            </a:r>
            <a:endParaRPr lang="en-IN"/>
          </a:p>
        </p:txBody>
      </p:sp>
      <p:sp>
        <p:nvSpPr>
          <p:cNvPr id="4" name="Slide Number Placeholder 3"/>
          <p:cNvSpPr>
            <a:spLocks noGrp="1"/>
          </p:cNvSpPr>
          <p:nvPr>
            <p:ph type="sldNum" sz="quarter" idx="12"/>
          </p:nvPr>
        </p:nvSpPr>
        <p:spPr/>
        <p:txBody>
          <a:bodyPr/>
          <a:lstStyle/>
          <a:p>
            <a:fld id="{2663D2DC-5F12-406D-9BC7-0C4E2707489C}" type="slidenum">
              <a:rPr lang="en-IN" smtClean="0"/>
              <a:pPr/>
              <a:t>‹#›</a:t>
            </a:fld>
            <a:endParaRPr lang="en-IN"/>
          </a:p>
        </p:txBody>
      </p:sp>
    </p:spTree>
    <p:extLst>
      <p:ext uri="{BB962C8B-B14F-4D97-AF65-F5344CB8AC3E}">
        <p14:creationId xmlns:p14="http://schemas.microsoft.com/office/powerpoint/2010/main" val="371064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F24D86-E936-421B-A8F9-A4873904BC8D}" type="datetime1">
              <a:rPr lang="en-IN" smtClean="0"/>
              <a:pPr/>
              <a:t>23-09-2019</a:t>
            </a:fld>
            <a:endParaRPr lang="en-IN"/>
          </a:p>
        </p:txBody>
      </p:sp>
      <p:sp>
        <p:nvSpPr>
          <p:cNvPr id="6" name="Footer Placeholder 5"/>
          <p:cNvSpPr>
            <a:spLocks noGrp="1"/>
          </p:cNvSpPr>
          <p:nvPr>
            <p:ph type="ftr" sz="quarter" idx="11"/>
          </p:nvPr>
        </p:nvSpPr>
        <p:spPr/>
        <p:txBody>
          <a:bodyPr/>
          <a:lstStyle/>
          <a:p>
            <a:r>
              <a:rPr lang="en-IN" smtClean="0"/>
              <a:t>Dept. of CSE, GAT                                                                                                                2017-18</a:t>
            </a:r>
            <a:endParaRPr lang="en-IN"/>
          </a:p>
        </p:txBody>
      </p:sp>
      <p:sp>
        <p:nvSpPr>
          <p:cNvPr id="7" name="Slide Number Placeholder 6"/>
          <p:cNvSpPr>
            <a:spLocks noGrp="1"/>
          </p:cNvSpPr>
          <p:nvPr>
            <p:ph type="sldNum" sz="quarter" idx="12"/>
          </p:nvPr>
        </p:nvSpPr>
        <p:spPr/>
        <p:txBody>
          <a:bodyPr/>
          <a:lstStyle/>
          <a:p>
            <a:fld id="{2663D2DC-5F12-406D-9BC7-0C4E2707489C}" type="slidenum">
              <a:rPr lang="en-IN" smtClean="0"/>
              <a:pPr/>
              <a:t>‹#›</a:t>
            </a:fld>
            <a:endParaRPr lang="en-IN"/>
          </a:p>
        </p:txBody>
      </p:sp>
    </p:spTree>
    <p:extLst>
      <p:ext uri="{BB962C8B-B14F-4D97-AF65-F5344CB8AC3E}">
        <p14:creationId xmlns:p14="http://schemas.microsoft.com/office/powerpoint/2010/main" val="3806345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1215B4-5049-4ADB-9EBC-4444214E5E27}" type="datetime1">
              <a:rPr lang="en-IN" smtClean="0"/>
              <a:pPr/>
              <a:t>23-09-2019</a:t>
            </a:fld>
            <a:endParaRPr lang="en-IN"/>
          </a:p>
        </p:txBody>
      </p:sp>
      <p:sp>
        <p:nvSpPr>
          <p:cNvPr id="6" name="Footer Placeholder 5"/>
          <p:cNvSpPr>
            <a:spLocks noGrp="1"/>
          </p:cNvSpPr>
          <p:nvPr>
            <p:ph type="ftr" sz="quarter" idx="11"/>
          </p:nvPr>
        </p:nvSpPr>
        <p:spPr/>
        <p:txBody>
          <a:bodyPr/>
          <a:lstStyle/>
          <a:p>
            <a:r>
              <a:rPr lang="en-IN" smtClean="0"/>
              <a:t>Dept. of CSE, GAT                                                                                                                2017-18</a:t>
            </a:r>
            <a:endParaRPr lang="en-IN"/>
          </a:p>
        </p:txBody>
      </p:sp>
      <p:sp>
        <p:nvSpPr>
          <p:cNvPr id="7" name="Slide Number Placeholder 6"/>
          <p:cNvSpPr>
            <a:spLocks noGrp="1"/>
          </p:cNvSpPr>
          <p:nvPr>
            <p:ph type="sldNum" sz="quarter" idx="12"/>
          </p:nvPr>
        </p:nvSpPr>
        <p:spPr/>
        <p:txBody>
          <a:bodyPr/>
          <a:lstStyle/>
          <a:p>
            <a:fld id="{2663D2DC-5F12-406D-9BC7-0C4E2707489C}" type="slidenum">
              <a:rPr lang="en-IN" smtClean="0"/>
              <a:pPr/>
              <a:t>‹#›</a:t>
            </a:fld>
            <a:endParaRPr lang="en-IN"/>
          </a:p>
        </p:txBody>
      </p:sp>
    </p:spTree>
    <p:extLst>
      <p:ext uri="{BB962C8B-B14F-4D97-AF65-F5344CB8AC3E}">
        <p14:creationId xmlns:p14="http://schemas.microsoft.com/office/powerpoint/2010/main" val="425935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14E10-2A34-48E4-8C8F-A911BF5BCF6E}" type="datetime1">
              <a:rPr lang="en-IN" smtClean="0"/>
              <a:pPr/>
              <a:t>23-09-2019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Dept. of CSE, GAT                                                                                                                2017-18</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3D2DC-5F12-406D-9BC7-0C4E2707489C}" type="slidenum">
              <a:rPr lang="en-IN" smtClean="0"/>
              <a:pPr/>
              <a:t>‹#›</a:t>
            </a:fld>
            <a:endParaRPr lang="en-IN"/>
          </a:p>
        </p:txBody>
      </p:sp>
    </p:spTree>
    <p:extLst>
      <p:ext uri="{BB962C8B-B14F-4D97-AF65-F5344CB8AC3E}">
        <p14:creationId xmlns:p14="http://schemas.microsoft.com/office/powerpoint/2010/main" val="2400985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9975" y="0"/>
            <a:ext cx="10977349" cy="1752600"/>
          </a:xfrm>
        </p:spPr>
        <p:txBody>
          <a:bodyPr>
            <a:noAutofit/>
          </a:bodyPr>
          <a:lstStyle/>
          <a:p>
            <a: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t/>
            </a:r>
            <a:b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br>
            <a: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t/>
            </a:r>
            <a:b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br>
            <a: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t/>
            </a:r>
            <a:b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br>
            <a: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t/>
            </a:r>
            <a:b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br>
            <a: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t/>
            </a:r>
            <a:b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br>
            <a: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t/>
            </a:r>
            <a:b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br>
            <a: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t/>
            </a:r>
            <a:b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br>
            <a: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t/>
            </a:r>
            <a:b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br>
            <a: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t/>
            </a:r>
            <a:b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br>
            <a: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t/>
            </a:r>
            <a:b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br>
            <a: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t/>
            </a:r>
            <a:b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br>
            <a: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t/>
            </a:r>
            <a:b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br>
            <a: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t/>
            </a:r>
            <a:b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br>
            <a: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t/>
            </a:r>
            <a:b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br>
            <a: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t/>
            </a:r>
            <a:b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br>
            <a: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t/>
            </a:r>
            <a:b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br>
            <a:r>
              <a:rPr lang="en-IN" sz="2200" b="1" dirty="0" smtClean="0">
                <a:solidFill>
                  <a:schemeClr val="accent1">
                    <a:lumMod val="75000"/>
                  </a:schemeClr>
                </a:solidFill>
                <a:latin typeface="Times New Roman" panose="02020603050405020304" pitchFamily="18" charset="0"/>
                <a:cs typeface="Times New Roman" panose="02020603050405020304" pitchFamily="18" charset="0"/>
              </a:rPr>
              <a:t>GLOBAL ACADEMY OF TECHNOLOGY</a:t>
            </a:r>
            <a:br>
              <a:rPr lang="en-IN" sz="2200" b="1" dirty="0" smtClean="0">
                <a:solidFill>
                  <a:schemeClr val="accent1">
                    <a:lumMod val="75000"/>
                  </a:schemeClr>
                </a:solidFill>
                <a:latin typeface="Times New Roman" panose="02020603050405020304" pitchFamily="18" charset="0"/>
                <a:cs typeface="Times New Roman" panose="02020603050405020304" pitchFamily="18" charset="0"/>
              </a:rPr>
            </a:br>
            <a:r>
              <a:rPr lang="en-IN" sz="2200" b="1" dirty="0" smtClean="0">
                <a:solidFill>
                  <a:srgbClr val="C00000"/>
                </a:solidFill>
                <a:latin typeface="Times New Roman" panose="02020603050405020304" pitchFamily="18" charset="0"/>
                <a:cs typeface="Times New Roman" panose="02020603050405020304" pitchFamily="18" charset="0"/>
              </a:rPr>
              <a:t>DEPARTMENT OF COMPUTER SCIENCE AND ENGINEERING</a:t>
            </a:r>
            <a:br>
              <a:rPr lang="en-IN" sz="2200" b="1" dirty="0" smtClean="0">
                <a:solidFill>
                  <a:srgbClr val="C00000"/>
                </a:solidFill>
                <a:latin typeface="Times New Roman" panose="02020603050405020304" pitchFamily="18" charset="0"/>
                <a:cs typeface="Times New Roman" panose="02020603050405020304" pitchFamily="18" charset="0"/>
              </a:rPr>
            </a:br>
            <a:r>
              <a:rPr lang="en-IN" sz="2200" b="1" dirty="0" smtClean="0"/>
              <a:t>(Accredited by NBA 2019-2022)</a:t>
            </a:r>
            <a:r>
              <a:rPr lang="en-IN" sz="2200" dirty="0" smtClean="0"/>
              <a:t/>
            </a:r>
            <a:br>
              <a:rPr lang="en-IN" sz="2200" dirty="0" smtClean="0"/>
            </a:br>
            <a:r>
              <a:rPr lang="en-IN" sz="2200" b="1" dirty="0" smtClean="0"/>
              <a:t>Academic Year : 2019 - 20 ODD </a:t>
            </a:r>
            <a:r>
              <a:rPr lang="en-IN" sz="2200" b="1" dirty="0" err="1" smtClean="0"/>
              <a:t>Sem</a:t>
            </a:r>
            <a:r>
              <a:rPr lang="en-IN" sz="2400" dirty="0" smtClean="0"/>
              <a:t/>
            </a:r>
            <a:br>
              <a:rPr lang="en-IN" sz="2400" dirty="0" smtClean="0"/>
            </a:br>
            <a:endParaRPr lang="en-IN" sz="2400" b="1" dirty="0">
              <a:solidFill>
                <a:srgbClr val="C00000"/>
              </a:solidFill>
              <a:latin typeface="Times New Roman" panose="02020603050405020304" pitchFamily="18" charset="0"/>
              <a:cs typeface="Times New Roman" panose="02020603050405020304" pitchFamily="18" charset="0"/>
            </a:endParaRPr>
          </a:p>
        </p:txBody>
      </p:sp>
      <p:pic>
        <p:nvPicPr>
          <p:cNvPr id="4" name="Picture 3" descr="K:\ns2 templates\KIRAN NS-2\college_logo3.png"/>
          <p:cNvPicPr/>
          <p:nvPr/>
        </p:nvPicPr>
        <p:blipFill>
          <a:blip r:embed="rId3"/>
          <a:srcRect/>
          <a:stretch>
            <a:fillRect/>
          </a:stretch>
        </p:blipFill>
        <p:spPr bwMode="auto">
          <a:xfrm>
            <a:off x="1340010" y="325320"/>
            <a:ext cx="923925" cy="752475"/>
          </a:xfrm>
          <a:prstGeom prst="rect">
            <a:avLst/>
          </a:prstGeom>
          <a:noFill/>
          <a:ln w="9525">
            <a:noFill/>
            <a:miter lim="800000"/>
            <a:headEnd/>
            <a:tailEnd/>
          </a:ln>
        </p:spPr>
      </p:pic>
      <p:graphicFrame>
        <p:nvGraphicFramePr>
          <p:cNvPr id="7" name="Table 6"/>
          <p:cNvGraphicFramePr>
            <a:graphicFrameLocks noGrp="1"/>
          </p:cNvGraphicFramePr>
          <p:nvPr>
            <p:extLst>
              <p:ext uri="{D42A27DB-BD31-4B8C-83A1-F6EECF244321}">
                <p14:modId xmlns:p14="http://schemas.microsoft.com/office/powerpoint/2010/main" val="3211946810"/>
              </p:ext>
            </p:extLst>
          </p:nvPr>
        </p:nvGraphicFramePr>
        <p:xfrm>
          <a:off x="1062037" y="1767839"/>
          <a:ext cx="10420279" cy="4930531"/>
        </p:xfrm>
        <a:graphic>
          <a:graphicData uri="http://schemas.openxmlformats.org/drawingml/2006/table">
            <a:tbl>
              <a:tblPr>
                <a:tableStyleId>{BC89EF96-8CEA-46FF-86C4-4CE0E7609802}</a:tableStyleId>
              </a:tblPr>
              <a:tblGrid>
                <a:gridCol w="1366325"/>
                <a:gridCol w="5672534"/>
                <a:gridCol w="1198870"/>
                <a:gridCol w="2182550"/>
              </a:tblGrid>
              <a:tr h="711571">
                <a:tc>
                  <a:txBody>
                    <a:bodyPr/>
                    <a:lstStyle/>
                    <a:p>
                      <a:pPr algn="l">
                        <a:lnSpc>
                          <a:spcPct val="150000"/>
                        </a:lnSpc>
                        <a:spcAft>
                          <a:spcPts val="1000"/>
                        </a:spcAft>
                      </a:pPr>
                      <a:r>
                        <a:rPr lang="en-US" sz="1600" b="1" dirty="0">
                          <a:effectLst/>
                          <a:latin typeface="Times New Roman" panose="02020603050405020304" pitchFamily="18" charset="0"/>
                          <a:cs typeface="Times New Roman" panose="02020603050405020304" pitchFamily="18" charset="0"/>
                        </a:rPr>
                        <a:t>Subject Name</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a:txBody>
                    <a:bodyPr/>
                    <a:lstStyle/>
                    <a:p>
                      <a:pPr algn="ctr">
                        <a:lnSpc>
                          <a:spcPct val="115000"/>
                        </a:lnSpc>
                        <a:spcAft>
                          <a:spcPts val="1000"/>
                        </a:spcAft>
                      </a:pPr>
                      <a:r>
                        <a:rPr lang="en-US" sz="1600" b="1" dirty="0">
                          <a:effectLst/>
                          <a:latin typeface="Times New Roman" panose="02020603050405020304" pitchFamily="18" charset="0"/>
                          <a:cs typeface="Times New Roman" panose="02020603050405020304" pitchFamily="18" charset="0"/>
                        </a:rPr>
                        <a:t>Project Work</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a:txBody>
                    <a:bodyPr/>
                    <a:lstStyle/>
                    <a:p>
                      <a:pPr algn="l">
                        <a:lnSpc>
                          <a:spcPct val="150000"/>
                        </a:lnSpc>
                        <a:spcAft>
                          <a:spcPts val="1000"/>
                        </a:spcAft>
                      </a:pPr>
                      <a:r>
                        <a:rPr lang="en-US" sz="1600" b="1">
                          <a:effectLst/>
                          <a:latin typeface="Times New Roman" panose="02020603050405020304" pitchFamily="18" charset="0"/>
                          <a:cs typeface="Times New Roman" panose="02020603050405020304" pitchFamily="18" charset="0"/>
                        </a:rPr>
                        <a:t>Subject Code</a:t>
                      </a:r>
                      <a:endParaRPr lang="en-IN" sz="16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a:txBody>
                    <a:bodyPr/>
                    <a:lstStyle/>
                    <a:p>
                      <a:pPr algn="ctr">
                        <a:lnSpc>
                          <a:spcPct val="115000"/>
                        </a:lnSpc>
                        <a:spcAft>
                          <a:spcPts val="1000"/>
                        </a:spcAft>
                      </a:pPr>
                      <a:r>
                        <a:rPr lang="en-IN" sz="1800" b="1" kern="1200" dirty="0" smtClean="0">
                          <a:solidFill>
                            <a:schemeClr val="tx1"/>
                          </a:solidFill>
                          <a:latin typeface="+mn-lt"/>
                          <a:ea typeface="+mn-ea"/>
                          <a:cs typeface="+mn-cs"/>
                        </a:rPr>
                        <a:t>15CSP78</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r>
              <a:tr h="449683">
                <a:tc rowSpan="4">
                  <a:txBody>
                    <a:bodyPr/>
                    <a:lstStyle/>
                    <a:p>
                      <a:pPr algn="l">
                        <a:lnSpc>
                          <a:spcPct val="150000"/>
                        </a:lnSpc>
                        <a:spcAft>
                          <a:spcPts val="1000"/>
                        </a:spcAft>
                      </a:pPr>
                      <a:r>
                        <a:rPr lang="en-US" sz="1600" b="1" dirty="0">
                          <a:effectLst/>
                          <a:latin typeface="Times New Roman" panose="02020603050405020304" pitchFamily="18" charset="0"/>
                          <a:cs typeface="Times New Roman" panose="02020603050405020304" pitchFamily="18" charset="0"/>
                        </a:rPr>
                        <a:t>Student Name</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a:txBody>
                    <a:bodyPr/>
                    <a:lstStyle/>
                    <a:p>
                      <a:pPr algn="ctr">
                        <a:lnSpc>
                          <a:spcPct val="115000"/>
                        </a:lnSpc>
                        <a:spcAft>
                          <a:spcPts val="1000"/>
                        </a:spcAft>
                      </a:pPr>
                      <a:r>
                        <a:rPr lang="en-US" sz="1800" b="0" dirty="0" smtClean="0">
                          <a:effectLst/>
                          <a:latin typeface="+mn-lt"/>
                          <a:ea typeface="+mn-ea"/>
                          <a:cs typeface="Times New Roman" panose="02020603050405020304" pitchFamily="18" charset="0"/>
                        </a:rPr>
                        <a:t>PRAVEEN V</a:t>
                      </a:r>
                      <a:endParaRPr lang="en-IN" sz="1600" b="0" dirty="0">
                        <a:effectLst/>
                        <a:latin typeface="+mn-lt"/>
                        <a:ea typeface="Calibri" panose="020F0502020204030204" pitchFamily="34" charset="0"/>
                        <a:cs typeface="Times New Roman" panose="02020603050405020304" pitchFamily="18" charset="0"/>
                      </a:endParaRPr>
                    </a:p>
                  </a:txBody>
                  <a:tcPr marL="6350" marR="6350" marT="0" marB="0"/>
                </a:tc>
                <a:tc rowSpan="4">
                  <a:txBody>
                    <a:bodyPr/>
                    <a:lstStyle/>
                    <a:p>
                      <a:pPr algn="l">
                        <a:lnSpc>
                          <a:spcPct val="150000"/>
                        </a:lnSpc>
                        <a:spcAft>
                          <a:spcPts val="1000"/>
                        </a:spcAft>
                      </a:pPr>
                      <a:r>
                        <a:rPr lang="en-US" sz="1600" b="1">
                          <a:effectLst/>
                          <a:latin typeface="Times New Roman" panose="02020603050405020304" pitchFamily="18" charset="0"/>
                          <a:cs typeface="Times New Roman" panose="02020603050405020304" pitchFamily="18" charset="0"/>
                        </a:rPr>
                        <a:t>USN</a:t>
                      </a:r>
                      <a:endParaRPr lang="en-IN" sz="16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a:txBody>
                    <a:bodyPr/>
                    <a:lstStyle/>
                    <a:p>
                      <a:pPr algn="ctr">
                        <a:lnSpc>
                          <a:spcPct val="115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IN" sz="1800" kern="1200" dirty="0" smtClean="0">
                          <a:solidFill>
                            <a:schemeClr val="tx1"/>
                          </a:solidFill>
                          <a:effectLst/>
                          <a:latin typeface="+mn-lt"/>
                          <a:ea typeface="+mn-ea"/>
                          <a:cs typeface="+mn-cs"/>
                        </a:rPr>
                        <a:t>1GA16CS101</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r>
              <a:tr h="449683">
                <a:tc vMerge="1">
                  <a:txBody>
                    <a:bodyPr/>
                    <a:lstStyle/>
                    <a:p>
                      <a:endParaRPr lang="en-IN"/>
                    </a:p>
                  </a:txBody>
                  <a:tcPr/>
                </a:tc>
                <a:tc>
                  <a:txBody>
                    <a:bodyPr/>
                    <a:lstStyle/>
                    <a:p>
                      <a:pPr algn="ctr">
                        <a:lnSpc>
                          <a:spcPct val="115000"/>
                        </a:lnSpc>
                        <a:spcAft>
                          <a:spcPts val="1000"/>
                        </a:spcAft>
                      </a:pPr>
                      <a:r>
                        <a:rPr lang="en-US" sz="1600" b="1" dirty="0" smtClean="0">
                          <a:effectLst/>
                          <a:latin typeface="Times New Roman" panose="02020603050405020304" pitchFamily="18" charset="0"/>
                          <a:cs typeface="Times New Roman" panose="02020603050405020304" pitchFamily="18" charset="0"/>
                        </a:rPr>
                        <a:t> </a:t>
                      </a:r>
                      <a:r>
                        <a:rPr lang="en-IN" sz="1800" kern="1200" dirty="0" smtClean="0">
                          <a:solidFill>
                            <a:schemeClr val="tx1"/>
                          </a:solidFill>
                          <a:effectLst/>
                          <a:latin typeface="+mn-lt"/>
                          <a:ea typeface="+mn-ea"/>
                          <a:cs typeface="+mn-cs"/>
                        </a:rPr>
                        <a:t>YASHAS</a:t>
                      </a:r>
                      <a:r>
                        <a:rPr lang="en-IN" sz="1800" kern="1200" baseline="0" dirty="0" smtClean="0">
                          <a:solidFill>
                            <a:schemeClr val="tx1"/>
                          </a:solidFill>
                          <a:effectLst/>
                          <a:latin typeface="+mn-lt"/>
                          <a:ea typeface="+mn-ea"/>
                          <a:cs typeface="+mn-cs"/>
                        </a:rPr>
                        <a:t> C R</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vMerge="1">
                  <a:txBody>
                    <a:bodyPr/>
                    <a:lstStyle/>
                    <a:p>
                      <a:endParaRPr lang="en-IN"/>
                    </a:p>
                  </a:txBody>
                  <a:tcPr/>
                </a:tc>
                <a:tc>
                  <a:txBody>
                    <a:bodyPr/>
                    <a:lstStyle/>
                    <a:p>
                      <a:pPr algn="ctr">
                        <a:lnSpc>
                          <a:spcPct val="115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IN" sz="1800" kern="1200" dirty="0" smtClean="0">
                          <a:solidFill>
                            <a:schemeClr val="tx1"/>
                          </a:solidFill>
                          <a:effectLst/>
                          <a:latin typeface="+mn-lt"/>
                          <a:ea typeface="+mn-ea"/>
                          <a:cs typeface="+mn-cs"/>
                        </a:rPr>
                        <a:t>1GA16CS182</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r>
              <a:tr h="449683">
                <a:tc vMerge="1">
                  <a:txBody>
                    <a:bodyPr/>
                    <a:lstStyle/>
                    <a:p>
                      <a:endParaRPr lang="en-IN"/>
                    </a:p>
                  </a:txBody>
                  <a:tcPr/>
                </a:tc>
                <a:tc>
                  <a:txBody>
                    <a:bodyPr/>
                    <a:lstStyle/>
                    <a:p>
                      <a:pPr algn="ctr">
                        <a:lnSpc>
                          <a:spcPct val="115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IN" sz="1800" kern="1200" dirty="0" smtClean="0">
                          <a:solidFill>
                            <a:schemeClr val="tx1"/>
                          </a:solidFill>
                          <a:effectLst/>
                          <a:latin typeface="+mn-lt"/>
                          <a:ea typeface="+mn-ea"/>
                          <a:cs typeface="+mn-cs"/>
                        </a:rPr>
                        <a:t>THEJASVEE</a:t>
                      </a:r>
                      <a:r>
                        <a:rPr lang="en-IN" sz="1800" kern="1200" baseline="0" dirty="0" smtClean="0">
                          <a:solidFill>
                            <a:schemeClr val="tx1"/>
                          </a:solidFill>
                          <a:effectLst/>
                          <a:latin typeface="+mn-lt"/>
                          <a:ea typeface="+mn-ea"/>
                          <a:cs typeface="+mn-cs"/>
                        </a:rPr>
                        <a:t> M</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vMerge="1">
                  <a:txBody>
                    <a:bodyPr/>
                    <a:lstStyle/>
                    <a:p>
                      <a:endParaRPr lang="en-IN"/>
                    </a:p>
                  </a:txBody>
                  <a:tcPr/>
                </a:tc>
                <a:tc>
                  <a:txBody>
                    <a:bodyPr/>
                    <a:lstStyle/>
                    <a:p>
                      <a:pPr algn="ctr">
                        <a:lnSpc>
                          <a:spcPct val="115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IN" sz="1800" kern="1200" dirty="0" smtClean="0">
                          <a:solidFill>
                            <a:schemeClr val="tx1"/>
                          </a:solidFill>
                          <a:effectLst/>
                          <a:latin typeface="+mn-lt"/>
                          <a:ea typeface="+mn-ea"/>
                          <a:cs typeface="+mn-cs"/>
                        </a:rPr>
                        <a:t>1GA16CS195</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r>
              <a:tr h="449683">
                <a:tc vMerge="1">
                  <a:txBody>
                    <a:bodyPr/>
                    <a:lstStyle/>
                    <a:p>
                      <a:endParaRPr lang="en-IN"/>
                    </a:p>
                  </a:txBody>
                  <a:tcPr/>
                </a:tc>
                <a:tc>
                  <a:txBody>
                    <a:bodyPr/>
                    <a:lstStyle/>
                    <a:p>
                      <a:pPr algn="ctr">
                        <a:lnSpc>
                          <a:spcPct val="115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IN" sz="1800" kern="1200" dirty="0" smtClean="0">
                          <a:solidFill>
                            <a:schemeClr val="tx1"/>
                          </a:solidFill>
                          <a:effectLst/>
                          <a:latin typeface="+mn-lt"/>
                          <a:ea typeface="+mn-ea"/>
                          <a:cs typeface="+mn-cs"/>
                        </a:rPr>
                        <a:t>SNEHA</a:t>
                      </a:r>
                      <a:r>
                        <a:rPr lang="en-IN" sz="1800" kern="1200" baseline="0" dirty="0" smtClean="0">
                          <a:solidFill>
                            <a:schemeClr val="tx1"/>
                          </a:solidFill>
                          <a:effectLst/>
                          <a:latin typeface="+mn-lt"/>
                          <a:ea typeface="+mn-ea"/>
                          <a:cs typeface="+mn-cs"/>
                        </a:rPr>
                        <a:t> SURENDRA</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vMerge="1">
                  <a:txBody>
                    <a:bodyPr/>
                    <a:lstStyle/>
                    <a:p>
                      <a:endParaRPr lang="en-IN"/>
                    </a:p>
                  </a:txBody>
                  <a:tcPr/>
                </a:tc>
                <a:tc>
                  <a:txBody>
                    <a:bodyPr/>
                    <a:lstStyle/>
                    <a:p>
                      <a:pPr algn="ctr">
                        <a:lnSpc>
                          <a:spcPct val="115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IN" sz="1800" kern="1200" dirty="0" smtClean="0">
                          <a:solidFill>
                            <a:schemeClr val="tx1"/>
                          </a:solidFill>
                          <a:effectLst/>
                          <a:latin typeface="+mn-lt"/>
                          <a:ea typeface="+mn-ea"/>
                          <a:cs typeface="+mn-cs"/>
                        </a:rPr>
                        <a:t>1GA16CS198</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r>
              <a:tr h="651394">
                <a:tc>
                  <a:txBody>
                    <a:bodyPr/>
                    <a:lstStyle/>
                    <a:p>
                      <a:pPr algn="l">
                        <a:lnSpc>
                          <a:spcPct val="150000"/>
                        </a:lnSpc>
                        <a:spcAft>
                          <a:spcPts val="1000"/>
                        </a:spcAft>
                      </a:pPr>
                      <a:r>
                        <a:rPr lang="en-US" sz="1600" b="1" dirty="0">
                          <a:effectLst/>
                          <a:latin typeface="Times New Roman" panose="02020603050405020304" pitchFamily="18" charset="0"/>
                          <a:cs typeface="Times New Roman" panose="02020603050405020304" pitchFamily="18" charset="0"/>
                        </a:rPr>
                        <a:t>Domain</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a:txBody>
                    <a:bodyPr/>
                    <a:lstStyle/>
                    <a:p>
                      <a:pPr algn="ctr">
                        <a:lnSpc>
                          <a:spcPct val="150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IN" sz="1800" kern="1200" dirty="0" smtClean="0">
                          <a:solidFill>
                            <a:schemeClr val="tx1"/>
                          </a:solidFill>
                          <a:effectLst/>
                          <a:latin typeface="+mn-lt"/>
                          <a:ea typeface="+mn-ea"/>
                          <a:cs typeface="+mn-cs"/>
                        </a:rPr>
                        <a:t>DEEP</a:t>
                      </a:r>
                      <a:r>
                        <a:rPr lang="en-IN" sz="1800" kern="1200" baseline="0" dirty="0" smtClean="0">
                          <a:solidFill>
                            <a:schemeClr val="tx1"/>
                          </a:solidFill>
                          <a:effectLst/>
                          <a:latin typeface="+mn-lt"/>
                          <a:ea typeface="+mn-ea"/>
                          <a:cs typeface="+mn-cs"/>
                        </a:rPr>
                        <a:t> LEARNING</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a:txBody>
                    <a:bodyPr/>
                    <a:lstStyle/>
                    <a:p>
                      <a:pPr algn="l">
                        <a:lnSpc>
                          <a:spcPct val="150000"/>
                        </a:lnSpc>
                        <a:spcAft>
                          <a:spcPts val="1000"/>
                        </a:spcAft>
                      </a:pPr>
                      <a:r>
                        <a:rPr lang="en-US" sz="1600" b="1" dirty="0">
                          <a:effectLst/>
                          <a:latin typeface="Times New Roman" panose="02020603050405020304" pitchFamily="18" charset="0"/>
                          <a:cs typeface="Times New Roman" panose="02020603050405020304" pitchFamily="18" charset="0"/>
                        </a:rPr>
                        <a:t>Group No:</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a:txBody>
                    <a:bodyPr/>
                    <a:lstStyle/>
                    <a:p>
                      <a:pPr algn="ctr">
                        <a:lnSpc>
                          <a:spcPct val="150000"/>
                        </a:lnSpc>
                        <a:spcAft>
                          <a:spcPts val="1000"/>
                        </a:spcAft>
                      </a:pPr>
                      <a:r>
                        <a:rPr lang="en-US" sz="1600" b="1" dirty="0" smtClean="0">
                          <a:effectLst/>
                          <a:latin typeface="Times New Roman" panose="02020603050405020304" pitchFamily="18" charset="0"/>
                          <a:cs typeface="Times New Roman" panose="02020603050405020304" pitchFamily="18" charset="0"/>
                        </a:rPr>
                        <a:t> </a:t>
                      </a:r>
                      <a:r>
                        <a:rPr lang="en-US" sz="1600" b="0" dirty="0" smtClean="0">
                          <a:effectLst/>
                          <a:latin typeface="Times New Roman" panose="02020603050405020304" pitchFamily="18" charset="0"/>
                          <a:cs typeface="Times New Roman" panose="02020603050405020304" pitchFamily="18" charset="0"/>
                        </a:rPr>
                        <a:t>53</a:t>
                      </a:r>
                      <a:endParaRPr lang="en-IN"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r>
              <a:tr h="651394">
                <a:tc>
                  <a:txBody>
                    <a:bodyPr/>
                    <a:lstStyle/>
                    <a:p>
                      <a:pPr algn="l">
                        <a:lnSpc>
                          <a:spcPct val="150000"/>
                        </a:lnSpc>
                        <a:spcAft>
                          <a:spcPts val="1000"/>
                        </a:spcAft>
                      </a:pPr>
                      <a:r>
                        <a:rPr lang="en-US" sz="1600" b="1" dirty="0">
                          <a:effectLst/>
                          <a:latin typeface="Times New Roman" panose="02020603050405020304" pitchFamily="18" charset="0"/>
                          <a:cs typeface="Times New Roman" panose="02020603050405020304" pitchFamily="18" charset="0"/>
                        </a:rPr>
                        <a:t>Project Title</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gridSpan="3">
                  <a:txBody>
                    <a:bodyPr/>
                    <a:lstStyle/>
                    <a:p>
                      <a:pPr algn="ctr">
                        <a:lnSpc>
                          <a:spcPct val="150000"/>
                        </a:lnSpc>
                        <a:spcAft>
                          <a:spcPts val="1000"/>
                        </a:spcAft>
                      </a:pPr>
                      <a:r>
                        <a:rPr lang="en-US" sz="1800" b="1" dirty="0" smtClean="0">
                          <a:effectLst/>
                          <a:latin typeface="Times New Roman" panose="02020603050405020304" pitchFamily="18" charset="0"/>
                          <a:cs typeface="Times New Roman" panose="02020603050405020304" pitchFamily="18" charset="0"/>
                        </a:rPr>
                        <a:t>“</a:t>
                      </a:r>
                      <a:r>
                        <a:rPr lang="en-IN" sz="1800" dirty="0" smtClean="0"/>
                        <a:t>EXPERT SYSTEMS FOR DIFFERENTIAL DIAGNOSIS USING DEEP LEARNING</a:t>
                      </a:r>
                      <a:r>
                        <a:rPr lang="en-IN" sz="1800" u="none" strike="noStrike" cap="none" dirty="0" smtClean="0">
                          <a:sym typeface="Times New Roman"/>
                        </a:rPr>
                        <a:t> </a:t>
                      </a:r>
                      <a:r>
                        <a:rPr lang="en-US" sz="1800" b="1" dirty="0" smtClean="0">
                          <a:effectLst/>
                          <a:latin typeface="Times New Roman" panose="02020603050405020304" pitchFamily="18"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hMerge="1">
                  <a:txBody>
                    <a:bodyPr/>
                    <a:lstStyle/>
                    <a:p>
                      <a:endParaRPr lang="en-IN"/>
                    </a:p>
                  </a:txBody>
                  <a:tcPr/>
                </a:tc>
                <a:tc hMerge="1">
                  <a:txBody>
                    <a:bodyPr/>
                    <a:lstStyle/>
                    <a:p>
                      <a:endParaRPr lang="en-IN" dirty="0"/>
                    </a:p>
                  </a:txBody>
                  <a:tcPr/>
                </a:tc>
              </a:tr>
              <a:tr h="558720">
                <a:tc>
                  <a:txBody>
                    <a:bodyPr/>
                    <a:lstStyle/>
                    <a:p>
                      <a:pPr algn="l">
                        <a:lnSpc>
                          <a:spcPct val="150000"/>
                        </a:lnSpc>
                        <a:spcAft>
                          <a:spcPts val="1000"/>
                        </a:spcAft>
                      </a:pPr>
                      <a:r>
                        <a:rPr lang="en-US" sz="1600" b="1" dirty="0">
                          <a:effectLst/>
                          <a:latin typeface="Times New Roman" panose="02020603050405020304" pitchFamily="18" charset="0"/>
                          <a:cs typeface="Times New Roman" panose="02020603050405020304" pitchFamily="18" charset="0"/>
                        </a:rPr>
                        <a:t>Under taken at</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gridSpan="3">
                  <a:txBody>
                    <a:bodyPr/>
                    <a:lstStyle/>
                    <a:p>
                      <a:pPr marR="3175" algn="ctr">
                        <a:lnSpc>
                          <a:spcPct val="150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IN" sz="1800" kern="1200" dirty="0" smtClean="0">
                          <a:solidFill>
                            <a:schemeClr val="tx1"/>
                          </a:solidFill>
                          <a:effectLst/>
                          <a:latin typeface="+mn-lt"/>
                          <a:ea typeface="+mn-ea"/>
                          <a:cs typeface="+mn-cs"/>
                        </a:rPr>
                        <a:t>GLOBAL ACADEMY OF TECHNOLOGY</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hMerge="1">
                  <a:txBody>
                    <a:bodyPr/>
                    <a:lstStyle/>
                    <a:p>
                      <a:endParaRPr lang="en-IN"/>
                    </a:p>
                  </a:txBody>
                  <a:tcPr/>
                </a:tc>
                <a:tc hMerge="1">
                  <a:txBody>
                    <a:bodyPr/>
                    <a:lstStyle/>
                    <a:p>
                      <a:endParaRPr lang="en-IN"/>
                    </a:p>
                  </a:txBody>
                  <a:tcPr/>
                </a:tc>
              </a:tr>
              <a:tr h="558720">
                <a:tc>
                  <a:txBody>
                    <a:bodyPr/>
                    <a:lstStyle/>
                    <a:p>
                      <a:pPr algn="l">
                        <a:lnSpc>
                          <a:spcPct val="150000"/>
                        </a:lnSpc>
                        <a:spcAft>
                          <a:spcPts val="1000"/>
                        </a:spcAft>
                      </a:pPr>
                      <a:r>
                        <a:rPr lang="en-US" sz="1600" b="1" dirty="0">
                          <a:effectLst/>
                          <a:latin typeface="Times New Roman" panose="02020603050405020304" pitchFamily="18" charset="0"/>
                          <a:cs typeface="Times New Roman" panose="02020603050405020304" pitchFamily="18" charset="0"/>
                        </a:rPr>
                        <a:t>Guide Name</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gridSpan="3">
                  <a:txBody>
                    <a:bodyPr/>
                    <a:lstStyle/>
                    <a:p>
                      <a:pPr marR="3175" algn="ctr">
                        <a:lnSpc>
                          <a:spcPct val="150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IN" sz="1800" kern="1200" dirty="0" smtClean="0">
                          <a:solidFill>
                            <a:schemeClr val="tx1"/>
                          </a:solidFill>
                          <a:effectLst/>
                          <a:latin typeface="+mn-lt"/>
                          <a:ea typeface="+mn-ea"/>
                          <a:cs typeface="+mn-cs"/>
                        </a:rPr>
                        <a:t>JYOTHI R</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hMerge="1">
                  <a:txBody>
                    <a:bodyPr/>
                    <a:lstStyle/>
                    <a:p>
                      <a:endParaRPr lang="en-IN"/>
                    </a:p>
                  </a:txBody>
                  <a:tcPr/>
                </a:tc>
                <a:tc hMerge="1">
                  <a:txBody>
                    <a:bodyPr/>
                    <a:lstStyle/>
                    <a:p>
                      <a:endParaRPr lang="en-IN"/>
                    </a:p>
                  </a:txBody>
                  <a:tcPr/>
                </a:tc>
              </a:tr>
            </a:tbl>
          </a:graphicData>
        </a:graphic>
      </p:graphicFrame>
      <p:pic>
        <p:nvPicPr>
          <p:cNvPr id="5" name="Picture 4">
            <a:extLst>
              <a:ext uri="{FF2B5EF4-FFF2-40B4-BE49-F238E27FC236}">
                <a16:creationId xmlns:lc="http://schemas.openxmlformats.org/drawingml/2006/lockedCanvas" xmlns:a16="http://schemas.microsoft.com/office/drawing/2014/main" xmlns="" xmlns:xdr="http://schemas.openxmlformats.org/drawingml/2006/spreadsheetDrawing" xmlns:w="http://schemas.openxmlformats.org/wordprocessingml/2006/main" xmlns:w10="urn:schemas-microsoft-com:office:word" xmlns:v="urn:schemas-microsoft-com:vml" xmlns:o="urn:schemas-microsoft-com:office:office" xmlns:wne="http://schemas.microsoft.com/office/word/2006/wordml" xmlns:wp="http://schemas.openxmlformats.org/drawingml/2006/wordprocessingDrawing" xmlns:m="http://schemas.openxmlformats.org/officeDocument/2006/math" xmlns:ve="http://schemas.openxmlformats.org/markup-compatibility/2006" id="{00000000-0008-0000-0000-000003000000}"/>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777885" y="381000"/>
            <a:ext cx="633670" cy="727281"/>
          </a:xfrm>
          <a:prstGeom prst="rect">
            <a:avLst/>
          </a:prstGeom>
        </p:spPr>
      </p:pic>
    </p:spTree>
    <p:extLst>
      <p:ext uri="{BB962C8B-B14F-4D97-AF65-F5344CB8AC3E}">
        <p14:creationId xmlns:p14="http://schemas.microsoft.com/office/powerpoint/2010/main" val="7007771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ftr" idx="11"/>
          </p:nvPr>
        </p:nvSpPr>
        <p:spPr>
          <a:xfrm>
            <a:off x="838200" y="6356350"/>
            <a:ext cx="7315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Dept. of CSE, GAT 				2019-20</a:t>
            </a:r>
            <a:endParaRPr/>
          </a:p>
        </p:txBody>
      </p:sp>
      <p:sp>
        <p:nvSpPr>
          <p:cNvPr id="214" name="Google Shape;214;p3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a:p>
        </p:txBody>
      </p:sp>
      <p:sp>
        <p:nvSpPr>
          <p:cNvPr id="215" name="Google Shape;215;p33"/>
          <p:cNvSpPr txBox="1">
            <a:spLocks noGrp="1"/>
          </p:cNvSpPr>
          <p:nvPr>
            <p:ph type="body" idx="1"/>
          </p:nvPr>
        </p:nvSpPr>
        <p:spPr>
          <a:xfrm>
            <a:off x="838200" y="657416"/>
            <a:ext cx="10515600" cy="20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IN" sz="2400"/>
              <a:t>Description :</a:t>
            </a:r>
            <a:endParaRPr/>
          </a:p>
          <a:p>
            <a:pPr marL="228600" lvl="0" indent="-228600" algn="l" rtl="0">
              <a:lnSpc>
                <a:spcPct val="90000"/>
              </a:lnSpc>
              <a:spcBef>
                <a:spcPts val="600"/>
              </a:spcBef>
              <a:spcAft>
                <a:spcPts val="0"/>
              </a:spcAft>
              <a:buClr>
                <a:schemeClr val="dk1"/>
              </a:buClr>
              <a:buSzPts val="2000"/>
              <a:buChar char="•"/>
            </a:pPr>
            <a:r>
              <a:rPr lang="en-IN" sz="2000"/>
              <a:t>The main objective is to design a medical diagnosis software using Machine Learning algorithms.</a:t>
            </a:r>
            <a:endParaRPr/>
          </a:p>
          <a:p>
            <a:pPr marL="228600" lvl="0" indent="-228600" algn="l" rtl="0">
              <a:lnSpc>
                <a:spcPct val="90000"/>
              </a:lnSpc>
              <a:spcBef>
                <a:spcPts val="600"/>
              </a:spcBef>
              <a:spcAft>
                <a:spcPts val="0"/>
              </a:spcAft>
              <a:buClr>
                <a:schemeClr val="dk1"/>
              </a:buClr>
              <a:buSzPts val="2000"/>
              <a:buChar char="•"/>
            </a:pPr>
            <a:r>
              <a:rPr lang="en-IN" sz="2000"/>
              <a:t>The algorithms used are Support Vector Machine, Naïve Bayesian, Random Forest etc.</a:t>
            </a:r>
            <a:endParaRPr/>
          </a:p>
        </p:txBody>
      </p:sp>
      <p:sp>
        <p:nvSpPr>
          <p:cNvPr id="216" name="Google Shape;216;p33"/>
          <p:cNvSpPr txBox="1">
            <a:spLocks noGrp="1"/>
          </p:cNvSpPr>
          <p:nvPr>
            <p:ph type="title"/>
          </p:nvPr>
        </p:nvSpPr>
        <p:spPr>
          <a:xfrm>
            <a:off x="838200" y="0"/>
            <a:ext cx="9470100" cy="657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520"/>
              <a:buFont typeface="Calibri"/>
              <a:buNone/>
            </a:pPr>
            <a:r>
              <a:rPr lang="en-IN" sz="2520" b="1" dirty="0"/>
              <a:t>Paper 4:- </a:t>
            </a:r>
            <a:r>
              <a:rPr lang="en-IN" sz="2520" b="1" dirty="0" smtClean="0"/>
              <a:t>“A </a:t>
            </a:r>
            <a:r>
              <a:rPr lang="en-IN" sz="2520" b="1" dirty="0"/>
              <a:t>Study on Machine Learning algorithm in medical </a:t>
            </a:r>
            <a:r>
              <a:rPr lang="en-IN" sz="2520" b="1" dirty="0" smtClean="0"/>
              <a:t>diagnosis”</a:t>
            </a:r>
            <a:endParaRPr sz="2520" b="1" dirty="0"/>
          </a:p>
        </p:txBody>
      </p:sp>
      <p:sp>
        <p:nvSpPr>
          <p:cNvPr id="217" name="Google Shape;217;p33"/>
          <p:cNvSpPr txBox="1"/>
          <p:nvPr/>
        </p:nvSpPr>
        <p:spPr>
          <a:xfrm>
            <a:off x="838200" y="2565464"/>
            <a:ext cx="10515600" cy="2014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IN" sz="2400" b="0" i="0" u="none" strike="noStrike" cap="none">
                <a:solidFill>
                  <a:schemeClr val="dk1"/>
                </a:solidFill>
                <a:latin typeface="Calibri"/>
                <a:ea typeface="Calibri"/>
                <a:cs typeface="Calibri"/>
                <a:sym typeface="Calibri"/>
              </a:rPr>
              <a:t>Advantages:</a:t>
            </a:r>
            <a:endParaRPr/>
          </a:p>
          <a:p>
            <a:pPr marL="228600" marR="0" lvl="0" indent="-228600" algn="l" rtl="0">
              <a:lnSpc>
                <a:spcPct val="90000"/>
              </a:lnSpc>
              <a:spcBef>
                <a:spcPts val="600"/>
              </a:spcBef>
              <a:spcAft>
                <a:spcPts val="0"/>
              </a:spcAft>
              <a:buClr>
                <a:schemeClr val="dk1"/>
              </a:buClr>
              <a:buSzPts val="2000"/>
              <a:buFont typeface="Arial"/>
              <a:buChar char="•"/>
            </a:pPr>
            <a:r>
              <a:rPr lang="en-IN" sz="2000" b="0" i="0" u="none" strike="noStrike" cap="none">
                <a:solidFill>
                  <a:schemeClr val="dk1"/>
                </a:solidFill>
                <a:latin typeface="Calibri"/>
                <a:ea typeface="Calibri"/>
                <a:cs typeface="Calibri"/>
                <a:sym typeface="Calibri"/>
              </a:rPr>
              <a:t>The paper covers the ML algorithms used for several diseases such as diabetes, liver failure, autism identification, heart problems, etc.</a:t>
            </a:r>
            <a:endParaRPr/>
          </a:p>
          <a:p>
            <a:pPr marL="228600" marR="0" lvl="0" indent="-228600" algn="l" rtl="0">
              <a:lnSpc>
                <a:spcPct val="90000"/>
              </a:lnSpc>
              <a:spcBef>
                <a:spcPts val="600"/>
              </a:spcBef>
              <a:spcAft>
                <a:spcPts val="0"/>
              </a:spcAft>
              <a:buClr>
                <a:schemeClr val="dk1"/>
              </a:buClr>
              <a:buSzPts val="2000"/>
              <a:buFont typeface="Arial"/>
              <a:buChar char="•"/>
            </a:pPr>
            <a:r>
              <a:rPr lang="en-IN" sz="2000" b="0" i="0" u="none" strike="noStrike" cap="none">
                <a:solidFill>
                  <a:schemeClr val="dk1"/>
                </a:solidFill>
                <a:latin typeface="Calibri"/>
                <a:ea typeface="Calibri"/>
                <a:cs typeface="Calibri"/>
                <a:sym typeface="Calibri"/>
              </a:rPr>
              <a:t>It is completely data driven and have the capability of examining the large amount of data. </a:t>
            </a:r>
            <a:endParaRPr sz="20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600"/>
              </a:spcBef>
              <a:spcAft>
                <a:spcPts val="0"/>
              </a:spcAft>
              <a:buClr>
                <a:schemeClr val="dk1"/>
              </a:buClr>
              <a:buSzPts val="2000"/>
              <a:buFont typeface="Arial"/>
              <a:buChar char="•"/>
            </a:pPr>
            <a:r>
              <a:rPr lang="en-IN" sz="2000" b="0" i="0" u="none" strike="noStrike" cap="none">
                <a:solidFill>
                  <a:schemeClr val="dk1"/>
                </a:solidFill>
                <a:latin typeface="Calibri"/>
                <a:ea typeface="Calibri"/>
                <a:cs typeface="Calibri"/>
                <a:sym typeface="Calibri"/>
              </a:rPr>
              <a:t>These algorithms are more accurate and does not prone to errors. </a:t>
            </a:r>
            <a:endParaRPr sz="2000" b="0" i="0" u="none" strike="noStrike" cap="none">
              <a:solidFill>
                <a:schemeClr val="dk1"/>
              </a:solidFill>
              <a:latin typeface="Calibri"/>
              <a:ea typeface="Calibri"/>
              <a:cs typeface="Calibri"/>
              <a:sym typeface="Calibri"/>
            </a:endParaRPr>
          </a:p>
        </p:txBody>
      </p:sp>
      <p:sp>
        <p:nvSpPr>
          <p:cNvPr id="218" name="Google Shape;218;p33"/>
          <p:cNvSpPr txBox="1"/>
          <p:nvPr/>
        </p:nvSpPr>
        <p:spPr>
          <a:xfrm>
            <a:off x="838200" y="4448302"/>
            <a:ext cx="10515600" cy="2014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IN" sz="2400" b="0" i="0" u="none" strike="noStrike" cap="none">
                <a:solidFill>
                  <a:schemeClr val="dk1"/>
                </a:solidFill>
                <a:latin typeface="Calibri"/>
                <a:ea typeface="Calibri"/>
                <a:cs typeface="Calibri"/>
                <a:sym typeface="Calibri"/>
              </a:rPr>
              <a:t>Disadvantage: </a:t>
            </a:r>
            <a:endParaRPr/>
          </a:p>
          <a:p>
            <a:pPr marL="228600" marR="0" lvl="0" indent="-228600" algn="l" rtl="0">
              <a:lnSpc>
                <a:spcPct val="90000"/>
              </a:lnSpc>
              <a:spcBef>
                <a:spcPts val="600"/>
              </a:spcBef>
              <a:spcAft>
                <a:spcPts val="0"/>
              </a:spcAft>
              <a:buClr>
                <a:schemeClr val="dk1"/>
              </a:buClr>
              <a:buSzPts val="2000"/>
              <a:buFont typeface="Arial"/>
              <a:buChar char="•"/>
            </a:pPr>
            <a:r>
              <a:rPr lang="en-IN" sz="2000" b="0" i="0" u="none" strike="noStrike" cap="none">
                <a:solidFill>
                  <a:schemeClr val="dk1"/>
                </a:solidFill>
                <a:latin typeface="Calibri"/>
                <a:ea typeface="Calibri"/>
                <a:cs typeface="Calibri"/>
                <a:sym typeface="Calibri"/>
              </a:rPr>
              <a:t>The statistical models cannot handle categorical data with missing values and large data points. </a:t>
            </a:r>
            <a:endParaRPr sz="2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48847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ftr" idx="11"/>
          </p:nvPr>
        </p:nvSpPr>
        <p:spPr>
          <a:xfrm>
            <a:off x="838200" y="6356350"/>
            <a:ext cx="7315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Dept. of CSE, GAT 				2019-20</a:t>
            </a:r>
            <a:endParaRPr/>
          </a:p>
        </p:txBody>
      </p:sp>
      <p:sp>
        <p:nvSpPr>
          <p:cNvPr id="226" name="Google Shape;226;p3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11</a:t>
            </a:fld>
            <a:endParaRPr/>
          </a:p>
        </p:txBody>
      </p:sp>
      <p:sp>
        <p:nvSpPr>
          <p:cNvPr id="227" name="Google Shape;227;p34"/>
          <p:cNvSpPr txBox="1">
            <a:spLocks noGrp="1"/>
          </p:cNvSpPr>
          <p:nvPr>
            <p:ph type="body" idx="1"/>
          </p:nvPr>
        </p:nvSpPr>
        <p:spPr>
          <a:xfrm>
            <a:off x="838200" y="657416"/>
            <a:ext cx="10515600" cy="20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IN" sz="2400" dirty="0"/>
              <a:t>Description :</a:t>
            </a:r>
            <a:endParaRPr dirty="0"/>
          </a:p>
          <a:p>
            <a:pPr marL="228600" lvl="0" indent="-228600" algn="l" rtl="0">
              <a:lnSpc>
                <a:spcPct val="90000"/>
              </a:lnSpc>
              <a:spcBef>
                <a:spcPts val="600"/>
              </a:spcBef>
              <a:spcAft>
                <a:spcPts val="0"/>
              </a:spcAft>
              <a:buClr>
                <a:schemeClr val="dk1"/>
              </a:buClr>
              <a:buSzPts val="2000"/>
              <a:buChar char="•"/>
            </a:pPr>
            <a:r>
              <a:rPr lang="en-IN" sz="2000" dirty="0" smtClean="0"/>
              <a:t>I</a:t>
            </a:r>
            <a:endParaRPr sz="2000" dirty="0"/>
          </a:p>
        </p:txBody>
      </p:sp>
      <p:sp>
        <p:nvSpPr>
          <p:cNvPr id="228" name="Google Shape;228;p34"/>
          <p:cNvSpPr txBox="1">
            <a:spLocks noGrp="1"/>
          </p:cNvSpPr>
          <p:nvPr>
            <p:ph type="title"/>
          </p:nvPr>
        </p:nvSpPr>
        <p:spPr>
          <a:xfrm>
            <a:off x="838200" y="0"/>
            <a:ext cx="10719900" cy="657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Calibri"/>
              <a:buNone/>
            </a:pPr>
            <a:r>
              <a:rPr lang="en-IN" sz="2800" b="1" dirty="0"/>
              <a:t>Paper 5:- </a:t>
            </a:r>
            <a:r>
              <a:rPr lang="en-IN" sz="2800" b="1" dirty="0" smtClean="0"/>
              <a:t>“Title”</a:t>
            </a:r>
            <a:endParaRPr sz="2800" b="1" dirty="0"/>
          </a:p>
        </p:txBody>
      </p:sp>
      <p:sp>
        <p:nvSpPr>
          <p:cNvPr id="229" name="Google Shape;229;p34"/>
          <p:cNvSpPr txBox="1"/>
          <p:nvPr/>
        </p:nvSpPr>
        <p:spPr>
          <a:xfrm>
            <a:off x="755904" y="2565464"/>
            <a:ext cx="10515600" cy="2014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IN" sz="2400" b="0" i="0" u="none" strike="noStrike" cap="none" dirty="0">
                <a:solidFill>
                  <a:schemeClr val="dk1"/>
                </a:solidFill>
                <a:latin typeface="Calibri"/>
                <a:ea typeface="Calibri"/>
                <a:cs typeface="Calibri"/>
                <a:sym typeface="Calibri"/>
              </a:rPr>
              <a:t>Advantages:</a:t>
            </a:r>
            <a:endParaRPr dirty="0"/>
          </a:p>
          <a:p>
            <a:pPr marL="228600" marR="0" lvl="0" indent="-228600" algn="l" rtl="0">
              <a:lnSpc>
                <a:spcPct val="90000"/>
              </a:lnSpc>
              <a:spcBef>
                <a:spcPts val="600"/>
              </a:spcBef>
              <a:spcAft>
                <a:spcPts val="0"/>
              </a:spcAft>
              <a:buClr>
                <a:schemeClr val="dk1"/>
              </a:buClr>
              <a:buSzPts val="2000"/>
              <a:buFont typeface="Arial"/>
              <a:buChar char="•"/>
            </a:pPr>
            <a:r>
              <a:rPr lang="en-IN" sz="2000" b="0" i="0" u="none" strike="noStrike" cap="none" dirty="0" smtClean="0">
                <a:solidFill>
                  <a:schemeClr val="dk1"/>
                </a:solidFill>
                <a:latin typeface="Calibri"/>
                <a:ea typeface="Calibri"/>
                <a:cs typeface="Calibri"/>
                <a:sym typeface="Calibri"/>
              </a:rPr>
              <a:t>The.</a:t>
            </a:r>
            <a:endParaRPr dirty="0"/>
          </a:p>
          <a:p>
            <a:pPr marL="228600" marR="0" lvl="0" indent="-50800" algn="l" rtl="0">
              <a:lnSpc>
                <a:spcPct val="90000"/>
              </a:lnSpc>
              <a:spcBef>
                <a:spcPts val="60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p:txBody>
      </p:sp>
      <p:sp>
        <p:nvSpPr>
          <p:cNvPr id="230" name="Google Shape;230;p34"/>
          <p:cNvSpPr txBox="1"/>
          <p:nvPr/>
        </p:nvSpPr>
        <p:spPr>
          <a:xfrm>
            <a:off x="838200" y="4448302"/>
            <a:ext cx="10515600" cy="2014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IN" sz="2400" b="0" i="0" u="none" strike="noStrike" cap="none">
                <a:solidFill>
                  <a:schemeClr val="dk1"/>
                </a:solidFill>
                <a:latin typeface="Calibri"/>
                <a:ea typeface="Calibri"/>
                <a:cs typeface="Calibri"/>
                <a:sym typeface="Calibri"/>
              </a:rPr>
              <a:t>Disadvantage: </a:t>
            </a:r>
            <a:endParaRPr/>
          </a:p>
          <a:p>
            <a:pPr marL="228600" marR="0" lvl="0" indent="-228600" algn="l" rtl="0">
              <a:lnSpc>
                <a:spcPct val="90000"/>
              </a:lnSpc>
              <a:spcBef>
                <a:spcPts val="600"/>
              </a:spcBef>
              <a:spcAft>
                <a:spcPts val="0"/>
              </a:spcAft>
              <a:buClr>
                <a:schemeClr val="dk1"/>
              </a:buClr>
              <a:buSzPts val="2000"/>
              <a:buFont typeface="Arial"/>
              <a:buChar char="•"/>
            </a:pPr>
            <a:r>
              <a:rPr lang="en-IN" sz="2000" b="0" i="0" u="none" strike="noStrike" cap="none">
                <a:solidFill>
                  <a:schemeClr val="dk1"/>
                </a:solidFill>
                <a:latin typeface="Calibri"/>
                <a:ea typeface="Calibri"/>
                <a:cs typeface="Calibri"/>
                <a:sym typeface="Calibri"/>
              </a:rPr>
              <a:t>The </a:t>
            </a:r>
            <a:endParaRPr sz="2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08245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Motivation</a:t>
            </a:r>
            <a:endParaRPr/>
          </a:p>
        </p:txBody>
      </p:sp>
      <p:sp>
        <p:nvSpPr>
          <p:cNvPr id="237" name="Google Shape;237;p35"/>
          <p:cNvSpPr txBox="1">
            <a:spLocks noGrp="1"/>
          </p:cNvSpPr>
          <p:nvPr>
            <p:ph type="body" idx="1"/>
          </p:nvPr>
        </p:nvSpPr>
        <p:spPr>
          <a:xfrm>
            <a:off x="838200" y="1283100"/>
            <a:ext cx="10515600" cy="4893600"/>
          </a:xfrm>
          <a:prstGeom prst="rect">
            <a:avLst/>
          </a:prstGeom>
        </p:spPr>
        <p:txBody>
          <a:bodyPr spcFirstLastPara="1" wrap="square" lIns="91425" tIns="45700" rIns="91425" bIns="45700" anchor="t" anchorCtr="0">
            <a:noAutofit/>
          </a:bodyPr>
          <a:lstStyle/>
          <a:p>
            <a:pPr marL="457200" lvl="0" indent="-419100" algn="l" rtl="0">
              <a:spcBef>
                <a:spcPts val="1000"/>
              </a:spcBef>
              <a:spcAft>
                <a:spcPts val="0"/>
              </a:spcAft>
              <a:buSzPts val="3000"/>
              <a:buChar char="●"/>
            </a:pPr>
            <a:r>
              <a:rPr lang="en-IN" sz="2400" dirty="0"/>
              <a:t>The poor rate of diagnosing, finding </a:t>
            </a:r>
            <a:endParaRPr sz="2400" dirty="0"/>
          </a:p>
          <a:p>
            <a:pPr marL="457200" lvl="0" indent="0" algn="l" rtl="0">
              <a:spcBef>
                <a:spcPts val="2100"/>
              </a:spcBef>
              <a:spcAft>
                <a:spcPts val="0"/>
              </a:spcAft>
              <a:buNone/>
            </a:pPr>
            <a:r>
              <a:rPr lang="en-IN" sz="2400" dirty="0"/>
              <a:t>the accurate disease and commencing</a:t>
            </a:r>
            <a:endParaRPr sz="2400" dirty="0"/>
          </a:p>
          <a:p>
            <a:pPr marL="0" lvl="0" indent="0" algn="l" rtl="0">
              <a:spcBef>
                <a:spcPts val="2100"/>
              </a:spcBef>
              <a:spcAft>
                <a:spcPts val="0"/>
              </a:spcAft>
              <a:buNone/>
            </a:pPr>
            <a:r>
              <a:rPr lang="en-IN" sz="2400" dirty="0"/>
              <a:t>    the treatment.</a:t>
            </a:r>
            <a:endParaRPr sz="2400" dirty="0"/>
          </a:p>
          <a:p>
            <a:pPr marL="457200" lvl="0" indent="-419100" algn="l" rtl="0">
              <a:spcBef>
                <a:spcPts val="2100"/>
              </a:spcBef>
              <a:spcAft>
                <a:spcPts val="0"/>
              </a:spcAft>
              <a:buSzPts val="3000"/>
              <a:buChar char="●"/>
            </a:pPr>
            <a:r>
              <a:rPr lang="en-IN" sz="2400" dirty="0"/>
              <a:t>Negative impact on diagnosis due to</a:t>
            </a:r>
            <a:endParaRPr sz="2400" dirty="0"/>
          </a:p>
          <a:p>
            <a:pPr marL="457200" lvl="0" indent="0" algn="l" rtl="0">
              <a:spcBef>
                <a:spcPts val="2100"/>
              </a:spcBef>
              <a:spcAft>
                <a:spcPts val="0"/>
              </a:spcAft>
              <a:buNone/>
            </a:pPr>
            <a:r>
              <a:rPr lang="en-IN" sz="2400" dirty="0"/>
              <a:t> the lack of knowledge and loss of </a:t>
            </a:r>
            <a:endParaRPr sz="2400" dirty="0"/>
          </a:p>
          <a:p>
            <a:pPr marL="457200" lvl="0" indent="0" algn="l" rtl="0">
              <a:spcBef>
                <a:spcPts val="2100"/>
              </a:spcBef>
              <a:spcAft>
                <a:spcPts val="0"/>
              </a:spcAft>
              <a:buNone/>
            </a:pPr>
            <a:r>
              <a:rPr lang="en-IN" sz="2400" dirty="0"/>
              <a:t>information.</a:t>
            </a:r>
            <a:endParaRPr sz="2400" dirty="0"/>
          </a:p>
          <a:p>
            <a:pPr marL="457200" lvl="0" indent="-419100" algn="l" rtl="0">
              <a:spcBef>
                <a:spcPts val="2100"/>
              </a:spcBef>
              <a:spcAft>
                <a:spcPts val="0"/>
              </a:spcAft>
              <a:buSzPts val="3000"/>
              <a:buChar char="●"/>
            </a:pPr>
            <a:r>
              <a:rPr lang="en-IN" sz="2400" dirty="0"/>
              <a:t>utilizing the golden hours for</a:t>
            </a:r>
            <a:endParaRPr sz="2400" dirty="0"/>
          </a:p>
          <a:p>
            <a:pPr marL="457200" lvl="0" indent="0" algn="l" rtl="0">
              <a:spcBef>
                <a:spcPts val="2100"/>
              </a:spcBef>
              <a:spcAft>
                <a:spcPts val="2100"/>
              </a:spcAft>
              <a:buNone/>
            </a:pPr>
            <a:r>
              <a:rPr lang="en-IN" sz="2400" dirty="0"/>
              <a:t> diagnosing rather on treatment.</a:t>
            </a:r>
            <a:endParaRPr sz="2400" dirty="0"/>
          </a:p>
        </p:txBody>
      </p:sp>
      <p:sp>
        <p:nvSpPr>
          <p:cNvPr id="238" name="Google Shape;238;p3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solidFill>
                  <a:schemeClr val="dk2"/>
                </a:solidFill>
                <a:latin typeface="Arial"/>
                <a:ea typeface="Arial"/>
                <a:cs typeface="Arial"/>
                <a:sym typeface="Arial"/>
              </a:rPr>
              <a:t>12</a:t>
            </a:fld>
            <a:endParaRPr>
              <a:solidFill>
                <a:schemeClr val="dk2"/>
              </a:solidFill>
              <a:latin typeface="Arial"/>
              <a:ea typeface="Arial"/>
              <a:cs typeface="Arial"/>
              <a:sym typeface="Arial"/>
            </a:endParaRPr>
          </a:p>
        </p:txBody>
      </p:sp>
      <p:pic>
        <p:nvPicPr>
          <p:cNvPr id="239" name="Google Shape;239;p35"/>
          <p:cNvPicPr preferRelativeResize="0"/>
          <p:nvPr/>
        </p:nvPicPr>
        <p:blipFill>
          <a:blip r:embed="rId3">
            <a:alphaModFix/>
          </a:blip>
          <a:stretch>
            <a:fillRect/>
          </a:stretch>
        </p:blipFill>
        <p:spPr>
          <a:xfrm>
            <a:off x="7929575" y="1384450"/>
            <a:ext cx="4262424" cy="3839050"/>
          </a:xfrm>
          <a:prstGeom prst="rect">
            <a:avLst/>
          </a:prstGeom>
          <a:noFill/>
          <a:ln>
            <a:noFill/>
          </a:ln>
        </p:spPr>
      </p:pic>
    </p:spTree>
    <p:extLst>
      <p:ext uri="{BB962C8B-B14F-4D97-AF65-F5344CB8AC3E}">
        <p14:creationId xmlns:p14="http://schemas.microsoft.com/office/powerpoint/2010/main" val="79165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Existing System</a:t>
            </a:r>
            <a:br>
              <a:rPr lang="en-IN"/>
            </a:br>
            <a:endParaRPr/>
          </a:p>
        </p:txBody>
      </p:sp>
      <p:sp>
        <p:nvSpPr>
          <p:cNvPr id="245" name="Google Shape;245;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IN"/>
              <a:t>Describe the existing system</a:t>
            </a:r>
            <a:endParaRPr/>
          </a:p>
          <a:p>
            <a:pPr marL="228600" lvl="0" indent="-50800" algn="l" rtl="0">
              <a:lnSpc>
                <a:spcPct val="90000"/>
              </a:lnSpc>
              <a:spcBef>
                <a:spcPts val="1000"/>
              </a:spcBef>
              <a:spcAft>
                <a:spcPts val="2100"/>
              </a:spcAft>
              <a:buClr>
                <a:schemeClr val="dk1"/>
              </a:buClr>
              <a:buSzPts val="2800"/>
              <a:buNone/>
            </a:pPr>
            <a:endParaRPr/>
          </a:p>
        </p:txBody>
      </p:sp>
      <p:sp>
        <p:nvSpPr>
          <p:cNvPr id="246" name="Google Shape;246;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solidFill>
                  <a:schemeClr val="dk2"/>
                </a:solidFill>
                <a:latin typeface="Arial"/>
                <a:ea typeface="Arial"/>
                <a:cs typeface="Arial"/>
                <a:sym typeface="Arial"/>
              </a:rPr>
              <a:t>13</a:t>
            </a:fld>
            <a:endParaRPr>
              <a:solidFill>
                <a:schemeClr val="dk2"/>
              </a:solidFill>
              <a:latin typeface="Arial"/>
              <a:ea typeface="Arial"/>
              <a:cs typeface="Arial"/>
              <a:sym typeface="Arial"/>
            </a:endParaRPr>
          </a:p>
        </p:txBody>
      </p:sp>
      <p:sp>
        <p:nvSpPr>
          <p:cNvPr id="247" name="Google Shape;247;p36"/>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Dept. of CSE, GAT                                                                                                                2019-20</a:t>
            </a:r>
            <a:endParaRPr/>
          </a:p>
        </p:txBody>
      </p:sp>
    </p:spTree>
    <p:extLst>
      <p:ext uri="{BB962C8B-B14F-4D97-AF65-F5344CB8AC3E}">
        <p14:creationId xmlns:p14="http://schemas.microsoft.com/office/powerpoint/2010/main" val="1063238509"/>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Problem Statement</a:t>
            </a:r>
            <a:endParaRPr/>
          </a:p>
        </p:txBody>
      </p:sp>
      <p:sp>
        <p:nvSpPr>
          <p:cNvPr id="253" name="Google Shape;253;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just" rtl="0">
              <a:lnSpc>
                <a:spcPct val="80000"/>
              </a:lnSpc>
              <a:spcBef>
                <a:spcPts val="1000"/>
              </a:spcBef>
              <a:spcAft>
                <a:spcPts val="0"/>
              </a:spcAft>
              <a:buClr>
                <a:schemeClr val="dk1"/>
              </a:buClr>
              <a:buSzPts val="2590"/>
              <a:buNone/>
            </a:pPr>
            <a:r>
              <a:rPr lang="en-IN" sz="2590" dirty="0"/>
              <a:t>Diagnosing the patient and treating for the permanent cure has been challenging forever. Patient would have undergone irreversible damage to his health condition even before identifying the actual disease he has been suffering from.</a:t>
            </a:r>
            <a:endParaRPr sz="2590" dirty="0"/>
          </a:p>
          <a:p>
            <a:pPr marL="0" lvl="0" indent="0" algn="l" rtl="0">
              <a:lnSpc>
                <a:spcPct val="80000"/>
              </a:lnSpc>
              <a:spcBef>
                <a:spcPts val="2100"/>
              </a:spcBef>
              <a:spcAft>
                <a:spcPts val="0"/>
              </a:spcAft>
              <a:buClr>
                <a:schemeClr val="dk1"/>
              </a:buClr>
              <a:buSzPts val="2590"/>
              <a:buNone/>
            </a:pPr>
            <a:r>
              <a:rPr lang="en-IN" sz="2590" dirty="0"/>
              <a:t>Thus permanent cure can be achieved by a patient when he is diagnosed and treated right within the golden period of the disease.</a:t>
            </a:r>
            <a:endParaRPr sz="2590" dirty="0"/>
          </a:p>
          <a:p>
            <a:pPr marL="0" lvl="0" indent="0" algn="l" rtl="0">
              <a:lnSpc>
                <a:spcPct val="80000"/>
              </a:lnSpc>
              <a:spcBef>
                <a:spcPts val="2100"/>
              </a:spcBef>
              <a:spcAft>
                <a:spcPts val="2100"/>
              </a:spcAft>
              <a:buClr>
                <a:schemeClr val="dk1"/>
              </a:buClr>
              <a:buSzPts val="2590"/>
              <a:buNone/>
            </a:pPr>
            <a:r>
              <a:rPr lang="en-IN" sz="2590" dirty="0"/>
              <a:t>Developing an automated system for diagnosing the patient provided with the patient’s conditions, test results and history and listing out accurately the most appropriate diseases causing the symptoms can improve the rate of diagnosing drastically, increase the probability of permanent cure and thus saving millions of life.</a:t>
            </a:r>
            <a:endParaRPr sz="2590" dirty="0"/>
          </a:p>
        </p:txBody>
      </p:sp>
      <p:sp>
        <p:nvSpPr>
          <p:cNvPr id="254" name="Google Shape;254;p37"/>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Dept. of CSE, GAT                                                                                                                2019-20</a:t>
            </a:r>
            <a:endParaRPr/>
          </a:p>
        </p:txBody>
      </p:sp>
      <p:sp>
        <p:nvSpPr>
          <p:cNvPr id="255" name="Google Shape;255;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solidFill>
                  <a:schemeClr val="dk2"/>
                </a:solidFill>
                <a:latin typeface="Arial"/>
                <a:ea typeface="Arial"/>
                <a:cs typeface="Arial"/>
                <a:sym typeface="Arial"/>
              </a:rPr>
              <a:t>14</a:t>
            </a:fld>
            <a:endParaRPr>
              <a:solidFill>
                <a:schemeClr val="dk2"/>
              </a:solidFill>
              <a:latin typeface="Arial"/>
              <a:ea typeface="Arial"/>
              <a:cs typeface="Arial"/>
              <a:sym typeface="Arial"/>
            </a:endParaRPr>
          </a:p>
        </p:txBody>
      </p:sp>
    </p:spTree>
    <p:extLst>
      <p:ext uri="{BB962C8B-B14F-4D97-AF65-F5344CB8AC3E}">
        <p14:creationId xmlns:p14="http://schemas.microsoft.com/office/powerpoint/2010/main" val="446891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4114800" lvl="0" indent="0" algn="l" rtl="0">
              <a:lnSpc>
                <a:spcPct val="90000"/>
              </a:lnSpc>
              <a:spcBef>
                <a:spcPts val="0"/>
              </a:spcBef>
              <a:spcAft>
                <a:spcPts val="0"/>
              </a:spcAft>
              <a:buClr>
                <a:schemeClr val="dk1"/>
              </a:buClr>
              <a:buSzPts val="4400"/>
              <a:buFont typeface="Calibri"/>
              <a:buNone/>
            </a:pPr>
            <a:r>
              <a:rPr lang="en-IN"/>
              <a:t>Design</a:t>
            </a:r>
            <a:endParaRPr/>
          </a:p>
        </p:txBody>
      </p:sp>
      <p:sp>
        <p:nvSpPr>
          <p:cNvPr id="261" name="Google Shape;261;p38"/>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Dept. of CSE, GAT                                                                                                                2019-20</a:t>
            </a:r>
            <a:endParaRPr/>
          </a:p>
        </p:txBody>
      </p:sp>
      <p:sp>
        <p:nvSpPr>
          <p:cNvPr id="262" name="Google Shape;262;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solidFill>
                  <a:schemeClr val="dk2"/>
                </a:solidFill>
                <a:latin typeface="Arial"/>
                <a:ea typeface="Arial"/>
                <a:cs typeface="Arial"/>
                <a:sym typeface="Arial"/>
              </a:rPr>
              <a:t>15</a:t>
            </a:fld>
            <a:endParaRPr>
              <a:solidFill>
                <a:schemeClr val="dk2"/>
              </a:solidFill>
              <a:latin typeface="Arial"/>
              <a:ea typeface="Arial"/>
              <a:cs typeface="Arial"/>
              <a:sym typeface="Arial"/>
            </a:endParaRPr>
          </a:p>
        </p:txBody>
      </p:sp>
      <p:pic>
        <p:nvPicPr>
          <p:cNvPr id="263" name="Google Shape;263;p38"/>
          <p:cNvPicPr preferRelativeResize="0"/>
          <p:nvPr/>
        </p:nvPicPr>
        <p:blipFill>
          <a:blip r:embed="rId3">
            <a:alphaModFix/>
          </a:blip>
          <a:stretch>
            <a:fillRect/>
          </a:stretch>
        </p:blipFill>
        <p:spPr>
          <a:xfrm>
            <a:off x="2219675" y="1503988"/>
            <a:ext cx="7752643" cy="4360862"/>
          </a:xfrm>
          <a:prstGeom prst="rect">
            <a:avLst/>
          </a:prstGeom>
          <a:noFill/>
          <a:ln>
            <a:noFill/>
          </a:ln>
        </p:spPr>
      </p:pic>
    </p:spTree>
    <p:extLst>
      <p:ext uri="{BB962C8B-B14F-4D97-AF65-F5344CB8AC3E}">
        <p14:creationId xmlns:p14="http://schemas.microsoft.com/office/powerpoint/2010/main" val="1829803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Requirements Specification</a:t>
            </a:r>
            <a:endParaRPr/>
          </a:p>
        </p:txBody>
      </p:sp>
      <p:sp>
        <p:nvSpPr>
          <p:cNvPr id="269" name="Google Shape;269;p39"/>
          <p:cNvSpPr txBox="1">
            <a:spLocks noGrp="1"/>
          </p:cNvSpPr>
          <p:nvPr>
            <p:ph type="body" idx="1"/>
          </p:nvPr>
        </p:nvSpPr>
        <p:spPr>
          <a:xfrm>
            <a:off x="838200" y="1825625"/>
            <a:ext cx="4364736" cy="4351338"/>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rgbClr val="404040"/>
              </a:buClr>
              <a:buSzPts val="2800"/>
              <a:buChar char="●"/>
            </a:pPr>
            <a:r>
              <a:rPr lang="en-IN" b="1">
                <a:solidFill>
                  <a:srgbClr val="404040"/>
                </a:solidFill>
                <a:latin typeface="Calibri"/>
                <a:ea typeface="Calibri"/>
                <a:cs typeface="Calibri"/>
                <a:sym typeface="Calibri"/>
              </a:rPr>
              <a:t>Hardware Components:</a:t>
            </a:r>
            <a:r>
              <a:rPr lang="en-IN" b="1">
                <a:solidFill>
                  <a:srgbClr val="404040"/>
                </a:solidFill>
                <a:latin typeface="Times New Roman"/>
                <a:ea typeface="Times New Roman"/>
                <a:cs typeface="Times New Roman"/>
                <a:sym typeface="Times New Roman"/>
              </a:rPr>
              <a:t>                                                                  </a:t>
            </a:r>
            <a:endParaRPr/>
          </a:p>
          <a:p>
            <a:pPr marL="342900" lvl="0" indent="-190500" algn="just" rtl="0">
              <a:lnSpc>
                <a:spcPct val="90000"/>
              </a:lnSpc>
              <a:spcBef>
                <a:spcPts val="0"/>
              </a:spcBef>
              <a:spcAft>
                <a:spcPts val="0"/>
              </a:spcAft>
              <a:buClr>
                <a:srgbClr val="353535"/>
              </a:buClr>
              <a:buSzPts val="2400"/>
              <a:buFont typeface="Times New Roman"/>
              <a:buNone/>
            </a:pPr>
            <a:endParaRPr sz="2400">
              <a:solidFill>
                <a:srgbClr val="404040"/>
              </a:solidFill>
              <a:latin typeface="Calibri"/>
              <a:ea typeface="Calibri"/>
              <a:cs typeface="Calibri"/>
              <a:sym typeface="Calibri"/>
            </a:endParaRPr>
          </a:p>
          <a:p>
            <a:pPr marL="342900" lvl="0" indent="-342900" algn="just" rtl="0">
              <a:lnSpc>
                <a:spcPct val="90000"/>
              </a:lnSpc>
              <a:spcBef>
                <a:spcPts val="0"/>
              </a:spcBef>
              <a:spcAft>
                <a:spcPts val="0"/>
              </a:spcAft>
              <a:buClr>
                <a:srgbClr val="353535"/>
              </a:buClr>
              <a:buSzPts val="2400"/>
              <a:buFont typeface="Times New Roman"/>
              <a:buChar char="●"/>
            </a:pPr>
            <a:r>
              <a:rPr lang="en-IN" sz="2400">
                <a:solidFill>
                  <a:srgbClr val="404040"/>
                </a:solidFill>
              </a:rPr>
              <a:t>PC with 8gb RAM</a:t>
            </a:r>
            <a:endParaRPr sz="2400">
              <a:solidFill>
                <a:srgbClr val="404040"/>
              </a:solidFill>
            </a:endParaRPr>
          </a:p>
          <a:p>
            <a:pPr marL="342900" lvl="0" indent="-342900" algn="just" rtl="0">
              <a:lnSpc>
                <a:spcPct val="90000"/>
              </a:lnSpc>
              <a:spcBef>
                <a:spcPts val="0"/>
              </a:spcBef>
              <a:spcAft>
                <a:spcPts val="0"/>
              </a:spcAft>
              <a:buClr>
                <a:srgbClr val="404040"/>
              </a:buClr>
              <a:buSzPts val="2400"/>
              <a:buChar char="●"/>
            </a:pPr>
            <a:r>
              <a:rPr lang="en-IN" sz="2400">
                <a:solidFill>
                  <a:srgbClr val="404040"/>
                </a:solidFill>
              </a:rPr>
              <a:t>i7 processor</a:t>
            </a:r>
            <a:endParaRPr sz="2400">
              <a:solidFill>
                <a:srgbClr val="404040"/>
              </a:solidFill>
            </a:endParaRPr>
          </a:p>
          <a:p>
            <a:pPr marL="228600" lvl="0" indent="0" algn="just" rtl="0">
              <a:lnSpc>
                <a:spcPct val="90000"/>
              </a:lnSpc>
              <a:spcBef>
                <a:spcPts val="0"/>
              </a:spcBef>
              <a:spcAft>
                <a:spcPts val="0"/>
              </a:spcAft>
              <a:buNone/>
            </a:pPr>
            <a:endParaRPr sz="2400">
              <a:solidFill>
                <a:srgbClr val="404040"/>
              </a:solidFill>
            </a:endParaRPr>
          </a:p>
          <a:p>
            <a:pPr marL="0" lvl="0" indent="0" algn="l" rtl="0">
              <a:lnSpc>
                <a:spcPct val="90000"/>
              </a:lnSpc>
              <a:spcBef>
                <a:spcPts val="1000"/>
              </a:spcBef>
              <a:spcAft>
                <a:spcPts val="2100"/>
              </a:spcAft>
              <a:buClr>
                <a:schemeClr val="dk1"/>
              </a:buClr>
              <a:buSzPts val="2800"/>
              <a:buNone/>
            </a:pPr>
            <a:endParaRPr/>
          </a:p>
        </p:txBody>
      </p:sp>
      <p:sp>
        <p:nvSpPr>
          <p:cNvPr id="270" name="Google Shape;270;p39"/>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Dept. of CSE, GAT                                                                                                                2019-20</a:t>
            </a:r>
            <a:endParaRPr/>
          </a:p>
        </p:txBody>
      </p:sp>
      <p:sp>
        <p:nvSpPr>
          <p:cNvPr id="271" name="Google Shape;271;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solidFill>
                  <a:schemeClr val="dk2"/>
                </a:solidFill>
                <a:latin typeface="Arial"/>
                <a:ea typeface="Arial"/>
                <a:cs typeface="Arial"/>
                <a:sym typeface="Arial"/>
              </a:rPr>
              <a:t>16</a:t>
            </a:fld>
            <a:endParaRPr>
              <a:solidFill>
                <a:schemeClr val="dk2"/>
              </a:solidFill>
              <a:latin typeface="Arial"/>
              <a:ea typeface="Arial"/>
              <a:cs typeface="Arial"/>
              <a:sym typeface="Arial"/>
            </a:endParaRPr>
          </a:p>
        </p:txBody>
      </p:sp>
      <p:sp>
        <p:nvSpPr>
          <p:cNvPr id="272" name="Google Shape;272;p39"/>
          <p:cNvSpPr/>
          <p:nvPr/>
        </p:nvSpPr>
        <p:spPr>
          <a:xfrm>
            <a:off x="6336792" y="1870075"/>
            <a:ext cx="3840480" cy="181588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2800" b="1">
                <a:solidFill>
                  <a:srgbClr val="404040"/>
                </a:solidFill>
                <a:latin typeface="Calibri"/>
                <a:ea typeface="Calibri"/>
                <a:cs typeface="Calibri"/>
                <a:sym typeface="Calibri"/>
              </a:rPr>
              <a:t>Software Requirement:</a:t>
            </a:r>
            <a:endParaRPr/>
          </a:p>
          <a:p>
            <a:pPr marL="0" marR="0" lvl="0" indent="0" algn="just" rtl="0">
              <a:spcBef>
                <a:spcPts val="0"/>
              </a:spcBef>
              <a:spcAft>
                <a:spcPts val="0"/>
              </a:spcAft>
              <a:buNone/>
            </a:pPr>
            <a:endParaRPr sz="1800" b="1">
              <a:solidFill>
                <a:srgbClr val="404040"/>
              </a:solidFill>
              <a:latin typeface="Times New Roman"/>
              <a:ea typeface="Times New Roman"/>
              <a:cs typeface="Times New Roman"/>
              <a:sym typeface="Times New Roman"/>
            </a:endParaRPr>
          </a:p>
          <a:p>
            <a:pPr marL="457200" marR="0" lvl="0" indent="-381000" algn="just" rtl="0">
              <a:spcBef>
                <a:spcPts val="0"/>
              </a:spcBef>
              <a:spcAft>
                <a:spcPts val="0"/>
              </a:spcAft>
              <a:buClr>
                <a:srgbClr val="000000"/>
              </a:buClr>
              <a:buSzPts val="2400"/>
              <a:buFont typeface="Arial"/>
              <a:buChar char="●"/>
            </a:pPr>
            <a:r>
              <a:rPr lang="en-IN" sz="2400"/>
              <a:t>Windows 10</a:t>
            </a:r>
            <a:endParaRPr sz="2400"/>
          </a:p>
          <a:p>
            <a:pPr marL="457200" marR="0" lvl="0" indent="-381000" algn="just" rtl="0">
              <a:spcBef>
                <a:spcPts val="0"/>
              </a:spcBef>
              <a:spcAft>
                <a:spcPts val="0"/>
              </a:spcAft>
              <a:buSzPts val="2400"/>
              <a:buChar char="●"/>
            </a:pPr>
            <a:r>
              <a:rPr lang="en-IN" sz="2400"/>
              <a:t>Python</a:t>
            </a:r>
            <a:endParaRPr sz="2400"/>
          </a:p>
          <a:p>
            <a:pPr marL="457200" marR="0" lvl="0" indent="-381000" algn="just" rtl="0">
              <a:spcBef>
                <a:spcPts val="0"/>
              </a:spcBef>
              <a:spcAft>
                <a:spcPts val="0"/>
              </a:spcAft>
              <a:buSzPts val="2400"/>
              <a:buChar char="●"/>
            </a:pPr>
            <a:r>
              <a:rPr lang="en-IN" sz="2400"/>
              <a:t>Anconda</a:t>
            </a:r>
            <a:endParaRPr sz="2400"/>
          </a:p>
          <a:p>
            <a:pPr marL="457200" marR="0" lvl="0" indent="-381000" algn="just" rtl="0">
              <a:spcBef>
                <a:spcPts val="0"/>
              </a:spcBef>
              <a:spcAft>
                <a:spcPts val="0"/>
              </a:spcAft>
              <a:buSzPts val="2400"/>
              <a:buChar char="●"/>
            </a:pPr>
            <a:r>
              <a:rPr lang="en-IN" sz="2400"/>
              <a:t>Jupyter Notebook</a:t>
            </a:r>
            <a:endParaRPr sz="2400"/>
          </a:p>
          <a:p>
            <a:pPr marL="457200" marR="0" lvl="0" indent="-381000" algn="just" rtl="0">
              <a:spcBef>
                <a:spcPts val="0"/>
              </a:spcBef>
              <a:spcAft>
                <a:spcPts val="0"/>
              </a:spcAft>
              <a:buSzPts val="2400"/>
              <a:buChar char="●"/>
            </a:pPr>
            <a:r>
              <a:rPr lang="en-IN" sz="2400"/>
              <a:t>Tensorflow </a:t>
            </a:r>
            <a:endParaRPr sz="2400"/>
          </a:p>
          <a:p>
            <a:pPr marL="457200" marR="0" lvl="0" indent="-381000" algn="just" rtl="0">
              <a:spcBef>
                <a:spcPts val="0"/>
              </a:spcBef>
              <a:spcAft>
                <a:spcPts val="0"/>
              </a:spcAft>
              <a:buSzPts val="2400"/>
              <a:buChar char="●"/>
            </a:pPr>
            <a:r>
              <a:rPr lang="en-IN" sz="2400"/>
              <a:t>Keras</a:t>
            </a:r>
            <a:endParaRPr sz="2400"/>
          </a:p>
          <a:p>
            <a:pPr marL="457200" marR="0" lvl="0" indent="0" algn="just" rtl="0">
              <a:spcBef>
                <a:spcPts val="0"/>
              </a:spcBef>
              <a:spcAft>
                <a:spcPts val="0"/>
              </a:spcAft>
              <a:buNone/>
            </a:pPr>
            <a:endParaRPr sz="1800"/>
          </a:p>
          <a:p>
            <a:pPr marL="457200" marR="0" lvl="0" indent="0" algn="just" rtl="0">
              <a:spcBef>
                <a:spcPts val="0"/>
              </a:spcBef>
              <a:spcAft>
                <a:spcPts val="0"/>
              </a:spcAft>
              <a:buNone/>
            </a:pPr>
            <a:endParaRPr sz="1800"/>
          </a:p>
        </p:txBody>
      </p:sp>
    </p:spTree>
    <p:extLst>
      <p:ext uri="{BB962C8B-B14F-4D97-AF65-F5344CB8AC3E}">
        <p14:creationId xmlns:p14="http://schemas.microsoft.com/office/powerpoint/2010/main" val="2560674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Bibiliography</a:t>
            </a:r>
            <a:endParaRPr/>
          </a:p>
        </p:txBody>
      </p:sp>
      <p:sp>
        <p:nvSpPr>
          <p:cNvPr id="280" name="Google Shape;280;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nSpc>
                <a:spcPct val="100000"/>
              </a:lnSpc>
              <a:spcBef>
                <a:spcPts val="0"/>
              </a:spcBef>
              <a:buClr>
                <a:schemeClr val="dk1"/>
              </a:buClr>
              <a:buSzPts val="2800"/>
              <a:buNone/>
            </a:pPr>
            <a:r>
              <a:rPr lang="en-IN" sz="1800" dirty="0"/>
              <a:t>[1] </a:t>
            </a:r>
            <a:r>
              <a:rPr lang="en-IN" sz="1800" dirty="0" err="1"/>
              <a:t>Murali</a:t>
            </a:r>
            <a:r>
              <a:rPr lang="en-IN" sz="1800" dirty="0"/>
              <a:t> </a:t>
            </a:r>
            <a:r>
              <a:rPr lang="en-IN" sz="1800" dirty="0" err="1"/>
              <a:t>Ravuri</a:t>
            </a:r>
            <a:r>
              <a:rPr lang="en-IN" sz="1800" dirty="0"/>
              <a:t>, </a:t>
            </a:r>
            <a:r>
              <a:rPr lang="en-IN" sz="1800" dirty="0" err="1"/>
              <a:t>Anitha</a:t>
            </a:r>
            <a:r>
              <a:rPr lang="en-IN" sz="1800" dirty="0"/>
              <a:t> </a:t>
            </a:r>
            <a:r>
              <a:rPr lang="en-IN" sz="1800" dirty="0" err="1"/>
              <a:t>Kannan</a:t>
            </a:r>
            <a:r>
              <a:rPr lang="en-IN" sz="1800" dirty="0"/>
              <a:t>, “From expert system to machine-learned diagnosis </a:t>
            </a:r>
            <a:r>
              <a:rPr lang="en-IN" sz="1800" dirty="0" smtClean="0"/>
              <a:t>models, Proceedings </a:t>
            </a:r>
            <a:r>
              <a:rPr lang="en-IN" sz="1800" dirty="0"/>
              <a:t>of Machine Learning Research , Machine Learning for Healthcare,85,1–16, 2018.</a:t>
            </a:r>
          </a:p>
          <a:p>
            <a:pPr marL="0" indent="0">
              <a:lnSpc>
                <a:spcPct val="100000"/>
              </a:lnSpc>
              <a:spcAft>
                <a:spcPts val="2100"/>
              </a:spcAft>
              <a:buClr>
                <a:schemeClr val="dk1"/>
              </a:buClr>
              <a:buSzPts val="2800"/>
              <a:buNone/>
            </a:pPr>
            <a:r>
              <a:rPr lang="en-IN" sz="1800" dirty="0" smtClean="0"/>
              <a:t>[2] </a:t>
            </a:r>
            <a:r>
              <a:rPr lang="en-IN" sz="1800" dirty="0" err="1" smtClean="0"/>
              <a:t>Dhaval</a:t>
            </a:r>
            <a:r>
              <a:rPr lang="en-IN" sz="1800" dirty="0" smtClean="0"/>
              <a:t> </a:t>
            </a:r>
            <a:r>
              <a:rPr lang="en-IN" sz="1800" dirty="0" err="1" smtClean="0"/>
              <a:t>Raval</a:t>
            </a:r>
            <a:r>
              <a:rPr lang="en-IN" sz="1800" dirty="0" smtClean="0"/>
              <a:t>, </a:t>
            </a:r>
            <a:r>
              <a:rPr lang="en-IN" sz="1800" dirty="0" err="1" smtClean="0"/>
              <a:t>Dvijesh</a:t>
            </a:r>
            <a:r>
              <a:rPr lang="en-IN" sz="1800" dirty="0" smtClean="0"/>
              <a:t> Bhatt, “Medical diagnosis system using Machine Learning, International Journal of computer science </a:t>
            </a:r>
            <a:r>
              <a:rPr lang="en-IN" sz="1800" dirty="0"/>
              <a:t>, Machine Learning for </a:t>
            </a:r>
            <a:r>
              <a:rPr lang="en-IN" sz="1800" dirty="0" smtClean="0"/>
              <a:t>Healthcare, Volume 7,1–6, 2016.</a:t>
            </a:r>
            <a:endParaRPr lang="en-IN" sz="1800" dirty="0"/>
          </a:p>
          <a:p>
            <a:pPr marL="0" indent="0">
              <a:lnSpc>
                <a:spcPct val="100000"/>
              </a:lnSpc>
              <a:spcBef>
                <a:spcPts val="0"/>
              </a:spcBef>
              <a:buClr>
                <a:schemeClr val="dk1"/>
              </a:buClr>
              <a:buSzPts val="2800"/>
              <a:buNone/>
            </a:pPr>
            <a:r>
              <a:rPr lang="en-IN" sz="1800" dirty="0" smtClean="0"/>
              <a:t>[3]Dr A N </a:t>
            </a:r>
            <a:r>
              <a:rPr lang="en-IN" sz="1800" dirty="0" err="1" smtClean="0"/>
              <a:t>Jayanthi</a:t>
            </a:r>
            <a:r>
              <a:rPr lang="en-IN" sz="1800" dirty="0" smtClean="0"/>
              <a:t>, Ms D </a:t>
            </a:r>
            <a:r>
              <a:rPr lang="en-IN" sz="1800" dirty="0" err="1" smtClean="0"/>
              <a:t>Pavithra</a:t>
            </a:r>
            <a:r>
              <a:rPr lang="en-IN" sz="1800" dirty="0" smtClean="0"/>
              <a:t>, “</a:t>
            </a:r>
            <a:r>
              <a:rPr lang="en-US" sz="1800" dirty="0" smtClean="0"/>
              <a:t>A Study On  Machine Learning Algorithm In Medical Diagnosis</a:t>
            </a:r>
            <a:r>
              <a:rPr lang="en-IN" sz="1800" dirty="0" smtClean="0"/>
              <a:t>”, </a:t>
            </a:r>
            <a:r>
              <a:rPr lang="en-US" sz="1800" dirty="0" smtClean="0"/>
              <a:t>International </a:t>
            </a:r>
            <a:r>
              <a:rPr lang="en-US" sz="1800" dirty="0"/>
              <a:t>Journal of Advanced Research in Computer Science, Volume </a:t>
            </a:r>
            <a:r>
              <a:rPr lang="en-US" sz="1800" dirty="0" smtClean="0"/>
              <a:t>9,No 4, July-August 2018.</a:t>
            </a:r>
          </a:p>
          <a:p>
            <a:pPr marL="0" indent="0">
              <a:lnSpc>
                <a:spcPct val="100000"/>
              </a:lnSpc>
              <a:spcBef>
                <a:spcPts val="0"/>
              </a:spcBef>
              <a:buClr>
                <a:schemeClr val="dk1"/>
              </a:buClr>
              <a:buSzPts val="2800"/>
              <a:buNone/>
            </a:pPr>
            <a:endParaRPr lang="en-US" sz="1800" dirty="0" smtClean="0"/>
          </a:p>
          <a:p>
            <a:pPr marL="0" indent="0">
              <a:lnSpc>
                <a:spcPct val="100000"/>
              </a:lnSpc>
              <a:spcBef>
                <a:spcPts val="0"/>
              </a:spcBef>
              <a:buClr>
                <a:schemeClr val="dk1"/>
              </a:buClr>
              <a:buSzPts val="2800"/>
              <a:buNone/>
            </a:pPr>
            <a:r>
              <a:rPr lang="en-US" sz="1800" dirty="0"/>
              <a:t>[4] </a:t>
            </a:r>
            <a:r>
              <a:rPr lang="en-US" sz="1800" dirty="0" err="1"/>
              <a:t>Shaik</a:t>
            </a:r>
            <a:r>
              <a:rPr lang="en-US" sz="1800" dirty="0"/>
              <a:t> </a:t>
            </a:r>
            <a:r>
              <a:rPr lang="en-US" sz="1800" dirty="0" err="1"/>
              <a:t>Razia,N</a:t>
            </a:r>
            <a:r>
              <a:rPr lang="en-US" sz="1800" dirty="0"/>
              <a:t> </a:t>
            </a:r>
            <a:r>
              <a:rPr lang="en-US" sz="1800" dirty="0" err="1"/>
              <a:t>Vamsi</a:t>
            </a:r>
            <a:r>
              <a:rPr lang="en-US" sz="1800" dirty="0"/>
              <a:t> </a:t>
            </a:r>
            <a:r>
              <a:rPr lang="en-US" sz="1800" dirty="0" err="1"/>
              <a:t>Krishna</a:t>
            </a:r>
            <a:r>
              <a:rPr lang="en-US" sz="1800" dirty="0" err="1" smtClean="0"/>
              <a:t>,”A</a:t>
            </a:r>
            <a:r>
              <a:rPr lang="en-US" sz="1800" dirty="0" smtClean="0"/>
              <a:t> Review On Disease Diagnosis Using Machine Learning Techniques” </a:t>
            </a:r>
            <a:r>
              <a:rPr lang="en-US" sz="1800" dirty="0"/>
              <a:t>, International Journal of Pure and Applied Mathematics,</a:t>
            </a:r>
            <a:r>
              <a:rPr lang="pt-BR" sz="1800" dirty="0"/>
              <a:t> Volume 117 No. 16 2017, 79-85</a:t>
            </a:r>
            <a:r>
              <a:rPr lang="pt-BR" sz="1800" dirty="0" smtClean="0"/>
              <a:t>.</a:t>
            </a:r>
            <a:endParaRPr lang="en-IN" sz="1800" dirty="0"/>
          </a:p>
          <a:p>
            <a:pPr marL="0" indent="0">
              <a:lnSpc>
                <a:spcPct val="100000"/>
              </a:lnSpc>
              <a:spcAft>
                <a:spcPts val="2100"/>
              </a:spcAft>
              <a:buClr>
                <a:schemeClr val="dk1"/>
              </a:buClr>
              <a:buSzPts val="2800"/>
              <a:buNone/>
            </a:pPr>
            <a:r>
              <a:rPr lang="en-IN" sz="1800" dirty="0" smtClean="0"/>
              <a:t>[5] Alex Yee,”</a:t>
            </a:r>
            <a:r>
              <a:rPr lang="en-US" sz="1800" dirty="0" smtClean="0"/>
              <a:t> </a:t>
            </a:r>
            <a:r>
              <a:rPr lang="en-US" sz="1800" dirty="0"/>
              <a:t>Machine Learning Applied to the Detection of Retinal Blood </a:t>
            </a:r>
            <a:r>
              <a:rPr lang="en-US" sz="1800" dirty="0" smtClean="0"/>
              <a:t>Vessels, Stanford University. </a:t>
            </a:r>
          </a:p>
        </p:txBody>
      </p:sp>
      <p:sp>
        <p:nvSpPr>
          <p:cNvPr id="281" name="Google Shape;281;p40"/>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Dept. of CSE, GAT                                                                                                                2019-20</a:t>
            </a:r>
            <a:endParaRPr/>
          </a:p>
        </p:txBody>
      </p:sp>
      <p:sp>
        <p:nvSpPr>
          <p:cNvPr id="282" name="Google Shape;282;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solidFill>
                  <a:schemeClr val="dk2"/>
                </a:solidFill>
                <a:latin typeface="Arial"/>
                <a:ea typeface="Arial"/>
                <a:cs typeface="Arial"/>
                <a:sym typeface="Arial"/>
              </a:rPr>
              <a:t>17</a:t>
            </a:fld>
            <a:endParaRPr>
              <a:solidFill>
                <a:schemeClr val="dk2"/>
              </a:solidFill>
              <a:latin typeface="Arial"/>
              <a:ea typeface="Arial"/>
              <a:cs typeface="Arial"/>
              <a:sym typeface="Arial"/>
            </a:endParaRPr>
          </a:p>
        </p:txBody>
      </p:sp>
    </p:spTree>
    <p:extLst>
      <p:ext uri="{BB962C8B-B14F-4D97-AF65-F5344CB8AC3E}">
        <p14:creationId xmlns:p14="http://schemas.microsoft.com/office/powerpoint/2010/main" val="3060451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1"/>
          <p:cNvSpPr txBox="1">
            <a:spLocks noGrp="1"/>
          </p:cNvSpPr>
          <p:nvPr>
            <p:ph type="body" idx="1"/>
          </p:nvPr>
        </p:nvSpPr>
        <p:spPr>
          <a:xfrm>
            <a:off x="838200" y="395785"/>
            <a:ext cx="10515600" cy="578117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7200"/>
              <a:buNone/>
            </a:pPr>
            <a:endParaRPr sz="7200"/>
          </a:p>
          <a:p>
            <a:pPr marL="0" lvl="0" indent="0" algn="ctr" rtl="0">
              <a:lnSpc>
                <a:spcPct val="90000"/>
              </a:lnSpc>
              <a:spcBef>
                <a:spcPts val="1000"/>
              </a:spcBef>
              <a:spcAft>
                <a:spcPts val="0"/>
              </a:spcAft>
              <a:buClr>
                <a:schemeClr val="dk1"/>
              </a:buClr>
              <a:buSzPts val="7200"/>
              <a:buNone/>
            </a:pPr>
            <a:endParaRPr sz="7200"/>
          </a:p>
          <a:p>
            <a:pPr marL="0" lvl="0" indent="0" algn="ctr" rtl="0">
              <a:lnSpc>
                <a:spcPct val="90000"/>
              </a:lnSpc>
              <a:spcBef>
                <a:spcPts val="1000"/>
              </a:spcBef>
              <a:spcAft>
                <a:spcPts val="2100"/>
              </a:spcAft>
              <a:buClr>
                <a:schemeClr val="dk1"/>
              </a:buClr>
              <a:buSzPts val="7200"/>
              <a:buNone/>
            </a:pPr>
            <a:r>
              <a:rPr lang="en-IN" sz="7200"/>
              <a:t>Thank You</a:t>
            </a:r>
            <a:endParaRPr sz="7200"/>
          </a:p>
        </p:txBody>
      </p:sp>
      <p:sp>
        <p:nvSpPr>
          <p:cNvPr id="288" name="Google Shape;288;p41"/>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Dept. of CSE, GAT                                                                                                                2019-20</a:t>
            </a:r>
            <a:endParaRPr/>
          </a:p>
        </p:txBody>
      </p:sp>
      <p:sp>
        <p:nvSpPr>
          <p:cNvPr id="289" name="Google Shape;289;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solidFill>
                  <a:schemeClr val="dk2"/>
                </a:solidFill>
                <a:latin typeface="Arial"/>
                <a:ea typeface="Arial"/>
                <a:cs typeface="Arial"/>
                <a:sym typeface="Arial"/>
              </a:rPr>
              <a:t>18</a:t>
            </a:fld>
            <a:endParaRPr>
              <a:solidFill>
                <a:schemeClr val="dk2"/>
              </a:solidFill>
              <a:latin typeface="Arial"/>
              <a:ea typeface="Arial"/>
              <a:cs typeface="Arial"/>
              <a:sym typeface="Arial"/>
            </a:endParaRPr>
          </a:p>
        </p:txBody>
      </p:sp>
    </p:spTree>
    <p:extLst>
      <p:ext uri="{BB962C8B-B14F-4D97-AF65-F5344CB8AC3E}">
        <p14:creationId xmlns:p14="http://schemas.microsoft.com/office/powerpoint/2010/main" val="572730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None/>
            </a:pPr>
            <a:endParaRPr/>
          </a:p>
          <a:p>
            <a:pPr marL="0" lvl="0" indent="0" algn="ctr" rtl="0">
              <a:lnSpc>
                <a:spcPct val="90000"/>
              </a:lnSpc>
              <a:spcBef>
                <a:spcPts val="1000"/>
              </a:spcBef>
              <a:spcAft>
                <a:spcPts val="0"/>
              </a:spcAft>
              <a:buClr>
                <a:schemeClr val="dk1"/>
              </a:buClr>
              <a:buSzPts val="2800"/>
              <a:buNone/>
            </a:pPr>
            <a:endParaRPr/>
          </a:p>
          <a:p>
            <a:pPr marL="0" lvl="0" indent="0" algn="ctr" rtl="0">
              <a:lnSpc>
                <a:spcPct val="90000"/>
              </a:lnSpc>
              <a:spcBef>
                <a:spcPts val="1000"/>
              </a:spcBef>
              <a:spcAft>
                <a:spcPts val="2100"/>
              </a:spcAft>
              <a:buClr>
                <a:schemeClr val="dk1"/>
              </a:buClr>
              <a:buSzPts val="7200"/>
              <a:buNone/>
            </a:pPr>
            <a:r>
              <a:rPr lang="en-IN" sz="7200"/>
              <a:t>Q &amp; A</a:t>
            </a:r>
            <a:endParaRPr sz="7200"/>
          </a:p>
        </p:txBody>
      </p:sp>
      <p:sp>
        <p:nvSpPr>
          <p:cNvPr id="295" name="Google Shape;295;p42"/>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Dept. of CSE, GAT                                                                                                                2019-20</a:t>
            </a:r>
            <a:endParaRPr/>
          </a:p>
        </p:txBody>
      </p:sp>
      <p:sp>
        <p:nvSpPr>
          <p:cNvPr id="296" name="Google Shape;296;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solidFill>
                  <a:schemeClr val="dk2"/>
                </a:solidFill>
                <a:latin typeface="Arial"/>
                <a:ea typeface="Arial"/>
                <a:cs typeface="Arial"/>
                <a:sym typeface="Arial"/>
              </a:rPr>
              <a:t>19</a:t>
            </a:fld>
            <a:endParaRPr>
              <a:solidFill>
                <a:schemeClr val="dk2"/>
              </a:solidFill>
              <a:latin typeface="Arial"/>
              <a:ea typeface="Arial"/>
              <a:cs typeface="Arial"/>
              <a:sym typeface="Arial"/>
            </a:endParaRPr>
          </a:p>
        </p:txBody>
      </p:sp>
    </p:spTree>
    <p:extLst>
      <p:ext uri="{BB962C8B-B14F-4D97-AF65-F5344CB8AC3E}">
        <p14:creationId xmlns:p14="http://schemas.microsoft.com/office/powerpoint/2010/main" val="2105987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normAutofit/>
          </a:bodyPr>
          <a:lstStyle/>
          <a:p>
            <a:r>
              <a:rPr lang="en-IN" dirty="0" smtClean="0"/>
              <a:t>Introduction</a:t>
            </a:r>
          </a:p>
          <a:p>
            <a:r>
              <a:rPr lang="en-IN" dirty="0" smtClean="0"/>
              <a:t>Literature Survey</a:t>
            </a:r>
          </a:p>
          <a:p>
            <a:r>
              <a:rPr lang="en-IN" dirty="0" smtClean="0"/>
              <a:t>Motivation</a:t>
            </a:r>
          </a:p>
          <a:p>
            <a:r>
              <a:rPr lang="en-IN" dirty="0" smtClean="0"/>
              <a:t>Existing System</a:t>
            </a:r>
          </a:p>
          <a:p>
            <a:r>
              <a:rPr lang="en-IN" dirty="0" smtClean="0"/>
              <a:t>Problem statement</a:t>
            </a:r>
          </a:p>
          <a:p>
            <a:r>
              <a:rPr lang="en-IN" dirty="0" smtClean="0"/>
              <a:t>Requirements Specification</a:t>
            </a:r>
          </a:p>
          <a:p>
            <a:r>
              <a:rPr lang="en-IN" dirty="0" smtClean="0"/>
              <a:t>Bibliography</a:t>
            </a:r>
          </a:p>
          <a:p>
            <a:pPr marL="0" indent="0">
              <a:buNone/>
            </a:pPr>
            <a:endParaRPr lang="en-IN" dirty="0" smtClean="0"/>
          </a:p>
          <a:p>
            <a:endParaRPr lang="en-IN" dirty="0" smtClean="0"/>
          </a:p>
          <a:p>
            <a:endParaRPr lang="en-IN" dirty="0" smtClean="0"/>
          </a:p>
          <a:p>
            <a:endParaRPr lang="en-IN" dirty="0"/>
          </a:p>
        </p:txBody>
      </p:sp>
      <p:sp>
        <p:nvSpPr>
          <p:cNvPr id="9" name="Footer Placeholder 8"/>
          <p:cNvSpPr>
            <a:spLocks noGrp="1"/>
          </p:cNvSpPr>
          <p:nvPr>
            <p:ph type="ftr" sz="quarter" idx="11"/>
          </p:nvPr>
        </p:nvSpPr>
        <p:spPr>
          <a:xfrm>
            <a:off x="838200" y="6356350"/>
            <a:ext cx="7315200" cy="365125"/>
          </a:xfrm>
        </p:spPr>
        <p:txBody>
          <a:bodyPr/>
          <a:lstStyle/>
          <a:p>
            <a:pPr algn="l"/>
            <a:r>
              <a:rPr lang="en-IN" dirty="0" smtClean="0"/>
              <a:t>Dept. of CSE, GAT                                                                                                                2019-20</a:t>
            </a:r>
            <a:endParaRPr lang="en-IN" dirty="0"/>
          </a:p>
        </p:txBody>
      </p:sp>
      <p:sp>
        <p:nvSpPr>
          <p:cNvPr id="10" name="Slide Number Placeholder 9"/>
          <p:cNvSpPr>
            <a:spLocks noGrp="1"/>
          </p:cNvSpPr>
          <p:nvPr>
            <p:ph type="sldNum" sz="quarter" idx="12"/>
          </p:nvPr>
        </p:nvSpPr>
        <p:spPr/>
        <p:txBody>
          <a:bodyPr/>
          <a:lstStyle/>
          <a:p>
            <a:fld id="{2663D2DC-5F12-406D-9BC7-0C4E2707489C}" type="slidenum">
              <a:rPr lang="en-IN" smtClean="0"/>
              <a:pPr/>
              <a:t>2</a:t>
            </a:fld>
            <a:endParaRPr lang="en-IN"/>
          </a:p>
        </p:txBody>
      </p:sp>
    </p:spTree>
    <p:extLst>
      <p:ext uri="{BB962C8B-B14F-4D97-AF65-F5344CB8AC3E}">
        <p14:creationId xmlns:p14="http://schemas.microsoft.com/office/powerpoint/2010/main" val="4012968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b="1" dirty="0"/>
              <a:t>Introduction to Domain</a:t>
            </a:r>
            <a:endParaRPr b="1" dirty="0"/>
          </a:p>
        </p:txBody>
      </p:sp>
      <p:sp>
        <p:nvSpPr>
          <p:cNvPr id="160" name="Google Shape;160;p28"/>
          <p:cNvSpPr txBox="1">
            <a:spLocks noGrp="1"/>
          </p:cNvSpPr>
          <p:nvPr>
            <p:ph type="body" idx="1"/>
          </p:nvPr>
        </p:nvSpPr>
        <p:spPr>
          <a:xfrm>
            <a:off x="838200" y="1411300"/>
            <a:ext cx="10515600" cy="4351200"/>
          </a:xfrm>
          <a:prstGeom prst="rect">
            <a:avLst/>
          </a:prstGeom>
          <a:noFill/>
          <a:ln>
            <a:noFill/>
          </a:ln>
        </p:spPr>
        <p:txBody>
          <a:bodyPr spcFirstLastPara="1" wrap="square" lIns="91425" tIns="45700" rIns="91425" bIns="45700" anchor="t" anchorCtr="0">
            <a:noAutofit/>
          </a:bodyPr>
          <a:lstStyle/>
          <a:p>
            <a:pPr>
              <a:buClr>
                <a:schemeClr val="tx1"/>
              </a:buClr>
              <a:buSzPts val="3000"/>
            </a:pPr>
            <a:r>
              <a:rPr lang="en-IN" sz="3000" dirty="0"/>
              <a:t>Deep learning is an artificial intelligence  function that imitates the workings of the human brain in processing data and creating patterns for use in decision making.</a:t>
            </a:r>
            <a:endParaRPr sz="3000" dirty="0"/>
          </a:p>
          <a:p>
            <a:pPr>
              <a:spcBef>
                <a:spcPts val="2100"/>
              </a:spcBef>
              <a:buClr>
                <a:schemeClr val="tx1"/>
              </a:buClr>
              <a:buSzPts val="3000"/>
            </a:pPr>
            <a:r>
              <a:rPr lang="en-IN" sz="3000" dirty="0"/>
              <a:t>In this project we make use of deep learning for imitating experts in  the diagnosing procedures and making  decisions. </a:t>
            </a:r>
            <a:endParaRPr sz="3000" dirty="0"/>
          </a:p>
          <a:p>
            <a:pPr>
              <a:spcBef>
                <a:spcPts val="2100"/>
              </a:spcBef>
              <a:spcAft>
                <a:spcPts val="2100"/>
              </a:spcAft>
              <a:buClr>
                <a:schemeClr val="tx1"/>
              </a:buClr>
              <a:buSzPts val="3000"/>
            </a:pPr>
            <a:r>
              <a:rPr lang="en-IN" sz="3000" dirty="0"/>
              <a:t>Neural network helps in understanding the underlying relationships among the symptoms and map it to the most probable diseases.</a:t>
            </a:r>
            <a:endParaRPr sz="3000" dirty="0"/>
          </a:p>
        </p:txBody>
      </p:sp>
      <p:sp>
        <p:nvSpPr>
          <p:cNvPr id="161" name="Google Shape;161;p28"/>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Dept. of CSE, GAT                                                                                                               2019-20</a:t>
            </a:r>
            <a:endParaRPr/>
          </a:p>
        </p:txBody>
      </p:sp>
      <p:sp>
        <p:nvSpPr>
          <p:cNvPr id="162" name="Google Shape;16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solidFill>
                  <a:schemeClr val="dk2"/>
                </a:solidFill>
                <a:latin typeface="Arial"/>
                <a:ea typeface="Arial"/>
                <a:cs typeface="Arial"/>
                <a:sym typeface="Arial"/>
              </a:rPr>
              <a:t>3</a:t>
            </a:fld>
            <a:endParaRPr>
              <a:solidFill>
                <a:schemeClr val="dk2"/>
              </a:solidFill>
              <a:latin typeface="Arial"/>
              <a:ea typeface="Arial"/>
              <a:cs typeface="Arial"/>
              <a:sym typeface="Arial"/>
            </a:endParaRPr>
          </a:p>
        </p:txBody>
      </p:sp>
    </p:spTree>
    <p:extLst>
      <p:ext uri="{BB962C8B-B14F-4D97-AF65-F5344CB8AC3E}">
        <p14:creationId xmlns:p14="http://schemas.microsoft.com/office/powerpoint/2010/main" val="1370675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1" name="Google Shape;161;p28"/>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Dept. of CSE, GAT                                                                                                               2019-20</a:t>
            </a:r>
            <a:endParaRPr/>
          </a:p>
        </p:txBody>
      </p:sp>
      <p:sp>
        <p:nvSpPr>
          <p:cNvPr id="162" name="Google Shape;16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solidFill>
                  <a:schemeClr val="dk2"/>
                </a:solidFill>
                <a:latin typeface="Arial"/>
                <a:ea typeface="Arial"/>
                <a:cs typeface="Arial"/>
                <a:sym typeface="Arial"/>
              </a:rPr>
              <a:t>4</a:t>
            </a:fld>
            <a:endParaRPr>
              <a:solidFill>
                <a:schemeClr val="dk2"/>
              </a:solidFill>
              <a:latin typeface="Arial"/>
              <a:ea typeface="Arial"/>
              <a:cs typeface="Arial"/>
              <a:sym typeface="Aria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5488"/>
            <a:ext cx="12192000" cy="5350686"/>
          </a:xfrm>
          <a:prstGeom prst="rect">
            <a:avLst/>
          </a:prstGeom>
        </p:spPr>
      </p:pic>
    </p:spTree>
    <p:extLst>
      <p:ext uri="{BB962C8B-B14F-4D97-AF65-F5344CB8AC3E}">
        <p14:creationId xmlns:p14="http://schemas.microsoft.com/office/powerpoint/2010/main" val="525967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1" name="Google Shape;161;p28"/>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Dept. of CSE, GAT                                                                                                               2019-20</a:t>
            </a:r>
            <a:endParaRPr/>
          </a:p>
        </p:txBody>
      </p:sp>
      <p:sp>
        <p:nvSpPr>
          <p:cNvPr id="162" name="Google Shape;16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solidFill>
                  <a:schemeClr val="dk2"/>
                </a:solidFill>
                <a:latin typeface="Arial"/>
                <a:ea typeface="Arial"/>
                <a:cs typeface="Arial"/>
                <a:sym typeface="Arial"/>
              </a:rPr>
              <a:t>5</a:t>
            </a:fld>
            <a:endParaRPr>
              <a:solidFill>
                <a:schemeClr val="dk2"/>
              </a:solidFill>
              <a:latin typeface="Arial"/>
              <a:ea typeface="Arial"/>
              <a:cs typeface="Arial"/>
              <a:sym typeface="Aria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81" y="1051560"/>
            <a:ext cx="4983688" cy="390448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6205" y="1593509"/>
            <a:ext cx="5715798" cy="3067478"/>
          </a:xfrm>
          <a:prstGeom prst="rect">
            <a:avLst/>
          </a:prstGeom>
        </p:spPr>
      </p:pic>
      <p:sp>
        <p:nvSpPr>
          <p:cNvPr id="6" name="Right Arrow 5"/>
          <p:cNvSpPr/>
          <p:nvPr/>
        </p:nvSpPr>
        <p:spPr>
          <a:xfrm>
            <a:off x="4818888" y="2688336"/>
            <a:ext cx="1391013" cy="10149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350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1" name="Google Shape;161;p28"/>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Dept. of CSE, GAT                                                                                                               2019-20</a:t>
            </a:r>
            <a:endParaRPr/>
          </a:p>
        </p:txBody>
      </p:sp>
      <p:sp>
        <p:nvSpPr>
          <p:cNvPr id="162" name="Google Shape;16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solidFill>
                  <a:schemeClr val="dk2"/>
                </a:solidFill>
                <a:latin typeface="Arial"/>
                <a:ea typeface="Arial"/>
                <a:cs typeface="Arial"/>
                <a:sym typeface="Arial"/>
              </a:rPr>
              <a:t>6</a:t>
            </a:fld>
            <a:endParaRPr>
              <a:solidFill>
                <a:schemeClr val="dk2"/>
              </a:solidFill>
              <a:latin typeface="Arial"/>
              <a:ea typeface="Arial"/>
              <a:cs typeface="Arial"/>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291" y="274320"/>
            <a:ext cx="10809484" cy="5398770"/>
          </a:xfrm>
          <a:prstGeom prst="rect">
            <a:avLst/>
          </a:prstGeom>
        </p:spPr>
      </p:pic>
    </p:spTree>
    <p:extLst>
      <p:ext uri="{BB962C8B-B14F-4D97-AF65-F5344CB8AC3E}">
        <p14:creationId xmlns:p14="http://schemas.microsoft.com/office/powerpoint/2010/main" val="1913972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txBox="1">
            <a:spLocks noGrp="1"/>
          </p:cNvSpPr>
          <p:nvPr>
            <p:ph type="ftr" idx="11"/>
          </p:nvPr>
        </p:nvSpPr>
        <p:spPr>
          <a:xfrm>
            <a:off x="838200" y="6356350"/>
            <a:ext cx="7315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Dept. of CSE, GAT 				2019-20</a:t>
            </a:r>
            <a:endParaRPr/>
          </a:p>
        </p:txBody>
      </p:sp>
      <p:sp>
        <p:nvSpPr>
          <p:cNvPr id="190" name="Google Shape;190;p3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sp>
        <p:nvSpPr>
          <p:cNvPr id="191" name="Google Shape;191;p31"/>
          <p:cNvSpPr txBox="1">
            <a:spLocks noGrp="1"/>
          </p:cNvSpPr>
          <p:nvPr>
            <p:ph type="body" idx="1"/>
          </p:nvPr>
        </p:nvSpPr>
        <p:spPr>
          <a:xfrm>
            <a:off x="838200" y="1343144"/>
            <a:ext cx="10515600" cy="20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2400"/>
              <a:buNone/>
            </a:pPr>
            <a:r>
              <a:rPr lang="en-IN" sz="2400" dirty="0"/>
              <a:t>Description :</a:t>
            </a:r>
            <a:endParaRPr dirty="0"/>
          </a:p>
          <a:p>
            <a:pPr marL="228600" lvl="0" indent="-228600" algn="l" rtl="0">
              <a:lnSpc>
                <a:spcPct val="80000"/>
              </a:lnSpc>
              <a:spcBef>
                <a:spcPts val="600"/>
              </a:spcBef>
              <a:spcAft>
                <a:spcPts val="0"/>
              </a:spcAft>
              <a:buClr>
                <a:schemeClr val="dk1"/>
              </a:buClr>
              <a:buSzPts val="2000"/>
              <a:buChar char="•"/>
            </a:pPr>
            <a:r>
              <a:rPr lang="en-IN" sz="2000" dirty="0"/>
              <a:t>The main objective is to design a medical diagnosis software using </a:t>
            </a:r>
            <a:r>
              <a:rPr lang="en-IN" sz="2000" b="1" dirty="0"/>
              <a:t>Artificial Intelligence </a:t>
            </a:r>
            <a:r>
              <a:rPr lang="en-IN" sz="2000" dirty="0"/>
              <a:t>and </a:t>
            </a:r>
            <a:r>
              <a:rPr lang="en-IN" sz="2000" b="1" dirty="0"/>
              <a:t>Neural Networks</a:t>
            </a:r>
            <a:r>
              <a:rPr lang="en-IN" sz="2000" dirty="0"/>
              <a:t>.</a:t>
            </a:r>
            <a:endParaRPr dirty="0"/>
          </a:p>
          <a:p>
            <a:pPr marL="228600" lvl="0" indent="-228600" algn="l" rtl="0">
              <a:lnSpc>
                <a:spcPct val="80000"/>
              </a:lnSpc>
              <a:spcBef>
                <a:spcPts val="600"/>
              </a:spcBef>
              <a:spcAft>
                <a:spcPts val="0"/>
              </a:spcAft>
              <a:buClr>
                <a:schemeClr val="dk1"/>
              </a:buClr>
              <a:buSzPts val="2000"/>
              <a:buChar char="•"/>
            </a:pPr>
            <a:r>
              <a:rPr lang="en-IN" sz="2000" dirty="0"/>
              <a:t>In the beginning they observed the current scenario of </a:t>
            </a:r>
            <a:r>
              <a:rPr lang="en-IN" sz="2000" b="1" dirty="0"/>
              <a:t>medical diagnosis system </a:t>
            </a:r>
            <a:r>
              <a:rPr lang="en-IN" sz="2000" dirty="0"/>
              <a:t>with different </a:t>
            </a:r>
            <a:r>
              <a:rPr lang="en-IN" sz="2000" b="1" dirty="0"/>
              <a:t>data mining techniques</a:t>
            </a:r>
            <a:r>
              <a:rPr lang="en-IN" sz="2000" dirty="0"/>
              <a:t>.</a:t>
            </a:r>
            <a:endParaRPr dirty="0"/>
          </a:p>
          <a:p>
            <a:pPr marL="228600" lvl="0" indent="-228600" algn="l" rtl="0">
              <a:lnSpc>
                <a:spcPct val="80000"/>
              </a:lnSpc>
              <a:spcBef>
                <a:spcPts val="600"/>
              </a:spcBef>
              <a:spcAft>
                <a:spcPts val="0"/>
              </a:spcAft>
              <a:buClr>
                <a:schemeClr val="dk1"/>
              </a:buClr>
              <a:buSzPts val="2000"/>
              <a:buChar char="•"/>
            </a:pPr>
            <a:r>
              <a:rPr lang="en-IN" sz="2000" dirty="0"/>
              <a:t>Later proposed an algorithm to predict the </a:t>
            </a:r>
            <a:r>
              <a:rPr lang="en-IN" sz="2000" b="1" dirty="0"/>
              <a:t>Swine Flu</a:t>
            </a:r>
            <a:r>
              <a:rPr lang="en-IN" sz="2000" dirty="0"/>
              <a:t> disease on several attributes.</a:t>
            </a:r>
            <a:endParaRPr sz="1600" dirty="0"/>
          </a:p>
          <a:p>
            <a:pPr marL="0" lvl="0" indent="0" algn="l" rtl="0">
              <a:lnSpc>
                <a:spcPct val="80000"/>
              </a:lnSpc>
              <a:spcBef>
                <a:spcPts val="1000"/>
              </a:spcBef>
              <a:spcAft>
                <a:spcPts val="0"/>
              </a:spcAft>
              <a:buClr>
                <a:schemeClr val="dk1"/>
              </a:buClr>
              <a:buSzPts val="2800"/>
              <a:buNone/>
            </a:pPr>
            <a:endParaRPr dirty="0"/>
          </a:p>
        </p:txBody>
      </p:sp>
      <p:sp>
        <p:nvSpPr>
          <p:cNvPr id="192" name="Google Shape;192;p31"/>
          <p:cNvSpPr txBox="1">
            <a:spLocks noGrp="1"/>
          </p:cNvSpPr>
          <p:nvPr>
            <p:ph type="title"/>
          </p:nvPr>
        </p:nvSpPr>
        <p:spPr>
          <a:xfrm>
            <a:off x="838200" y="761609"/>
            <a:ext cx="9470100" cy="657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Calibri"/>
              <a:buNone/>
            </a:pPr>
            <a:r>
              <a:rPr lang="en-IN" sz="2400" dirty="0" smtClean="0"/>
              <a:t>Base Paper :- “Medical Diagnosis System using Machine Learning”</a:t>
            </a:r>
            <a:endParaRPr sz="2400" dirty="0"/>
          </a:p>
        </p:txBody>
      </p:sp>
      <p:sp>
        <p:nvSpPr>
          <p:cNvPr id="193" name="Google Shape;193;p31"/>
          <p:cNvSpPr txBox="1"/>
          <p:nvPr/>
        </p:nvSpPr>
        <p:spPr>
          <a:xfrm>
            <a:off x="838200" y="3174615"/>
            <a:ext cx="10515600" cy="2014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IN" sz="2400" b="0" i="0" u="none" strike="noStrike" cap="none" dirty="0">
                <a:solidFill>
                  <a:schemeClr val="dk1"/>
                </a:solidFill>
                <a:latin typeface="Calibri"/>
                <a:ea typeface="Calibri"/>
                <a:cs typeface="Calibri"/>
                <a:sym typeface="Calibri"/>
              </a:rPr>
              <a:t>Advantages:</a:t>
            </a:r>
            <a:endParaRPr dirty="0"/>
          </a:p>
          <a:p>
            <a:pPr marL="228600" marR="0" lvl="0" indent="-228600" algn="l" rtl="0">
              <a:lnSpc>
                <a:spcPct val="90000"/>
              </a:lnSpc>
              <a:spcBef>
                <a:spcPts val="600"/>
              </a:spcBef>
              <a:spcAft>
                <a:spcPts val="0"/>
              </a:spcAft>
              <a:buClr>
                <a:schemeClr val="dk1"/>
              </a:buClr>
              <a:buSzPts val="2000"/>
              <a:buFont typeface="Arial"/>
              <a:buChar char="•"/>
            </a:pPr>
            <a:r>
              <a:rPr lang="en-IN" sz="2000" b="0" i="0" u="none" strike="noStrike" cap="none" dirty="0">
                <a:solidFill>
                  <a:schemeClr val="dk1"/>
                </a:solidFill>
                <a:latin typeface="Calibri"/>
                <a:ea typeface="Calibri"/>
                <a:cs typeface="Calibri"/>
                <a:sym typeface="Calibri"/>
              </a:rPr>
              <a:t>They have observed the outcomes for machine learning algorithms such as Bayesian classification, Decision Tree, and compared it with the neural networks algorithms such as dynamic node creation(DNC) and feed-forward neural network construction.</a:t>
            </a:r>
            <a:endParaRPr dirty="0"/>
          </a:p>
          <a:p>
            <a:pPr marL="228600" marR="0" lvl="0" indent="-228600" algn="l" rtl="0">
              <a:lnSpc>
                <a:spcPct val="90000"/>
              </a:lnSpc>
              <a:spcBef>
                <a:spcPts val="600"/>
              </a:spcBef>
              <a:spcAft>
                <a:spcPts val="0"/>
              </a:spcAft>
              <a:buClr>
                <a:schemeClr val="dk1"/>
              </a:buClr>
              <a:buSzPts val="2000"/>
              <a:buFont typeface="Arial"/>
              <a:buChar char="•"/>
            </a:pPr>
            <a:r>
              <a:rPr lang="en-IN" sz="2000" b="0" i="0" u="none" strike="noStrike" cap="none" dirty="0">
                <a:solidFill>
                  <a:schemeClr val="dk1"/>
                </a:solidFill>
                <a:latin typeface="Calibri"/>
                <a:ea typeface="Calibri"/>
                <a:cs typeface="Calibri"/>
                <a:sym typeface="Calibri"/>
              </a:rPr>
              <a:t>The system is more reliable and faster than the conventional systems.</a:t>
            </a:r>
            <a:endParaRPr sz="2800" b="0" i="0" u="none" strike="noStrike" cap="none" dirty="0">
              <a:solidFill>
                <a:schemeClr val="dk1"/>
              </a:solidFill>
              <a:latin typeface="Calibri"/>
              <a:ea typeface="Calibri"/>
              <a:cs typeface="Calibri"/>
              <a:sym typeface="Calibri"/>
            </a:endParaRPr>
          </a:p>
        </p:txBody>
      </p:sp>
      <p:sp>
        <p:nvSpPr>
          <p:cNvPr id="194" name="Google Shape;194;p31"/>
          <p:cNvSpPr txBox="1"/>
          <p:nvPr/>
        </p:nvSpPr>
        <p:spPr>
          <a:xfrm>
            <a:off x="838200" y="5006086"/>
            <a:ext cx="10515600" cy="2014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IN" sz="2400" b="0" i="0" u="none" strike="noStrike" cap="none" dirty="0">
                <a:solidFill>
                  <a:schemeClr val="dk1"/>
                </a:solidFill>
                <a:latin typeface="Calibri"/>
                <a:ea typeface="Calibri"/>
                <a:cs typeface="Calibri"/>
                <a:sym typeface="Calibri"/>
              </a:rPr>
              <a:t>Disadvantage: </a:t>
            </a:r>
            <a:endParaRPr dirty="0"/>
          </a:p>
          <a:p>
            <a:pPr marL="228600" marR="0" lvl="0" indent="-228600" algn="l" rtl="0">
              <a:lnSpc>
                <a:spcPct val="90000"/>
              </a:lnSpc>
              <a:spcBef>
                <a:spcPts val="600"/>
              </a:spcBef>
              <a:spcAft>
                <a:spcPts val="0"/>
              </a:spcAft>
              <a:buClr>
                <a:schemeClr val="dk1"/>
              </a:buClr>
              <a:buSzPts val="2000"/>
              <a:buFont typeface="Arial"/>
              <a:buChar char="•"/>
            </a:pPr>
            <a:r>
              <a:rPr lang="en-IN" sz="2000" b="0" i="0" u="none" strike="noStrike" cap="none" dirty="0">
                <a:solidFill>
                  <a:schemeClr val="dk1"/>
                </a:solidFill>
                <a:latin typeface="Calibri"/>
                <a:ea typeface="Calibri"/>
                <a:cs typeface="Calibri"/>
                <a:sym typeface="Calibri"/>
              </a:rPr>
              <a:t>The problem statement only focuses on a single disease i.e. Swine Flu .</a:t>
            </a:r>
            <a:endParaRPr dirty="0"/>
          </a:p>
          <a:p>
            <a:pPr marL="228600" marR="0" lvl="0" indent="-228600" algn="l" rtl="0">
              <a:lnSpc>
                <a:spcPct val="90000"/>
              </a:lnSpc>
              <a:spcBef>
                <a:spcPts val="600"/>
              </a:spcBef>
              <a:spcAft>
                <a:spcPts val="0"/>
              </a:spcAft>
              <a:buClr>
                <a:schemeClr val="dk1"/>
              </a:buClr>
              <a:buSzPts val="2000"/>
              <a:buFont typeface="Arial"/>
              <a:buChar char="•"/>
            </a:pPr>
            <a:r>
              <a:rPr lang="en-IN" sz="2000" b="0" i="0" u="none" strike="noStrike" cap="none" dirty="0">
                <a:solidFill>
                  <a:schemeClr val="dk1"/>
                </a:solidFill>
                <a:latin typeface="Calibri"/>
                <a:ea typeface="Calibri"/>
                <a:cs typeface="Calibri"/>
                <a:sym typeface="Calibri"/>
              </a:rPr>
              <a:t>Each disease will have to have its on algorithm to be precise and accurate. </a:t>
            </a:r>
            <a:endParaRPr sz="2800" b="0" i="0" u="none" strike="noStrike" cap="none" dirty="0">
              <a:solidFill>
                <a:schemeClr val="dk1"/>
              </a:solidFill>
              <a:latin typeface="Calibri"/>
              <a:ea typeface="Calibri"/>
              <a:cs typeface="Calibri"/>
              <a:sym typeface="Calibri"/>
            </a:endParaRPr>
          </a:p>
        </p:txBody>
      </p:sp>
      <p:sp>
        <p:nvSpPr>
          <p:cNvPr id="8" name="Google Shape;177;p30"/>
          <p:cNvSpPr txBox="1">
            <a:spLocks/>
          </p:cNvSpPr>
          <p:nvPr/>
        </p:nvSpPr>
        <p:spPr>
          <a:xfrm>
            <a:off x="838200" y="-304998"/>
            <a:ext cx="10515600" cy="1325700"/>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buFont typeface="Calibri"/>
              <a:buNone/>
            </a:pPr>
            <a:r>
              <a:rPr lang="en-US" b="1" dirty="0" smtClean="0"/>
              <a:t>Literature Survey:</a:t>
            </a:r>
          </a:p>
        </p:txBody>
      </p:sp>
    </p:spTree>
    <p:extLst>
      <p:ext uri="{BB962C8B-B14F-4D97-AF65-F5344CB8AC3E}">
        <p14:creationId xmlns:p14="http://schemas.microsoft.com/office/powerpoint/2010/main" val="1860337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838200" y="-148379"/>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sz="2400" b="1" dirty="0" smtClean="0"/>
              <a:t>Paper 2: “From </a:t>
            </a:r>
            <a:r>
              <a:rPr lang="en-IN" sz="2400" b="1" dirty="0"/>
              <a:t>expert systems to machine-learned diagnosis </a:t>
            </a:r>
            <a:r>
              <a:rPr lang="en-IN" sz="2400" b="1" dirty="0" smtClean="0"/>
              <a:t>model”</a:t>
            </a:r>
            <a:endParaRPr sz="2400" b="1" dirty="0"/>
          </a:p>
        </p:txBody>
      </p:sp>
      <p:sp>
        <p:nvSpPr>
          <p:cNvPr id="178" name="Google Shape;178;p30"/>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Dept. of CSE, GAT 				2019-20</a:t>
            </a:r>
            <a:endParaRPr/>
          </a:p>
        </p:txBody>
      </p:sp>
      <p:sp>
        <p:nvSpPr>
          <p:cNvPr id="179" name="Google Shape;17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solidFill>
                  <a:schemeClr val="dk2"/>
                </a:solidFill>
                <a:latin typeface="Arial"/>
                <a:ea typeface="Arial"/>
                <a:cs typeface="Arial"/>
                <a:sym typeface="Arial"/>
              </a:rPr>
              <a:t>8</a:t>
            </a:fld>
            <a:endParaRPr>
              <a:solidFill>
                <a:schemeClr val="dk2"/>
              </a:solidFill>
              <a:latin typeface="Arial"/>
              <a:ea typeface="Arial"/>
              <a:cs typeface="Arial"/>
              <a:sym typeface="Arial"/>
            </a:endParaRPr>
          </a:p>
        </p:txBody>
      </p:sp>
      <p:sp>
        <p:nvSpPr>
          <p:cNvPr id="180" name="Google Shape;180;p30"/>
          <p:cNvSpPr txBox="1">
            <a:spLocks noGrp="1"/>
          </p:cNvSpPr>
          <p:nvPr>
            <p:ph type="body" idx="1"/>
          </p:nvPr>
        </p:nvSpPr>
        <p:spPr>
          <a:xfrm>
            <a:off x="838200" y="974816"/>
            <a:ext cx="10515600" cy="20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2400"/>
              <a:buNone/>
            </a:pPr>
            <a:r>
              <a:rPr lang="en-IN" sz="2400" dirty="0"/>
              <a:t>Description </a:t>
            </a:r>
            <a:r>
              <a:rPr lang="en-IN" sz="2400" dirty="0" smtClean="0"/>
              <a:t>:</a:t>
            </a:r>
            <a:endParaRPr lang="en-US" dirty="0" smtClean="0"/>
          </a:p>
          <a:p>
            <a:pPr lvl="0">
              <a:lnSpc>
                <a:spcPct val="80000"/>
              </a:lnSpc>
              <a:spcBef>
                <a:spcPts val="600"/>
              </a:spcBef>
              <a:buClr>
                <a:schemeClr val="dk1"/>
              </a:buClr>
              <a:buSzPts val="2000"/>
              <a:buChar char="●"/>
            </a:pPr>
            <a:r>
              <a:rPr lang="en-US" sz="1800" dirty="0" smtClean="0"/>
              <a:t>This paper presents a method to merge </a:t>
            </a:r>
            <a:r>
              <a:rPr lang="en-US" sz="1800" dirty="0"/>
              <a:t>both approaches  by using expert systems as generative models that create simulated data on which models can be </a:t>
            </a:r>
            <a:r>
              <a:rPr lang="en-US" sz="1800" dirty="0" smtClean="0"/>
              <a:t>learned.</a:t>
            </a:r>
          </a:p>
          <a:p>
            <a:pPr lvl="0">
              <a:lnSpc>
                <a:spcPct val="80000"/>
              </a:lnSpc>
              <a:spcBef>
                <a:spcPts val="600"/>
              </a:spcBef>
              <a:buClr>
                <a:schemeClr val="dk1"/>
              </a:buClr>
              <a:buSzPts val="2000"/>
              <a:buChar char="●"/>
            </a:pPr>
            <a:r>
              <a:rPr lang="en-US" sz="1800" dirty="0"/>
              <a:t>Demonstrates  that such a learned model not only preserves the original properties of the expert systems but also addresses some of their limitations</a:t>
            </a:r>
            <a:r>
              <a:rPr lang="en-US" sz="1800" dirty="0" smtClean="0"/>
              <a:t>.</a:t>
            </a:r>
          </a:p>
          <a:p>
            <a:pPr lvl="0">
              <a:lnSpc>
                <a:spcPct val="80000"/>
              </a:lnSpc>
              <a:spcBef>
                <a:spcPts val="600"/>
              </a:spcBef>
              <a:buClr>
                <a:schemeClr val="dk1"/>
              </a:buClr>
              <a:buSzPts val="2000"/>
              <a:buChar char="●"/>
            </a:pPr>
            <a:r>
              <a:rPr lang="en-US" sz="1800" dirty="0" smtClean="0"/>
              <a:t>This show </a:t>
            </a:r>
            <a:r>
              <a:rPr lang="en-US" sz="1800" dirty="0"/>
              <a:t>how this approach can also be used as the starting point to combine expert knowledge with knowledge extracted from other data sources, such as electronic health records.</a:t>
            </a:r>
          </a:p>
          <a:p>
            <a:pPr lvl="0">
              <a:lnSpc>
                <a:spcPct val="80000"/>
              </a:lnSpc>
              <a:spcBef>
                <a:spcPts val="600"/>
              </a:spcBef>
              <a:buClr>
                <a:schemeClr val="dk1"/>
              </a:buClr>
              <a:buSzPts val="2000"/>
              <a:buChar char="●"/>
            </a:pPr>
            <a:endParaRPr sz="1800" dirty="0"/>
          </a:p>
          <a:p>
            <a:pPr marL="0" lvl="0" indent="0" algn="l" rtl="0">
              <a:lnSpc>
                <a:spcPct val="80000"/>
              </a:lnSpc>
              <a:spcBef>
                <a:spcPts val="1000"/>
              </a:spcBef>
              <a:spcAft>
                <a:spcPts val="2100"/>
              </a:spcAft>
              <a:buClr>
                <a:schemeClr val="dk1"/>
              </a:buClr>
              <a:buSzPts val="2800"/>
              <a:buNone/>
            </a:pPr>
            <a:endParaRPr dirty="0"/>
          </a:p>
        </p:txBody>
      </p:sp>
      <p:sp>
        <p:nvSpPr>
          <p:cNvPr id="181" name="Google Shape;181;p30"/>
          <p:cNvSpPr txBox="1">
            <a:spLocks noGrp="1"/>
          </p:cNvSpPr>
          <p:nvPr>
            <p:ph type="body" idx="1"/>
          </p:nvPr>
        </p:nvSpPr>
        <p:spPr>
          <a:xfrm>
            <a:off x="838200" y="3038482"/>
            <a:ext cx="10515600" cy="14643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2400"/>
              <a:buNone/>
            </a:pPr>
            <a:r>
              <a:rPr lang="en-IN" dirty="0"/>
              <a:t>Advantages </a:t>
            </a:r>
            <a:r>
              <a:rPr lang="en-IN" sz="2400" dirty="0"/>
              <a:t>:</a:t>
            </a:r>
            <a:endParaRPr dirty="0"/>
          </a:p>
          <a:p>
            <a:pPr marL="228600" lvl="0" indent="-228600" algn="l" rtl="0">
              <a:lnSpc>
                <a:spcPct val="80000"/>
              </a:lnSpc>
              <a:spcBef>
                <a:spcPts val="600"/>
              </a:spcBef>
              <a:spcAft>
                <a:spcPts val="0"/>
              </a:spcAft>
              <a:buClr>
                <a:schemeClr val="dk1"/>
              </a:buClr>
              <a:buSzPts val="2000"/>
              <a:buChar char="●"/>
            </a:pPr>
            <a:r>
              <a:rPr lang="en-IN" sz="2000" dirty="0" smtClean="0"/>
              <a:t>It includes the relationship between expert systems and stimulated data.</a:t>
            </a:r>
          </a:p>
          <a:p>
            <a:pPr marL="228600" lvl="0" indent="-228600" algn="l" rtl="0">
              <a:lnSpc>
                <a:spcPct val="80000"/>
              </a:lnSpc>
              <a:spcBef>
                <a:spcPts val="600"/>
              </a:spcBef>
              <a:spcAft>
                <a:spcPts val="0"/>
              </a:spcAft>
              <a:buClr>
                <a:schemeClr val="dk1"/>
              </a:buClr>
              <a:buSzPts val="2000"/>
              <a:buChar char="●"/>
            </a:pPr>
            <a:r>
              <a:rPr lang="en-IN" sz="2000" dirty="0" smtClean="0"/>
              <a:t>The extraction of data from the knowledge base to obtain the learning data. </a:t>
            </a:r>
            <a:endParaRPr sz="1600" dirty="0"/>
          </a:p>
        </p:txBody>
      </p:sp>
      <p:sp>
        <p:nvSpPr>
          <p:cNvPr id="182" name="Google Shape;182;p30"/>
          <p:cNvSpPr txBox="1">
            <a:spLocks noGrp="1"/>
          </p:cNvSpPr>
          <p:nvPr>
            <p:ph type="body" idx="1"/>
          </p:nvPr>
        </p:nvSpPr>
        <p:spPr>
          <a:xfrm>
            <a:off x="838200" y="4632538"/>
            <a:ext cx="10515600" cy="14643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2400"/>
              <a:buNone/>
            </a:pPr>
            <a:r>
              <a:rPr lang="en-IN" dirty="0"/>
              <a:t>Disadvantages </a:t>
            </a:r>
            <a:r>
              <a:rPr lang="en-IN" sz="2400" dirty="0"/>
              <a:t>:</a:t>
            </a:r>
            <a:endParaRPr dirty="0"/>
          </a:p>
          <a:p>
            <a:pPr marL="228600" lvl="0" indent="-228600" algn="l" rtl="0">
              <a:lnSpc>
                <a:spcPct val="80000"/>
              </a:lnSpc>
              <a:spcBef>
                <a:spcPts val="600"/>
              </a:spcBef>
              <a:spcAft>
                <a:spcPts val="0"/>
              </a:spcAft>
              <a:buClr>
                <a:schemeClr val="dk1"/>
              </a:buClr>
              <a:buSzPts val="2000"/>
              <a:buChar char="●"/>
            </a:pPr>
            <a:r>
              <a:rPr lang="en-IN" sz="2000" dirty="0"/>
              <a:t>T</a:t>
            </a:r>
            <a:endParaRPr sz="1600" dirty="0"/>
          </a:p>
          <a:p>
            <a:pPr marL="0" lvl="0" indent="0" algn="l" rtl="0">
              <a:lnSpc>
                <a:spcPct val="80000"/>
              </a:lnSpc>
              <a:spcBef>
                <a:spcPts val="1000"/>
              </a:spcBef>
              <a:spcAft>
                <a:spcPts val="2100"/>
              </a:spcAft>
              <a:buClr>
                <a:schemeClr val="dk1"/>
              </a:buClr>
              <a:buSzPts val="2800"/>
              <a:buNone/>
            </a:pPr>
            <a:endParaRPr dirty="0"/>
          </a:p>
        </p:txBody>
      </p:sp>
    </p:spTree>
    <p:extLst>
      <p:ext uri="{BB962C8B-B14F-4D97-AF65-F5344CB8AC3E}">
        <p14:creationId xmlns:p14="http://schemas.microsoft.com/office/powerpoint/2010/main" val="315227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ftr" idx="11"/>
          </p:nvPr>
        </p:nvSpPr>
        <p:spPr>
          <a:xfrm>
            <a:off x="838200" y="6356350"/>
            <a:ext cx="7315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Dept. of CSE, GAT 				2019-20</a:t>
            </a:r>
            <a:endParaRPr/>
          </a:p>
        </p:txBody>
      </p:sp>
      <p:sp>
        <p:nvSpPr>
          <p:cNvPr id="202" name="Google Shape;202;p3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sp>
        <p:nvSpPr>
          <p:cNvPr id="203" name="Google Shape;203;p32"/>
          <p:cNvSpPr txBox="1">
            <a:spLocks noGrp="1"/>
          </p:cNvSpPr>
          <p:nvPr>
            <p:ph type="body" idx="1"/>
          </p:nvPr>
        </p:nvSpPr>
        <p:spPr>
          <a:xfrm>
            <a:off x="838200" y="657417"/>
            <a:ext cx="10515600" cy="1409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IN" sz="2400"/>
              <a:t>Description :</a:t>
            </a:r>
            <a:endParaRPr/>
          </a:p>
          <a:p>
            <a:pPr marL="228600" lvl="0" indent="-228600" algn="l" rtl="0">
              <a:lnSpc>
                <a:spcPct val="90000"/>
              </a:lnSpc>
              <a:spcBef>
                <a:spcPts val="600"/>
              </a:spcBef>
              <a:spcAft>
                <a:spcPts val="0"/>
              </a:spcAft>
              <a:buClr>
                <a:schemeClr val="dk1"/>
              </a:buClr>
              <a:buSzPts val="2000"/>
              <a:buChar char="•"/>
            </a:pPr>
            <a:r>
              <a:rPr lang="en-IN" sz="2000"/>
              <a:t>This paper details the process and results of an attempt to improve upon the accuracy of retinal image segmentation to aid doctors in diagnosing diseases of the eye using supervised (support vector machine) and unsupervised (modified k-nearest neighbor) machine learning algorithms. </a:t>
            </a:r>
            <a:endParaRPr/>
          </a:p>
        </p:txBody>
      </p:sp>
      <p:sp>
        <p:nvSpPr>
          <p:cNvPr id="204" name="Google Shape;204;p32"/>
          <p:cNvSpPr txBox="1">
            <a:spLocks noGrp="1"/>
          </p:cNvSpPr>
          <p:nvPr>
            <p:ph type="title"/>
          </p:nvPr>
        </p:nvSpPr>
        <p:spPr>
          <a:xfrm>
            <a:off x="838200" y="0"/>
            <a:ext cx="10098024" cy="657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520"/>
              <a:buFont typeface="Calibri"/>
              <a:buNone/>
            </a:pPr>
            <a:r>
              <a:rPr lang="en-IN" sz="2520" b="1" dirty="0"/>
              <a:t>Paper 3:- </a:t>
            </a:r>
            <a:r>
              <a:rPr lang="en-IN" sz="2520" b="1" dirty="0" smtClean="0"/>
              <a:t>“Machine </a:t>
            </a:r>
            <a:r>
              <a:rPr lang="en-IN" sz="2520" b="1" dirty="0"/>
              <a:t>Learning applied to the detection of retinal blood </a:t>
            </a:r>
            <a:r>
              <a:rPr lang="en-IN" sz="2520" b="1" dirty="0" smtClean="0"/>
              <a:t>vessels”</a:t>
            </a:r>
            <a:endParaRPr sz="2520" b="1" dirty="0"/>
          </a:p>
        </p:txBody>
      </p:sp>
      <p:sp>
        <p:nvSpPr>
          <p:cNvPr id="205" name="Google Shape;205;p32"/>
          <p:cNvSpPr txBox="1"/>
          <p:nvPr/>
        </p:nvSpPr>
        <p:spPr>
          <a:xfrm>
            <a:off x="838200" y="2249996"/>
            <a:ext cx="10515600" cy="2014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IN" sz="2400" b="0" i="0" u="none" strike="noStrike" cap="none">
                <a:solidFill>
                  <a:schemeClr val="dk1"/>
                </a:solidFill>
                <a:latin typeface="Calibri"/>
                <a:ea typeface="Calibri"/>
                <a:cs typeface="Calibri"/>
                <a:sym typeface="Calibri"/>
              </a:rPr>
              <a:t>Advantages:</a:t>
            </a:r>
            <a:endParaRPr/>
          </a:p>
          <a:p>
            <a:pPr marL="228600" marR="0" lvl="0" indent="-228600" algn="l" rtl="0">
              <a:lnSpc>
                <a:spcPct val="90000"/>
              </a:lnSpc>
              <a:spcBef>
                <a:spcPts val="600"/>
              </a:spcBef>
              <a:spcAft>
                <a:spcPts val="0"/>
              </a:spcAft>
              <a:buClr>
                <a:schemeClr val="dk1"/>
              </a:buClr>
              <a:buSzPts val="2000"/>
              <a:buFont typeface="Arial"/>
              <a:buChar char="•"/>
            </a:pPr>
            <a:r>
              <a:rPr lang="en-IN" sz="2000" b="0" i="0" u="none" strike="noStrike" cap="none">
                <a:solidFill>
                  <a:schemeClr val="dk1"/>
                </a:solidFill>
                <a:latin typeface="Calibri"/>
                <a:ea typeface="Calibri"/>
                <a:cs typeface="Calibri"/>
                <a:sym typeface="Calibri"/>
              </a:rPr>
              <a:t>Simplifies the method of determining the segmentation of the circulatory system in the eye as it is difficult for doctors as the task of distinguishing blood vessels by simply observing retinal images has proven to be challenging.</a:t>
            </a:r>
            <a:endParaRPr/>
          </a:p>
          <a:p>
            <a:pPr marL="228600" marR="0" lvl="0" indent="-228600" algn="l" rtl="0">
              <a:lnSpc>
                <a:spcPct val="90000"/>
              </a:lnSpc>
              <a:spcBef>
                <a:spcPts val="600"/>
              </a:spcBef>
              <a:spcAft>
                <a:spcPts val="0"/>
              </a:spcAft>
              <a:buClr>
                <a:schemeClr val="dk1"/>
              </a:buClr>
              <a:buSzPts val="2000"/>
              <a:buFont typeface="Arial"/>
              <a:buChar char="•"/>
            </a:pPr>
            <a:r>
              <a:rPr lang="en-IN" sz="2000" b="0" i="0" u="none" strike="noStrike" cap="none">
                <a:solidFill>
                  <a:schemeClr val="dk1"/>
                </a:solidFill>
                <a:latin typeface="Calibri"/>
                <a:ea typeface="Calibri"/>
                <a:cs typeface="Calibri"/>
                <a:sym typeface="Calibri"/>
              </a:rPr>
              <a:t>It is capable of detecting wide range of diseases using several morphological features of retinal veins and arteries.</a:t>
            </a:r>
            <a:endParaRPr sz="2800" b="0" i="0" u="none" strike="noStrike" cap="none">
              <a:solidFill>
                <a:schemeClr val="dk1"/>
              </a:solidFill>
              <a:latin typeface="Calibri"/>
              <a:ea typeface="Calibri"/>
              <a:cs typeface="Calibri"/>
              <a:sym typeface="Calibri"/>
            </a:endParaRPr>
          </a:p>
        </p:txBody>
      </p:sp>
      <p:sp>
        <p:nvSpPr>
          <p:cNvPr id="206" name="Google Shape;206;p32"/>
          <p:cNvSpPr txBox="1"/>
          <p:nvPr/>
        </p:nvSpPr>
        <p:spPr>
          <a:xfrm>
            <a:off x="838200" y="4448302"/>
            <a:ext cx="10515600" cy="2014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IN" sz="2400" b="0" i="0" u="none" strike="noStrike" cap="none">
                <a:solidFill>
                  <a:schemeClr val="dk1"/>
                </a:solidFill>
                <a:latin typeface="Calibri"/>
                <a:ea typeface="Calibri"/>
                <a:cs typeface="Calibri"/>
                <a:sym typeface="Calibri"/>
              </a:rPr>
              <a:t>Disadvantage: </a:t>
            </a:r>
            <a:endParaRPr/>
          </a:p>
          <a:p>
            <a:pPr marL="228600" marR="0" lvl="0" indent="-228600" algn="l" rtl="0">
              <a:lnSpc>
                <a:spcPct val="90000"/>
              </a:lnSpc>
              <a:spcBef>
                <a:spcPts val="600"/>
              </a:spcBef>
              <a:spcAft>
                <a:spcPts val="0"/>
              </a:spcAft>
              <a:buClr>
                <a:schemeClr val="dk1"/>
              </a:buClr>
              <a:buSzPts val="2000"/>
              <a:buFont typeface="Arial"/>
              <a:buChar char="•"/>
            </a:pPr>
            <a:r>
              <a:rPr lang="en-IN" sz="2000" b="0" i="0" u="none" strike="noStrike" cap="none">
                <a:solidFill>
                  <a:schemeClr val="dk1"/>
                </a:solidFill>
                <a:latin typeface="Calibri"/>
                <a:ea typeface="Calibri"/>
                <a:cs typeface="Calibri"/>
                <a:sym typeface="Calibri"/>
              </a:rPr>
              <a:t>The implementation of the model is done using only two algorithms i.e. SVM and modified KNN.</a:t>
            </a:r>
            <a:endParaRPr/>
          </a:p>
          <a:p>
            <a:pPr marL="228600" marR="0" lvl="0" indent="-228600" algn="l" rtl="0">
              <a:lnSpc>
                <a:spcPct val="90000"/>
              </a:lnSpc>
              <a:spcBef>
                <a:spcPts val="600"/>
              </a:spcBef>
              <a:spcAft>
                <a:spcPts val="0"/>
              </a:spcAft>
              <a:buClr>
                <a:schemeClr val="dk1"/>
              </a:buClr>
              <a:buSzPts val="2000"/>
              <a:buFont typeface="Arial"/>
              <a:buChar char="•"/>
            </a:pPr>
            <a:r>
              <a:rPr lang="en-IN" sz="2000" b="0" i="0" u="none" strike="noStrike" cap="none">
                <a:solidFill>
                  <a:schemeClr val="dk1"/>
                </a:solidFill>
                <a:latin typeface="Calibri"/>
                <a:ea typeface="Calibri"/>
                <a:cs typeface="Calibri"/>
                <a:sym typeface="Calibri"/>
              </a:rPr>
              <a:t>Will require great number of dataset for the model to be more accurate and narrow down the disease.</a:t>
            </a:r>
            <a:endParaRPr sz="2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75662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2359</TotalTime>
  <Words>1229</Words>
  <Application>Microsoft Office PowerPoint</Application>
  <PresentationFormat>Widescreen</PresentationFormat>
  <Paragraphs>181</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                GLOBAL ACADEMY OF TECHNOLOGY DEPARTMENT OF COMPUTER SCIENCE AND ENGINEERING (Accredited by NBA 2019-2022) Academic Year : 2019 - 20 ODD Sem </vt:lpstr>
      <vt:lpstr>Agenda</vt:lpstr>
      <vt:lpstr>Introduction to Domain</vt:lpstr>
      <vt:lpstr>PowerPoint Presentation</vt:lpstr>
      <vt:lpstr>PowerPoint Presentation</vt:lpstr>
      <vt:lpstr>PowerPoint Presentation</vt:lpstr>
      <vt:lpstr>Base Paper :- “Medical Diagnosis System using Machine Learning”</vt:lpstr>
      <vt:lpstr>Paper 2: “From expert systems to machine-learned diagnosis model”</vt:lpstr>
      <vt:lpstr>Paper 3:- “Machine Learning applied to the detection of retinal blood vessels”</vt:lpstr>
      <vt:lpstr>Paper 4:- “A Study on Machine Learning algorithm in medical diagnosis”</vt:lpstr>
      <vt:lpstr>Paper 5:- “Title”</vt:lpstr>
      <vt:lpstr>Motivation</vt:lpstr>
      <vt:lpstr>Existing System </vt:lpstr>
      <vt:lpstr>Problem Statement</vt:lpstr>
      <vt:lpstr>Design</vt:lpstr>
      <vt:lpstr>Requirements Specification</vt:lpstr>
      <vt:lpstr>Bibiliography</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ACADEMY OF TECHNOLOGY DEPARTMENT OF COMPUTER SCIENCE AND ENGINEERING</dc:title>
  <dc:creator>admin</dc:creator>
  <cp:lastModifiedBy>Thejas Murthy</cp:lastModifiedBy>
  <cp:revision>52</cp:revision>
  <cp:lastPrinted>2018-09-04T04:42:13Z</cp:lastPrinted>
  <dcterms:created xsi:type="dcterms:W3CDTF">2018-01-23T09:52:46Z</dcterms:created>
  <dcterms:modified xsi:type="dcterms:W3CDTF">2019-09-23T15:26:28Z</dcterms:modified>
</cp:coreProperties>
</file>