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72BBC3-31C0-4C34-9BF6-56D63931E67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F8889-9DFE-4CC2-8ECD-9E3A289012C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527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2BBC3-31C0-4C34-9BF6-56D63931E67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F8889-9DFE-4CC2-8ECD-9E3A289012CE}" type="slidenum">
              <a:rPr lang="en-IN" smtClean="0"/>
              <a:t>‹#›</a:t>
            </a:fld>
            <a:endParaRPr lang="en-IN"/>
          </a:p>
        </p:txBody>
      </p:sp>
    </p:spTree>
    <p:extLst>
      <p:ext uri="{BB962C8B-B14F-4D97-AF65-F5344CB8AC3E}">
        <p14:creationId xmlns:p14="http://schemas.microsoft.com/office/powerpoint/2010/main" val="362657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2BBC3-31C0-4C34-9BF6-56D63931E67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F8889-9DFE-4CC2-8ECD-9E3A289012CE}" type="slidenum">
              <a:rPr lang="en-IN" smtClean="0"/>
              <a:t>‹#›</a:t>
            </a:fld>
            <a:endParaRPr lang="en-IN"/>
          </a:p>
        </p:txBody>
      </p:sp>
    </p:spTree>
    <p:extLst>
      <p:ext uri="{BB962C8B-B14F-4D97-AF65-F5344CB8AC3E}">
        <p14:creationId xmlns:p14="http://schemas.microsoft.com/office/powerpoint/2010/main" val="290578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72BBC3-31C0-4C34-9BF6-56D63931E67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F8889-9DFE-4CC2-8ECD-9E3A289012CE}" type="slidenum">
              <a:rPr lang="en-IN" smtClean="0"/>
              <a:t>‹#›</a:t>
            </a:fld>
            <a:endParaRPr lang="en-IN"/>
          </a:p>
        </p:txBody>
      </p:sp>
    </p:spTree>
    <p:extLst>
      <p:ext uri="{BB962C8B-B14F-4D97-AF65-F5344CB8AC3E}">
        <p14:creationId xmlns:p14="http://schemas.microsoft.com/office/powerpoint/2010/main" val="304393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72BBC3-31C0-4C34-9BF6-56D63931E671}"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7F8889-9DFE-4CC2-8ECD-9E3A289012C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537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72BBC3-31C0-4C34-9BF6-56D63931E671}"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F8889-9DFE-4CC2-8ECD-9E3A289012CE}" type="slidenum">
              <a:rPr lang="en-IN" smtClean="0"/>
              <a:t>‹#›</a:t>
            </a:fld>
            <a:endParaRPr lang="en-IN"/>
          </a:p>
        </p:txBody>
      </p:sp>
    </p:spTree>
    <p:extLst>
      <p:ext uri="{BB962C8B-B14F-4D97-AF65-F5344CB8AC3E}">
        <p14:creationId xmlns:p14="http://schemas.microsoft.com/office/powerpoint/2010/main" val="415819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72BBC3-31C0-4C34-9BF6-56D63931E671}"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7F8889-9DFE-4CC2-8ECD-9E3A289012CE}" type="slidenum">
              <a:rPr lang="en-IN" smtClean="0"/>
              <a:t>‹#›</a:t>
            </a:fld>
            <a:endParaRPr lang="en-IN"/>
          </a:p>
        </p:txBody>
      </p:sp>
    </p:spTree>
    <p:extLst>
      <p:ext uri="{BB962C8B-B14F-4D97-AF65-F5344CB8AC3E}">
        <p14:creationId xmlns:p14="http://schemas.microsoft.com/office/powerpoint/2010/main" val="58455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72BBC3-31C0-4C34-9BF6-56D63931E671}" type="datetimeFigureOut">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7F8889-9DFE-4CC2-8ECD-9E3A289012CE}" type="slidenum">
              <a:rPr lang="en-IN" smtClean="0"/>
              <a:t>‹#›</a:t>
            </a:fld>
            <a:endParaRPr lang="en-IN"/>
          </a:p>
        </p:txBody>
      </p:sp>
    </p:spTree>
    <p:extLst>
      <p:ext uri="{BB962C8B-B14F-4D97-AF65-F5344CB8AC3E}">
        <p14:creationId xmlns:p14="http://schemas.microsoft.com/office/powerpoint/2010/main" val="2661732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072BBC3-31C0-4C34-9BF6-56D63931E671}" type="datetimeFigureOut">
              <a:rPr lang="en-IN" smtClean="0"/>
              <a:t>17-04-2025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B7F8889-9DFE-4CC2-8ECD-9E3A289012CE}" type="slidenum">
              <a:rPr lang="en-IN" smtClean="0"/>
              <a:t>‹#›</a:t>
            </a:fld>
            <a:endParaRPr lang="en-IN"/>
          </a:p>
        </p:txBody>
      </p:sp>
    </p:spTree>
    <p:extLst>
      <p:ext uri="{BB962C8B-B14F-4D97-AF65-F5344CB8AC3E}">
        <p14:creationId xmlns:p14="http://schemas.microsoft.com/office/powerpoint/2010/main" val="15577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072BBC3-31C0-4C34-9BF6-56D63931E671}" type="datetimeFigureOut">
              <a:rPr lang="en-IN" smtClean="0"/>
              <a:t>17-04-2025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B7F8889-9DFE-4CC2-8ECD-9E3A289012CE}" type="slidenum">
              <a:rPr lang="en-IN" smtClean="0"/>
              <a:t>‹#›</a:t>
            </a:fld>
            <a:endParaRPr lang="en-IN"/>
          </a:p>
        </p:txBody>
      </p:sp>
    </p:spTree>
    <p:extLst>
      <p:ext uri="{BB962C8B-B14F-4D97-AF65-F5344CB8AC3E}">
        <p14:creationId xmlns:p14="http://schemas.microsoft.com/office/powerpoint/2010/main" val="2658602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72BBC3-31C0-4C34-9BF6-56D63931E671}"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7F8889-9DFE-4CC2-8ECD-9E3A289012CE}" type="slidenum">
              <a:rPr lang="en-IN" smtClean="0"/>
              <a:t>‹#›</a:t>
            </a:fld>
            <a:endParaRPr lang="en-IN"/>
          </a:p>
        </p:txBody>
      </p:sp>
    </p:spTree>
    <p:extLst>
      <p:ext uri="{BB962C8B-B14F-4D97-AF65-F5344CB8AC3E}">
        <p14:creationId xmlns:p14="http://schemas.microsoft.com/office/powerpoint/2010/main" val="27366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72BBC3-31C0-4C34-9BF6-56D63931E671}" type="datetimeFigureOut">
              <a:rPr lang="en-IN" smtClean="0"/>
              <a:t>17-04-2025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B7F8889-9DFE-4CC2-8ECD-9E3A289012C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7551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9F3E7A-1C86-956B-A53A-2E254705C175}"/>
              </a:ext>
            </a:extLst>
          </p:cNvPr>
          <p:cNvSpPr>
            <a:spLocks noGrp="1"/>
          </p:cNvSpPr>
          <p:nvPr>
            <p:ph type="ctrTitle"/>
          </p:nvPr>
        </p:nvSpPr>
        <p:spPr/>
        <p:txBody>
          <a:bodyPr>
            <a:normAutofit/>
          </a:bodyPr>
          <a:lstStyle/>
          <a:p>
            <a:r>
              <a:rPr lang="en-US" sz="8000" dirty="0">
                <a:solidFill>
                  <a:srgbClr val="FF0000"/>
                </a:solidFill>
                <a:latin typeface="Arial Black" pitchFamily="34" charset="0"/>
              </a:rPr>
              <a:t>Predictrix </a:t>
            </a:r>
            <a:br>
              <a:rPr lang="en-US" sz="8000" dirty="0">
                <a:solidFill>
                  <a:srgbClr val="FF0000"/>
                </a:solidFill>
                <a:latin typeface="Arial Black" pitchFamily="34" charset="0"/>
              </a:rPr>
            </a:br>
            <a:r>
              <a:rPr lang="en-US" sz="8000" dirty="0">
                <a:solidFill>
                  <a:srgbClr val="FF0000"/>
                </a:solidFill>
                <a:latin typeface="Arial Black" pitchFamily="34" charset="0"/>
              </a:rPr>
              <a:t>			     </a:t>
            </a:r>
            <a:r>
              <a:rPr lang="en-US" sz="8000" dirty="0">
                <a:solidFill>
                  <a:schemeClr val="tx1"/>
                </a:solidFill>
                <a:latin typeface="Arial Black" pitchFamily="34" charset="0"/>
              </a:rPr>
              <a:t>-</a:t>
            </a:r>
            <a:r>
              <a:rPr lang="en-US" sz="8000" dirty="0">
                <a:solidFill>
                  <a:srgbClr val="FF0000"/>
                </a:solidFill>
                <a:latin typeface="Arial Black" pitchFamily="34" charset="0"/>
              </a:rPr>
              <a:t> </a:t>
            </a:r>
            <a:r>
              <a:rPr lang="en-US" sz="5400" dirty="0">
                <a:solidFill>
                  <a:schemeClr val="tx1"/>
                </a:solidFill>
                <a:latin typeface="Arial Black" pitchFamily="34" charset="0"/>
              </a:rPr>
              <a:t>by </a:t>
            </a:r>
            <a:r>
              <a:rPr lang="en-US" sz="5400" dirty="0" err="1">
                <a:solidFill>
                  <a:schemeClr val="tx1"/>
                </a:solidFill>
                <a:latin typeface="Arial Black" pitchFamily="34" charset="0"/>
              </a:rPr>
              <a:t>Genovate</a:t>
            </a:r>
            <a:br>
              <a:rPr lang="en-US" sz="8000" dirty="0">
                <a:solidFill>
                  <a:srgbClr val="FF0000"/>
                </a:solidFill>
                <a:latin typeface="Arial Black" pitchFamily="34" charset="0"/>
              </a:rPr>
            </a:br>
            <a:endParaRPr lang="en-IN" dirty="0"/>
          </a:p>
        </p:txBody>
      </p:sp>
      <p:sp>
        <p:nvSpPr>
          <p:cNvPr id="6" name="Subtitle 5">
            <a:extLst>
              <a:ext uri="{FF2B5EF4-FFF2-40B4-BE49-F238E27FC236}">
                <a16:creationId xmlns:a16="http://schemas.microsoft.com/office/drawing/2014/main" id="{A7A10FE4-E6D7-EA65-16B5-B3FB86594E3C}"/>
              </a:ext>
            </a:extLst>
          </p:cNvPr>
          <p:cNvSpPr>
            <a:spLocks noGrp="1"/>
          </p:cNvSpPr>
          <p:nvPr>
            <p:ph type="subTitle" idx="1"/>
          </p:nvPr>
        </p:nvSpPr>
        <p:spPr/>
        <p:txBody>
          <a:bodyPr/>
          <a:lstStyle/>
          <a:p>
            <a:r>
              <a:rPr lang="en-US" sz="2400" dirty="0"/>
              <a:t>an intelligent web-based platform designed to </a:t>
            </a:r>
            <a:r>
              <a:rPr lang="en-US" sz="2400" b="1" dirty="0"/>
              <a:t>predict retail product demand</a:t>
            </a:r>
            <a:endParaRPr lang="en-IN" dirty="0"/>
          </a:p>
        </p:txBody>
      </p:sp>
    </p:spTree>
    <p:extLst>
      <p:ext uri="{BB962C8B-B14F-4D97-AF65-F5344CB8AC3E}">
        <p14:creationId xmlns:p14="http://schemas.microsoft.com/office/powerpoint/2010/main" val="659502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38BC-F379-F351-7579-B7F22D2B0910}"/>
              </a:ext>
            </a:extLst>
          </p:cNvPr>
          <p:cNvSpPr>
            <a:spLocks noGrp="1"/>
          </p:cNvSpPr>
          <p:nvPr>
            <p:ph type="title"/>
          </p:nvPr>
        </p:nvSpPr>
        <p:spPr/>
        <p:txBody>
          <a:bodyPr/>
          <a:lstStyle/>
          <a:p>
            <a:r>
              <a:rPr lang="en-US" dirty="0"/>
              <a:t>FUTURE SCOPE</a:t>
            </a:r>
            <a:endParaRPr lang="en-IN" dirty="0"/>
          </a:p>
        </p:txBody>
      </p:sp>
      <p:sp>
        <p:nvSpPr>
          <p:cNvPr id="4" name="Rectangle 1">
            <a:extLst>
              <a:ext uri="{FF2B5EF4-FFF2-40B4-BE49-F238E27FC236}">
                <a16:creationId xmlns:a16="http://schemas.microsoft.com/office/drawing/2014/main" id="{0C5EFDEC-C214-D8A5-B7D3-83B2249F3E94}"/>
              </a:ext>
            </a:extLst>
          </p:cNvPr>
          <p:cNvSpPr>
            <a:spLocks noGrp="1" noChangeArrowheads="1"/>
          </p:cNvSpPr>
          <p:nvPr>
            <p:ph idx="1"/>
          </p:nvPr>
        </p:nvSpPr>
        <p:spPr bwMode="auto">
          <a:xfrm>
            <a:off x="1097280" y="2580142"/>
            <a:ext cx="1101606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rPr>
              <a:t>Smarter price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rPr>
              <a:t>Better stock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rPr>
              <a:t>Advanced AI predictions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solidFill>
                  <a:schemeClr val="tx1"/>
                </a:solidFill>
              </a:rPr>
              <a:t>Add external features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solidFill>
                  <a:schemeClr val="tx1"/>
                </a:solidFill>
              </a:rPr>
              <a:t>Use more advanced models </a:t>
            </a: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76128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D427-6A83-1992-8428-D3DC97FE99C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B0EDF1D-691F-82A9-C8E0-BA09947F8B4E}"/>
              </a:ext>
            </a:extLst>
          </p:cNvPr>
          <p:cNvSpPr>
            <a:spLocks noGrp="1"/>
          </p:cNvSpPr>
          <p:nvPr>
            <p:ph idx="1"/>
          </p:nvPr>
        </p:nvSpPr>
        <p:spPr/>
        <p:txBody>
          <a:bodyPr>
            <a:normAutofit/>
          </a:bodyPr>
          <a:lstStyle/>
          <a:p>
            <a:pPr algn="just"/>
            <a:r>
              <a:rPr lang="en-US" sz="3200" b="1" dirty="0"/>
              <a:t>Predictrix</a:t>
            </a:r>
            <a:r>
              <a:rPr lang="en-US" sz="3200" dirty="0"/>
              <a:t> is a smart solution for retail stock prediction and inventory management. It uses real-time data and AI to help store avoid stockouts, reduce waste, and make faster, smarter decisions. With advanced forecasting and automation, Predictrix improves efficiency and supports better retail planning.</a:t>
            </a:r>
            <a:endParaRPr lang="en-IN" sz="3200" dirty="0"/>
          </a:p>
        </p:txBody>
      </p:sp>
    </p:spTree>
    <p:extLst>
      <p:ext uri="{BB962C8B-B14F-4D97-AF65-F5344CB8AC3E}">
        <p14:creationId xmlns:p14="http://schemas.microsoft.com/office/powerpoint/2010/main" val="1006406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0096F2-B8D6-C2B3-5504-296B70A3D798}"/>
              </a:ext>
            </a:extLst>
          </p:cNvPr>
          <p:cNvSpPr>
            <a:spLocks noGrp="1"/>
          </p:cNvSpPr>
          <p:nvPr>
            <p:ph type="title"/>
          </p:nvPr>
        </p:nvSpPr>
        <p:spPr>
          <a:xfrm>
            <a:off x="3814916" y="286603"/>
            <a:ext cx="7340764" cy="3142397"/>
          </a:xfrm>
        </p:spPr>
        <p:txBody>
          <a:bodyPr/>
          <a:lstStyle/>
          <a:p>
            <a:r>
              <a:rPr lang="en-US" dirty="0"/>
              <a:t>THANK YOU</a:t>
            </a:r>
            <a:endParaRPr lang="en-IN" dirty="0"/>
          </a:p>
        </p:txBody>
      </p:sp>
    </p:spTree>
    <p:extLst>
      <p:ext uri="{BB962C8B-B14F-4D97-AF65-F5344CB8AC3E}">
        <p14:creationId xmlns:p14="http://schemas.microsoft.com/office/powerpoint/2010/main" val="2461385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133DE-5AFF-824F-E566-4D817F14D009}"/>
              </a:ext>
            </a:extLst>
          </p:cNvPr>
          <p:cNvSpPr>
            <a:spLocks noGrp="1"/>
          </p:cNvSpPr>
          <p:nvPr>
            <p:ph type="title"/>
          </p:nvPr>
        </p:nvSpPr>
        <p:spPr>
          <a:xfrm>
            <a:off x="668594" y="286603"/>
            <a:ext cx="10487086" cy="1778171"/>
          </a:xfrm>
        </p:spPr>
        <p:txBody>
          <a:bodyPr/>
          <a:lstStyle/>
          <a:p>
            <a:r>
              <a:rPr lang="en-US" sz="4800" b="1" dirty="0">
                <a:latin typeface="Times New Roman" pitchFamily="18" charset="0"/>
                <a:cs typeface="Times New Roman" pitchFamily="18" charset="0"/>
              </a:rPr>
              <a:t>Table of Contents</a:t>
            </a:r>
            <a:br>
              <a:rPr lang="en-US" b="1"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CD297B99-64B9-4CE9-BC01-30E57D5E8482}"/>
              </a:ext>
            </a:extLst>
          </p:cNvPr>
          <p:cNvSpPr>
            <a:spLocks noGrp="1"/>
          </p:cNvSpPr>
          <p:nvPr>
            <p:ph idx="1"/>
          </p:nvPr>
        </p:nvSpPr>
        <p:spPr/>
        <p:txBody>
          <a:bodyPr/>
          <a:lstStyle/>
          <a:p>
            <a:pPr>
              <a:buFont typeface="Arial" pitchFamily="34" charset="0"/>
              <a:buChar char="•"/>
            </a:pPr>
            <a:r>
              <a:rPr lang="en-US" sz="2000" dirty="0">
                <a:latin typeface="Times New Roman" pitchFamily="18" charset="0"/>
                <a:cs typeface="Times New Roman" pitchFamily="18" charset="0"/>
              </a:rPr>
              <a:t>Introduction</a:t>
            </a:r>
          </a:p>
          <a:p>
            <a:pPr>
              <a:buFont typeface="Arial" pitchFamily="34" charset="0"/>
              <a:buChar char="•"/>
            </a:pPr>
            <a:r>
              <a:rPr lang="en-US" sz="2000" dirty="0">
                <a:latin typeface="Times New Roman" pitchFamily="18" charset="0"/>
                <a:cs typeface="Times New Roman" pitchFamily="18" charset="0"/>
              </a:rPr>
              <a:t>Problem Statement</a:t>
            </a:r>
          </a:p>
          <a:p>
            <a:pPr>
              <a:buFont typeface="Arial" pitchFamily="34" charset="0"/>
              <a:buChar char="•"/>
            </a:pPr>
            <a:r>
              <a:rPr lang="en-US" sz="2000" dirty="0">
                <a:latin typeface="Times New Roman" pitchFamily="18" charset="0"/>
                <a:cs typeface="Times New Roman" pitchFamily="18" charset="0"/>
              </a:rPr>
              <a:t>Technical Details</a:t>
            </a:r>
          </a:p>
          <a:p>
            <a:pPr>
              <a:buFont typeface="Arial" pitchFamily="34" charset="0"/>
              <a:buChar char="•"/>
            </a:pPr>
            <a:r>
              <a:rPr lang="en-US" sz="2000" dirty="0">
                <a:latin typeface="Times New Roman" pitchFamily="18" charset="0"/>
                <a:cs typeface="Times New Roman" pitchFamily="18" charset="0"/>
              </a:rPr>
              <a:t>Objectives</a:t>
            </a:r>
          </a:p>
          <a:p>
            <a:pPr>
              <a:buFont typeface="Arial" pitchFamily="34" charset="0"/>
              <a:buChar char="•"/>
            </a:pPr>
            <a:r>
              <a:rPr lang="en-IN" sz="2000" dirty="0"/>
              <a:t>Methodology</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Key Features </a:t>
            </a:r>
          </a:p>
          <a:p>
            <a:pPr>
              <a:buFont typeface="Arial" pitchFamily="34" charset="0"/>
              <a:buChar char="•"/>
            </a:pPr>
            <a:r>
              <a:rPr lang="en-US" sz="2000" dirty="0">
                <a:latin typeface="Times New Roman" pitchFamily="18" charset="0"/>
                <a:cs typeface="Times New Roman" pitchFamily="18" charset="0"/>
              </a:rPr>
              <a:t>Project Highlights</a:t>
            </a:r>
          </a:p>
          <a:p>
            <a:pPr>
              <a:buFont typeface="Arial" pitchFamily="34" charset="0"/>
              <a:buChar char="•"/>
            </a:pPr>
            <a:r>
              <a:rPr lang="en-US" sz="2000" dirty="0">
                <a:latin typeface="Times New Roman" pitchFamily="18" charset="0"/>
                <a:cs typeface="Times New Roman" pitchFamily="18" charset="0"/>
              </a:rPr>
              <a:t>Conclusion</a:t>
            </a:r>
          </a:p>
          <a:p>
            <a:pPr>
              <a:buFont typeface="Arial" pitchFamily="34" charset="0"/>
              <a:buChar char="•"/>
            </a:pPr>
            <a:r>
              <a:rPr lang="en-US" sz="2000" dirty="0">
                <a:latin typeface="Times New Roman" pitchFamily="18" charset="0"/>
                <a:cs typeface="Times New Roman" pitchFamily="18" charset="0"/>
              </a:rPr>
              <a:t>References</a:t>
            </a:r>
          </a:p>
          <a:p>
            <a:endParaRPr lang="en-IN" dirty="0"/>
          </a:p>
        </p:txBody>
      </p:sp>
    </p:spTree>
    <p:extLst>
      <p:ext uri="{BB962C8B-B14F-4D97-AF65-F5344CB8AC3E}">
        <p14:creationId xmlns:p14="http://schemas.microsoft.com/office/powerpoint/2010/main" val="342646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434E7-F732-1847-47C6-57694D234FFB}"/>
              </a:ext>
            </a:extLst>
          </p:cNvPr>
          <p:cNvSpPr>
            <a:spLocks noGrp="1"/>
          </p:cNvSpPr>
          <p:nvPr>
            <p:ph type="title"/>
          </p:nvPr>
        </p:nvSpPr>
        <p:spPr/>
        <p:txBody>
          <a:bodyPr/>
          <a:lstStyle/>
          <a:p>
            <a:r>
              <a:rPr lang="en-US" sz="4800" dirty="0">
                <a:latin typeface="Times New Roman" pitchFamily="18" charset="0"/>
                <a:cs typeface="Times New Roman" pitchFamily="18" charset="0"/>
              </a:rPr>
              <a:t>Introduction</a:t>
            </a:r>
            <a:br>
              <a:rPr lang="en-US" sz="48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1D6CB27D-7540-0BFC-A289-A4E6858B06C5}"/>
              </a:ext>
            </a:extLst>
          </p:cNvPr>
          <p:cNvSpPr>
            <a:spLocks noGrp="1"/>
          </p:cNvSpPr>
          <p:nvPr>
            <p:ph idx="1"/>
          </p:nvPr>
        </p:nvSpPr>
        <p:spPr>
          <a:xfrm>
            <a:off x="322118" y="1845734"/>
            <a:ext cx="10833562" cy="4023360"/>
          </a:xfrm>
        </p:spPr>
        <p:txBody>
          <a:bodyPr>
            <a:normAutofit fontScale="77500" lnSpcReduction="20000"/>
          </a:bodyPr>
          <a:lstStyle/>
          <a:p>
            <a:pPr algn="just">
              <a:lnSpc>
                <a:spcPct val="120000"/>
              </a:lnSpc>
              <a:buNone/>
            </a:pPr>
            <a:r>
              <a:rPr lang="en-US" sz="2400" b="1" dirty="0">
                <a:latin typeface="Times New Roman" panose="02020603050405020304" pitchFamily="18" charset="0"/>
                <a:cs typeface="Times New Roman" panose="02020603050405020304" pitchFamily="18" charset="0"/>
              </a:rPr>
              <a:t>Predictrix</a:t>
            </a:r>
            <a:r>
              <a:rPr lang="en-US" sz="2400" dirty="0">
                <a:latin typeface="Times New Roman" panose="02020603050405020304" pitchFamily="18" charset="0"/>
                <a:cs typeface="Times New Roman" panose="02020603050405020304" pitchFamily="18" charset="0"/>
              </a:rPr>
              <a:t> is a cutting-edge, intelligent web-based platform engineered to forecast retail product demand with high precision. Leveraging real-time data streams and advanced artificial intelligence models, Predictrix empowers retailers with actionable insights to optimize inventory management, supply chain logistics, and marketing strategies.</a:t>
            </a:r>
          </a:p>
          <a:p>
            <a:pPr algn="just">
              <a:lnSpc>
                <a:spcPct val="120000"/>
              </a:lnSpc>
              <a:buNone/>
            </a:pPr>
            <a:r>
              <a:rPr lang="en-US" sz="2400" dirty="0">
                <a:latin typeface="Times New Roman" panose="02020603050405020304" pitchFamily="18" charset="0"/>
                <a:cs typeface="Times New Roman" panose="02020603050405020304" pitchFamily="18" charset="0"/>
              </a:rPr>
              <a:t>At the core of Predictrix is a powerful data integration engine that seamlessly combines multiple data sources—historical sales records, current and forecasted weather conditions, and real-time social media sentiment analysis. This multi-dimensional data fusion enables the system to generate both short-term and long-term demand forecasts tailored to specific products, locations, and customer segments.</a:t>
            </a:r>
          </a:p>
          <a:p>
            <a:pPr algn="just">
              <a:lnSpc>
                <a:spcPct val="120000"/>
              </a:lnSpc>
            </a:pPr>
            <a:r>
              <a:rPr lang="en-US" sz="2400" dirty="0">
                <a:latin typeface="Times New Roman" panose="02020603050405020304" pitchFamily="18" charset="0"/>
                <a:cs typeface="Times New Roman" panose="02020603050405020304" pitchFamily="18" charset="0"/>
              </a:rPr>
              <a:t>With an intuitive user interface and customizable dashboards, retailers can monitor dynamic market conditions, respond proactively to demand fluctuations, and make data-driven decisions that enhance operational efficiency and customer satisfaction. Whether preparing for a seasonal surge or adjusting to sudden market shifts, Predictrix offers the intelligence and agility needed to stay ahead in the competitive retail landscape.</a:t>
            </a:r>
          </a:p>
          <a:p>
            <a:pPr algn="just">
              <a:lnSpc>
                <a:spcPct val="12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08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2BB20-3D38-00B2-4D52-872836F9FF21}"/>
              </a:ext>
            </a:extLst>
          </p:cNvPr>
          <p:cNvSpPr>
            <a:spLocks noGrp="1"/>
          </p:cNvSpPr>
          <p:nvPr>
            <p:ph type="title"/>
          </p:nvPr>
        </p:nvSpPr>
        <p:spPr/>
        <p:txBody>
          <a:bodyPr/>
          <a:lstStyle/>
          <a:p>
            <a:r>
              <a:rPr lang="en-US" sz="4800" dirty="0">
                <a:latin typeface="Times New Roman" pitchFamily="18" charset="0"/>
                <a:cs typeface="Times New Roman" pitchFamily="18" charset="0"/>
              </a:rPr>
              <a:t>Problem Statement</a:t>
            </a:r>
            <a:br>
              <a:rPr lang="en-US" sz="4800" dirty="0">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4B790AD2-868C-0CB2-6272-8D7CAC13947C}"/>
              </a:ext>
            </a:extLst>
          </p:cNvPr>
          <p:cNvSpPr>
            <a:spLocks noGrp="1"/>
          </p:cNvSpPr>
          <p:nvPr>
            <p:ph idx="1"/>
          </p:nvPr>
        </p:nvSpPr>
        <p:spPr>
          <a:xfrm>
            <a:off x="363682" y="2178242"/>
            <a:ext cx="11502736" cy="4023360"/>
          </a:xfrm>
        </p:spPr>
        <p:txBody>
          <a:bodyPr>
            <a:noAutofit/>
          </a:bodyPr>
          <a:lstStyle/>
          <a:p>
            <a:pPr algn="just">
              <a:lnSpc>
                <a:spcPct val="100000"/>
              </a:lnSpc>
              <a:buNone/>
            </a:pPr>
            <a:r>
              <a:rPr lang="en-US" sz="2400" dirty="0">
                <a:latin typeface="Times New Roman" panose="02020603050405020304" pitchFamily="18" charset="0"/>
                <a:cs typeface="Times New Roman" panose="02020603050405020304" pitchFamily="18" charset="0"/>
              </a:rPr>
              <a:t>Retailers today face significant challenges due to inaccurate demand forecasting and sluggish inventory response times. Traditional forecasting methods primarily depend on historical sales data, failing to capture dynamic market conditions and emerging consumer trends. As a result, businesses often grapple with stockouts, leading to missed sales opportunities, or overstock situations, which tie up capital and increase holding costs.</a:t>
            </a:r>
          </a:p>
          <a:p>
            <a:pPr algn="just">
              <a:lnSpc>
                <a:spcPct val="100000"/>
              </a:lnSpc>
              <a:buNone/>
            </a:pPr>
            <a:r>
              <a:rPr lang="en-US" sz="2400" b="1" dirty="0">
                <a:latin typeface="Times New Roman" panose="02020603050405020304" pitchFamily="18" charset="0"/>
                <a:cs typeface="Times New Roman" panose="02020603050405020304" pitchFamily="18" charset="0"/>
              </a:rPr>
              <a:t>Predictrix</a:t>
            </a:r>
            <a:r>
              <a:rPr lang="en-US" sz="2400" dirty="0">
                <a:latin typeface="Times New Roman" panose="02020603050405020304" pitchFamily="18" charset="0"/>
                <a:cs typeface="Times New Roman" panose="02020603050405020304" pitchFamily="18" charset="0"/>
              </a:rPr>
              <a:t> addresses these challenges by combining advanced artificial intelligence with to deliver accurate, real-time demand predictions. Unlike conventional models, Predictrix continuously ingests and analyzes a wide array of real-time data streams—including live sales activity, regional weather changes, and social media sentiment—to detect demand shifts as they happen.</a:t>
            </a:r>
          </a:p>
        </p:txBody>
      </p:sp>
    </p:spTree>
    <p:extLst>
      <p:ext uri="{BB962C8B-B14F-4D97-AF65-F5344CB8AC3E}">
        <p14:creationId xmlns:p14="http://schemas.microsoft.com/office/powerpoint/2010/main" val="1325542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6652-46FE-E693-A374-34984D194558}"/>
              </a:ext>
            </a:extLst>
          </p:cNvPr>
          <p:cNvSpPr>
            <a:spLocks noGrp="1"/>
          </p:cNvSpPr>
          <p:nvPr>
            <p:ph type="title"/>
          </p:nvPr>
        </p:nvSpPr>
        <p:spPr/>
        <p:txBody>
          <a:bodyPr/>
          <a:lstStyle/>
          <a:p>
            <a:r>
              <a:rPr lang="en-US" sz="4800" dirty="0">
                <a:latin typeface="Times New Roman" pitchFamily="18" charset="0"/>
                <a:cs typeface="Times New Roman" pitchFamily="18" charset="0"/>
              </a:rPr>
              <a:t>Technical Details</a:t>
            </a:r>
            <a:endParaRPr lang="en-IN" dirty="0"/>
          </a:p>
        </p:txBody>
      </p:sp>
      <p:sp>
        <p:nvSpPr>
          <p:cNvPr id="3" name="Content Placeholder 2">
            <a:extLst>
              <a:ext uri="{FF2B5EF4-FFF2-40B4-BE49-F238E27FC236}">
                <a16:creationId xmlns:a16="http://schemas.microsoft.com/office/drawing/2014/main" id="{591C8D92-B436-6CCE-EB98-575C7BB2318C}"/>
              </a:ext>
            </a:extLst>
          </p:cNvPr>
          <p:cNvSpPr>
            <a:spLocks noGrp="1"/>
          </p:cNvSpPr>
          <p:nvPr>
            <p:ph idx="1"/>
          </p:nvPr>
        </p:nvSpPr>
        <p:spPr>
          <a:xfrm>
            <a:off x="550718" y="1845734"/>
            <a:ext cx="10604962" cy="4023360"/>
          </a:xfrm>
        </p:spPr>
        <p:txBody>
          <a:bodyPr>
            <a:normAutofit/>
          </a:bodyPr>
          <a:lstStyle/>
          <a:p>
            <a:pPr>
              <a:buNone/>
            </a:pPr>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Tech Stack</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Frontend/UI: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Streamlit</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 Processing:</a:t>
            </a:r>
            <a:r>
              <a:rPr lang="en-IN" dirty="0">
                <a:latin typeface="Times New Roman" panose="02020603050405020304" pitchFamily="18" charset="0"/>
                <a:cs typeface="Times New Roman" panose="02020603050405020304" pitchFamily="18" charset="0"/>
              </a:rPr>
              <a:t> Pandas, NumPy</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Visualization:</a:t>
            </a:r>
            <a:r>
              <a:rPr lang="en-IN" dirty="0">
                <a:latin typeface="Times New Roman" panose="02020603050405020304" pitchFamily="18" charset="0"/>
                <a:cs typeface="Times New Roman" panose="02020603050405020304" pitchFamily="18" charset="0"/>
              </a:rPr>
              <a:t> Matplotlib</a:t>
            </a:r>
          </a:p>
          <a:p>
            <a:pPr>
              <a:buFont typeface="Arial" panose="020B0604020202020204" pitchFamily="34" charset="0"/>
              <a:buChar char="•"/>
            </a:pPr>
            <a:r>
              <a:rPr lang="en-IN" b="1" dirty="0" err="1">
                <a:latin typeface="Times New Roman" panose="02020603050405020304" pitchFamily="18" charset="0"/>
                <a:cs typeface="Times New Roman" panose="02020603050405020304" pitchFamily="18" charset="0"/>
              </a:rPr>
              <a:t>Modeling</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TensorFlow/</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(LSTM)</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Metrics:</a:t>
            </a:r>
            <a:r>
              <a:rPr lang="en-IN" dirty="0">
                <a:latin typeface="Times New Roman" panose="02020603050405020304" pitchFamily="18" charset="0"/>
                <a:cs typeface="Times New Roman" panose="02020603050405020304" pitchFamily="18" charset="0"/>
              </a:rPr>
              <a:t> RMSE (Root Mean Squared Error)</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Deployment-Ready Format:</a:t>
            </a:r>
            <a:r>
              <a:rPr lang="en-IN" dirty="0">
                <a:latin typeface="Times New Roman" panose="02020603050405020304" pitchFamily="18" charset="0"/>
                <a:cs typeface="Times New Roman" panose="02020603050405020304" pitchFamily="18" charset="0"/>
              </a:rPr>
              <a:t> Web-based interactive dashboard</a:t>
            </a: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32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9368F-8A99-39FD-E4C8-4ED49D694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EA2F8-2AA4-3B77-B373-39E40D84C8A7}"/>
              </a:ext>
            </a:extLst>
          </p:cNvPr>
          <p:cNvSpPr>
            <a:spLocks noGrp="1"/>
          </p:cNvSpPr>
          <p:nvPr>
            <p:ph type="title"/>
          </p:nvPr>
        </p:nvSpPr>
        <p:spPr/>
        <p:txBody>
          <a:bodyPr/>
          <a:lstStyle/>
          <a:p>
            <a:r>
              <a:rPr lang="en-US" sz="4800" dirty="0">
                <a:latin typeface="Times New Roman" pitchFamily="18" charset="0"/>
                <a:cs typeface="Times New Roman" pitchFamily="18" charset="0"/>
              </a:rPr>
              <a:t>Technical Details</a:t>
            </a:r>
            <a:endParaRPr lang="en-IN" dirty="0"/>
          </a:p>
        </p:txBody>
      </p:sp>
      <p:sp>
        <p:nvSpPr>
          <p:cNvPr id="3" name="Content Placeholder 2">
            <a:extLst>
              <a:ext uri="{FF2B5EF4-FFF2-40B4-BE49-F238E27FC236}">
                <a16:creationId xmlns:a16="http://schemas.microsoft.com/office/drawing/2014/main" id="{814F9A71-BB48-982C-2CFF-369490F89272}"/>
              </a:ext>
            </a:extLst>
          </p:cNvPr>
          <p:cNvSpPr>
            <a:spLocks noGrp="1"/>
          </p:cNvSpPr>
          <p:nvPr>
            <p:ph idx="1"/>
          </p:nvPr>
        </p:nvSpPr>
        <p:spPr>
          <a:xfrm>
            <a:off x="550718" y="2015836"/>
            <a:ext cx="10604962" cy="3853257"/>
          </a:xfrm>
        </p:spPr>
        <p:txBody>
          <a:bodyPr>
            <a:normAutofit/>
          </a:bodyPr>
          <a:lstStyle/>
          <a:p>
            <a:pPr>
              <a:buNone/>
            </a:pPr>
            <a:r>
              <a:rPr lang="en-US" b="1" dirty="0">
                <a:latin typeface="Times New Roman" panose="02020603050405020304" pitchFamily="18" charset="0"/>
                <a:cs typeface="Times New Roman" panose="02020603050405020304" pitchFamily="18" charset="0"/>
              </a:rPr>
              <a:t>📈 Evaluation Metrics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Root Mean Squared Error (RMSE):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Displayed on the dashboard to evaluate model performance on unseen test data.</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Actual vs Predicted Plot: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Helps visualize the accuracy of the model’s predictions on the test set.</a:t>
            </a: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89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EE839-87F3-8E98-0E0E-CB390A846605}"/>
              </a:ext>
            </a:extLst>
          </p:cNvPr>
          <p:cNvSpPr>
            <a:spLocks noGrp="1"/>
          </p:cNvSpPr>
          <p:nvPr>
            <p:ph type="title"/>
          </p:nvPr>
        </p:nvSpPr>
        <p:spPr>
          <a:xfrm>
            <a:off x="1097280" y="296994"/>
            <a:ext cx="10058400" cy="1450757"/>
          </a:xfrm>
        </p:spPr>
        <p:txBody>
          <a:bodyPr/>
          <a:lstStyle/>
          <a:p>
            <a:r>
              <a:rPr lang="en-US" dirty="0"/>
              <a:t>Project Highlights</a:t>
            </a:r>
            <a:endParaRPr lang="en-IN" dirty="0"/>
          </a:p>
        </p:txBody>
      </p:sp>
      <p:pic>
        <p:nvPicPr>
          <p:cNvPr id="5" name="Content Placeholder 4">
            <a:extLst>
              <a:ext uri="{FF2B5EF4-FFF2-40B4-BE49-F238E27FC236}">
                <a16:creationId xmlns:a16="http://schemas.microsoft.com/office/drawing/2014/main" id="{5D1E0F0B-C5BB-FCC5-1977-A482897B5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3624" y="1939781"/>
            <a:ext cx="10182056" cy="3816783"/>
          </a:xfrm>
        </p:spPr>
      </p:pic>
      <p:sp>
        <p:nvSpPr>
          <p:cNvPr id="7" name="TextBox 6">
            <a:extLst>
              <a:ext uri="{FF2B5EF4-FFF2-40B4-BE49-F238E27FC236}">
                <a16:creationId xmlns:a16="http://schemas.microsoft.com/office/drawing/2014/main" id="{E7F8791D-B7E2-0913-47D4-A5444ADA0A5C}"/>
              </a:ext>
            </a:extLst>
          </p:cNvPr>
          <p:cNvSpPr txBox="1"/>
          <p:nvPr/>
        </p:nvSpPr>
        <p:spPr>
          <a:xfrm>
            <a:off x="3047134" y="5800497"/>
            <a:ext cx="6094268" cy="369332"/>
          </a:xfrm>
          <a:prstGeom prst="rect">
            <a:avLst/>
          </a:prstGeom>
          <a:noFill/>
        </p:spPr>
        <p:txBody>
          <a:bodyPr wrap="square">
            <a:spAutoFit/>
          </a:bodyPr>
          <a:lstStyle/>
          <a:p>
            <a:pPr algn="ctr"/>
            <a:r>
              <a:rPr lang="en-US" sz="1800" dirty="0"/>
              <a:t>Fig. 1</a:t>
            </a:r>
            <a:endParaRPr lang="en-IN" dirty="0"/>
          </a:p>
        </p:txBody>
      </p:sp>
    </p:spTree>
    <p:extLst>
      <p:ext uri="{BB962C8B-B14F-4D97-AF65-F5344CB8AC3E}">
        <p14:creationId xmlns:p14="http://schemas.microsoft.com/office/powerpoint/2010/main" val="140550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DA7523-BD98-CD1D-3890-0FFEAE2D25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610" y="1897845"/>
            <a:ext cx="7042627" cy="4022725"/>
          </a:xfrm>
        </p:spPr>
      </p:pic>
      <p:sp>
        <p:nvSpPr>
          <p:cNvPr id="7" name="TextBox 6">
            <a:extLst>
              <a:ext uri="{FF2B5EF4-FFF2-40B4-BE49-F238E27FC236}">
                <a16:creationId xmlns:a16="http://schemas.microsoft.com/office/drawing/2014/main" id="{2F653E9C-B9DF-817A-2792-4C6235D79713}"/>
              </a:ext>
            </a:extLst>
          </p:cNvPr>
          <p:cNvSpPr txBox="1"/>
          <p:nvPr/>
        </p:nvSpPr>
        <p:spPr>
          <a:xfrm>
            <a:off x="2776968" y="5904408"/>
            <a:ext cx="6094268" cy="369332"/>
          </a:xfrm>
          <a:prstGeom prst="rect">
            <a:avLst/>
          </a:prstGeom>
          <a:noFill/>
        </p:spPr>
        <p:txBody>
          <a:bodyPr wrap="square">
            <a:spAutoFit/>
          </a:bodyPr>
          <a:lstStyle/>
          <a:p>
            <a:pPr algn="ctr"/>
            <a:r>
              <a:rPr lang="en-US" sz="1800" dirty="0"/>
              <a:t>Fig. 2</a:t>
            </a:r>
            <a:endParaRPr lang="en-IN" dirty="0"/>
          </a:p>
        </p:txBody>
      </p:sp>
      <p:sp>
        <p:nvSpPr>
          <p:cNvPr id="8" name="Title 1">
            <a:extLst>
              <a:ext uri="{FF2B5EF4-FFF2-40B4-BE49-F238E27FC236}">
                <a16:creationId xmlns:a16="http://schemas.microsoft.com/office/drawing/2014/main" id="{824536C2-D225-6314-D703-A8BFB78C9929}"/>
              </a:ext>
            </a:extLst>
          </p:cNvPr>
          <p:cNvSpPr>
            <a:spLocks noGrp="1"/>
          </p:cNvSpPr>
          <p:nvPr>
            <p:ph type="title"/>
          </p:nvPr>
        </p:nvSpPr>
        <p:spPr>
          <a:xfrm>
            <a:off x="1096963" y="287338"/>
            <a:ext cx="10058400" cy="1449387"/>
          </a:xfrm>
        </p:spPr>
        <p:txBody>
          <a:bodyPr/>
          <a:lstStyle/>
          <a:p>
            <a:r>
              <a:rPr lang="en-US" dirty="0"/>
              <a:t>Project Highlights</a:t>
            </a:r>
            <a:endParaRPr lang="en-IN" dirty="0"/>
          </a:p>
        </p:txBody>
      </p:sp>
    </p:spTree>
    <p:extLst>
      <p:ext uri="{BB962C8B-B14F-4D97-AF65-F5344CB8AC3E}">
        <p14:creationId xmlns:p14="http://schemas.microsoft.com/office/powerpoint/2010/main" val="410602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B7708B3-401B-FB79-1CBA-D69F73ADD4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0136" y="1846263"/>
            <a:ext cx="7710055" cy="4022725"/>
          </a:xfrm>
        </p:spPr>
      </p:pic>
      <p:sp>
        <p:nvSpPr>
          <p:cNvPr id="4" name="Title 1">
            <a:extLst>
              <a:ext uri="{FF2B5EF4-FFF2-40B4-BE49-F238E27FC236}">
                <a16:creationId xmlns:a16="http://schemas.microsoft.com/office/drawing/2014/main" id="{CED72AF4-0EDD-391E-FCCF-6344EDB9ABB3}"/>
              </a:ext>
            </a:extLst>
          </p:cNvPr>
          <p:cNvSpPr>
            <a:spLocks noGrp="1"/>
          </p:cNvSpPr>
          <p:nvPr>
            <p:ph type="title"/>
          </p:nvPr>
        </p:nvSpPr>
        <p:spPr>
          <a:xfrm>
            <a:off x="1096963" y="287338"/>
            <a:ext cx="10058400" cy="1449387"/>
          </a:xfrm>
        </p:spPr>
        <p:txBody>
          <a:bodyPr/>
          <a:lstStyle/>
          <a:p>
            <a:r>
              <a:rPr lang="en-US" dirty="0"/>
              <a:t>Project Highlights</a:t>
            </a:r>
            <a:endParaRPr lang="en-IN" dirty="0"/>
          </a:p>
        </p:txBody>
      </p:sp>
      <p:sp>
        <p:nvSpPr>
          <p:cNvPr id="7" name="TextBox 6">
            <a:extLst>
              <a:ext uri="{FF2B5EF4-FFF2-40B4-BE49-F238E27FC236}">
                <a16:creationId xmlns:a16="http://schemas.microsoft.com/office/drawing/2014/main" id="{1C655C6E-B271-8676-C4D2-995E91B603AC}"/>
              </a:ext>
            </a:extLst>
          </p:cNvPr>
          <p:cNvSpPr txBox="1"/>
          <p:nvPr/>
        </p:nvSpPr>
        <p:spPr>
          <a:xfrm>
            <a:off x="3047134" y="5800497"/>
            <a:ext cx="6094268" cy="369332"/>
          </a:xfrm>
          <a:prstGeom prst="rect">
            <a:avLst/>
          </a:prstGeom>
          <a:noFill/>
        </p:spPr>
        <p:txBody>
          <a:bodyPr wrap="square">
            <a:spAutoFit/>
          </a:bodyPr>
          <a:lstStyle/>
          <a:p>
            <a:pPr algn="ctr"/>
            <a:r>
              <a:rPr lang="en-US" sz="1800" dirty="0"/>
              <a:t>Fig. 3</a:t>
            </a:r>
            <a:endParaRPr lang="en-IN" dirty="0"/>
          </a:p>
        </p:txBody>
      </p:sp>
    </p:spTree>
    <p:extLst>
      <p:ext uri="{BB962C8B-B14F-4D97-AF65-F5344CB8AC3E}">
        <p14:creationId xmlns:p14="http://schemas.microsoft.com/office/powerpoint/2010/main" val="61974164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74</TotalTime>
  <Words>509</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Calibri Light</vt:lpstr>
      <vt:lpstr>Times New Roman</vt:lpstr>
      <vt:lpstr>Wingdings</vt:lpstr>
      <vt:lpstr>Retrospect</vt:lpstr>
      <vt:lpstr>Predictrix          - by Genovate </vt:lpstr>
      <vt:lpstr>Table of Contents </vt:lpstr>
      <vt:lpstr>Introduction </vt:lpstr>
      <vt:lpstr>Problem Statement </vt:lpstr>
      <vt:lpstr>Technical Details</vt:lpstr>
      <vt:lpstr>Technical Details</vt:lpstr>
      <vt:lpstr>Project Highlights</vt:lpstr>
      <vt:lpstr>Project Highlights</vt:lpstr>
      <vt:lpstr>Project Highlights</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adithakur7777@gmail.com</dc:creator>
  <cp:lastModifiedBy>adithakur7777@gmail.com</cp:lastModifiedBy>
  <cp:revision>5</cp:revision>
  <dcterms:created xsi:type="dcterms:W3CDTF">2025-04-17T06:08:28Z</dcterms:created>
  <dcterms:modified xsi:type="dcterms:W3CDTF">2025-04-17T07:27:01Z</dcterms:modified>
</cp:coreProperties>
</file>