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6" r:id="rId11"/>
    <p:sldId id="280" r:id="rId12"/>
    <p:sldId id="267" r:id="rId13"/>
    <p:sldId id="268" r:id="rId14"/>
    <p:sldId id="271" r:id="rId15"/>
    <p:sldId id="272" r:id="rId16"/>
    <p:sldId id="282" r:id="rId17"/>
    <p:sldId id="273" r:id="rId18"/>
    <p:sldId id="274" r:id="rId19"/>
    <p:sldId id="275" r:id="rId20"/>
    <p:sldId id="277" r:id="rId21"/>
    <p:sldId id="276" r:id="rId22"/>
    <p:sldId id="279" r:id="rId23"/>
    <p:sldId id="278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885C9E3-E194-49C5-BA87-1C0E922B4201}"/>
              </a:ext>
            </a:extLst>
          </p:cNvPr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E73EE2-61F8-4403-AA8A-3497C207A94E}"/>
              </a:ext>
            </a:extLst>
          </p:cNvPr>
          <p:cNvSpPr/>
          <p:nvPr userDrawn="1"/>
        </p:nvSpPr>
        <p:spPr>
          <a:xfrm>
            <a:off x="0" y="2285999"/>
            <a:ext cx="12192000" cy="4572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03B4F7-2A98-4940-8455-2521F99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738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C1ABE50-329F-4044-84AD-AF054C141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2025" y="2738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85ED09D4-EABA-4305-BF82-8AF3DE2E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5554" y="1784404"/>
            <a:ext cx="2154143" cy="274320"/>
          </a:xfrm>
        </p:spPr>
        <p:txBody>
          <a:bodyPr/>
          <a:lstStyle/>
          <a:p>
            <a:fld id="{C7616CA0-919D-4A49-9C8A-62FDFB3A5183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AB1177D-3F8C-4298-8B7D-DE40B71E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357" y="1784404"/>
            <a:ext cx="5901459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C5FE98C-E379-4407-9053-C9E9423F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758" y="1784404"/>
            <a:ext cx="973667" cy="274320"/>
          </a:xfrm>
        </p:spPr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23D330-5F1A-4115-8102-2F7681D4D038}"/>
              </a:ext>
            </a:extLst>
          </p:cNvPr>
          <p:cNvCxnSpPr/>
          <p:nvPr userDrawn="1"/>
        </p:nvCxnSpPr>
        <p:spPr>
          <a:xfrm flipV="1">
            <a:off x="8358268" y="5778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4D17-C938-4675-A71F-8B5439230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DB673-ECC7-4250-AF78-72F96AAFC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Sneha Thanasekaran</a:t>
            </a:r>
          </a:p>
          <a:p>
            <a:r>
              <a:rPr lang="en-US" dirty="0"/>
              <a:t>Anuj Mathur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397983-7BDD-4D3D-9B71-03E1C4579CE5}"/>
              </a:ext>
            </a:extLst>
          </p:cNvPr>
          <p:cNvSpPr txBox="1">
            <a:spLocks/>
          </p:cNvSpPr>
          <p:nvPr/>
        </p:nvSpPr>
        <p:spPr>
          <a:xfrm>
            <a:off x="4038600" y="1717385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Pollutant Levels</a:t>
            </a:r>
          </a:p>
          <a:p>
            <a:r>
              <a:rPr lang="en-US" dirty="0">
                <a:solidFill>
                  <a:schemeClr val="bg1"/>
                </a:solidFill>
              </a:rPr>
              <a:t>IN San DIEGO</a:t>
            </a:r>
          </a:p>
        </p:txBody>
      </p:sp>
    </p:spTree>
    <p:extLst>
      <p:ext uri="{BB962C8B-B14F-4D97-AF65-F5344CB8AC3E}">
        <p14:creationId xmlns:p14="http://schemas.microsoft.com/office/powerpoint/2010/main" val="378272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55B-1164-42A5-9CF2-6278574A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7169961" cy="1737360"/>
          </a:xfrm>
        </p:spPr>
        <p:txBody>
          <a:bodyPr/>
          <a:lstStyle/>
          <a:p>
            <a:r>
              <a:rPr lang="en-US" dirty="0"/>
              <a:t>Modelling THE Seasonality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019F-BD8C-42C6-A20A-AD880EF2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019300"/>
            <a:ext cx="10369296" cy="1522890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out1=</a:t>
            </a:r>
            <a:r>
              <a:rPr lang="en-US" dirty="0" err="1">
                <a:latin typeface="Ubuntu" panose="020B0504030602030204" pitchFamily="34" charset="0"/>
              </a:rPr>
              <a:t>arima</a:t>
            </a:r>
            <a:r>
              <a:rPr lang="en-US" dirty="0">
                <a:latin typeface="Ubuntu" panose="020B0504030602030204" pitchFamily="34" charset="0"/>
              </a:rPr>
              <a:t>(</a:t>
            </a:r>
            <a:r>
              <a:rPr lang="en-US" dirty="0" err="1">
                <a:latin typeface="Ubuntu" panose="020B0504030602030204" pitchFamily="34" charset="0"/>
              </a:rPr>
              <a:t>diffseasonal,order</a:t>
            </a:r>
            <a:r>
              <a:rPr lang="en-US" dirty="0">
                <a:latin typeface="Ubuntu" panose="020B0504030602030204" pitchFamily="34" charset="0"/>
              </a:rPr>
              <a:t>=c(0,0,0),seasonal=list(order=c(3,0,0),period=12))</a:t>
            </a:r>
          </a:p>
          <a:p>
            <a:r>
              <a:rPr lang="en-US" dirty="0">
                <a:latin typeface="Ubuntu" panose="020B0504030602030204" pitchFamily="34" charset="0"/>
              </a:rPr>
              <a:t>par(</a:t>
            </a:r>
            <a:r>
              <a:rPr lang="en-US" dirty="0" err="1">
                <a:latin typeface="Ubuntu" panose="020B0504030602030204" pitchFamily="34" charset="0"/>
              </a:rPr>
              <a:t>mfrow</a:t>
            </a:r>
            <a:r>
              <a:rPr lang="en-US" dirty="0">
                <a:latin typeface="Ubuntu" panose="020B0504030602030204" pitchFamily="34" charset="0"/>
              </a:rPr>
              <a:t>=c(1,2))</a:t>
            </a:r>
          </a:p>
          <a:p>
            <a:r>
              <a:rPr lang="en-US" dirty="0" err="1">
                <a:latin typeface="Ubuntu" panose="020B0504030602030204" pitchFamily="34" charset="0"/>
              </a:rPr>
              <a:t>acf</a:t>
            </a:r>
            <a:r>
              <a:rPr lang="en-US" dirty="0">
                <a:latin typeface="Ubuntu" panose="020B0504030602030204" pitchFamily="34" charset="0"/>
              </a:rPr>
              <a:t>(out1$residuals,main='ACF for differenced seasonal data',</a:t>
            </a:r>
            <a:r>
              <a:rPr lang="en-US" dirty="0" err="1">
                <a:latin typeface="Ubuntu" panose="020B0504030602030204" pitchFamily="34" charset="0"/>
              </a:rPr>
              <a:t>lag.max</a:t>
            </a:r>
            <a:r>
              <a:rPr lang="en-US" dirty="0">
                <a:latin typeface="Ubuntu" panose="020B0504030602030204" pitchFamily="34" charset="0"/>
              </a:rPr>
              <a:t>=60) #MA4</a:t>
            </a:r>
          </a:p>
          <a:p>
            <a:r>
              <a:rPr lang="en-US" dirty="0" err="1">
                <a:latin typeface="Ubuntu" panose="020B0504030602030204" pitchFamily="34" charset="0"/>
              </a:rPr>
              <a:t>pacf</a:t>
            </a:r>
            <a:r>
              <a:rPr lang="en-US" dirty="0">
                <a:latin typeface="Ubuntu" panose="020B0504030602030204" pitchFamily="34" charset="0"/>
              </a:rPr>
              <a:t>(out1$residuals,main='PACF for differenced seasonal data', </a:t>
            </a:r>
            <a:r>
              <a:rPr lang="en-US" dirty="0" err="1">
                <a:latin typeface="Ubuntu" panose="020B0504030602030204" pitchFamily="34" charset="0"/>
              </a:rPr>
              <a:t>lag.max</a:t>
            </a:r>
            <a:r>
              <a:rPr lang="en-US" dirty="0">
                <a:latin typeface="Ubuntu" panose="020B0504030602030204" pitchFamily="34" charset="0"/>
              </a:rPr>
              <a:t>=60) #AR4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C06CF2-B926-48F8-8AF0-C192103A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584900"/>
            <a:ext cx="5410669" cy="3010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DEDA5-1CF5-4560-8B09-B6952953B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65" y="3720030"/>
            <a:ext cx="5410669" cy="3010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3BAFD-8446-47EB-A2A3-307B49432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034" y="3726948"/>
            <a:ext cx="5410669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7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55B-1164-42A5-9CF2-6278574A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7169961" cy="1737360"/>
          </a:xfrm>
        </p:spPr>
        <p:txBody>
          <a:bodyPr/>
          <a:lstStyle/>
          <a:p>
            <a:r>
              <a:rPr lang="en-US" dirty="0"/>
              <a:t>Taking Difference For Seasonality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019F-BD8C-42C6-A20A-AD880EF2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019300"/>
            <a:ext cx="10369296" cy="750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Ubuntu" panose="020B0504030602030204" pitchFamily="34" charset="0"/>
              </a:rPr>
              <a:t>eacf</a:t>
            </a:r>
            <a:r>
              <a:rPr lang="en-US" dirty="0">
                <a:latin typeface="Ubuntu" panose="020B0504030602030204" pitchFamily="34" charset="0"/>
              </a:rPr>
              <a:t>(out1$residuals) #AR1 MA4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DDD54-DEC6-49ED-8A47-3D60462B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227010"/>
            <a:ext cx="4701970" cy="28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0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55B-1164-42A5-9CF2-6278574A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7169961" cy="1737360"/>
          </a:xfrm>
        </p:spPr>
        <p:txBody>
          <a:bodyPr/>
          <a:lstStyle/>
          <a:p>
            <a:r>
              <a:rPr lang="en-US" dirty="0"/>
              <a:t>Finalizing the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019F-BD8C-42C6-A20A-AD880EF2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019300"/>
            <a:ext cx="10369296" cy="2038350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out3.1.arma14=</a:t>
            </a:r>
            <a:r>
              <a:rPr lang="en-US" dirty="0" err="1">
                <a:latin typeface="Ubuntu" panose="020B0504030602030204" pitchFamily="34" charset="0"/>
              </a:rPr>
              <a:t>arima</a:t>
            </a:r>
            <a:r>
              <a:rPr lang="en-US" dirty="0">
                <a:latin typeface="Ubuntu" panose="020B0504030602030204" pitchFamily="34" charset="0"/>
              </a:rPr>
              <a:t>(df_no2$No2mean,order=c(1,0,4),seasonal=list(order=c(2,1,0),period=12))</a:t>
            </a:r>
          </a:p>
          <a:p>
            <a:r>
              <a:rPr lang="en-US" dirty="0">
                <a:latin typeface="Ubuntu" panose="020B0504030602030204" pitchFamily="34" charset="0"/>
              </a:rPr>
              <a:t>out3.1.arma14</a:t>
            </a:r>
          </a:p>
          <a:p>
            <a:r>
              <a:rPr lang="en-US" dirty="0" err="1">
                <a:latin typeface="Ubuntu" panose="020B0504030602030204" pitchFamily="34" charset="0"/>
              </a:rPr>
              <a:t>acf</a:t>
            </a:r>
            <a:r>
              <a:rPr lang="en-US" dirty="0">
                <a:latin typeface="Ubuntu" panose="020B0504030602030204" pitchFamily="34" charset="0"/>
              </a:rPr>
              <a:t>(out3.1.arma14$residuals,main='ACF for differenced seasonal differenced data',</a:t>
            </a:r>
            <a:r>
              <a:rPr lang="en-US" dirty="0" err="1">
                <a:latin typeface="Ubuntu" panose="020B0504030602030204" pitchFamily="34" charset="0"/>
              </a:rPr>
              <a:t>lag.max</a:t>
            </a:r>
            <a:r>
              <a:rPr lang="en-US" dirty="0">
                <a:latin typeface="Ubuntu" panose="020B0504030602030204" pitchFamily="34" charset="0"/>
              </a:rPr>
              <a:t>=60)</a:t>
            </a:r>
          </a:p>
          <a:p>
            <a:r>
              <a:rPr lang="en-US" dirty="0" err="1">
                <a:latin typeface="Ubuntu" panose="020B0504030602030204" pitchFamily="34" charset="0"/>
              </a:rPr>
              <a:t>pacf</a:t>
            </a:r>
            <a:r>
              <a:rPr lang="en-US" dirty="0">
                <a:latin typeface="Ubuntu" panose="020B0504030602030204" pitchFamily="34" charset="0"/>
              </a:rPr>
              <a:t>(out3.1.arma14$residuals,main='PACF for differenced seasonal differenced data', </a:t>
            </a:r>
            <a:r>
              <a:rPr lang="en-US" dirty="0" err="1">
                <a:latin typeface="Ubuntu" panose="020B0504030602030204" pitchFamily="34" charset="0"/>
              </a:rPr>
              <a:t>lag.max</a:t>
            </a:r>
            <a:r>
              <a:rPr lang="en-US" dirty="0">
                <a:latin typeface="Ubuntu" panose="020B0504030602030204" pitchFamily="34" charset="0"/>
              </a:rPr>
              <a:t>=60)</a:t>
            </a:r>
          </a:p>
          <a:p>
            <a:r>
              <a:rPr lang="en-US" dirty="0" err="1">
                <a:latin typeface="Ubuntu" panose="020B0504030602030204" pitchFamily="34" charset="0"/>
              </a:rPr>
              <a:t>coeftest</a:t>
            </a:r>
            <a:r>
              <a:rPr lang="en-US" dirty="0">
                <a:latin typeface="Ubuntu" panose="020B0504030602030204" pitchFamily="34" charset="0"/>
              </a:rPr>
              <a:t>(out3.1.arma14)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61B95-3993-45AC-9A93-2120F7EEC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4261282"/>
            <a:ext cx="62293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55B-1164-42A5-9CF2-6278574A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7169961" cy="1737360"/>
          </a:xfrm>
        </p:spPr>
        <p:txBody>
          <a:bodyPr/>
          <a:lstStyle/>
          <a:p>
            <a:r>
              <a:rPr lang="en-US" dirty="0"/>
              <a:t>Finalizing the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A80708-095F-4E4C-B8A2-8A08F771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943100"/>
            <a:ext cx="57435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1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55B-1164-42A5-9CF2-6278574A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7169961" cy="1737360"/>
          </a:xfrm>
        </p:spPr>
        <p:txBody>
          <a:bodyPr/>
          <a:lstStyle/>
          <a:p>
            <a:r>
              <a:rPr lang="en-US" dirty="0"/>
              <a:t>Choosing the right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019F-BD8C-42C6-A20A-AD880EF2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019300"/>
            <a:ext cx="10369296" cy="670634"/>
          </a:xfrm>
        </p:spPr>
        <p:txBody>
          <a:bodyPr>
            <a:normAutofit/>
          </a:bodyPr>
          <a:lstStyle/>
          <a:p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02D385-C688-449A-BE66-B1F777CA7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517" y="2096498"/>
            <a:ext cx="9946634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print(c(out2.1.arma14$aic, out2.1.arma22$aic, out3.1.arma14$aic, out3.1.arma14.fixed$aic))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619.1342 621.2042 626.1821 622.5653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7024DF-79C4-4733-9B30-95E69CC0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52" y="2767132"/>
            <a:ext cx="6259363" cy="34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6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55B-1164-42A5-9CF2-6278574A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7169961" cy="1737360"/>
          </a:xfrm>
        </p:spPr>
        <p:txBody>
          <a:bodyPr/>
          <a:lstStyle/>
          <a:p>
            <a:r>
              <a:rPr lang="en-US" dirty="0"/>
              <a:t>Predicting the next 12 months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DBDA8B-ED38-4951-80E1-408F83F78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94"/>
          <a:stretch/>
        </p:blipFill>
        <p:spPr>
          <a:xfrm>
            <a:off x="1623393" y="2146135"/>
            <a:ext cx="8945214" cy="42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5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F0B4-6859-4A1A-9D60-7DDECFC2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07188"/>
            <a:ext cx="7772400" cy="1463040"/>
          </a:xfrm>
        </p:spPr>
        <p:txBody>
          <a:bodyPr/>
          <a:lstStyle/>
          <a:p>
            <a:r>
              <a:rPr lang="en-US" dirty="0"/>
              <a:t>Multivariate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C8CA-6D3A-4121-972C-F7637DA9BB5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7005" y="2356012"/>
            <a:ext cx="3592480" cy="442817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Nitrogen Dioxide</a:t>
            </a:r>
          </a:p>
          <a:p>
            <a:r>
              <a:rPr lang="en-US" b="1" dirty="0">
                <a:solidFill>
                  <a:schemeClr val="bg1"/>
                </a:solidFill>
              </a:rPr>
              <a:t>Sulphur Dioxide </a:t>
            </a:r>
          </a:p>
          <a:p>
            <a:r>
              <a:rPr lang="en-US" b="1" dirty="0">
                <a:solidFill>
                  <a:schemeClr val="bg1"/>
                </a:solidFill>
              </a:rPr>
              <a:t>Carbon Monoxide</a:t>
            </a:r>
          </a:p>
          <a:p>
            <a:r>
              <a:rPr lang="en-US" b="1" dirty="0">
                <a:solidFill>
                  <a:schemeClr val="bg1"/>
                </a:solidFill>
              </a:rPr>
              <a:t>and Ozone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Weather reports, it is observed for CO, SO2 and NO2 with the maximum concentrations in the winter and the minimum in the summer, while O3 exhibited an opposite trend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108CC4-82C1-482D-AF32-5E51A5F88C09}"/>
              </a:ext>
            </a:extLst>
          </p:cNvPr>
          <p:cNvSpPr txBox="1">
            <a:spLocks/>
          </p:cNvSpPr>
          <p:nvPr/>
        </p:nvSpPr>
        <p:spPr>
          <a:xfrm>
            <a:off x="8763000" y="740563"/>
            <a:ext cx="3200400" cy="14630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data.world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6467E-F281-411C-ADF1-828EA6AC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907" y="2364106"/>
            <a:ext cx="4084333" cy="2272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33DC5B-326B-4C60-B443-310E929B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663" y="2356012"/>
            <a:ext cx="4084333" cy="2272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F9802-41C9-4A2D-84D6-5CAC0DA54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907" y="4511916"/>
            <a:ext cx="4084333" cy="2272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CA343-9F80-4565-A56F-6B7BBD161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662" y="4511916"/>
            <a:ext cx="4084333" cy="227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6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0EC0-1DD9-4E72-A6F6-0B0AE0C0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CE7EEE-AAF7-4BFD-82FB-94F9FFFF0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018" y="1611569"/>
            <a:ext cx="9430292" cy="52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3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55B-1164-42A5-9CF2-6278574A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7169961" cy="173736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019F-BD8C-42C6-A20A-AD880EF2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019300"/>
            <a:ext cx="10369296" cy="147850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Ubuntu" panose="020B0504030602030204" pitchFamily="34" charset="0"/>
              </a:rPr>
              <a:t>data=</a:t>
            </a:r>
            <a:r>
              <a:rPr lang="en-US" dirty="0" err="1">
                <a:latin typeface="Ubuntu" panose="020B0504030602030204" pitchFamily="34" charset="0"/>
              </a:rPr>
              <a:t>cbind</a:t>
            </a:r>
            <a:r>
              <a:rPr lang="en-US" dirty="0">
                <a:latin typeface="Ubuntu" panose="020B0504030602030204" pitchFamily="34" charset="0"/>
              </a:rPr>
              <a:t>(df_no2[3], </a:t>
            </a:r>
            <a:r>
              <a:rPr lang="en-US" dirty="0" err="1">
                <a:latin typeface="Ubuntu" panose="020B0504030602030204" pitchFamily="34" charset="0"/>
              </a:rPr>
              <a:t>df_co</a:t>
            </a:r>
            <a:r>
              <a:rPr lang="en-US" dirty="0">
                <a:latin typeface="Ubuntu" panose="020B0504030602030204" pitchFamily="34" charset="0"/>
              </a:rPr>
              <a:t>[3], df_So2[3], df_o3[3])</a:t>
            </a:r>
          </a:p>
          <a:p>
            <a:r>
              <a:rPr lang="en-US" dirty="0">
                <a:latin typeface="Ubuntu" panose="020B0504030602030204" pitchFamily="34" charset="0"/>
              </a:rPr>
              <a:t>train=</a:t>
            </a:r>
            <a:r>
              <a:rPr lang="en-US" dirty="0" err="1">
                <a:latin typeface="Ubuntu" panose="020B0504030602030204" pitchFamily="34" charset="0"/>
              </a:rPr>
              <a:t>as.data.frame</a:t>
            </a:r>
            <a:r>
              <a:rPr lang="en-US" dirty="0">
                <a:latin typeface="Ubuntu" panose="020B0504030602030204" pitchFamily="34" charset="0"/>
              </a:rPr>
              <a:t>(data[1:124,])</a:t>
            </a:r>
          </a:p>
          <a:p>
            <a:r>
              <a:rPr lang="pt-BR" dirty="0">
                <a:latin typeface="Ubuntu" panose="020B0504030602030204" pitchFamily="34" charset="0"/>
              </a:rPr>
              <a:t>new.data=data[125:n,2:4]</a:t>
            </a:r>
          </a:p>
          <a:p>
            <a:r>
              <a:rPr lang="en-US" dirty="0" err="1">
                <a:latin typeface="Ubuntu" panose="020B0504030602030204" pitchFamily="34" charset="0"/>
              </a:rPr>
              <a:t>lm</a:t>
            </a:r>
            <a:r>
              <a:rPr lang="en-US" dirty="0">
                <a:latin typeface="Ubuntu" panose="020B0504030602030204" pitchFamily="34" charset="0"/>
              </a:rPr>
              <a:t>=</a:t>
            </a:r>
            <a:r>
              <a:rPr lang="en-US" dirty="0" err="1">
                <a:latin typeface="Ubuntu" panose="020B0504030602030204" pitchFamily="34" charset="0"/>
              </a:rPr>
              <a:t>lm</a:t>
            </a:r>
            <a:r>
              <a:rPr lang="en-US" dirty="0">
                <a:latin typeface="Ubuntu" panose="020B0504030602030204" pitchFamily="34" charset="0"/>
              </a:rPr>
              <a:t>(No2mean~Comean + So2mean + o3mean,data=train)</a:t>
            </a:r>
          </a:p>
          <a:p>
            <a:r>
              <a:rPr lang="en-US" dirty="0">
                <a:latin typeface="Ubuntu" panose="020B0504030602030204" pitchFamily="34" charset="0"/>
              </a:rPr>
              <a:t>summary(</a:t>
            </a:r>
            <a:r>
              <a:rPr lang="en-US" dirty="0" err="1">
                <a:latin typeface="Ubuntu" panose="020B0504030602030204" pitchFamily="34" charset="0"/>
              </a:rPr>
              <a:t>lm</a:t>
            </a:r>
            <a:r>
              <a:rPr lang="en-US" dirty="0">
                <a:latin typeface="Ubuntu" panose="020B050403060203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63856-70EF-4397-863A-E841B4719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18" y="3545274"/>
            <a:ext cx="6042498" cy="30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99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55B-1164-42A5-9CF2-6278574A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7169961" cy="1737360"/>
          </a:xfrm>
        </p:spPr>
        <p:txBody>
          <a:bodyPr/>
          <a:lstStyle/>
          <a:p>
            <a:r>
              <a:rPr lang="en-US" dirty="0"/>
              <a:t>Modeling Multivariate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019F-BD8C-42C6-A20A-AD880EF2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019300"/>
            <a:ext cx="10369296" cy="152289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Ubuntu" panose="020B0504030602030204" pitchFamily="34" charset="0"/>
              </a:rPr>
              <a:t>e=</a:t>
            </a:r>
            <a:r>
              <a:rPr lang="en-US" dirty="0" err="1">
                <a:latin typeface="Ubuntu" panose="020B0504030602030204" pitchFamily="34" charset="0"/>
              </a:rPr>
              <a:t>lm$residuals</a:t>
            </a: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plot(</a:t>
            </a:r>
            <a:r>
              <a:rPr lang="en-US" dirty="0" err="1">
                <a:latin typeface="Ubuntu" panose="020B0504030602030204" pitchFamily="34" charset="0"/>
              </a:rPr>
              <a:t>e,type</a:t>
            </a:r>
            <a:r>
              <a:rPr lang="en-US" dirty="0">
                <a:latin typeface="Ubuntu" panose="020B0504030602030204" pitchFamily="34" charset="0"/>
              </a:rPr>
              <a:t>='l’)</a:t>
            </a:r>
          </a:p>
          <a:p>
            <a:r>
              <a:rPr lang="en-US" dirty="0">
                <a:latin typeface="Ubuntu" panose="020B0504030602030204" pitchFamily="34" charset="0"/>
              </a:rPr>
              <a:t>par(</a:t>
            </a:r>
            <a:r>
              <a:rPr lang="en-US" dirty="0" err="1">
                <a:latin typeface="Ubuntu" panose="020B0504030602030204" pitchFamily="34" charset="0"/>
              </a:rPr>
              <a:t>mfrow</a:t>
            </a:r>
            <a:r>
              <a:rPr lang="en-US" dirty="0">
                <a:latin typeface="Ubuntu" panose="020B0504030602030204" pitchFamily="34" charset="0"/>
              </a:rPr>
              <a:t>=c(1,2))</a:t>
            </a:r>
          </a:p>
          <a:p>
            <a:r>
              <a:rPr lang="en-US" dirty="0" err="1">
                <a:latin typeface="Ubuntu" panose="020B0504030602030204" pitchFamily="34" charset="0"/>
              </a:rPr>
              <a:t>acf</a:t>
            </a:r>
            <a:r>
              <a:rPr lang="en-US" dirty="0">
                <a:latin typeface="Ubuntu" panose="020B0504030602030204" pitchFamily="34" charset="0"/>
              </a:rPr>
              <a:t>(e, </a:t>
            </a:r>
            <a:r>
              <a:rPr lang="en-US" dirty="0" err="1">
                <a:latin typeface="Ubuntu" panose="020B0504030602030204" pitchFamily="34" charset="0"/>
              </a:rPr>
              <a:t>lag.max</a:t>
            </a:r>
            <a:r>
              <a:rPr lang="en-US" dirty="0">
                <a:latin typeface="Ubuntu" panose="020B0504030602030204" pitchFamily="34" charset="0"/>
              </a:rPr>
              <a:t> = 60) #MA4 seasonality</a:t>
            </a:r>
          </a:p>
          <a:p>
            <a:r>
              <a:rPr lang="en-US" dirty="0" err="1">
                <a:latin typeface="Ubuntu" panose="020B0504030602030204" pitchFamily="34" charset="0"/>
              </a:rPr>
              <a:t>pacf</a:t>
            </a:r>
            <a:r>
              <a:rPr lang="en-US" dirty="0">
                <a:latin typeface="Ubuntu" panose="020B0504030602030204" pitchFamily="34" charset="0"/>
              </a:rPr>
              <a:t>(e, </a:t>
            </a:r>
            <a:r>
              <a:rPr lang="en-US" dirty="0" err="1">
                <a:latin typeface="Ubuntu" panose="020B0504030602030204" pitchFamily="34" charset="0"/>
              </a:rPr>
              <a:t>lag.max</a:t>
            </a:r>
            <a:r>
              <a:rPr lang="en-US" dirty="0">
                <a:latin typeface="Ubuntu" panose="020B0504030602030204" pitchFamily="34" charset="0"/>
              </a:rPr>
              <a:t> = 60) #AR1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C38D7-9B60-4C4E-BD4F-123BD2B30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3" y="3756660"/>
            <a:ext cx="5410669" cy="301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18CB4E-700D-4DCE-8042-D8035CF4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76" y="3756659"/>
            <a:ext cx="5410669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2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F0B4-6859-4A1A-9D60-7DDECFC2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07188"/>
            <a:ext cx="7772400" cy="146304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C8CA-6D3A-4121-972C-F7637DA9BB5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52020" y="2697480"/>
            <a:ext cx="11222115" cy="375333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Air Pollution in the U.S. since 2000-2011.</a:t>
            </a:r>
          </a:p>
          <a:p>
            <a:r>
              <a:rPr lang="en-US" dirty="0">
                <a:solidFill>
                  <a:schemeClr val="bg1"/>
                </a:solidFill>
              </a:rPr>
              <a:t>Includes four major pollutants </a:t>
            </a:r>
          </a:p>
          <a:p>
            <a:r>
              <a:rPr lang="en-US" b="1" dirty="0">
                <a:solidFill>
                  <a:schemeClr val="bg1"/>
                </a:solidFill>
              </a:rPr>
              <a:t>Nitrogen Dioxide</a:t>
            </a:r>
          </a:p>
          <a:p>
            <a:r>
              <a:rPr lang="en-US" b="1" dirty="0">
                <a:solidFill>
                  <a:schemeClr val="bg1"/>
                </a:solidFill>
              </a:rPr>
              <a:t>Sulphur Dioxide </a:t>
            </a:r>
          </a:p>
          <a:p>
            <a:r>
              <a:rPr lang="en-US" b="1" dirty="0">
                <a:solidFill>
                  <a:schemeClr val="bg1"/>
                </a:solidFill>
              </a:rPr>
              <a:t>Carbon Monoxide</a:t>
            </a:r>
          </a:p>
          <a:p>
            <a:r>
              <a:rPr lang="en-US" b="1" dirty="0">
                <a:solidFill>
                  <a:schemeClr val="bg1"/>
                </a:solidFill>
              </a:rPr>
              <a:t>and Ozone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Our Focus is on:</a:t>
            </a:r>
          </a:p>
          <a:p>
            <a:pPr lvl="8"/>
            <a:r>
              <a:rPr lang="en-US" sz="2200" b="1" dirty="0">
                <a:solidFill>
                  <a:schemeClr val="bg1"/>
                </a:solidFill>
              </a:rPr>
              <a:t>City: San Diego</a:t>
            </a:r>
          </a:p>
          <a:p>
            <a:pPr lvl="8"/>
            <a:r>
              <a:rPr lang="en-US" sz="2200" b="1" dirty="0">
                <a:solidFill>
                  <a:schemeClr val="bg1"/>
                </a:solidFill>
              </a:rPr>
              <a:t>Mean : The arithmetic mean of concentration of </a:t>
            </a:r>
            <a:r>
              <a:rPr lang="pt-BR" sz="2200" b="1" dirty="0">
                <a:solidFill>
                  <a:schemeClr val="bg1"/>
                </a:solidFill>
              </a:rPr>
              <a:t>NO2, O3, SO2 and O3</a:t>
            </a:r>
            <a:r>
              <a:rPr lang="en-US" sz="2200" b="1" dirty="0">
                <a:solidFill>
                  <a:schemeClr val="bg1"/>
                </a:solidFill>
              </a:rPr>
              <a:t> within a given Month of the year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108CC4-82C1-482D-AF32-5E51A5F88C09}"/>
              </a:ext>
            </a:extLst>
          </p:cNvPr>
          <p:cNvSpPr txBox="1">
            <a:spLocks/>
          </p:cNvSpPr>
          <p:nvPr/>
        </p:nvSpPr>
        <p:spPr>
          <a:xfrm>
            <a:off x="8763000" y="740563"/>
            <a:ext cx="3200400" cy="14630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 data.world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3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55B-1164-42A5-9CF2-6278574A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7169961" cy="1737360"/>
          </a:xfrm>
        </p:spPr>
        <p:txBody>
          <a:bodyPr/>
          <a:lstStyle/>
          <a:p>
            <a:r>
              <a:rPr lang="en-US" dirty="0"/>
              <a:t>Modeling Multivariate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019F-BD8C-42C6-A20A-AD880EF2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019299"/>
            <a:ext cx="5900548" cy="1008541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Ubuntu" panose="020B0504030602030204" pitchFamily="34" charset="0"/>
              </a:rPr>
              <a:t>model1=</a:t>
            </a:r>
            <a:r>
              <a:rPr lang="en-US" sz="1200" dirty="0" err="1">
                <a:latin typeface="Ubuntu" panose="020B0504030602030204" pitchFamily="34" charset="0"/>
              </a:rPr>
              <a:t>arima</a:t>
            </a:r>
            <a:r>
              <a:rPr lang="en-US" sz="1200" dirty="0">
                <a:latin typeface="Ubuntu" panose="020B0504030602030204" pitchFamily="34" charset="0"/>
              </a:rPr>
              <a:t>(</a:t>
            </a:r>
            <a:r>
              <a:rPr lang="en-US" sz="1200" dirty="0" err="1">
                <a:latin typeface="Ubuntu" panose="020B0504030602030204" pitchFamily="34" charset="0"/>
              </a:rPr>
              <a:t>e,order</a:t>
            </a:r>
            <a:r>
              <a:rPr lang="en-US" sz="1200" dirty="0">
                <a:latin typeface="Ubuntu" panose="020B0504030602030204" pitchFamily="34" charset="0"/>
              </a:rPr>
              <a:t>=c(0,0,0),seasonal=list(order=c(1,0,0),period=12))</a:t>
            </a:r>
          </a:p>
          <a:p>
            <a:r>
              <a:rPr lang="en-US" sz="1200" dirty="0">
                <a:latin typeface="Ubuntu" panose="020B0504030602030204" pitchFamily="34" charset="0"/>
              </a:rPr>
              <a:t>model2=</a:t>
            </a:r>
            <a:r>
              <a:rPr lang="en-US" sz="1200" dirty="0" err="1">
                <a:latin typeface="Ubuntu" panose="020B0504030602030204" pitchFamily="34" charset="0"/>
              </a:rPr>
              <a:t>arima</a:t>
            </a:r>
            <a:r>
              <a:rPr lang="en-US" sz="1200" dirty="0">
                <a:latin typeface="Ubuntu" panose="020B0504030602030204" pitchFamily="34" charset="0"/>
              </a:rPr>
              <a:t>(</a:t>
            </a:r>
            <a:r>
              <a:rPr lang="en-US" sz="1200" dirty="0" err="1">
                <a:latin typeface="Ubuntu" panose="020B0504030602030204" pitchFamily="34" charset="0"/>
              </a:rPr>
              <a:t>e,order</a:t>
            </a:r>
            <a:r>
              <a:rPr lang="en-US" sz="1200" dirty="0">
                <a:latin typeface="Ubuntu" panose="020B0504030602030204" pitchFamily="34" charset="0"/>
              </a:rPr>
              <a:t>=c(1,0,0),seasonal=list(order=c(1,0,0),period=12))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234F2-BFA4-4685-A662-AE8991777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533868"/>
            <a:ext cx="5900548" cy="1752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C492E-4B07-4E1C-A86A-9CE74714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743" y="475292"/>
            <a:ext cx="4509632" cy="250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25836-2D7D-459D-A1A1-3A850F432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743" y="2379473"/>
            <a:ext cx="4509632" cy="2508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5C32B6-892D-4B97-B7F6-E5D5A0C0B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050" y="5057028"/>
            <a:ext cx="4933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54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55B-1164-42A5-9CF2-6278574A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7169961" cy="1737360"/>
          </a:xfrm>
        </p:spPr>
        <p:txBody>
          <a:bodyPr/>
          <a:lstStyle/>
          <a:p>
            <a:r>
              <a:rPr lang="en-US" dirty="0"/>
              <a:t>Predicting the next 12 months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FB959-AA15-450C-A43C-28AE847D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66" y="1959429"/>
            <a:ext cx="8190668" cy="455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0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55B-1164-42A5-9CF2-6278574A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7169961" cy="1737360"/>
          </a:xfrm>
        </p:spPr>
        <p:txBody>
          <a:bodyPr/>
          <a:lstStyle/>
          <a:p>
            <a:r>
              <a:rPr lang="en-US" dirty="0"/>
              <a:t>Modeling VAR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019F-BD8C-42C6-A20A-AD880EF2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019300"/>
            <a:ext cx="10369296" cy="827710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#model selection</a:t>
            </a:r>
          </a:p>
          <a:p>
            <a:r>
              <a:rPr lang="en-US" dirty="0" err="1">
                <a:latin typeface="Ubuntu" panose="020B0504030602030204" pitchFamily="34" charset="0"/>
              </a:rPr>
              <a:t>VARselect</a:t>
            </a:r>
            <a:r>
              <a:rPr lang="en-US" dirty="0">
                <a:latin typeface="Ubuntu" panose="020B0504030602030204" pitchFamily="34" charset="0"/>
              </a:rPr>
              <a:t>(data[,2:4],</a:t>
            </a:r>
            <a:r>
              <a:rPr lang="en-US" dirty="0" err="1">
                <a:latin typeface="Ubuntu" panose="020B0504030602030204" pitchFamily="34" charset="0"/>
              </a:rPr>
              <a:t>lag.max</a:t>
            </a:r>
            <a:r>
              <a:rPr lang="en-US" dirty="0">
                <a:latin typeface="Ubuntu" panose="020B0504030602030204" pitchFamily="34" charset="0"/>
              </a:rPr>
              <a:t>=6)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587A8-6163-49D3-8CF4-8A7FA0FB8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702648"/>
            <a:ext cx="8839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7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7D5F-10ED-4B77-9D05-41BAE684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Correlation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3AF5EF6-1EFB-47F1-9BB0-D88E10147A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9602" y="3386422"/>
            <a:ext cx="4754562" cy="1386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4A6784-3D6D-414D-B129-18927364E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4744"/>
            <a:ext cx="5457825" cy="2676525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2C00FE2-3639-4278-9565-82743294EAA9}"/>
              </a:ext>
            </a:extLst>
          </p:cNvPr>
          <p:cNvSpPr txBox="1">
            <a:spLocks/>
          </p:cNvSpPr>
          <p:nvPr/>
        </p:nvSpPr>
        <p:spPr>
          <a:xfrm>
            <a:off x="1129602" y="2019300"/>
            <a:ext cx="4754562" cy="126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45720" tIns="45720" rIns="4572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>
                <a:latin typeface="Ubuntu" panose="020B0504030602030204" pitchFamily="34" charset="0"/>
              </a:rPr>
              <a:t>model=VAR(data,p=4)</a:t>
            </a:r>
          </a:p>
          <a:p>
            <a:r>
              <a:rPr lang="nn-NO" dirty="0">
                <a:latin typeface="Ubuntu" panose="020B0504030602030204" pitchFamily="34" charset="0"/>
              </a:rPr>
              <a:t>summary(model)</a:t>
            </a:r>
          </a:p>
          <a:p>
            <a:r>
              <a:rPr lang="en-US" dirty="0">
                <a:latin typeface="Ubuntu" panose="020B0504030602030204" pitchFamily="34" charset="0"/>
              </a:rPr>
              <a:t>#model diagnostics</a:t>
            </a:r>
          </a:p>
          <a:p>
            <a:r>
              <a:rPr lang="en-US" dirty="0" err="1">
                <a:latin typeface="Ubuntu" panose="020B0504030602030204" pitchFamily="34" charset="0"/>
              </a:rPr>
              <a:t>serial.test</a:t>
            </a:r>
            <a:r>
              <a:rPr lang="en-US" dirty="0">
                <a:latin typeface="Ubuntu" panose="020B0504030602030204" pitchFamily="34" charset="0"/>
              </a:rPr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301586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17A5-0CCF-4300-8F1E-F9B5C0BB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C8C3C-ACBF-44C4-8802-DEA8E62DF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EA710-D94A-4626-9943-BFBF19E10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7" b="5260"/>
          <a:stretch/>
        </p:blipFill>
        <p:spPr>
          <a:xfrm>
            <a:off x="2000666" y="248391"/>
            <a:ext cx="8190668" cy="40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1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65DB-49CD-4906-82E8-5EA3BAB9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DA46765-94E8-418F-AC0E-C97F2CE57C2B}"/>
              </a:ext>
            </a:extLst>
          </p:cNvPr>
          <p:cNvSpPr txBox="1">
            <a:spLocks/>
          </p:cNvSpPr>
          <p:nvPr/>
        </p:nvSpPr>
        <p:spPr>
          <a:xfrm>
            <a:off x="727969" y="2084831"/>
            <a:ext cx="4705165" cy="428045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Ubuntu" panose="020B0504030602030204" pitchFamily="34" charset="0"/>
              </a:rPr>
              <a:t>UNIVARIATE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The arithmetic mean of concentration of NO2within a given Month of the year</a:t>
            </a:r>
          </a:p>
          <a:p>
            <a:pPr lvl="1"/>
            <a:endParaRPr lang="en-US" dirty="0">
              <a:latin typeface="Ubuntu" panose="020B0504030602030204" pitchFamily="34" charset="0"/>
            </a:endParaRPr>
          </a:p>
          <a:p>
            <a:pPr lvl="1"/>
            <a:endParaRPr lang="en-US" dirty="0">
              <a:latin typeface="Ubuntu" panose="020B0504030602030204" pitchFamily="34" charset="0"/>
            </a:endParaRPr>
          </a:p>
          <a:p>
            <a:pPr lvl="1"/>
            <a:endParaRPr lang="en-US" dirty="0">
              <a:latin typeface="Ubuntu" panose="020B0504030602030204" pitchFamily="34" charset="0"/>
            </a:endParaRPr>
          </a:p>
          <a:p>
            <a:pPr lvl="1"/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MULTIVARIATE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The arithmetic mean of concentration of NO2, O3, SO2 and O3 within a given Month of the year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endParaRPr lang="en-US" dirty="0">
              <a:latin typeface="Ubuntu" panose="020B0504030602030204" pitchFamily="34" charset="0"/>
            </a:endParaRPr>
          </a:p>
          <a:p>
            <a:endParaRPr lang="en-US" dirty="0">
              <a:latin typeface="Ubuntu" panose="020B0504030602030204" pitchFamily="34" charset="0"/>
            </a:endParaRPr>
          </a:p>
          <a:p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3338C-2E80-41D8-8302-C9934A62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418" y="963184"/>
            <a:ext cx="5410669" cy="301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97F6C6-05FE-4800-B8CA-D299D99D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583" y="3590975"/>
            <a:ext cx="5410669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7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55B-1164-42A5-9CF2-6278574A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019F-BD8C-42C6-A20A-AD880EF2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019299"/>
            <a:ext cx="10369296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Ubuntu" panose="020B0504030602030204" pitchFamily="34" charset="0"/>
              </a:rPr>
              <a:t>data &lt;- read.csv('uspollution_pollution_us_2000_2011.csv’)</a:t>
            </a:r>
          </a:p>
          <a:p>
            <a:r>
              <a:rPr lang="en-US" dirty="0" err="1">
                <a:latin typeface="Ubuntu" panose="020B0504030602030204" pitchFamily="34" charset="0"/>
              </a:rPr>
              <a:t>dataSD</a:t>
            </a:r>
            <a:r>
              <a:rPr lang="en-US" dirty="0">
                <a:latin typeface="Ubuntu" panose="020B0504030602030204" pitchFamily="34" charset="0"/>
              </a:rPr>
              <a:t> &lt;- data[</a:t>
            </a:r>
            <a:r>
              <a:rPr lang="en-US" dirty="0" err="1">
                <a:latin typeface="Ubuntu" panose="020B0504030602030204" pitchFamily="34" charset="0"/>
              </a:rPr>
              <a:t>data$City</a:t>
            </a:r>
            <a:r>
              <a:rPr lang="en-US" dirty="0">
                <a:latin typeface="Ubuntu" panose="020B0504030602030204" pitchFamily="34" charset="0"/>
              </a:rPr>
              <a:t> == "San Diego",]</a:t>
            </a:r>
          </a:p>
          <a:p>
            <a:r>
              <a:rPr lang="en-US" dirty="0">
                <a:latin typeface="Ubuntu" panose="020B0504030602030204" pitchFamily="34" charset="0"/>
              </a:rPr>
              <a:t>df &lt;- </a:t>
            </a:r>
            <a:r>
              <a:rPr lang="en-US" dirty="0" err="1">
                <a:latin typeface="Ubuntu" panose="020B0504030602030204" pitchFamily="34" charset="0"/>
              </a:rPr>
              <a:t>data.frame</a:t>
            </a:r>
            <a:r>
              <a:rPr lang="en-US" dirty="0">
                <a:latin typeface="Ubuntu" panose="020B0504030602030204" pitchFamily="34" charset="0"/>
              </a:rPr>
              <a:t>(date = </a:t>
            </a:r>
            <a:r>
              <a:rPr lang="en-US" dirty="0" err="1">
                <a:latin typeface="Ubuntu" panose="020B0504030602030204" pitchFamily="34" charset="0"/>
              </a:rPr>
              <a:t>dataSD$Date.Local</a:t>
            </a:r>
            <a:r>
              <a:rPr lang="en-US" dirty="0">
                <a:latin typeface="Ubuntu" panose="020B0504030602030204" pitchFamily="34" charset="0"/>
              </a:rPr>
              <a:t>,</a:t>
            </a:r>
          </a:p>
          <a:p>
            <a:r>
              <a:rPr lang="en-US" dirty="0">
                <a:latin typeface="Ubuntu" panose="020B0504030602030204" pitchFamily="34" charset="0"/>
              </a:rPr>
              <a:t>                 year = year(</a:t>
            </a:r>
            <a:r>
              <a:rPr lang="en-US" dirty="0" err="1">
                <a:latin typeface="Ubuntu" panose="020B0504030602030204" pitchFamily="34" charset="0"/>
              </a:rPr>
              <a:t>dataSD$Date.Local</a:t>
            </a:r>
            <a:r>
              <a:rPr lang="en-US" dirty="0">
                <a:latin typeface="Ubuntu" panose="020B0504030602030204" pitchFamily="34" charset="0"/>
              </a:rPr>
              <a:t>),</a:t>
            </a:r>
          </a:p>
          <a:p>
            <a:r>
              <a:rPr lang="en-US" dirty="0">
                <a:latin typeface="Ubuntu" panose="020B0504030602030204" pitchFamily="34" charset="0"/>
              </a:rPr>
              <a:t>                 month = month(</a:t>
            </a:r>
            <a:r>
              <a:rPr lang="en-US" dirty="0" err="1">
                <a:latin typeface="Ubuntu" panose="020B0504030602030204" pitchFamily="34" charset="0"/>
              </a:rPr>
              <a:t>dataSD$Date.Local</a:t>
            </a:r>
            <a:r>
              <a:rPr lang="en-US" dirty="0">
                <a:latin typeface="Ubuntu" panose="020B0504030602030204" pitchFamily="34" charset="0"/>
              </a:rPr>
              <a:t>))</a:t>
            </a:r>
          </a:p>
          <a:p>
            <a:r>
              <a:rPr lang="en-US" dirty="0" err="1">
                <a:latin typeface="Ubuntu" panose="020B0504030602030204" pitchFamily="34" charset="0"/>
              </a:rPr>
              <a:t>datadate</a:t>
            </a:r>
            <a:r>
              <a:rPr lang="en-US" dirty="0">
                <a:latin typeface="Ubuntu" panose="020B0504030602030204" pitchFamily="34" charset="0"/>
              </a:rPr>
              <a:t> &lt;- </a:t>
            </a:r>
            <a:r>
              <a:rPr lang="en-US" dirty="0" err="1">
                <a:latin typeface="Ubuntu" panose="020B0504030602030204" pitchFamily="34" charset="0"/>
              </a:rPr>
              <a:t>cbind</a:t>
            </a:r>
            <a:r>
              <a:rPr lang="en-US" dirty="0">
                <a:latin typeface="Ubuntu" panose="020B0504030602030204" pitchFamily="34" charset="0"/>
              </a:rPr>
              <a:t>(</a:t>
            </a:r>
            <a:r>
              <a:rPr lang="en-US" dirty="0" err="1">
                <a:latin typeface="Ubuntu" panose="020B0504030602030204" pitchFamily="34" charset="0"/>
              </a:rPr>
              <a:t>df,dataSD</a:t>
            </a:r>
            <a:r>
              <a:rPr lang="en-US" dirty="0">
                <a:latin typeface="Ubuntu" panose="020B0504030602030204" pitchFamily="34" charset="0"/>
              </a:rPr>
              <a:t>)</a:t>
            </a:r>
          </a:p>
          <a:p>
            <a:r>
              <a:rPr lang="en-US" dirty="0" err="1">
                <a:latin typeface="Ubuntu" panose="020B0504030602030204" pitchFamily="34" charset="0"/>
              </a:rPr>
              <a:t>testdatadate</a:t>
            </a:r>
            <a:r>
              <a:rPr lang="en-US" dirty="0">
                <a:latin typeface="Ubuntu" panose="020B0504030602030204" pitchFamily="34" charset="0"/>
              </a:rPr>
              <a:t> &lt;- </a:t>
            </a:r>
            <a:r>
              <a:rPr lang="en-US" dirty="0" err="1">
                <a:latin typeface="Ubuntu" panose="020B0504030602030204" pitchFamily="34" charset="0"/>
              </a:rPr>
              <a:t>datadate</a:t>
            </a:r>
            <a:r>
              <a:rPr lang="en-US" dirty="0">
                <a:latin typeface="Ubuntu" panose="020B0504030602030204" pitchFamily="34" charset="0"/>
              </a:rPr>
              <a:t>[</a:t>
            </a:r>
            <a:r>
              <a:rPr lang="en-US" dirty="0" err="1">
                <a:latin typeface="Ubuntu" panose="020B0504030602030204" pitchFamily="34" charset="0"/>
              </a:rPr>
              <a:t>datadate$year</a:t>
            </a:r>
            <a:r>
              <a:rPr lang="en-US" dirty="0">
                <a:latin typeface="Ubuntu" panose="020B0504030602030204" pitchFamily="34" charset="0"/>
              </a:rPr>
              <a:t> == 2011,]</a:t>
            </a:r>
          </a:p>
          <a:p>
            <a:r>
              <a:rPr lang="en-US" dirty="0" err="1">
                <a:latin typeface="Ubuntu" panose="020B0504030602030204" pitchFamily="34" charset="0"/>
              </a:rPr>
              <a:t>datadate</a:t>
            </a:r>
            <a:r>
              <a:rPr lang="en-US" dirty="0">
                <a:latin typeface="Ubuntu" panose="020B0504030602030204" pitchFamily="34" charset="0"/>
              </a:rPr>
              <a:t> &lt;- </a:t>
            </a:r>
            <a:r>
              <a:rPr lang="en-US" dirty="0" err="1">
                <a:latin typeface="Ubuntu" panose="020B0504030602030204" pitchFamily="34" charset="0"/>
              </a:rPr>
              <a:t>datadate</a:t>
            </a:r>
            <a:r>
              <a:rPr lang="en-US" dirty="0">
                <a:latin typeface="Ubuntu" panose="020B0504030602030204" pitchFamily="34" charset="0"/>
              </a:rPr>
              <a:t>[</a:t>
            </a:r>
            <a:r>
              <a:rPr lang="en-US" dirty="0" err="1">
                <a:latin typeface="Ubuntu" panose="020B0504030602030204" pitchFamily="34" charset="0"/>
              </a:rPr>
              <a:t>datadate$year</a:t>
            </a:r>
            <a:r>
              <a:rPr lang="en-US" dirty="0">
                <a:latin typeface="Ubuntu" panose="020B0504030602030204" pitchFamily="34" charset="0"/>
              </a:rPr>
              <a:t> != 2011,]</a:t>
            </a:r>
          </a:p>
          <a:p>
            <a:r>
              <a:rPr lang="en-US" dirty="0">
                <a:latin typeface="Ubuntu" panose="020B0504030602030204" pitchFamily="34" charset="0"/>
              </a:rPr>
              <a:t>unique(</a:t>
            </a:r>
            <a:r>
              <a:rPr lang="en-US" dirty="0" err="1">
                <a:latin typeface="Ubuntu" panose="020B0504030602030204" pitchFamily="34" charset="0"/>
              </a:rPr>
              <a:t>datadate$year</a:t>
            </a:r>
            <a:r>
              <a:rPr lang="en-US" dirty="0">
                <a:latin typeface="Ubuntu" panose="020B0504030602030204" pitchFamily="34" charset="0"/>
              </a:rPr>
              <a:t>)</a:t>
            </a:r>
          </a:p>
          <a:p>
            <a:r>
              <a:rPr lang="en-US" dirty="0">
                <a:latin typeface="Ubuntu" panose="020B0504030602030204" pitchFamily="34" charset="0"/>
              </a:rPr>
              <a:t>unique(</a:t>
            </a:r>
            <a:r>
              <a:rPr lang="en-US" dirty="0" err="1">
                <a:latin typeface="Ubuntu" panose="020B0504030602030204" pitchFamily="34" charset="0"/>
              </a:rPr>
              <a:t>testdatadate$year</a:t>
            </a:r>
            <a:r>
              <a:rPr lang="en-US" dirty="0">
                <a:latin typeface="Ubuntu" panose="020B0504030602030204" pitchFamily="34" charset="0"/>
              </a:rPr>
              <a:t>)</a:t>
            </a:r>
          </a:p>
          <a:p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D53C5CA-68EE-4AD8-8A1A-E4E3F5A9C620}"/>
              </a:ext>
            </a:extLst>
          </p:cNvPr>
          <p:cNvSpPr txBox="1">
            <a:spLocks/>
          </p:cNvSpPr>
          <p:nvPr/>
        </p:nvSpPr>
        <p:spPr>
          <a:xfrm>
            <a:off x="1024128" y="5438774"/>
            <a:ext cx="10369296" cy="72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Ubuntu" panose="020B0504030602030204" pitchFamily="34" charset="0"/>
              </a:rPr>
              <a:t>[1] </a:t>
            </a:r>
            <a:r>
              <a:rPr lang="en-US" dirty="0"/>
              <a:t>2000 2001 2002 2003 2004 2005 2006 2007 2008 2009 2010</a:t>
            </a:r>
          </a:p>
          <a:p>
            <a:r>
              <a:rPr lang="en-US" dirty="0">
                <a:latin typeface="Ubuntu" panose="020B0504030602030204" pitchFamily="34" charset="0"/>
              </a:rPr>
              <a:t>[1] </a:t>
            </a:r>
            <a:r>
              <a:rPr lang="en-US" dirty="0"/>
              <a:t>2011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55B-1164-42A5-9CF2-6278574A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019F-BD8C-42C6-A20A-AD880EF2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019300"/>
            <a:ext cx="10369296" cy="2238376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df_no2 &lt;- </a:t>
            </a:r>
            <a:r>
              <a:rPr lang="en-US" dirty="0" err="1">
                <a:latin typeface="Ubuntu" panose="020B0504030602030204" pitchFamily="34" charset="0"/>
              </a:rPr>
              <a:t>datadate</a:t>
            </a:r>
            <a:r>
              <a:rPr lang="en-US" dirty="0">
                <a:latin typeface="Ubuntu" panose="020B0504030602030204" pitchFamily="34" charset="0"/>
              </a:rPr>
              <a:t> %&gt;%</a:t>
            </a:r>
          </a:p>
          <a:p>
            <a:r>
              <a:rPr lang="en-US" dirty="0">
                <a:latin typeface="Ubuntu" panose="020B0504030602030204" pitchFamily="34" charset="0"/>
              </a:rPr>
              <a:t>  mutate(norm = mean(NO2.Mean)) %&gt;%</a:t>
            </a:r>
          </a:p>
          <a:p>
            <a:r>
              <a:rPr lang="en-US" dirty="0">
                <a:latin typeface="Ubuntu" panose="020B0504030602030204" pitchFamily="34" charset="0"/>
              </a:rPr>
              <a:t>  </a:t>
            </a:r>
            <a:r>
              <a:rPr lang="en-US" dirty="0" err="1">
                <a:latin typeface="Ubuntu" panose="020B0504030602030204" pitchFamily="34" charset="0"/>
              </a:rPr>
              <a:t>group_by</a:t>
            </a:r>
            <a:r>
              <a:rPr lang="en-US" dirty="0">
                <a:latin typeface="Ubuntu" panose="020B0504030602030204" pitchFamily="34" charset="0"/>
              </a:rPr>
              <a:t>(</a:t>
            </a:r>
            <a:r>
              <a:rPr lang="en-US" dirty="0" err="1">
                <a:latin typeface="Ubuntu" panose="020B0504030602030204" pitchFamily="34" charset="0"/>
              </a:rPr>
              <a:t>month,year</a:t>
            </a:r>
            <a:r>
              <a:rPr lang="en-US" dirty="0">
                <a:latin typeface="Ubuntu" panose="020B0504030602030204" pitchFamily="34" charset="0"/>
              </a:rPr>
              <a:t>) %&gt;%</a:t>
            </a:r>
          </a:p>
          <a:p>
            <a:r>
              <a:rPr lang="en-US" dirty="0">
                <a:latin typeface="Ubuntu" panose="020B0504030602030204" pitchFamily="34" charset="0"/>
              </a:rPr>
              <a:t>  </a:t>
            </a:r>
            <a:r>
              <a:rPr lang="en-US" dirty="0" err="1">
                <a:latin typeface="Ubuntu" panose="020B0504030602030204" pitchFamily="34" charset="0"/>
              </a:rPr>
              <a:t>dplyr</a:t>
            </a:r>
            <a:r>
              <a:rPr lang="en-US" dirty="0">
                <a:latin typeface="Ubuntu" panose="020B0504030602030204" pitchFamily="34" charset="0"/>
              </a:rPr>
              <a:t>::summarize(No2mean =mean(NO2.Mean)) %&gt;%</a:t>
            </a:r>
          </a:p>
          <a:p>
            <a:r>
              <a:rPr lang="en-US" dirty="0">
                <a:latin typeface="Ubuntu" panose="020B0504030602030204" pitchFamily="34" charset="0"/>
              </a:rPr>
              <a:t>  arrange(year, month)</a:t>
            </a:r>
          </a:p>
          <a:p>
            <a:r>
              <a:rPr lang="en-US" dirty="0">
                <a:latin typeface="Ubuntu" panose="020B0504030602030204" pitchFamily="34" charset="0"/>
              </a:rPr>
              <a:t>head(df_no2)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D53C5CA-68EE-4AD8-8A1A-E4E3F5A9C620}"/>
              </a:ext>
            </a:extLst>
          </p:cNvPr>
          <p:cNvSpPr txBox="1">
            <a:spLocks/>
          </p:cNvSpPr>
          <p:nvPr/>
        </p:nvSpPr>
        <p:spPr>
          <a:xfrm>
            <a:off x="1024128" y="4545368"/>
            <a:ext cx="10369296" cy="16653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A72A93-0AAC-41A2-B8D9-CFF90231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2" y="4553410"/>
            <a:ext cx="22479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9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5BA468-E823-4447-8B5A-50324490FA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938" y="3315310"/>
            <a:ext cx="4754562" cy="264514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5B454-86B0-49A1-990A-33D546D03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FC2CD2-79DE-41DA-BE53-26B9DC4D9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73"/>
          <a:stretch/>
        </p:blipFill>
        <p:spPr>
          <a:xfrm>
            <a:off x="5989732" y="4367813"/>
            <a:ext cx="4754372" cy="21326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9DA979-1DA0-4782-8E6B-FA6360F8D4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989541" y="1377499"/>
            <a:ext cx="4754563" cy="2645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02732-2539-4AAC-9A02-96A0BEB7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 and Seasonality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63543-545C-404F-B85F-3CD3E325C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1424698"/>
          </a:xfrm>
        </p:spPr>
        <p:txBody>
          <a:bodyPr/>
          <a:lstStyle/>
          <a:p>
            <a:r>
              <a:rPr lang="en-US" dirty="0"/>
              <a:t>No2 Mean – Time Series Plot</a:t>
            </a:r>
          </a:p>
          <a:p>
            <a:r>
              <a:rPr lang="en-US" sz="1800" dirty="0"/>
              <a:t>Factor for pattern: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	Weather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	Traffic</a:t>
            </a:r>
          </a:p>
        </p:txBody>
      </p:sp>
    </p:spTree>
    <p:extLst>
      <p:ext uri="{BB962C8B-B14F-4D97-AF65-F5344CB8AC3E}">
        <p14:creationId xmlns:p14="http://schemas.microsoft.com/office/powerpoint/2010/main" val="27257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55B-1164-42A5-9CF2-6278574A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Stationarity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019F-BD8C-42C6-A20A-AD880EF2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019300"/>
            <a:ext cx="10369296" cy="2238376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33D4F-6DBA-4CFF-9EEA-12E771AB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2" y="2157413"/>
            <a:ext cx="66770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4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55B-1164-42A5-9CF2-6278574A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Seasonality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019F-BD8C-42C6-A20A-AD880EF2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019300"/>
            <a:ext cx="10369296" cy="2238376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C2302-35E9-402F-A317-27081A065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19300"/>
            <a:ext cx="8235146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4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55B-1164-42A5-9CF2-6278574A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7169961" cy="1737360"/>
          </a:xfrm>
        </p:spPr>
        <p:txBody>
          <a:bodyPr/>
          <a:lstStyle/>
          <a:p>
            <a:r>
              <a:rPr lang="en-US" dirty="0"/>
              <a:t>Taking Difference For Seasonality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8019F-BD8C-42C6-A20A-AD880EF2E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019300"/>
            <a:ext cx="10369296" cy="152289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Ubuntu" panose="020B0504030602030204" pitchFamily="34" charset="0"/>
              </a:rPr>
              <a:t>diffseasonal</a:t>
            </a:r>
            <a:r>
              <a:rPr lang="en-US" dirty="0">
                <a:latin typeface="Ubuntu" panose="020B0504030602030204" pitchFamily="34" charset="0"/>
              </a:rPr>
              <a:t> = diff(df_no2$No2mean,12) </a:t>
            </a:r>
          </a:p>
          <a:p>
            <a:r>
              <a:rPr lang="en-US" dirty="0">
                <a:latin typeface="Ubuntu" panose="020B0504030602030204" pitchFamily="34" charset="0"/>
              </a:rPr>
              <a:t>par(</a:t>
            </a:r>
            <a:r>
              <a:rPr lang="en-US" dirty="0" err="1">
                <a:latin typeface="Ubuntu" panose="020B0504030602030204" pitchFamily="34" charset="0"/>
              </a:rPr>
              <a:t>mfrow</a:t>
            </a:r>
            <a:r>
              <a:rPr lang="en-US" dirty="0">
                <a:latin typeface="Ubuntu" panose="020B0504030602030204" pitchFamily="34" charset="0"/>
              </a:rPr>
              <a:t>=c(1,2))</a:t>
            </a:r>
          </a:p>
          <a:p>
            <a:r>
              <a:rPr lang="en-US" dirty="0" err="1">
                <a:latin typeface="Ubuntu" panose="020B0504030602030204" pitchFamily="34" charset="0"/>
              </a:rPr>
              <a:t>acf</a:t>
            </a:r>
            <a:r>
              <a:rPr lang="en-US" dirty="0">
                <a:latin typeface="Ubuntu" panose="020B0504030602030204" pitchFamily="34" charset="0"/>
              </a:rPr>
              <a:t>(</a:t>
            </a:r>
            <a:r>
              <a:rPr lang="en-US" dirty="0" err="1">
                <a:latin typeface="Ubuntu" panose="020B0504030602030204" pitchFamily="34" charset="0"/>
              </a:rPr>
              <a:t>diffseasonal,main</a:t>
            </a:r>
            <a:r>
              <a:rPr lang="en-US" dirty="0">
                <a:latin typeface="Ubuntu" panose="020B0504030602030204" pitchFamily="34" charset="0"/>
              </a:rPr>
              <a:t>='ACF for differenced seasonal data',</a:t>
            </a:r>
            <a:r>
              <a:rPr lang="en-US" dirty="0" err="1">
                <a:latin typeface="Ubuntu" panose="020B0504030602030204" pitchFamily="34" charset="0"/>
              </a:rPr>
              <a:t>lag.max</a:t>
            </a:r>
            <a:r>
              <a:rPr lang="en-US" dirty="0">
                <a:latin typeface="Ubuntu" panose="020B0504030602030204" pitchFamily="34" charset="0"/>
              </a:rPr>
              <a:t>=60) #MA1</a:t>
            </a:r>
          </a:p>
          <a:p>
            <a:r>
              <a:rPr lang="en-US" dirty="0" err="1">
                <a:latin typeface="Ubuntu" panose="020B0504030602030204" pitchFamily="34" charset="0"/>
              </a:rPr>
              <a:t>pacf</a:t>
            </a:r>
            <a:r>
              <a:rPr lang="en-US" dirty="0">
                <a:latin typeface="Ubuntu" panose="020B0504030602030204" pitchFamily="34" charset="0"/>
              </a:rPr>
              <a:t>(</a:t>
            </a:r>
            <a:r>
              <a:rPr lang="en-US" dirty="0" err="1">
                <a:latin typeface="Ubuntu" panose="020B0504030602030204" pitchFamily="34" charset="0"/>
              </a:rPr>
              <a:t>diffseasonal,main</a:t>
            </a:r>
            <a:r>
              <a:rPr lang="en-US" dirty="0">
                <a:latin typeface="Ubuntu" panose="020B0504030602030204" pitchFamily="34" charset="0"/>
              </a:rPr>
              <a:t>='PACF for differenced seasonal data', </a:t>
            </a:r>
            <a:r>
              <a:rPr lang="en-US" dirty="0" err="1">
                <a:latin typeface="Ubuntu" panose="020B0504030602030204" pitchFamily="34" charset="0"/>
              </a:rPr>
              <a:t>lag.max</a:t>
            </a:r>
            <a:r>
              <a:rPr lang="en-US" dirty="0">
                <a:latin typeface="Ubuntu" panose="020B0504030602030204" pitchFamily="34" charset="0"/>
              </a:rPr>
              <a:t>=60) #AR3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C06CF2-B926-48F8-8AF0-C192103A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584900"/>
            <a:ext cx="5410669" cy="3010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828A08-BF98-4CC7-847A-6E31B34E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034" y="3631110"/>
            <a:ext cx="5410669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5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push dir="u"/>
      </p:transition>
    </mc:Choice>
    <mc:Fallback>
      <p:transition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277</TotalTime>
  <Words>884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Lucida Console</vt:lpstr>
      <vt:lpstr>Tw Cen MT</vt:lpstr>
      <vt:lpstr>Tw Cen MT Condensed</vt:lpstr>
      <vt:lpstr>Ubuntu</vt:lpstr>
      <vt:lpstr>Wingdings</vt:lpstr>
      <vt:lpstr>Wingdings 3</vt:lpstr>
      <vt:lpstr>Integral</vt:lpstr>
      <vt:lpstr>TIME SERIES ANALYSIS</vt:lpstr>
      <vt:lpstr>DATASET</vt:lpstr>
      <vt:lpstr>Our Models</vt:lpstr>
      <vt:lpstr>Preparing the Dataset</vt:lpstr>
      <vt:lpstr>Preparing the Dataset</vt:lpstr>
      <vt:lpstr>Stationarity and Seasonality</vt:lpstr>
      <vt:lpstr>Test For Stationarity</vt:lpstr>
      <vt:lpstr>Test For Seasonality</vt:lpstr>
      <vt:lpstr>Taking Difference For Seasonality</vt:lpstr>
      <vt:lpstr>Modelling THE Seasonality</vt:lpstr>
      <vt:lpstr>Taking Difference For Seasonality</vt:lpstr>
      <vt:lpstr>Finalizing the Model</vt:lpstr>
      <vt:lpstr>Finalizing the Model</vt:lpstr>
      <vt:lpstr>Choosing the right Model</vt:lpstr>
      <vt:lpstr>Predicting the next 12 months</vt:lpstr>
      <vt:lpstr>Multivariate analysis</vt:lpstr>
      <vt:lpstr>Multivariate analysis</vt:lpstr>
      <vt:lpstr>Linear Regression</vt:lpstr>
      <vt:lpstr>Modeling Multivariate Analysis</vt:lpstr>
      <vt:lpstr>Modeling Multivariate Analysis</vt:lpstr>
      <vt:lpstr>Predicting the next 12 months</vt:lpstr>
      <vt:lpstr>Modeling VAR MODEL</vt:lpstr>
      <vt:lpstr>Auto Correlation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Thanasekaran</dc:creator>
  <cp:lastModifiedBy>Sneha Thanasekaran</cp:lastModifiedBy>
  <cp:revision>26</cp:revision>
  <dcterms:created xsi:type="dcterms:W3CDTF">2019-05-07T18:07:12Z</dcterms:created>
  <dcterms:modified xsi:type="dcterms:W3CDTF">2019-05-07T22:45:54Z</dcterms:modified>
</cp:coreProperties>
</file>