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Y2RDvkXlW7E97RxGKP+FN4SS1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80014-747B-4900-BA13-92E0871EA02F}">
  <a:tblStyle styleId="{9C680014-747B-4900-BA13-92E0871EA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611BE6-C676-4E9A-966C-FD28B53084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b3635712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b36357125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6b36357125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363571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36357125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6b36357125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b3635712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b36357125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6b36357125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efa611f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efa611f2a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befa611f2a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efa611f2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befa611f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efa611f2a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befa611f2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efa611f2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efa611f2a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befa611f2a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efa611f2a_0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befa611f2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efa611f2a_0_3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befa611f2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b363571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b36357125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b36357125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efa611f2a_0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befa611f2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b36357125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6b3635712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b36357125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6b3635712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b3635712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b36357125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6b36357125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b363571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b36357125_0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6b36357125_0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b36357125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b36357125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6b36357125_0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b36357125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b36357125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6b36357125_0_2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b36357125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b36357125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6b36357125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b3635712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b36357125_0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6b36357125_0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b3635712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b36357125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6b36357125_0_2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b3635712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b36357125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6b36357125_0_2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347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efa611f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efa611f2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befa611f2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363571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b3635712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6b3635712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b363571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b363571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6b363571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neha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@gmail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16886" t="43568" r="16823" b="38029"/>
          <a:stretch/>
        </p:blipFill>
        <p:spPr>
          <a:xfrm rot="10800000">
            <a:off x="0" y="-39190"/>
            <a:ext cx="4546243" cy="12621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 b="1">
                <a:latin typeface="Times New Roman"/>
                <a:ea typeface="Times New Roman"/>
                <a:cs typeface="Times New Roman"/>
                <a:sym typeface="Times New Roman"/>
              </a:rPr>
              <a:t>Final Year Project Work Pre-Defense 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Water Quality Classification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1">
                <a:latin typeface="Times New Roman"/>
                <a:ea typeface="Times New Roman"/>
                <a:cs typeface="Times New Roman"/>
                <a:sym typeface="Times New Roman"/>
              </a:rPr>
              <a:t>Using Random Forest Algorithm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i="1" u="sng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Nischal Wagle(23878/076)</a:t>
            </a: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Sneha Tuladhar(23891/076)</a:t>
            </a: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Sital Gurung(23892/076)</a:t>
            </a: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 descr="D:\B.Sc.CSIT-TU\Miscellaneous Files of BSc.CSIT\Affiliated Colleges\Affiliated Colleges Logos\OIC\OIC_Logo Purpl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165791" y="4640881"/>
            <a:ext cx="3255818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Er. Dhiraj Kumar Jha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b36357125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Decision Tree Implementation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6b36357125_0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1" name="Google Shape;171;g26b36357125_0_31"/>
          <p:cNvPicPr preferRelativeResize="0"/>
          <p:nvPr/>
        </p:nvPicPr>
        <p:blipFill rotWithShape="1">
          <a:blip r:embed="rId3">
            <a:alphaModFix/>
          </a:blip>
          <a:srcRect t="7201"/>
          <a:stretch/>
        </p:blipFill>
        <p:spPr>
          <a:xfrm>
            <a:off x="2053884" y="1672796"/>
            <a:ext cx="8356208" cy="484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b36357125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Random Forest Implementation Result</a:t>
            </a:r>
            <a:endParaRPr/>
          </a:p>
        </p:txBody>
      </p:sp>
      <p:sp>
        <p:nvSpPr>
          <p:cNvPr id="179" name="Google Shape;179;g26b36357125_0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0" name="Google Shape;180;g26b3635712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0" y="1466850"/>
            <a:ext cx="6600825" cy="47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b36357125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6b36357125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89" name="Google Shape;189;g26b36357125_0_49"/>
          <p:cNvGraphicFramePr/>
          <p:nvPr>
            <p:extLst>
              <p:ext uri="{D42A27DB-BD31-4B8C-83A1-F6EECF244321}">
                <p14:modId xmlns:p14="http://schemas.microsoft.com/office/powerpoint/2010/main" val="3108704302"/>
              </p:ext>
            </p:extLst>
          </p:nvPr>
        </p:nvGraphicFramePr>
        <p:xfrm>
          <a:off x="1702191" y="1782899"/>
          <a:ext cx="9003322" cy="3872313"/>
        </p:xfrm>
        <a:graphic>
          <a:graphicData uri="http://schemas.openxmlformats.org/drawingml/2006/table">
            <a:tbl>
              <a:tblPr bandRow="1" bandCol="1">
                <a:noFill/>
                <a:tableStyleId>{9C680014-747B-4900-BA13-92E0871EA02F}</a:tableStyleId>
              </a:tblPr>
              <a:tblGrid>
                <a:gridCol w="182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402"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79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16"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19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</a:t>
                      </a:r>
                      <a:endParaRPr sz="19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8.44 seconds</a:t>
                      </a:r>
                      <a:endParaRPr sz="19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95"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 seconds</a:t>
                      </a:r>
                      <a:endParaRPr sz="1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g26b36357125_0_49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198370" marR="220853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efa611f2a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Analysis: Dataset Description</a:t>
            </a:r>
            <a:endParaRPr/>
          </a:p>
        </p:txBody>
      </p:sp>
      <p:sp>
        <p:nvSpPr>
          <p:cNvPr id="197" name="Google Shape;197;g2befa611f2a_0_15"/>
          <p:cNvSpPr txBox="1">
            <a:spLocks noGrp="1"/>
          </p:cNvSpPr>
          <p:nvPr>
            <p:ph type="body" idx="1"/>
          </p:nvPr>
        </p:nvSpPr>
        <p:spPr>
          <a:xfrm>
            <a:off x="838200" y="1865050"/>
            <a:ext cx="5533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are 15000 instances of the data with 9 columns.</a:t>
            </a:r>
            <a:endParaRPr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befa611f2a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9" name="Google Shape;199;g2befa611f2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75" y="2975400"/>
            <a:ext cx="8814473" cy="25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efa611f2a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Implementation: Tools used</a:t>
            </a:r>
            <a:endParaRPr/>
          </a:p>
        </p:txBody>
      </p:sp>
      <p:sp>
        <p:nvSpPr>
          <p:cNvPr id="205" name="Google Shape;205;g2befa611f2a_0_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18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286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 sz="3000" dirty="0"/>
              <a:t>Development Tools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MySQL,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phpMyAdmin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Google Collab</a:t>
            </a:r>
            <a:endParaRPr dirty="0"/>
          </a:p>
          <a:p>
            <a:pPr marL="685800" lvl="1" indent="-24003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and GitHub</a:t>
            </a:r>
            <a:endParaRPr dirty="0"/>
          </a:p>
        </p:txBody>
      </p:sp>
      <p:sp>
        <p:nvSpPr>
          <p:cNvPr id="206" name="Google Shape;206;g2befa611f2a_0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7" name="Google Shape;207;g2befa611f2a_0_30"/>
          <p:cNvSpPr txBox="1"/>
          <p:nvPr/>
        </p:nvSpPr>
        <p:spPr>
          <a:xfrm>
            <a:off x="6096000" y="1825625"/>
            <a:ext cx="4318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Design and Management Tools</a:t>
            </a:r>
            <a:endParaRPr dirty="0"/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dirty="0"/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Word</a:t>
            </a:r>
            <a:endParaRPr dirty="0"/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Draw.io</a:t>
            </a:r>
            <a:endParaRPr dirty="0"/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Visio</a:t>
            </a:r>
            <a:endParaRPr dirty="0"/>
          </a:p>
          <a:p>
            <a:pPr marL="457200" marR="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efa611f2a_0_199"/>
          <p:cNvSpPr txBox="1">
            <a:spLocks noGrp="1"/>
          </p:cNvSpPr>
          <p:nvPr>
            <p:ph type="title"/>
          </p:nvPr>
        </p:nvSpPr>
        <p:spPr>
          <a:xfrm>
            <a:off x="838200" y="3253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Details</a:t>
            </a:r>
            <a:endParaRPr/>
          </a:p>
        </p:txBody>
      </p:sp>
      <p:sp>
        <p:nvSpPr>
          <p:cNvPr id="213" name="Google Shape;213;g2befa611f2a_0_199"/>
          <p:cNvSpPr txBox="1">
            <a:spLocks noGrp="1"/>
          </p:cNvSpPr>
          <p:nvPr>
            <p:ph type="body" idx="1"/>
          </p:nvPr>
        </p:nvSpPr>
        <p:spPr>
          <a:xfrm>
            <a:off x="619259" y="1338470"/>
            <a:ext cx="10515600" cy="4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In this project, we will build two algorithms.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Decision tree algorithm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Random Forest Algorithm</a:t>
            </a:r>
            <a:endParaRPr dirty="0"/>
          </a:p>
        </p:txBody>
      </p:sp>
      <p:sp>
        <p:nvSpPr>
          <p:cNvPr id="214" name="Google Shape;214;g2befa611f2a_0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efa611f2a_2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efa611f2a_2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befa611f2a_2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3" name="Google Shape;223;g2befa611f2a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70"/>
            <a:ext cx="12192000" cy="642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efa611f2a_0_28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 Implementation</a:t>
            </a:r>
            <a:endParaRPr/>
          </a:p>
        </p:txBody>
      </p:sp>
      <p:sp>
        <p:nvSpPr>
          <p:cNvPr id="229" name="Google Shape;229;g2befa611f2a_0_2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0" name="Google Shape;230;g2befa611f2a_0_280"/>
          <p:cNvPicPr preferRelativeResize="0"/>
          <p:nvPr/>
        </p:nvPicPr>
        <p:blipFill rotWithShape="1">
          <a:blip r:embed="rId3">
            <a:alphaModFix/>
          </a:blip>
          <a:srcRect r="3892"/>
          <a:stretch/>
        </p:blipFill>
        <p:spPr>
          <a:xfrm>
            <a:off x="1550300" y="1690825"/>
            <a:ext cx="7856475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efa611f2a_0_3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 : Unit Testing</a:t>
            </a:r>
            <a:endParaRPr/>
          </a:p>
        </p:txBody>
      </p:sp>
      <p:sp>
        <p:nvSpPr>
          <p:cNvPr id="236" name="Google Shape;236;g2befa611f2a_0_363"/>
          <p:cNvSpPr txBox="1">
            <a:spLocks noGrp="1"/>
          </p:cNvSpPr>
          <p:nvPr>
            <p:ph type="body" idx="1"/>
          </p:nvPr>
        </p:nvSpPr>
        <p:spPr>
          <a:xfrm>
            <a:off x="838200" y="1814558"/>
            <a:ext cx="105156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2befa611f2a_0_3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38" name="Google Shape;238;g2befa611f2a_0_363"/>
          <p:cNvGraphicFramePr/>
          <p:nvPr/>
        </p:nvGraphicFramePr>
        <p:xfrm>
          <a:off x="703750" y="1954375"/>
          <a:ext cx="10287000" cy="3518875"/>
        </p:xfrm>
        <a:graphic>
          <a:graphicData uri="http://schemas.openxmlformats.org/drawingml/2006/table">
            <a:tbl>
              <a:tblPr>
                <a:noFill/>
                <a:tableStyleId>{0F611BE6-C676-4E9A-966C-FD28B530841E}</a:tableStyleId>
              </a:tblPr>
              <a:tblGrid>
                <a:gridCol w="6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Case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Case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Expected outcome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Outcome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TC-1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Login Success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Email:</a:t>
                      </a:r>
                      <a:r>
                        <a:rPr lang="en-US" u="sng">
                          <a:solidFill>
                            <a:srgbClr val="0563C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sneha@gmail.com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Password:*****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Login to the system Successfully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Login to the system successfully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TC-2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Login Failure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Email:</a:t>
                      </a:r>
                      <a:r>
                        <a:rPr lang="en-US" u="sng">
                          <a:solidFill>
                            <a:srgbClr val="0563C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test@gmail.com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Password:****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User can’t login to the system </a:t>
                      </a:r>
                      <a:r>
                        <a:rPr lang="en-US"/>
                        <a:t>Successfully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User can’t login to the system </a:t>
                      </a:r>
                      <a:r>
                        <a:rPr lang="en-US"/>
                        <a:t>Successfully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TC-3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Login </a:t>
                      </a:r>
                      <a:r>
                        <a:rPr lang="en-US"/>
                        <a:t>Success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Email:</a:t>
                      </a:r>
                      <a:r>
                        <a:rPr lang="en-US" u="sng">
                          <a:solidFill>
                            <a:srgbClr val="0563C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sital@gmail.com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Password:****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User can’t login to the system </a:t>
                      </a:r>
                      <a:r>
                        <a:rPr lang="en-US"/>
                        <a:t>Successfully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User login to the system </a:t>
                      </a:r>
                      <a:r>
                        <a:rPr lang="en-US"/>
                        <a:t>Successfully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b36357125_0_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246" name="Google Shape;246;g26b36357125_0_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47" name="Google Shape;247;g26b36357125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690825"/>
            <a:ext cx="6781800" cy="453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709412" y="2296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Presentation Outline</a:t>
            </a:r>
            <a:endParaRPr sz="4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09412" y="1555169"/>
            <a:ext cx="47910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4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151"/>
              <a:buFont typeface="Times New Roman"/>
              <a:buChar char="•"/>
            </a:pP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4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151"/>
              <a:buFont typeface="Times New Roman"/>
              <a:buChar char="•"/>
            </a:pP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4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System Analysis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4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4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endParaRPr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99;p2"/>
          <p:cNvSpPr txBox="1">
            <a:spLocks/>
          </p:cNvSpPr>
          <p:nvPr/>
        </p:nvSpPr>
        <p:spPr>
          <a:xfrm>
            <a:off x="6562744" y="1555169"/>
            <a:ext cx="47910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GB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401">
              <a:lnSpc>
                <a:spcPct val="100000"/>
              </a:lnSpc>
              <a:spcBef>
                <a:spcPts val="0"/>
              </a:spcBef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Algorithm Details </a:t>
            </a:r>
          </a:p>
          <a:p>
            <a:pPr marL="228600" lvl="0" indent="-260401">
              <a:lnSpc>
                <a:spcPct val="100000"/>
              </a:lnSpc>
              <a:spcBef>
                <a:spcPts val="0"/>
              </a:spcBef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</a:p>
          <a:p>
            <a:pPr marL="228600" lvl="0" indent="-260401">
              <a:lnSpc>
                <a:spcPct val="100000"/>
              </a:lnSpc>
              <a:spcBef>
                <a:spcPts val="0"/>
              </a:spcBef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Problem faced</a:t>
            </a:r>
          </a:p>
          <a:p>
            <a:pPr marL="228600" lvl="0" indent="-260401">
              <a:lnSpc>
                <a:spcPct val="100000"/>
              </a:lnSpc>
              <a:spcBef>
                <a:spcPts val="0"/>
              </a:spcBef>
              <a:buSzPct val="123151"/>
              <a:buFont typeface="Times New Roman"/>
              <a:buChar char="•"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buSzPct val="64285"/>
              <a:buFont typeface="Arial"/>
              <a:buNone/>
            </a:pPr>
            <a:endParaRPr lang="en-GB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0">
              <a:lnSpc>
                <a:spcPct val="100000"/>
              </a:lnSpc>
              <a:spcBef>
                <a:spcPts val="0"/>
              </a:spcBef>
              <a:buSzPct val="64285"/>
              <a:buFont typeface="Arial"/>
              <a:buNone/>
            </a:pPr>
            <a:endParaRPr lang="en-GB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50800">
              <a:lnSpc>
                <a:spcPct val="100000"/>
              </a:lnSpc>
              <a:buSzPct val="100000"/>
              <a:buFont typeface="Arial"/>
              <a:buNone/>
            </a:pPr>
            <a:endParaRPr lang="en-GB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indent="0">
              <a:lnSpc>
                <a:spcPct val="100000"/>
              </a:lnSpc>
              <a:buSzPct val="100000"/>
              <a:buFont typeface="Arial"/>
              <a:buNone/>
            </a:pPr>
            <a:endParaRPr lang="en-GB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efa611f2a_0_4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 : Model Testing</a:t>
            </a:r>
            <a:endParaRPr/>
          </a:p>
        </p:txBody>
      </p:sp>
      <p:sp>
        <p:nvSpPr>
          <p:cNvPr id="253" name="Google Shape;253;g2befa611f2a_0_444"/>
          <p:cNvSpPr txBox="1">
            <a:spLocks noGrp="1"/>
          </p:cNvSpPr>
          <p:nvPr>
            <p:ph type="body" idx="1"/>
          </p:nvPr>
        </p:nvSpPr>
        <p:spPr>
          <a:xfrm>
            <a:off x="838200" y="1309825"/>
            <a:ext cx="4584600" cy="4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Performance Testing Using Confusion Matrix</a:t>
            </a:r>
            <a:b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confusion matrix is a valuable tool for evaluating the performance of machine learning models.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provides a detailed breakdown made by the model, including the number of true positives, true negatives, false positives, and false negatives.</a:t>
            </a:r>
            <a:endParaRPr/>
          </a:p>
        </p:txBody>
      </p:sp>
      <p:sp>
        <p:nvSpPr>
          <p:cNvPr id="254" name="Google Shape;254;g2befa611f2a_0_4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5" name="Google Shape;255;g2befa611f2a_0_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500" y="1454700"/>
            <a:ext cx="5766225" cy="46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befa611f2a_0_444"/>
          <p:cNvSpPr txBox="1">
            <a:spLocks noGrp="1"/>
          </p:cNvSpPr>
          <p:nvPr>
            <p:ph type="title"/>
          </p:nvPr>
        </p:nvSpPr>
        <p:spPr>
          <a:xfrm>
            <a:off x="7692400" y="5799300"/>
            <a:ext cx="1552800" cy="105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Fig:Confusion matrix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768925" y="401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Problem Faced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564959" y="1593658"/>
            <a:ext cx="105156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Integrate recommendation systems into water quality prediction models.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 advanced filtering options for personalized recommendations.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Utilize advanced Natural Language Processing (NLP) techniques for enhanced search accuracy.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Expand class labels for finer classification of water quality parameters.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b36357125_0_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Future Recommendation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26b36357125_0_83"/>
          <p:cNvSpPr txBox="1">
            <a:spLocks noGrp="1"/>
          </p:cNvSpPr>
          <p:nvPr>
            <p:ph type="body" idx="1"/>
          </p:nvPr>
        </p:nvSpPr>
        <p:spPr>
          <a:xfrm>
            <a:off x="42425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historical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use of recommendation systems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of mobile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26b36357125_0_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b36357125_0_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g26b36357125_0_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704"/>
            <a:ext cx="10614175" cy="46733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b36357125_0_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170352"/>
            <a:ext cx="10972801" cy="47784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b36357125_0_2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8" y="966326"/>
            <a:ext cx="10799299" cy="47390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b36357125_0_2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891125"/>
            <a:ext cx="10834494" cy="47579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b36357125_0_2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8" y="882098"/>
            <a:ext cx="10867394" cy="47291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b36357125_0_2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9" y="872978"/>
            <a:ext cx="10726717" cy="46678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b36357125_0_2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9" y="848616"/>
            <a:ext cx="10876771" cy="4820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8">
              <a:latin typeface="Arial"/>
              <a:ea typeface="Arial"/>
              <a:cs typeface="Arial"/>
              <a:sym typeface="Arial"/>
            </a:endParaRPr>
          </a:p>
          <a:p>
            <a:pPr marL="457200" lvl="0" indent="-39472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16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Water quality is a vital aspect of environmental health, directly impacting ecosystems, human health, and overall well-being. 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72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16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Ensuring access to clean and safe water is a global priority for sustaining life and preventing waterborne diseases.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729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16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According to a recent survey of World Health Organization (WHO), more than 2.2 billion people face problems due to unsafe drinking water and 21% of the diseases are related to impure water.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b36357125_0_2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5" y="790347"/>
            <a:ext cx="10631675" cy="47085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b36357125_0_2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8" y="912899"/>
            <a:ext cx="10811123" cy="46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1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7" y="984738"/>
            <a:ext cx="10571793" cy="46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6" name="Google Shape;34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efa611f2a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2befa611f2a_0_2"/>
          <p:cNvSpPr txBox="1">
            <a:spLocks noGrp="1"/>
          </p:cNvSpPr>
          <p:nvPr>
            <p:ph type="body" idx="1"/>
          </p:nvPr>
        </p:nvSpPr>
        <p:spPr>
          <a:xfrm>
            <a:off x="838200" y="1485900"/>
            <a:ext cx="10515600" cy="46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﻿﻿Traditional methods of water quality monitoring may be time-consuming, expensive, and limited in spatial coverage. 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Proposed system takes various parameters of water as the inputs and predicts whether the water sample of the provided parameters are contaminated or not.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Predictive modeling involves utilizing historical data and advanced algorithms to forecast future water quality conditions.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befa611f2a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47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monitor water quality using random forest algorithm.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application targets users who need to assess water quality and aims to provide an alternative for managing and monitoring water quality.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develop a system that can classify water quality into different categories (excellent,good,fair,marginal,poor) using the random forest algorithm.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Classifies whether it is safe to drink or not as it is unsafe for drinking without proper treatment but may be suitable for irrigation after rigorous treatment process.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Analysis: Functional Requirements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8479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900" b="1">
                <a:latin typeface="Times New Roman"/>
                <a:ea typeface="Times New Roman"/>
                <a:cs typeface="Times New Roman"/>
                <a:sym typeface="Times New Roman"/>
              </a:rPr>
              <a:t>Requirement Analysis </a:t>
            </a:r>
            <a:endParaRPr/>
          </a:p>
          <a:p>
            <a:pPr marL="457200" lvl="0" indent="-3429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900" b="1">
                <a:latin typeface="Times New Roman"/>
                <a:ea typeface="Times New Roman"/>
                <a:cs typeface="Times New Roman"/>
                <a:sym typeface="Times New Roman"/>
              </a:rPr>
              <a:t>Feasibility Analysis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29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900" b="1"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225" y="1848000"/>
            <a:ext cx="4953849" cy="39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02" y="689584"/>
            <a:ext cx="8904850" cy="516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4305225" y="6140450"/>
            <a:ext cx="375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fig:Class Diagram of water quality classification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b36357125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/>
          </a:p>
        </p:txBody>
      </p:sp>
      <p:sp>
        <p:nvSpPr>
          <p:cNvPr id="151" name="Google Shape;151;g26b36357125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2" name="Google Shape;152;g26b3635712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37957"/>
            <a:ext cx="10401886" cy="479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b36357125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1" name="Google Shape;161;g26b3635712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43" y="196948"/>
            <a:ext cx="3999862" cy="561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6b36357125_0_21"/>
          <p:cNvSpPr txBox="1"/>
          <p:nvPr/>
        </p:nvSpPr>
        <p:spPr>
          <a:xfrm>
            <a:off x="4527305" y="6216400"/>
            <a:ext cx="32427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fig:Activity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 of Water Quality Classification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644</Words>
  <Application>Microsoft Office PowerPoint</Application>
  <PresentationFormat>Widescreen</PresentationFormat>
  <Paragraphs>194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Presentation Outline</vt:lpstr>
      <vt:lpstr>Introduction</vt:lpstr>
      <vt:lpstr>Introduction</vt:lpstr>
      <vt:lpstr>Objectives </vt:lpstr>
      <vt:lpstr>System Analysis: Functional Requirements</vt:lpstr>
      <vt:lpstr>PowerPoint Presentation</vt:lpstr>
      <vt:lpstr>Design</vt:lpstr>
      <vt:lpstr>PowerPoint Presentation</vt:lpstr>
      <vt:lpstr>Decision Tree Implementation Result </vt:lpstr>
      <vt:lpstr>Random Forest Implementation Result</vt:lpstr>
      <vt:lpstr>Comparison </vt:lpstr>
      <vt:lpstr>System Analysis: Dataset Description</vt:lpstr>
      <vt:lpstr>System Implementation: Tools used</vt:lpstr>
      <vt:lpstr>Algorithm Details</vt:lpstr>
      <vt:lpstr>PowerPoint Presentation</vt:lpstr>
      <vt:lpstr>Model Implementation</vt:lpstr>
      <vt:lpstr>Testing : Unit Testing</vt:lpstr>
      <vt:lpstr>System Testing</vt:lpstr>
      <vt:lpstr>Testing : Model Testing</vt:lpstr>
      <vt:lpstr>Problem Faced</vt:lpstr>
      <vt:lpstr>Conclusion and Future Recommendation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Shrestha</dc:creator>
  <cp:lastModifiedBy>Rubin Shrestha</cp:lastModifiedBy>
  <cp:revision>5</cp:revision>
  <dcterms:modified xsi:type="dcterms:W3CDTF">2024-03-09T23:45:41Z</dcterms:modified>
</cp:coreProperties>
</file>