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21081" y="2146299"/>
            <a:ext cx="6232124" cy="4955203"/>
          </a:xfrm>
          <a:prstGeom prst="rect">
            <a:avLst/>
          </a:prstGeom>
          <a:noFill/>
        </p:spPr>
        <p:txBody>
          <a:bodyPr wrap="square" rtlCol="0">
            <a:spAutoFit/>
          </a:bodyPr>
          <a:lstStyle/>
          <a:p>
            <a:pPr algn="ctr"/>
            <a:r>
              <a:rPr lang="en-US" sz="2800" b="1" dirty="0">
                <a:solidFill>
                  <a:schemeClr val="bg1"/>
                </a:solidFill>
              </a:rPr>
              <a:t>Forest Fire Detection Using Deep Learning</a:t>
            </a:r>
          </a:p>
          <a:p>
            <a:endParaRPr lang="en-US" sz="2800" b="1" dirty="0">
              <a:solidFill>
                <a:schemeClr val="bg1"/>
              </a:solidFill>
            </a:endParaRPr>
          </a:p>
          <a:p>
            <a:r>
              <a:rPr lang="en-US" sz="2400" b="1" dirty="0">
                <a:solidFill>
                  <a:schemeClr val="bg1"/>
                </a:solidFill>
              </a:rPr>
              <a:t>Name : T Sneha</a:t>
            </a:r>
          </a:p>
          <a:p>
            <a:endParaRPr lang="en-US" sz="2800" b="1" dirty="0">
              <a:solidFill>
                <a:schemeClr val="bg1"/>
              </a:solidFill>
            </a:endParaRPr>
          </a:p>
          <a:p>
            <a:r>
              <a:rPr lang="en-US" sz="2400" b="1" dirty="0">
                <a:solidFill>
                  <a:schemeClr val="bg1"/>
                </a:solidFill>
              </a:rPr>
              <a:t>AICTE ID:STU67a5e9c59d6791738926533</a:t>
            </a:r>
          </a:p>
          <a:p>
            <a:endParaRPr lang="en-US" sz="2400" b="1" dirty="0">
              <a:solidFill>
                <a:schemeClr val="bg1"/>
              </a:solidFill>
            </a:endParaRPr>
          </a:p>
          <a:p>
            <a:endParaRPr lang="en-US" sz="2400" b="1" dirty="0">
              <a:solidFill>
                <a:schemeClr val="bg1"/>
              </a:solidFill>
            </a:endParaRPr>
          </a:p>
          <a:p>
            <a:pPr algn="r"/>
            <a:endParaRPr lang="en-US" sz="3600" b="1" dirty="0">
              <a:solidFill>
                <a:schemeClr val="bg1"/>
              </a:solidFill>
            </a:endParaRPr>
          </a:p>
          <a:p>
            <a:pPr algn="r"/>
            <a:endParaRPr lang="en-IN" sz="3600" b="1" dirty="0">
              <a:solidFill>
                <a:schemeClr val="bg1"/>
              </a:solidFill>
            </a:endParaRPr>
          </a:p>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8369" y="1001145"/>
            <a:ext cx="10744329" cy="1631216"/>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CF633071-2EDF-4694-AFBE-DAC4A7F64046}"/>
              </a:ext>
            </a:extLst>
          </p:cNvPr>
          <p:cNvPicPr>
            <a:picLocks noChangeAspect="1"/>
          </p:cNvPicPr>
          <p:nvPr/>
        </p:nvPicPr>
        <p:blipFill>
          <a:blip r:embed="rId2"/>
          <a:stretch>
            <a:fillRect/>
          </a:stretch>
        </p:blipFill>
        <p:spPr>
          <a:xfrm>
            <a:off x="2464453" y="1443485"/>
            <a:ext cx="6484238" cy="5178447"/>
          </a:xfrm>
          <a:prstGeom prst="rect">
            <a:avLst/>
          </a:prstGeom>
        </p:spPr>
      </p:pic>
    </p:spTree>
    <p:extLst>
      <p:ext uri="{BB962C8B-B14F-4D97-AF65-F5344CB8AC3E}">
        <p14:creationId xmlns:p14="http://schemas.microsoft.com/office/powerpoint/2010/main" val="165433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8369" y="1001145"/>
            <a:ext cx="10744329" cy="1938992"/>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2" name="Picture 1">
            <a:extLst>
              <a:ext uri="{FF2B5EF4-FFF2-40B4-BE49-F238E27FC236}">
                <a16:creationId xmlns:a16="http://schemas.microsoft.com/office/drawing/2014/main" id="{9A9565F6-8CD7-4ED3-8DA0-B7F8FE5E54DB}"/>
              </a:ext>
            </a:extLst>
          </p:cNvPr>
          <p:cNvPicPr>
            <a:picLocks noChangeAspect="1"/>
          </p:cNvPicPr>
          <p:nvPr/>
        </p:nvPicPr>
        <p:blipFill>
          <a:blip r:embed="rId2"/>
          <a:stretch>
            <a:fillRect/>
          </a:stretch>
        </p:blipFill>
        <p:spPr>
          <a:xfrm>
            <a:off x="1349406" y="1476281"/>
            <a:ext cx="8247354" cy="5381719"/>
          </a:xfrm>
          <a:prstGeom prst="rect">
            <a:avLst/>
          </a:prstGeom>
        </p:spPr>
      </p:pic>
    </p:spTree>
    <p:extLst>
      <p:ext uri="{BB962C8B-B14F-4D97-AF65-F5344CB8AC3E}">
        <p14:creationId xmlns:p14="http://schemas.microsoft.com/office/powerpoint/2010/main" val="3320105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8369" y="1001145"/>
            <a:ext cx="10744329" cy="1938992"/>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5" name="Picture 4">
            <a:extLst>
              <a:ext uri="{FF2B5EF4-FFF2-40B4-BE49-F238E27FC236}">
                <a16:creationId xmlns:a16="http://schemas.microsoft.com/office/drawing/2014/main" id="{31CC9A12-0F5F-46FA-B856-55077C5DA9B8}"/>
              </a:ext>
            </a:extLst>
          </p:cNvPr>
          <p:cNvPicPr>
            <a:picLocks noChangeAspect="1"/>
          </p:cNvPicPr>
          <p:nvPr/>
        </p:nvPicPr>
        <p:blipFill>
          <a:blip r:embed="rId2"/>
          <a:stretch>
            <a:fillRect/>
          </a:stretch>
        </p:blipFill>
        <p:spPr>
          <a:xfrm>
            <a:off x="609689" y="1407102"/>
            <a:ext cx="9574716" cy="4842777"/>
          </a:xfrm>
          <a:prstGeom prst="rect">
            <a:avLst/>
          </a:prstGeom>
        </p:spPr>
      </p:pic>
    </p:spTree>
    <p:extLst>
      <p:ext uri="{BB962C8B-B14F-4D97-AF65-F5344CB8AC3E}">
        <p14:creationId xmlns:p14="http://schemas.microsoft.com/office/powerpoint/2010/main" val="293171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11383006" cy="5191486"/>
          </a:xfrm>
          <a:prstGeom prst="rect">
            <a:avLst/>
          </a:prstGeom>
          <a:noFill/>
        </p:spPr>
        <p:txBody>
          <a:bodyPr wrap="square">
            <a:spAutoFit/>
          </a:bodyPr>
          <a:lstStyle/>
          <a:p>
            <a:r>
              <a:rPr lang="en-US" sz="2000" b="1" dirty="0">
                <a:solidFill>
                  <a:srgbClr val="213163"/>
                </a:solidFill>
              </a:rPr>
              <a:t>Conclusion:</a:t>
            </a:r>
          </a:p>
          <a:p>
            <a:endParaRPr lang="en-US" sz="2000" b="1" dirty="0">
              <a:solidFill>
                <a:srgbClr val="213163"/>
              </a:solidFill>
            </a:endParaRPr>
          </a:p>
          <a:p>
            <a:r>
              <a:rPr lang="en-US" sz="1800" dirty="0"/>
              <a:t>Working on this project gave me a deeper understanding of how deep learning can be applied to solve real-world environmental problems. By developing a CNN model trained on wildfire image data, I was able to build a system that distinguishes fire from non-fire situations with encouraging accuracy. This experience not only strengthened my technical knowledge of model building and training but also highlighted the real-life importance of early wildfire detection in protecting lives and nature.</a:t>
            </a:r>
          </a:p>
          <a:p>
            <a:r>
              <a:rPr lang="en-US" sz="1800" dirty="0"/>
              <a:t>Although the model has performed well on test images, I see a lot of scope for making it even more powerful. I’m particularly interested in extending this work through real-time video processing, integration with drones or IoT-based surveillance, and deploying the system on scalable platforms. Overall, this project has been a major milestone in my AI journey and has strengthened my confidence in using technology for impactful, socially meaningful work.</a:t>
            </a:r>
          </a:p>
          <a:p>
            <a:r>
              <a:rPr lang="en-US" sz="1800" dirty="0"/>
              <a:t>Beyond the technical accomplishments, this project also helped me grow as a problem solver and researcher. I learned the importance of data quality, model tuning, and iterative testing—skills that are essential for any AI-based solution. It also made me more aware of the ethical responsibilities involved when building systems that could impact safety and the environment. This experience has motivated me to continue exploring AI solutions that are not just innovative, but also responsible and impactful.</a:t>
            </a: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9" y="881818"/>
            <a:ext cx="7718093" cy="707886"/>
          </a:xfrm>
          <a:prstGeom prst="rect">
            <a:avLst/>
          </a:prstGeom>
          <a:noFill/>
        </p:spPr>
        <p:txBody>
          <a:bodyPr wrap="square">
            <a:spAutoFit/>
          </a:bodyPr>
          <a:lstStyle/>
          <a:p>
            <a:r>
              <a:rPr lang="en-IN" sz="2000" b="1" dirty="0">
                <a:solidFill>
                  <a:srgbClr val="213163"/>
                </a:solidFill>
              </a:rPr>
              <a:t>Learning Objectives</a:t>
            </a:r>
          </a:p>
          <a:p>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470516" y="597618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546018" y="1442720"/>
            <a:ext cx="4300541"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1" name="Rectangle 4">
            <a:extLst>
              <a:ext uri="{FF2B5EF4-FFF2-40B4-BE49-F238E27FC236}">
                <a16:creationId xmlns:a16="http://schemas.microsoft.com/office/drawing/2014/main" id="{35334054-2B81-4112-B961-496621BC16CE}"/>
              </a:ext>
            </a:extLst>
          </p:cNvPr>
          <p:cNvSpPr>
            <a:spLocks noChangeArrowheads="1"/>
          </p:cNvSpPr>
          <p:nvPr/>
        </p:nvSpPr>
        <p:spPr bwMode="auto">
          <a:xfrm>
            <a:off x="126379" y="1297235"/>
            <a:ext cx="799668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understood the use of Convolutional Neural Networks in forest fire detection and how they help in identifying fire patterns from image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learned how the Conv2D layer works in CNNs and in extracting important features from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explored and built a classification model for two classes – fire and no fire – to accurately detect the presence of fire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analyzed the accuracy of the model using evaluation metrics like accuracy score, confusion matrix, and loss curves to measure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extended the model for real-time fire detection using video or live camera input and considered applying transfer learning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gained experience using TensorFlow, Keras, and OpenCV for developing deep learning models and performing image processing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 learned how to preprocess and structure image datasets effectively through techniques like resizing, normalization, and augmentation to improve model training.</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3" y="1067664"/>
            <a:ext cx="11085541" cy="5632311"/>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a:t>
            </a:r>
          </a:p>
          <a:p>
            <a:endParaRPr lang="en-IN" sz="2000" b="1" dirty="0">
              <a:solidFill>
                <a:srgbClr val="213163"/>
              </a:solidFill>
            </a:endParaRPr>
          </a:p>
          <a:p>
            <a:r>
              <a:rPr lang="en-US" sz="2000" b="1" dirty="0"/>
              <a:t>Scikit-learn</a:t>
            </a:r>
            <a:r>
              <a:rPr lang="en-US" sz="2000" dirty="0"/>
              <a:t> –I learned how to split the dataset, apply evaluation metrics, and compare the CNN model with traditional machine learning classifiers.</a:t>
            </a:r>
          </a:p>
          <a:p>
            <a:r>
              <a:rPr lang="en-US" sz="2000" b="1" dirty="0"/>
              <a:t>OpenCV</a:t>
            </a:r>
            <a:r>
              <a:rPr lang="en-US" sz="2000" dirty="0"/>
              <a:t> –I learned how to use OpenCV to read images and video streams, perform real-time image conversion, and apply preprocessing techniques.</a:t>
            </a:r>
          </a:p>
          <a:p>
            <a:r>
              <a:rPr lang="en-US" sz="2000" b="1" dirty="0"/>
              <a:t>Kaggle</a:t>
            </a:r>
            <a:r>
              <a:rPr lang="en-US" sz="2000" dirty="0"/>
              <a:t> –I explored fire-related image datasets on Kaggle and learned from kernels and community discussions to improve my model.</a:t>
            </a:r>
          </a:p>
          <a:p>
            <a:r>
              <a:rPr lang="en-US" sz="2000" b="1" dirty="0"/>
              <a:t>Python</a:t>
            </a:r>
            <a:r>
              <a:rPr lang="en-US" sz="2000" dirty="0"/>
              <a:t> –I improved my Python skills by writing scripts for model training, preprocessing images, and handling data pipelines..</a:t>
            </a:r>
          </a:p>
          <a:p>
            <a:r>
              <a:rPr lang="en-US" sz="2000" b="1" dirty="0"/>
              <a:t>Google Colab/Jupyter Notebook</a:t>
            </a:r>
            <a:r>
              <a:rPr lang="en-US" sz="2000" dirty="0"/>
              <a:t> –I learned to train deep learning models on GPU using Google Colab and documented my work interactively in notebooks.</a:t>
            </a:r>
            <a:r>
              <a:rPr lang="en-IN" sz="2000" b="1" dirty="0">
                <a:solidFill>
                  <a:srgbClr val="213163"/>
                </a:solidFill>
              </a:rPr>
              <a:t> </a:t>
            </a:r>
          </a:p>
          <a:p>
            <a:r>
              <a:rPr lang="en-US" sz="2000" b="1" dirty="0"/>
              <a:t>TensorFlow &amp; Keras</a:t>
            </a:r>
            <a:r>
              <a:rPr lang="en-US" sz="2000" dirty="0"/>
              <a:t> – I learned to design CNN models using Keras and TensorFlow and trained them easily with the help of high-level APIs.</a:t>
            </a:r>
          </a:p>
          <a:p>
            <a:r>
              <a:rPr lang="en-US" sz="2000" b="1" dirty="0"/>
              <a:t>NumPy &amp; Pandas</a:t>
            </a:r>
            <a:r>
              <a:rPr lang="en-US" sz="2000" dirty="0"/>
              <a:t> – I used NumPy and Pandas to manipulate image arrays, manage labels, and analyze the model outputs efficiently.</a:t>
            </a:r>
          </a:p>
          <a:p>
            <a:endParaRPr lang="en-IN" sz="2000" b="1" dirty="0">
              <a:solidFill>
                <a:srgbClr val="213163"/>
              </a:solidFill>
            </a:endParaRPr>
          </a:p>
          <a:p>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1906673" cy="2215991"/>
          </a:xfrm>
          <a:prstGeom prst="rect">
            <a:avLst/>
          </a:prstGeom>
          <a:noFill/>
        </p:spPr>
        <p:txBody>
          <a:bodyPr wrap="square">
            <a:spAutoFit/>
          </a:bodyPr>
          <a:lstStyle/>
          <a:p>
            <a:r>
              <a:rPr lang="en-US" sz="2000" b="1" dirty="0">
                <a:solidFill>
                  <a:srgbClr val="213163"/>
                </a:solidFill>
              </a:rPr>
              <a:t>Methodology</a:t>
            </a: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1800" b="1" dirty="0">
                <a:solidFill>
                  <a:srgbClr val="213163"/>
                </a:solidFill>
              </a:rPr>
              <a:t> </a:t>
            </a:r>
            <a:endParaRPr lang="en-IN" sz="1800" dirty="0">
              <a:solidFill>
                <a:srgbClr val="213163"/>
              </a:solidFill>
            </a:endParaRPr>
          </a:p>
        </p:txBody>
      </p:sp>
      <p:sp>
        <p:nvSpPr>
          <p:cNvPr id="6" name="Rectangle 4">
            <a:extLst>
              <a:ext uri="{FF2B5EF4-FFF2-40B4-BE49-F238E27FC236}">
                <a16:creationId xmlns:a16="http://schemas.microsoft.com/office/drawing/2014/main" id="{ED3521BA-41CB-48B2-A5DE-D26DB7651414}"/>
              </a:ext>
            </a:extLst>
          </p:cNvPr>
          <p:cNvSpPr>
            <a:spLocks noChangeArrowheads="1"/>
          </p:cNvSpPr>
          <p:nvPr/>
        </p:nvSpPr>
        <p:spPr bwMode="auto">
          <a:xfrm>
            <a:off x="0" y="1466581"/>
            <a:ext cx="10315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A85767FD-122A-4FBA-8FC6-FC9AFFB29AC2}"/>
              </a:ext>
            </a:extLst>
          </p:cNvPr>
          <p:cNvSpPr>
            <a:spLocks noChangeArrowheads="1"/>
          </p:cNvSpPr>
          <p:nvPr/>
        </p:nvSpPr>
        <p:spPr bwMode="auto">
          <a:xfrm>
            <a:off x="268356" y="1595021"/>
            <a:ext cx="1168301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Data Collection: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 started by collecting the necessary dataset consisting of images categorized into two classes: fire and no fire.</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pPr>
            <a:r>
              <a:rPr lang="en-US" sz="1600" b="1" dirty="0"/>
              <a:t>Data Preprocessing:</a:t>
            </a:r>
            <a:br>
              <a:rPr lang="en-US" sz="1600" dirty="0"/>
            </a:br>
            <a:r>
              <a:rPr lang="en-US" sz="1600" dirty="0"/>
              <a:t>I rescaled, resized, and normalized the images to make them suitable for training the CNN model. This helped improve model efficiency and accuracy.</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pPr>
            <a:r>
              <a:rPr lang="en-US" sz="1600" b="1" dirty="0"/>
              <a:t>Model Selection:</a:t>
            </a:r>
            <a:br>
              <a:rPr lang="en-US" sz="1600" dirty="0"/>
            </a:br>
            <a:r>
              <a:rPr lang="en-US" sz="1600" dirty="0"/>
              <a:t>I built a CNN model with 3 convolutional layers followed by dense layers and a final output layer for binary classification (fire/no fire).</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pPr>
            <a:r>
              <a:rPr lang="en-US" sz="1600" b="1" dirty="0"/>
              <a:t>Model Training:</a:t>
            </a:r>
            <a:br>
              <a:rPr lang="en-US" sz="1600" dirty="0"/>
            </a:br>
            <a:r>
              <a:rPr lang="en-US" sz="1600" dirty="0"/>
              <a:t>I trained the model for 12 epochs and monitored the training loss and accuracy during each epoch to ensure proper learning.</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pPr>
            <a:r>
              <a:rPr lang="en-US" sz="1600" b="1" dirty="0"/>
              <a:t>Evaluation:</a:t>
            </a:r>
            <a:br>
              <a:rPr lang="en-US" sz="1600" dirty="0"/>
            </a:br>
            <a:r>
              <a:rPr lang="en-US" sz="1600" dirty="0"/>
              <a:t>I evaluated the model performance using accuracy as the main metric. The model achieved an accuracy of 90.62% on the test data.</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eaLnBrk="0" fontAlgn="base" hangingPunct="0">
              <a:spcBef>
                <a:spcPct val="0"/>
              </a:spcBef>
              <a:spcAft>
                <a:spcPct val="0"/>
              </a:spcAft>
              <a:buClrTx/>
            </a:pPr>
            <a:r>
              <a:rPr lang="en-US" sz="1600" b="1" dirty="0"/>
              <a:t>Validation:</a:t>
            </a:r>
            <a:br>
              <a:rPr lang="en-US" sz="1600" dirty="0"/>
            </a:br>
            <a:r>
              <a:rPr lang="en-US" sz="1600" dirty="0"/>
              <a:t>I performed validation to check the model’s performance on unseen data and ensure it generalizes well beyond the training set.</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0682185" cy="4708981"/>
          </a:xfrm>
          <a:prstGeom prst="rect">
            <a:avLst/>
          </a:prstGeom>
          <a:noFill/>
        </p:spPr>
        <p:txBody>
          <a:bodyPr wrap="square">
            <a:spAutoFit/>
          </a:bodyPr>
          <a:lstStyle/>
          <a:p>
            <a:r>
              <a:rPr lang="en-US" sz="2000" b="1" dirty="0">
                <a:solidFill>
                  <a:srgbClr val="213163"/>
                </a:solidFill>
              </a:rPr>
              <a:t>Problem Statement:</a:t>
            </a:r>
          </a:p>
          <a:p>
            <a:endParaRPr lang="en-US" sz="2000" b="1" dirty="0">
              <a:solidFill>
                <a:srgbClr val="213163"/>
              </a:solidFill>
            </a:endParaRPr>
          </a:p>
          <a:p>
            <a:r>
              <a:rPr lang="en-US" sz="2000" dirty="0"/>
              <a:t>Wildfires are a major threat to the environment, wildlife, and human life, as they often spread rapidly before detection. I wanted to create a system that can automatically detect wildfire images using deep learning. This system would help in identifying fire at an early stage, enabling faster responses and reducing damage.</a:t>
            </a:r>
          </a:p>
          <a:p>
            <a:r>
              <a:rPr lang="en-US" sz="2000" dirty="0"/>
              <a:t>The focus was on building a reliable model that can differentiate between fire and non-fire images accurately. One of the main challenges I faced was training the model to perform well across different forest conditions and fire appearances while reducing false positives and missed detections.</a:t>
            </a:r>
          </a:p>
          <a:p>
            <a:r>
              <a:rPr lang="en-US" sz="2000" dirty="0"/>
              <a:t>To achieve this, I used Convolutional Neural Networks (CNNs) and trained the model on a carefully prepared dataset. I also applied various preprocessing techniques to improve image quality and model performance. The project helped me understand how deep learning can be applied to real-world problems and showed how technology can play a key role in disaster prevention and environmental protection.</a:t>
            </a:r>
            <a:endParaRPr lang="en-IN" sz="20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10022"/>
            <a:ext cx="10779840" cy="5632311"/>
          </a:xfrm>
          <a:prstGeom prst="rect">
            <a:avLst/>
          </a:prstGeom>
          <a:noFill/>
        </p:spPr>
        <p:txBody>
          <a:bodyPr wrap="square">
            <a:spAutoFit/>
          </a:bodyPr>
          <a:lstStyle/>
          <a:p>
            <a:r>
              <a:rPr lang="en-US" sz="2000" b="1" dirty="0">
                <a:solidFill>
                  <a:srgbClr val="213163"/>
                </a:solidFill>
              </a:rPr>
              <a:t>Solution:</a:t>
            </a:r>
          </a:p>
          <a:p>
            <a:r>
              <a:rPr lang="en-US" sz="2000" dirty="0"/>
              <a:t>To address the problem of early wildfire detection, I built an image classification model using Convolutional Neural Networks (CNN). The goal was to accurately identify the presence of fire in forest images. I used the </a:t>
            </a:r>
            <a:r>
              <a:rPr lang="en-US" sz="2000" b="1" dirty="0"/>
              <a:t>Wildfire Dataset</a:t>
            </a:r>
            <a:r>
              <a:rPr lang="en-US" sz="2000" dirty="0"/>
              <a:t> from Kaggle, which helped train the model to recognize detailed patterns that distinguish fire from normal scenes. I designed the model with convolutional, pooling, dropout, and dense layers to ensure strong performance while avoiding overfitting.</a:t>
            </a:r>
          </a:p>
          <a:p>
            <a:r>
              <a:rPr lang="en-US" sz="2000" dirty="0"/>
              <a:t>The trained model achieved nearly 80% accuracy in identifying unseen wildfire images. This shows that deep learning can be a powerful tool for automatic wildfire detection. Such a system can be integrated with real-time video surveillance, drones, or even mobile apps to support early warnings and response. This solution lays the groundwork for building smarter and more efficient forest monitoring systems.</a:t>
            </a:r>
          </a:p>
          <a:p>
            <a:r>
              <a:rPr lang="en-US" sz="2000" dirty="0"/>
              <a:t>To further improve the system's performance, I plan to experiment with data augmentation techniques to increase the variety of training images, which can help the model generalize better in real-world scenarios.</a:t>
            </a:r>
          </a:p>
          <a:p>
            <a:r>
              <a:rPr lang="en-US" sz="2000" dirty="0"/>
              <a:t> </a:t>
            </a:r>
          </a:p>
          <a:p>
            <a:r>
              <a:rPr lang="en-IN" sz="2000" b="1" i="1" dirty="0"/>
              <a:t>GITHUB REPOSITORY : </a:t>
            </a:r>
            <a:r>
              <a:rPr lang="en-IN" sz="2000" i="1" dirty="0"/>
              <a:t>https://github.com/snehaturala/Forest-Fire-Detection-Using-Deep-Learning/tree/main</a:t>
            </a:r>
            <a:endParaRPr lang="en-IN" sz="2000"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8369" y="1001145"/>
            <a:ext cx="10744329" cy="707886"/>
          </a:xfrm>
          <a:prstGeom prst="rect">
            <a:avLst/>
          </a:prstGeom>
          <a:noFill/>
        </p:spPr>
        <p:txBody>
          <a:bodyPr wrap="square">
            <a:spAutoFit/>
          </a:bodyPr>
          <a:lstStyle/>
          <a:p>
            <a:r>
              <a:rPr lang="en-US" sz="2000" b="1" dirty="0">
                <a:solidFill>
                  <a:srgbClr val="213163"/>
                </a:solidFill>
              </a:rPr>
              <a:t>Screenshot of Output:</a:t>
            </a:r>
          </a:p>
          <a:p>
            <a:r>
              <a:rPr lang="en-US" sz="2000" b="1" dirty="0">
                <a:solidFill>
                  <a:srgbClr val="213163"/>
                </a:solidFill>
              </a:rPr>
              <a:t>  </a:t>
            </a:r>
            <a:endParaRPr lang="en-IN" sz="2000" b="1" dirty="0">
              <a:solidFill>
                <a:srgbClr val="213163"/>
              </a:solidFill>
            </a:endParaRPr>
          </a:p>
        </p:txBody>
      </p:sp>
      <p:pic>
        <p:nvPicPr>
          <p:cNvPr id="2" name="Picture 1">
            <a:extLst>
              <a:ext uri="{FF2B5EF4-FFF2-40B4-BE49-F238E27FC236}">
                <a16:creationId xmlns:a16="http://schemas.microsoft.com/office/drawing/2014/main" id="{8F25591B-B129-4FD7-A02C-3FADE72ED5CB}"/>
              </a:ext>
            </a:extLst>
          </p:cNvPr>
          <p:cNvPicPr>
            <a:picLocks noChangeAspect="1"/>
          </p:cNvPicPr>
          <p:nvPr/>
        </p:nvPicPr>
        <p:blipFill>
          <a:blip r:embed="rId2"/>
          <a:stretch>
            <a:fillRect/>
          </a:stretch>
        </p:blipFill>
        <p:spPr>
          <a:xfrm>
            <a:off x="308369" y="1709031"/>
            <a:ext cx="10783805" cy="365811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8369" y="1001145"/>
            <a:ext cx="10744329" cy="707886"/>
          </a:xfrm>
          <a:prstGeom prst="rect">
            <a:avLst/>
          </a:prstGeom>
          <a:noFill/>
        </p:spPr>
        <p:txBody>
          <a:bodyPr wrap="square">
            <a:spAutoFit/>
          </a:bodyPr>
          <a:lstStyle/>
          <a:p>
            <a:r>
              <a:rPr lang="en-US" sz="2000" b="1" dirty="0">
                <a:solidFill>
                  <a:srgbClr val="213163"/>
                </a:solidFill>
              </a:rPr>
              <a:t>Screenshot of Output:</a:t>
            </a: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ABF49B26-6B96-4E37-A360-9E162AC495CD}"/>
              </a:ext>
            </a:extLst>
          </p:cNvPr>
          <p:cNvPicPr>
            <a:picLocks noChangeAspect="1"/>
          </p:cNvPicPr>
          <p:nvPr/>
        </p:nvPicPr>
        <p:blipFill>
          <a:blip r:embed="rId2"/>
          <a:stretch>
            <a:fillRect/>
          </a:stretch>
        </p:blipFill>
        <p:spPr>
          <a:xfrm>
            <a:off x="594803" y="1355089"/>
            <a:ext cx="10744329" cy="4939180"/>
          </a:xfrm>
          <a:prstGeom prst="rect">
            <a:avLst/>
          </a:prstGeom>
        </p:spPr>
      </p:pic>
    </p:spTree>
    <p:extLst>
      <p:ext uri="{BB962C8B-B14F-4D97-AF65-F5344CB8AC3E}">
        <p14:creationId xmlns:p14="http://schemas.microsoft.com/office/powerpoint/2010/main" val="720673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8369" y="1001145"/>
            <a:ext cx="10744329" cy="1323439"/>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2" name="Picture 1">
            <a:extLst>
              <a:ext uri="{FF2B5EF4-FFF2-40B4-BE49-F238E27FC236}">
                <a16:creationId xmlns:a16="http://schemas.microsoft.com/office/drawing/2014/main" id="{D65ECDDE-8497-4B58-9D2E-54FBE80577C6}"/>
              </a:ext>
            </a:extLst>
          </p:cNvPr>
          <p:cNvPicPr>
            <a:picLocks noChangeAspect="1"/>
          </p:cNvPicPr>
          <p:nvPr/>
        </p:nvPicPr>
        <p:blipFill>
          <a:blip r:embed="rId2"/>
          <a:stretch>
            <a:fillRect/>
          </a:stretch>
        </p:blipFill>
        <p:spPr>
          <a:xfrm>
            <a:off x="461640" y="1542074"/>
            <a:ext cx="10679836" cy="4920870"/>
          </a:xfrm>
          <a:prstGeom prst="rect">
            <a:avLst/>
          </a:prstGeom>
        </p:spPr>
      </p:pic>
    </p:spTree>
    <p:extLst>
      <p:ext uri="{BB962C8B-B14F-4D97-AF65-F5344CB8AC3E}">
        <p14:creationId xmlns:p14="http://schemas.microsoft.com/office/powerpoint/2010/main" val="151030514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111</TotalTime>
  <Words>1177</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Poluparthi Akshitha</cp:lastModifiedBy>
  <cp:revision>14</cp:revision>
  <dcterms:created xsi:type="dcterms:W3CDTF">2024-12-31T09:40:01Z</dcterms:created>
  <dcterms:modified xsi:type="dcterms:W3CDTF">2025-05-18T15:30:10Z</dcterms:modified>
</cp:coreProperties>
</file>