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p:normalViewPr>
  <p:slideViewPr>
    <p:cSldViewPr snapToGrid="0">
      <p:cViewPr varScale="1">
        <p:scale>
          <a:sx n="68" d="100"/>
          <a:sy n="68" d="100"/>
        </p:scale>
        <p:origin x="7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Battle of the Neighbourhoods-Asian Delicacies in Seattle</a:t>
            </a:r>
            <a:endParaRPr lang="en-IN" dirty="0"/>
          </a:p>
        </p:txBody>
      </p:sp>
      <p:sp>
        <p:nvSpPr>
          <p:cNvPr id="3" name="Subtitle 2"/>
          <p:cNvSpPr>
            <a:spLocks noGrp="1"/>
          </p:cNvSpPr>
          <p:nvPr>
            <p:ph type="subTitle" idx="1"/>
          </p:nvPr>
        </p:nvSpPr>
        <p:spPr/>
        <p:txBody>
          <a:bodyPr>
            <a:normAutofit fontScale="92500" lnSpcReduction="10000"/>
          </a:bodyPr>
          <a:lstStyle/>
          <a:p>
            <a:r>
              <a:rPr lang="en-IN" b="1" dirty="0"/>
              <a:t>Applied Data Science Capstone</a:t>
            </a:r>
            <a:endParaRPr lang="en-IN" dirty="0"/>
          </a:p>
          <a:p>
            <a:endParaRPr lang="en-IN" dirty="0" smtClean="0"/>
          </a:p>
          <a:p>
            <a:r>
              <a:rPr lang="en-IN" dirty="0" smtClean="0"/>
              <a:t>By- </a:t>
            </a:r>
          </a:p>
          <a:p>
            <a:r>
              <a:rPr lang="en-IN" dirty="0" smtClean="0"/>
              <a:t>Snehav </a:t>
            </a:r>
            <a:r>
              <a:rPr lang="en-IN" dirty="0" err="1" smtClean="0"/>
              <a:t>sharma</a:t>
            </a:r>
            <a:endParaRPr lang="en-IN" dirty="0"/>
          </a:p>
        </p:txBody>
      </p:sp>
      <p:pic>
        <p:nvPicPr>
          <p:cNvPr id="1026" name="Picture 2" descr="https://d3c33hcgiwev3.cloudfront.net/imageAssetProxy.v1/O4IIxoaqEeiEShL6YrwsWg_93eb898b3f1cf282b8796b57d60963c3_Applied_Data_Science_Capstone.png?expiry=1557792000000&amp;hmac=G7OZUquCruoBWehTwmGIigwhZVeK6SXzsc8TTvHw1m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7866"/>
            <a:ext cx="335280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7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685801" y="2142067"/>
            <a:ext cx="10131425" cy="980961"/>
          </a:xfrm>
        </p:spPr>
        <p:txBody>
          <a:bodyPr/>
          <a:lstStyle/>
          <a:p>
            <a:pPr marL="0" indent="0">
              <a:buNone/>
            </a:pPr>
            <a:r>
              <a:rPr lang="en-IN" dirty="0"/>
              <a:t>T</a:t>
            </a:r>
            <a:r>
              <a:rPr lang="en-IN" dirty="0" smtClean="0"/>
              <a:t>he </a:t>
            </a:r>
            <a:r>
              <a:rPr lang="en-IN" dirty="0"/>
              <a:t>problem to be addressed in this project is to find out the most popular neighbourhood in the city of Seattle to open an Asian Cuisine restaurant that would help the businessmen to make an informed </a:t>
            </a:r>
            <a:r>
              <a:rPr lang="en-IN" dirty="0" smtClean="0"/>
              <a:t>decision.</a:t>
            </a: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885758" y="3199228"/>
            <a:ext cx="5731510" cy="2865755"/>
          </a:xfrm>
          <a:prstGeom prst="rect">
            <a:avLst/>
          </a:prstGeom>
        </p:spPr>
      </p:pic>
    </p:spTree>
    <p:extLst>
      <p:ext uri="{BB962C8B-B14F-4D97-AF65-F5344CB8AC3E}">
        <p14:creationId xmlns:p14="http://schemas.microsoft.com/office/powerpoint/2010/main" val="131433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requirements</a:t>
            </a:r>
            <a:endParaRPr lang="en-IN" dirty="0"/>
          </a:p>
        </p:txBody>
      </p:sp>
      <p:sp>
        <p:nvSpPr>
          <p:cNvPr id="3" name="Content Placeholder 2"/>
          <p:cNvSpPr>
            <a:spLocks noGrp="1"/>
          </p:cNvSpPr>
          <p:nvPr>
            <p:ph idx="1"/>
          </p:nvPr>
        </p:nvSpPr>
        <p:spPr/>
        <p:txBody>
          <a:bodyPr/>
          <a:lstStyle/>
          <a:p>
            <a:r>
              <a:rPr lang="en-IN" dirty="0"/>
              <a:t>To find the solution to our business problem it is imperative that we have plenty of data to analyse and recommend the optimal location for an Asian restaurant. </a:t>
            </a:r>
            <a:endParaRPr lang="en-IN" dirty="0" smtClean="0"/>
          </a:p>
          <a:p>
            <a:r>
              <a:rPr lang="en-IN" dirty="0" smtClean="0"/>
              <a:t>To </a:t>
            </a:r>
            <a:r>
              <a:rPr lang="en-IN" dirty="0"/>
              <a:t>analyse and come up with a solution, we firstly need the latitudes and longitudes for all the neighbourhoods of the city of </a:t>
            </a:r>
            <a:r>
              <a:rPr lang="en-IN" dirty="0" smtClean="0"/>
              <a:t>Seattle.</a:t>
            </a:r>
          </a:p>
          <a:p>
            <a:r>
              <a:rPr lang="en-IN" dirty="0"/>
              <a:t>N</a:t>
            </a:r>
            <a:r>
              <a:rPr lang="en-IN" dirty="0" smtClean="0"/>
              <a:t>ext </a:t>
            </a:r>
            <a:r>
              <a:rPr lang="en-IN" dirty="0"/>
              <a:t>we would find the restaurants that are there within a radius of around 500 feet of those location in order to establish similarity between the neighbourhoods.</a:t>
            </a:r>
          </a:p>
          <a:p>
            <a:endParaRPr lang="en-IN" dirty="0"/>
          </a:p>
        </p:txBody>
      </p:sp>
    </p:spTree>
    <p:extLst>
      <p:ext uri="{BB962C8B-B14F-4D97-AF65-F5344CB8AC3E}">
        <p14:creationId xmlns:p14="http://schemas.microsoft.com/office/powerpoint/2010/main" val="47346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a:xfrm>
            <a:off x="685801" y="2142068"/>
            <a:ext cx="10131425" cy="1023164"/>
          </a:xfrm>
        </p:spPr>
        <p:txBody>
          <a:bodyPr/>
          <a:lstStyle/>
          <a:p>
            <a:r>
              <a:rPr lang="en-IN" b="1" dirty="0"/>
              <a:t>Seattlearea.com</a:t>
            </a:r>
            <a:r>
              <a:rPr lang="en-IN" dirty="0"/>
              <a:t> </a:t>
            </a:r>
            <a:r>
              <a:rPr lang="en-IN" dirty="0"/>
              <a:t> </a:t>
            </a:r>
            <a:r>
              <a:rPr lang="en-IN" dirty="0" smtClean="0"/>
              <a:t>                                         </a:t>
            </a:r>
            <a:r>
              <a:rPr lang="en-IN" b="1" dirty="0" err="1" smtClean="0"/>
              <a:t>Geopy</a:t>
            </a:r>
            <a:r>
              <a:rPr lang="en-IN" b="1" dirty="0" smtClean="0"/>
              <a:t> Library                                                         Foursquare API</a:t>
            </a:r>
            <a:endParaRPr lang="en-IN" b="1" dirty="0"/>
          </a:p>
        </p:txBody>
      </p:sp>
      <p:pic>
        <p:nvPicPr>
          <p:cNvPr id="4" name="Picture 3"/>
          <p:cNvPicPr/>
          <p:nvPr/>
        </p:nvPicPr>
        <p:blipFill>
          <a:blip r:embed="rId2"/>
          <a:stretch>
            <a:fillRect/>
          </a:stretch>
        </p:blipFill>
        <p:spPr>
          <a:xfrm>
            <a:off x="1131106" y="3241433"/>
            <a:ext cx="1590675" cy="2686050"/>
          </a:xfrm>
          <a:prstGeom prst="rect">
            <a:avLst/>
          </a:prstGeom>
        </p:spPr>
      </p:pic>
      <p:pic>
        <p:nvPicPr>
          <p:cNvPr id="5" name="Picture 4"/>
          <p:cNvPicPr/>
          <p:nvPr/>
        </p:nvPicPr>
        <p:blipFill>
          <a:blip r:embed="rId3"/>
          <a:stretch>
            <a:fillRect/>
          </a:stretch>
        </p:blipFill>
        <p:spPr>
          <a:xfrm>
            <a:off x="4203236" y="3246195"/>
            <a:ext cx="2828925" cy="2676525"/>
          </a:xfrm>
          <a:prstGeom prst="rect">
            <a:avLst/>
          </a:prstGeom>
        </p:spPr>
      </p:pic>
      <p:pic>
        <p:nvPicPr>
          <p:cNvPr id="6" name="Picture 5"/>
          <p:cNvPicPr/>
          <p:nvPr/>
        </p:nvPicPr>
        <p:blipFill>
          <a:blip r:embed="rId4"/>
          <a:stretch>
            <a:fillRect/>
          </a:stretch>
        </p:blipFill>
        <p:spPr>
          <a:xfrm>
            <a:off x="7695028" y="3241433"/>
            <a:ext cx="4094334" cy="2681287"/>
          </a:xfrm>
          <a:prstGeom prst="rect">
            <a:avLst/>
          </a:prstGeom>
        </p:spPr>
      </p:pic>
    </p:spTree>
    <p:extLst>
      <p:ext uri="{BB962C8B-B14F-4D97-AF65-F5344CB8AC3E}">
        <p14:creationId xmlns:p14="http://schemas.microsoft.com/office/powerpoint/2010/main" val="274090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a:t>
            </a:r>
            <a:endParaRPr lang="en-IN" dirty="0"/>
          </a:p>
        </p:txBody>
      </p:sp>
      <p:sp>
        <p:nvSpPr>
          <p:cNvPr id="3" name="Content Placeholder 2"/>
          <p:cNvSpPr>
            <a:spLocks noGrp="1"/>
          </p:cNvSpPr>
          <p:nvPr>
            <p:ph idx="1"/>
          </p:nvPr>
        </p:nvSpPr>
        <p:spPr>
          <a:xfrm>
            <a:off x="685801" y="2142068"/>
            <a:ext cx="10131425" cy="460456"/>
          </a:xfrm>
        </p:spPr>
        <p:txBody>
          <a:bodyPr/>
          <a:lstStyle/>
          <a:p>
            <a:pPr marL="0" indent="0">
              <a:buNone/>
            </a:pPr>
            <a:r>
              <a:rPr lang="en-IN" dirty="0" smtClean="0"/>
              <a:t>Exploratory Analysis</a:t>
            </a:r>
            <a:endParaRPr lang="en-IN" dirty="0"/>
          </a:p>
        </p:txBody>
      </p:sp>
      <p:pic>
        <p:nvPicPr>
          <p:cNvPr id="4" name="Picture 3"/>
          <p:cNvPicPr/>
          <p:nvPr/>
        </p:nvPicPr>
        <p:blipFill>
          <a:blip r:embed="rId2"/>
          <a:stretch>
            <a:fillRect/>
          </a:stretch>
        </p:blipFill>
        <p:spPr>
          <a:xfrm>
            <a:off x="191623" y="2678725"/>
            <a:ext cx="5731510" cy="3578225"/>
          </a:xfrm>
          <a:prstGeom prst="rect">
            <a:avLst/>
          </a:prstGeom>
        </p:spPr>
      </p:pic>
      <p:pic>
        <p:nvPicPr>
          <p:cNvPr id="5" name="Picture 4"/>
          <p:cNvPicPr/>
          <p:nvPr/>
        </p:nvPicPr>
        <p:blipFill>
          <a:blip r:embed="rId3"/>
          <a:stretch>
            <a:fillRect/>
          </a:stretch>
        </p:blipFill>
        <p:spPr>
          <a:xfrm>
            <a:off x="6907237" y="2602524"/>
            <a:ext cx="4655577" cy="3654426"/>
          </a:xfrm>
          <a:prstGeom prst="rect">
            <a:avLst/>
          </a:prstGeom>
        </p:spPr>
      </p:pic>
    </p:spTree>
    <p:extLst>
      <p:ext uri="{BB962C8B-B14F-4D97-AF65-F5344CB8AC3E}">
        <p14:creationId xmlns:p14="http://schemas.microsoft.com/office/powerpoint/2010/main" val="224849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2029"/>
            <a:ext cx="10131425" cy="1456267"/>
          </a:xfrm>
        </p:spPr>
        <p:txBody>
          <a:bodyPr/>
          <a:lstStyle/>
          <a:p>
            <a:r>
              <a:rPr lang="en-IN" dirty="0" smtClean="0"/>
              <a:t>Cluster analysis</a:t>
            </a:r>
            <a:endParaRPr lang="en-IN" dirty="0"/>
          </a:p>
        </p:txBody>
      </p:sp>
      <p:sp>
        <p:nvSpPr>
          <p:cNvPr id="3" name="Content Placeholder 2"/>
          <p:cNvSpPr>
            <a:spLocks noGrp="1"/>
          </p:cNvSpPr>
          <p:nvPr>
            <p:ph idx="1"/>
          </p:nvPr>
        </p:nvSpPr>
        <p:spPr>
          <a:xfrm>
            <a:off x="685800" y="1244314"/>
            <a:ext cx="10131425" cy="488590"/>
          </a:xfrm>
        </p:spPr>
        <p:txBody>
          <a:bodyPr/>
          <a:lstStyle/>
          <a:p>
            <a:r>
              <a:rPr lang="en-IN" dirty="0" smtClean="0"/>
              <a:t>K=5 using the following elbow graph –                                             Resulted in 4 clusters</a:t>
            </a:r>
          </a:p>
        </p:txBody>
      </p:sp>
      <p:pic>
        <p:nvPicPr>
          <p:cNvPr id="4" name="Picture 3"/>
          <p:cNvPicPr/>
          <p:nvPr/>
        </p:nvPicPr>
        <p:blipFill rotWithShape="1">
          <a:blip r:embed="rId2"/>
          <a:srcRect b="1913"/>
          <a:stretch/>
        </p:blipFill>
        <p:spPr bwMode="auto">
          <a:xfrm>
            <a:off x="685800" y="1848291"/>
            <a:ext cx="5430765" cy="4594713"/>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stretch>
            <a:fillRect/>
          </a:stretch>
        </p:blipFill>
        <p:spPr>
          <a:xfrm>
            <a:off x="6735274" y="1848291"/>
            <a:ext cx="4603286" cy="4650314"/>
          </a:xfrm>
          <a:prstGeom prst="rect">
            <a:avLst/>
          </a:prstGeom>
        </p:spPr>
      </p:pic>
    </p:spTree>
    <p:extLst>
      <p:ext uri="{BB962C8B-B14F-4D97-AF65-F5344CB8AC3E}">
        <p14:creationId xmlns:p14="http://schemas.microsoft.com/office/powerpoint/2010/main" val="139321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and conclusions</a:t>
            </a:r>
            <a:endParaRPr lang="en-IN" dirty="0"/>
          </a:p>
        </p:txBody>
      </p:sp>
      <p:sp>
        <p:nvSpPr>
          <p:cNvPr id="3" name="Content Placeholder 2"/>
          <p:cNvSpPr>
            <a:spLocks noGrp="1"/>
          </p:cNvSpPr>
          <p:nvPr>
            <p:ph idx="1"/>
          </p:nvPr>
        </p:nvSpPr>
        <p:spPr>
          <a:xfrm>
            <a:off x="685800" y="1649698"/>
            <a:ext cx="10371406" cy="2711288"/>
          </a:xfrm>
        </p:spPr>
        <p:txBody>
          <a:bodyPr/>
          <a:lstStyle/>
          <a:p>
            <a:r>
              <a:rPr lang="en-IN" dirty="0"/>
              <a:t>The result of the project was that if businessman wants to open an Asian restaurant in the city of Seattle, the optimal location for that is the neighbourhood of </a:t>
            </a:r>
            <a:r>
              <a:rPr lang="en-IN" b="1" dirty="0"/>
              <a:t>University district </a:t>
            </a:r>
            <a:r>
              <a:rPr lang="en-IN" dirty="0"/>
              <a:t>due to the fact that it was in the cluster having number of Asian restaurants and had the most number of Asian Restaurants in its top 10 most common venue list</a:t>
            </a:r>
            <a:r>
              <a:rPr lang="en-IN" dirty="0" smtClean="0"/>
              <a:t>.</a:t>
            </a:r>
          </a:p>
          <a:p>
            <a:r>
              <a:rPr lang="en-IN" dirty="0" smtClean="0"/>
              <a:t> </a:t>
            </a:r>
            <a:r>
              <a:rPr lang="en-IN" dirty="0"/>
              <a:t>It seems reasonable as there seems a large cluster of international students and population in that area. </a:t>
            </a:r>
            <a:endParaRPr lang="en-IN" dirty="0" smtClean="0"/>
          </a:p>
          <a:p>
            <a:r>
              <a:rPr lang="en-IN" dirty="0" smtClean="0"/>
              <a:t>Therefore</a:t>
            </a:r>
            <a:r>
              <a:rPr lang="en-IN" dirty="0"/>
              <a:t>, that might be the reason for them to have the most number of popular venues too due to a majority of youth population in that area.</a:t>
            </a:r>
          </a:p>
          <a:p>
            <a:endParaRPr lang="en-IN" dirty="0"/>
          </a:p>
        </p:txBody>
      </p:sp>
      <p:pic>
        <p:nvPicPr>
          <p:cNvPr id="4" name="Picture 3"/>
          <p:cNvPicPr/>
          <p:nvPr/>
        </p:nvPicPr>
        <p:blipFill>
          <a:blip r:embed="rId2"/>
          <a:stretch>
            <a:fillRect/>
          </a:stretch>
        </p:blipFill>
        <p:spPr>
          <a:xfrm>
            <a:off x="2588455" y="3912358"/>
            <a:ext cx="5307575" cy="2713526"/>
          </a:xfrm>
          <a:prstGeom prst="rect">
            <a:avLst/>
          </a:prstGeom>
        </p:spPr>
      </p:pic>
      <p:sp>
        <p:nvSpPr>
          <p:cNvPr id="5" name="Rectangle 4"/>
          <p:cNvSpPr/>
          <p:nvPr/>
        </p:nvSpPr>
        <p:spPr>
          <a:xfrm>
            <a:off x="2403792" y="6349659"/>
            <a:ext cx="5676900" cy="276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81542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615" y="2757268"/>
            <a:ext cx="5022166" cy="1200329"/>
          </a:xfrm>
          <a:prstGeom prst="rect">
            <a:avLst/>
          </a:prstGeom>
          <a:noFill/>
        </p:spPr>
        <p:txBody>
          <a:bodyPr wrap="square" rtlCol="0">
            <a:spAutoFit/>
          </a:bodyPr>
          <a:lstStyle/>
          <a:p>
            <a:r>
              <a:rPr lang="en-IN" sz="7200" b="1" dirty="0" smtClean="0"/>
              <a:t>Thank you</a:t>
            </a:r>
            <a:endParaRPr lang="en-IN" sz="7200" b="1" dirty="0"/>
          </a:p>
        </p:txBody>
      </p:sp>
    </p:spTree>
    <p:extLst>
      <p:ext uri="{BB962C8B-B14F-4D97-AF65-F5344CB8AC3E}">
        <p14:creationId xmlns:p14="http://schemas.microsoft.com/office/powerpoint/2010/main" val="1043421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TotalTime>
  <Words>278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Battle of the Neighbourhoods-Asian Delicacies in Seattle</vt:lpstr>
      <vt:lpstr>Introduction</vt:lpstr>
      <vt:lpstr>Data requirements</vt:lpstr>
      <vt:lpstr>Data collection</vt:lpstr>
      <vt:lpstr>Methodology </vt:lpstr>
      <vt:lpstr>Cluster analysis</vt:lpstr>
      <vt:lpstr>Results and conclusions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Neighbourhoods-Asian Delicacies in Seattle</dc:title>
  <dc:creator>hp</dc:creator>
  <cp:lastModifiedBy>hp</cp:lastModifiedBy>
  <cp:revision>4</cp:revision>
  <dcterms:created xsi:type="dcterms:W3CDTF">2019-05-12T19:10:19Z</dcterms:created>
  <dcterms:modified xsi:type="dcterms:W3CDTF">2019-05-12T19:27:09Z</dcterms:modified>
</cp:coreProperties>
</file>