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7" r:id="rId3"/>
    <p:sldId id="314" r:id="rId4"/>
    <p:sldId id="283" r:id="rId5"/>
    <p:sldId id="305" r:id="rId6"/>
    <p:sldId id="306" r:id="rId7"/>
    <p:sldId id="307" r:id="rId8"/>
    <p:sldId id="310" r:id="rId9"/>
    <p:sldId id="312" r:id="rId10"/>
    <p:sldId id="313" r:id="rId11"/>
    <p:sldId id="309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Source Sans Pr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FF3300"/>
    <a:srgbClr val="F8F200"/>
    <a:srgbClr val="70EB5B"/>
    <a:srgbClr val="7BDB6A"/>
    <a:srgbClr val="FFC1C1"/>
    <a:srgbClr val="FF4B21"/>
    <a:srgbClr val="FF33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92513-287F-486D-B8A0-357DD50993E4}">
  <a:tblStyle styleId="{4BA92513-287F-486D-B8A0-357DD509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7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79B86C-274F-4718-99D5-03A6F7177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3465A-A525-467C-AEF2-74E79B2D85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1C0C-CBA2-43E1-922A-5755E345DFB5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F6E7-CD2B-43D4-A9F0-FC8D430A87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5F01C-D32A-4D9F-846C-4D3A7700A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B895-C681-4456-A126-6340BCD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1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8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50"/>
            <a:ext cx="9144000" cy="25716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860C54-2BA2-48E3-8B74-EE5AF7CD4D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C1B0DFC-64B6-47F1-9F7E-0711C9D40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3797" y="3977889"/>
            <a:ext cx="2133547" cy="3229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FA177A-0CE2-4C09-B1C9-A3F3F93040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9" name="Shape 3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0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E783A5D-4B08-41D6-9C59-4859F4982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9" name="Picture 8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A853EF4E-2BFB-41FB-89D3-55A1E7A744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Sentiment Analysis on Yelp Reviews</a:t>
            </a:r>
            <a:endParaRPr lang="en" dirty="0"/>
          </a:p>
        </p:txBody>
      </p:sp>
      <p:sp>
        <p:nvSpPr>
          <p:cNvPr id="3" name="Shape 70">
            <a:extLst>
              <a:ext uri="{FF2B5EF4-FFF2-40B4-BE49-F238E27FC236}">
                <a16:creationId xmlns:a16="http://schemas.microsoft.com/office/drawing/2014/main" id="{E07B9B76-CA9F-41F4-BABD-3CD8BCF941AD}"/>
              </a:ext>
            </a:extLst>
          </p:cNvPr>
          <p:cNvSpPr txBox="1">
            <a:spLocks/>
          </p:cNvSpPr>
          <p:nvPr/>
        </p:nvSpPr>
        <p:spPr>
          <a:xfrm>
            <a:off x="1139200" y="3292377"/>
            <a:ext cx="3936541" cy="10958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solidFill>
                  <a:srgbClr val="FF4B21"/>
                </a:solidFill>
              </a:rPr>
              <a:t>Sai Sneha Yachamaneni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AA95-18A4-4956-B57A-333DDAD7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37BC-11E1-4674-A8F1-CC022B36E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dirty="0"/>
              <a:t>Thank You 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095B8-3DC8-4DE9-8A57-A8BF805E0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4435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A3C2-D89B-4B41-B8A0-8A92D0FF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63387-1859-41D9-9021-EDD15F187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AF047-5BE8-4CAE-A80C-66755DFD376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7B3D8-6D29-4BDF-830B-217963732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39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9920590-09CC-4B83-916A-B6AC7B0C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70623" y="1648918"/>
            <a:ext cx="1528997" cy="14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Background</a:t>
            </a:r>
            <a:endParaRPr lang="en"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376412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Yelp helps businesses like restaurants, hotels </a:t>
            </a:r>
            <a:r>
              <a:rPr lang="en-US" sz="2000" dirty="0" err="1"/>
              <a:t>etc</a:t>
            </a:r>
            <a:r>
              <a:rPr lang="en-US" sz="2000" dirty="0"/>
              <a:t> to establish their business page on their website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Public provide their reviews about the service provided by businesses from their personal experience</a:t>
            </a:r>
          </a:p>
          <a:p>
            <a:pPr marL="457200" indent="-381000" algn="just"/>
            <a:r>
              <a:rPr lang="en-US" sz="2000" dirty="0"/>
              <a:t>Performing sentiment analysis on reviews helps Yelp providing suggestions 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" panose="020B0604020202020204" charset="0"/>
                <a:ea typeface="Cambria Math" panose="02040503050406030204" pitchFamily="18" charset="0"/>
              </a:rPr>
              <a:t>2</a:t>
            </a:fld>
            <a:endParaRPr lang="en" dirty="0">
              <a:latin typeface="Montserrat" panose="020B0604020202020204" charset="0"/>
              <a:ea typeface="Cambria Math" panose="02040503050406030204" pitchFamily="18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642BC7E9-DDE1-488F-88C9-2D431D35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807717" y="3066480"/>
            <a:ext cx="1233058" cy="6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790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AAC0-2487-4AC6-9787-236FCD6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BD8A-9EE6-4246-B07C-987237C62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Actor : System</a:t>
            </a:r>
          </a:p>
          <a:p>
            <a:pPr>
              <a:buNone/>
            </a:pPr>
            <a:r>
              <a:rPr lang="en-US" sz="2000" dirty="0"/>
              <a:t>Action : Processing data and feeding to sentiment analyzer</a:t>
            </a:r>
          </a:p>
          <a:p>
            <a:pPr>
              <a:buNone/>
            </a:pPr>
            <a:r>
              <a:rPr lang="en-US" sz="2000" dirty="0"/>
              <a:t>Reaction : Sentiment of each review gets updated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C4E62-ACE9-4E14-88D3-4F1592B2D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1255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Data Description</a:t>
            </a:r>
            <a:endParaRPr lang="e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3E1BA0-6EB4-4043-B90A-2CE006CD8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Data Source : As part of Yelp data challenge, Yelp has provided data which consists of various JSON files</a:t>
            </a:r>
          </a:p>
          <a:p>
            <a:pPr algn="just"/>
            <a:r>
              <a:rPr lang="en-US" dirty="0"/>
              <a:t>Primary file is </a:t>
            </a:r>
            <a:r>
              <a:rPr lang="en-US" dirty="0" err="1"/>
              <a:t>review.json</a:t>
            </a:r>
            <a:r>
              <a:rPr lang="en-US" dirty="0"/>
              <a:t> which consists of 6 million records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54400" y="858255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619136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6316-60BA-4022-AEE4-9A4D7F98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6C444-F5CC-4C85-802E-C9B8C1E5D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{"</a:t>
            </a:r>
            <a:r>
              <a:rPr lang="en-US" dirty="0">
                <a:highlight>
                  <a:srgbClr val="FFFF00"/>
                </a:highlight>
              </a:rPr>
              <a:t>review_id</a:t>
            </a:r>
            <a:r>
              <a:rPr lang="en-US" dirty="0"/>
              <a:t>":"VKGvSe0SmYcFc5PqjbxLDQ","</a:t>
            </a:r>
            <a:r>
              <a:rPr lang="en-US" dirty="0">
                <a:highlight>
                  <a:srgbClr val="FFFF00"/>
                </a:highlight>
              </a:rPr>
              <a:t>user_id</a:t>
            </a:r>
            <a:r>
              <a:rPr lang="en-US" dirty="0"/>
              <a:t>":"eG6HneK9zLcuZpVuKcsCGQ","</a:t>
            </a:r>
            <a:r>
              <a:rPr lang="en-US" dirty="0">
                <a:highlight>
                  <a:srgbClr val="FFFF00"/>
                </a:highlight>
              </a:rPr>
              <a:t>business_id</a:t>
            </a:r>
            <a:r>
              <a:rPr lang="en-US" dirty="0"/>
              <a:t>":"0bjFYstj8USMzEV4ZQldjA","</a:t>
            </a:r>
            <a:r>
              <a:rPr lang="en-US" dirty="0">
                <a:highlight>
                  <a:srgbClr val="FFFF00"/>
                </a:highlight>
              </a:rPr>
              <a:t>stars</a:t>
            </a:r>
            <a:r>
              <a:rPr lang="en-US" dirty="0"/>
              <a:t>":5,"</a:t>
            </a:r>
            <a:r>
              <a:rPr lang="en-US" dirty="0">
                <a:highlight>
                  <a:srgbClr val="FFFF00"/>
                </a:highlight>
              </a:rPr>
              <a:t>date</a:t>
            </a:r>
            <a:r>
              <a:rPr lang="en-US" dirty="0"/>
              <a:t>":"2017-01-19","</a:t>
            </a:r>
            <a:r>
              <a:rPr lang="en-US" dirty="0">
                <a:highlight>
                  <a:srgbClr val="FFFF00"/>
                </a:highlight>
              </a:rPr>
              <a:t>text</a:t>
            </a:r>
            <a:r>
              <a:rPr lang="en-US" dirty="0"/>
              <a:t>":"Cool little place, nice atmosphere and staff. Great coffee too, go check </a:t>
            </a:r>
            <a:r>
              <a:rPr lang="en-US" dirty="0" err="1"/>
              <a:t>em</a:t>
            </a:r>
            <a:r>
              <a:rPr lang="en-US" dirty="0"/>
              <a:t> out!","</a:t>
            </a:r>
            <a:r>
              <a:rPr lang="en-US" dirty="0">
                <a:highlight>
                  <a:srgbClr val="FFFF00"/>
                </a:highlight>
              </a:rPr>
              <a:t>useful</a:t>
            </a:r>
            <a:r>
              <a:rPr lang="en-US" dirty="0"/>
              <a:t>":0,"</a:t>
            </a:r>
            <a:r>
              <a:rPr lang="en-US" dirty="0">
                <a:highlight>
                  <a:srgbClr val="FFFF00"/>
                </a:highlight>
              </a:rPr>
              <a:t>funny</a:t>
            </a:r>
            <a:r>
              <a:rPr lang="en-US" dirty="0"/>
              <a:t>":0,"</a:t>
            </a:r>
            <a:r>
              <a:rPr lang="en-US" dirty="0">
                <a:highlight>
                  <a:srgbClr val="FFFF00"/>
                </a:highlight>
              </a:rPr>
              <a:t>cool</a:t>
            </a:r>
            <a:r>
              <a:rPr lang="en-US" dirty="0"/>
              <a:t>":0}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5985A-D980-4B3B-A5E8-CE7DD23426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28061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3DA1-8965-4338-AA8D-968FB032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D55B-E6F9-47D0-B051-477941986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Step 1: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58BA0-4B07-40F3-8D27-C5AE2457CF2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Step 2 : 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FCE48-2A32-42D4-A878-64D35E9C0B5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Step 3:</a:t>
            </a:r>
          </a:p>
          <a:p>
            <a:pPr>
              <a:buNone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Feeding consolidated data to Sentiment Analyzer and updating sentiment of each review as positive or negative or neutral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92B7-0094-4B77-BF67-D381AC1EA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84CE4-359E-440F-ACD5-18BC32804491}"/>
              </a:ext>
            </a:extLst>
          </p:cNvPr>
          <p:cNvSpPr/>
          <p:nvPr/>
        </p:nvSpPr>
        <p:spPr>
          <a:xfrm>
            <a:off x="1131757" y="2818151"/>
            <a:ext cx="1798819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FA7D568-3417-41BC-A7DE-C1125A9CD83F}"/>
              </a:ext>
            </a:extLst>
          </p:cNvPr>
          <p:cNvSpPr/>
          <p:nvPr/>
        </p:nvSpPr>
        <p:spPr>
          <a:xfrm>
            <a:off x="1868108" y="3222885"/>
            <a:ext cx="230515" cy="52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CDB75-C5A0-4974-923F-3533B33233F5}"/>
              </a:ext>
            </a:extLst>
          </p:cNvPr>
          <p:cNvSpPr/>
          <p:nvPr/>
        </p:nvSpPr>
        <p:spPr>
          <a:xfrm>
            <a:off x="1101776" y="3751597"/>
            <a:ext cx="1825053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Consolidation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AFE7D5-888D-4B0E-89F9-E37275203495}"/>
              </a:ext>
            </a:extLst>
          </p:cNvPr>
          <p:cNvSpPr/>
          <p:nvPr/>
        </p:nvSpPr>
        <p:spPr>
          <a:xfrm>
            <a:off x="3620773" y="2721650"/>
            <a:ext cx="1962414" cy="41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Sentiment Analyzer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D8E35-E4A1-435E-B98E-6EFE9A42CED3}"/>
              </a:ext>
            </a:extLst>
          </p:cNvPr>
          <p:cNvSpPr/>
          <p:nvPr/>
        </p:nvSpPr>
        <p:spPr>
          <a:xfrm>
            <a:off x="1139252" y="1885321"/>
            <a:ext cx="1825053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Extraction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4B571D8-59F6-492E-831F-89D9EC057E5E}"/>
              </a:ext>
            </a:extLst>
          </p:cNvPr>
          <p:cNvSpPr/>
          <p:nvPr/>
        </p:nvSpPr>
        <p:spPr>
          <a:xfrm>
            <a:off x="1878102" y="2288498"/>
            <a:ext cx="230515" cy="52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41432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6AB9-BA36-42F2-87E6-CFC125D4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0912-2CA0-4D57-8EA0-6899F386E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7398-4A01-4759-A589-0D61B42D5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AAA1FB-5C3B-4CC9-9068-4C3B0139D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784"/>
              </p:ext>
            </p:extLst>
          </p:nvPr>
        </p:nvGraphicFramePr>
        <p:xfrm>
          <a:off x="1524000" y="1897900"/>
          <a:ext cx="6096000" cy="1778000"/>
        </p:xfrm>
        <a:graphic>
          <a:graphicData uri="http://schemas.openxmlformats.org/drawingml/2006/table">
            <a:tbl>
              <a:tblPr firstRow="1" bandRow="1">
                <a:tableStyleId>{4BA92513-287F-486D-B8A0-357DD50993E4}</a:tableStyleId>
              </a:tblPr>
              <a:tblGrid>
                <a:gridCol w="814466">
                  <a:extLst>
                    <a:ext uri="{9D8B030D-6E8A-4147-A177-3AD203B41FA5}">
                      <a16:colId xmlns:a16="http://schemas.microsoft.com/office/drawing/2014/main" val="4282025869"/>
                    </a:ext>
                  </a:extLst>
                </a:gridCol>
                <a:gridCol w="2241029">
                  <a:extLst>
                    <a:ext uri="{9D8B030D-6E8A-4147-A177-3AD203B41FA5}">
                      <a16:colId xmlns:a16="http://schemas.microsoft.com/office/drawing/2014/main" val="2198884144"/>
                    </a:ext>
                  </a:extLst>
                </a:gridCol>
                <a:gridCol w="3040505">
                  <a:extLst>
                    <a:ext uri="{9D8B030D-6E8A-4147-A177-3AD203B41FA5}">
                      <a16:colId xmlns:a16="http://schemas.microsoft.com/office/drawing/2014/main" val="2199595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8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13/11/2018-23/11/2018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 Setup, Data Cleaning , Data Consolidation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23/11/2018-3/12/2018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Pipelining and Sentiment Analysis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7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3/12/2018-10/12/2018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and 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0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9067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780F-6448-4416-9E30-8BF8FE07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55201-7EBD-4958-84BC-C34296BB9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you program in Scala:</a:t>
            </a:r>
          </a:p>
          <a:p>
            <a:pPr marL="285750" indent="-285750">
              <a:buFont typeface="Wingdings"/>
              <a:buChar char="§"/>
            </a:pPr>
            <a:r>
              <a:rPr lang="en-US" sz="1600" dirty="0"/>
              <a:t>Data Extraction, Data Cleaning ,Data Consolidation [Scala programming  and using libraries like json4s for parsing] </a:t>
            </a:r>
          </a:p>
          <a:p>
            <a:pPr marL="285750" indent="-285750">
              <a:buFont typeface="Wingdings"/>
              <a:buChar char="§"/>
            </a:pPr>
            <a:r>
              <a:rPr lang="en-US" sz="1600" dirty="0"/>
              <a:t>Sentiment Analyzer [Scala programming and using libraries like Stanford Core NLP]</a:t>
            </a:r>
          </a:p>
          <a:p>
            <a:pPr marL="285750" indent="-285750">
              <a:buFont typeface="Wingdings"/>
              <a:buChar char="§"/>
            </a:pPr>
            <a:r>
              <a:rPr lang="en-US" sz="1600" dirty="0"/>
              <a:t>IDE used will be IntelliJ [Will be using Apache Spark via IntelliJ or standalone or other frameworks if needed]</a:t>
            </a:r>
          </a:p>
          <a:p>
            <a:pPr>
              <a:buNone/>
            </a:pPr>
            <a:r>
              <a:rPr lang="en-US" dirty="0"/>
              <a:t>Code Repository:</a:t>
            </a:r>
          </a:p>
          <a:p>
            <a:pPr>
              <a:buNone/>
            </a:pP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https://github.com/snehayachamaneni/scalaproject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06F2C-5774-4B63-8673-6B4164EE84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62791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B52-69AD-42D0-9AD4-887786E5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1B785-E9E2-41F2-AD90-DEF672A2E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</a:pPr>
            <a:r>
              <a:rPr lang="en-US" sz="1400" dirty="0"/>
              <a:t>Learn and enhance skills on Scala programming, IntelliJ IDE, Apache Spark framework</a:t>
            </a:r>
          </a:p>
          <a:p>
            <a:pPr>
              <a:buNone/>
            </a:pPr>
            <a:endParaRPr lang="en-US" sz="1400" dirty="0"/>
          </a:p>
          <a:p>
            <a:pPr marL="285750" indent="-285750">
              <a:buFont typeface="Wingdings"/>
              <a:buChar char="§"/>
            </a:pPr>
            <a:r>
              <a:rPr lang="en-US" sz="1400" dirty="0"/>
              <a:t>Meet deadlines of each sprint and activities associated with it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E8D5F-CD8A-406E-90D6-0DFB00A8C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46771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6851</TotalTime>
  <Words>341</Words>
  <Application>Microsoft Office PowerPoint</Application>
  <PresentationFormat>On-screen Show (16:9)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Cambria Math</vt:lpstr>
      <vt:lpstr>Montserrat</vt:lpstr>
      <vt:lpstr>Source Sans Pro</vt:lpstr>
      <vt:lpstr>Wingdings</vt:lpstr>
      <vt:lpstr>Arial</vt:lpstr>
      <vt:lpstr>Gremio template</vt:lpstr>
      <vt:lpstr>Sentiment Analysis on Yelp Reviews</vt:lpstr>
      <vt:lpstr>Background</vt:lpstr>
      <vt:lpstr>Use Case</vt:lpstr>
      <vt:lpstr>Data Description</vt:lpstr>
      <vt:lpstr>Sample Record</vt:lpstr>
      <vt:lpstr>Methodology</vt:lpstr>
      <vt:lpstr>Sprints</vt:lpstr>
      <vt:lpstr>PowerPoint Presentation</vt:lpstr>
      <vt:lpstr>Goals of the Project: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Ivan Chou's Work PC</dc:creator>
  <cp:lastModifiedBy>sai sneha yachamaneni</cp:lastModifiedBy>
  <cp:revision>130</cp:revision>
  <dcterms:modified xsi:type="dcterms:W3CDTF">2018-11-16T23:05:14Z</dcterms:modified>
</cp:coreProperties>
</file>